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318" r:id="rId3"/>
    <p:sldId id="298" r:id="rId4"/>
    <p:sldId id="312" r:id="rId5"/>
    <p:sldId id="315" r:id="rId6"/>
    <p:sldId id="320" r:id="rId7"/>
    <p:sldId id="305" r:id="rId8"/>
    <p:sldId id="311" r:id="rId9"/>
    <p:sldId id="293" r:id="rId10"/>
    <p:sldId id="314" r:id="rId11"/>
    <p:sldId id="307" r:id="rId12"/>
    <p:sldId id="316" r:id="rId13"/>
    <p:sldId id="321" r:id="rId14"/>
    <p:sldId id="322" r:id="rId15"/>
    <p:sldId id="317" r:id="rId16"/>
    <p:sldId id="313" r:id="rId17"/>
    <p:sldId id="297" r:id="rId18"/>
    <p:sldId id="304" r:id="rId19"/>
    <p:sldId id="280" r:id="rId20"/>
  </p:sldIdLst>
  <p:sldSz cx="9144000" cy="6858000" type="screen4x3"/>
  <p:notesSz cx="6858000" cy="9144000"/>
  <p:embeddedFontLst>
    <p:embeddedFont>
      <p:font typeface="#9Slide03 BoosterNextFYBlack" panose="020B0604020202020204" charset="0"/>
      <p:regular r:id="rId23"/>
    </p:embeddedFont>
    <p:embeddedFont>
      <p:font typeface="Algerian" panose="04020705040A02060702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D1B"/>
    <a:srgbClr val="FFFFFF"/>
    <a:srgbClr val="C70000"/>
    <a:srgbClr val="0000EC"/>
    <a:srgbClr val="34E22D"/>
    <a:srgbClr val="89C689"/>
    <a:srgbClr val="00EB55"/>
    <a:srgbClr val="FFDE56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82944" autoAdjust="0"/>
  </p:normalViewPr>
  <p:slideViewPr>
    <p:cSldViewPr snapToGrid="0"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0F413F-4942-459A-861C-281A182F0C26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83713B-7758-4DCC-8FE9-2BC7219D2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93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203A9-5C5E-4287-A0A9-13E3454F93A1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BF5BB-BCD5-43C8-89B2-13EE7028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some students to go to the stage and say: “Hello!”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class will say: “What’s your name?”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says: My name is …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the seat - Class say: Goodbye!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 them a big clap.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BF5BB-BCD5-43C8-89B2-13EE70289A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gives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ball and has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 the ball and say: Tic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bum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T says” Bum!”, who is keeping the ball stands up and answers T’s question. (T can wave hands, asks about name, …)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BF5BB-BCD5-43C8-89B2-13EE70289A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Educational &amp; Training J.S.C</a:t>
            </a:r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2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5" name="Rectangle 2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3"/>
          <p:cNvSpPr txBox="1"/>
          <p:nvPr userDrawn="1"/>
        </p:nvSpPr>
        <p:spPr>
          <a:xfrm>
            <a:off x="6629400" y="228600"/>
            <a:ext cx="2074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SAFARY 2</a:t>
            </a:r>
          </a:p>
        </p:txBody>
      </p:sp>
      <p:sp>
        <p:nvSpPr>
          <p:cNvPr id="17" name="Text Placeholder 2"/>
          <p:cNvSpPr txBox="1">
            <a:spLocks/>
          </p:cNvSpPr>
          <p:nvPr userDrawn="1"/>
        </p:nvSpPr>
        <p:spPr>
          <a:xfrm>
            <a:off x="457200" y="159146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457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553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8732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11"/>
          <p:cNvSpPr txBox="1">
            <a:spLocks noChangeArrowheads="1"/>
          </p:cNvSpPr>
          <p:nvPr userDrawn="1"/>
        </p:nvSpPr>
        <p:spPr bwMode="auto">
          <a:xfrm>
            <a:off x="703263" y="164307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1134269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1210469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0" y="1210469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15"/>
          <p:cNvSpPr txBox="1">
            <a:spLocks noChangeArrowheads="1"/>
          </p:cNvSpPr>
          <p:nvPr userDrawn="1"/>
        </p:nvSpPr>
        <p:spPr bwMode="auto">
          <a:xfrm>
            <a:off x="5584825" y="235744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6537325" y="611982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27" name="Picture 26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607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 userDrawn="1"/>
        </p:nvSpPr>
        <p:spPr>
          <a:xfrm>
            <a:off x="6477000" y="219869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TextBox 17"/>
          <p:cNvSpPr txBox="1"/>
          <p:nvPr userDrawn="1"/>
        </p:nvSpPr>
        <p:spPr>
          <a:xfrm>
            <a:off x="5394325" y="277019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5486400" y="219869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31" name="TextBox 3"/>
          <p:cNvSpPr txBox="1"/>
          <p:nvPr userDrawn="1"/>
        </p:nvSpPr>
        <p:spPr>
          <a:xfrm>
            <a:off x="4131408" y="222251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1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8" descr="Káº¿t quáº£ hÃ¬nh áº£nh cho ná»n cháº¥m ni mÃ u vÃ ng nháº¡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3899" y="-600981"/>
            <a:ext cx="5756273" cy="91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E90882-4742-49C3-9CD8-622FA7EF859F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Educational &amp; Training J.S.C</a:t>
            </a:r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4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7" name="Rectangle 6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TextBox 7"/>
          <p:cNvSpPr txBox="1"/>
          <p:nvPr userDrawn="1"/>
        </p:nvSpPr>
        <p:spPr>
          <a:xfrm>
            <a:off x="6629400" y="228600"/>
            <a:ext cx="15975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E985-641E-4116-BD9C-F31F2C2AF037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2494-FF04-4E2F-9D6B-16A7880F216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2" name="Text Placeholder 2"/>
          <p:cNvSpPr txBox="1">
            <a:spLocks/>
          </p:cNvSpPr>
          <p:nvPr userDrawn="1"/>
        </p:nvSpPr>
        <p:spPr>
          <a:xfrm>
            <a:off x="457200" y="159146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553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8732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11"/>
          <p:cNvSpPr txBox="1">
            <a:spLocks noChangeArrowheads="1"/>
          </p:cNvSpPr>
          <p:nvPr userDrawn="1"/>
        </p:nvSpPr>
        <p:spPr bwMode="auto">
          <a:xfrm>
            <a:off x="703263" y="164307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134269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>
          <a:xfrm>
            <a:off x="0" y="1210469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0" y="1132682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5"/>
          <p:cNvSpPr txBox="1">
            <a:spLocks noChangeArrowheads="1"/>
          </p:cNvSpPr>
          <p:nvPr userDrawn="1"/>
        </p:nvSpPr>
        <p:spPr bwMode="auto">
          <a:xfrm>
            <a:off x="5584825" y="235744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6537325" y="611982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32" name="Picture 31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607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 userDrawn="1"/>
        </p:nvSpPr>
        <p:spPr>
          <a:xfrm>
            <a:off x="6477000" y="219869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TextBox 17"/>
          <p:cNvSpPr txBox="1"/>
          <p:nvPr userDrawn="1"/>
        </p:nvSpPr>
        <p:spPr>
          <a:xfrm>
            <a:off x="5394325" y="277019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5486400" y="219869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36" name="TextBox 3"/>
          <p:cNvSpPr txBox="1"/>
          <p:nvPr userDrawn="1"/>
        </p:nvSpPr>
        <p:spPr>
          <a:xfrm>
            <a:off x="4263432" y="224702"/>
            <a:ext cx="48805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 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1 - VOCABULARY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8" descr="Káº¿t quáº£ hÃ¬nh áº£nh cho ná»n cháº¥m ni mÃ u vÃ ng nháº¡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3899" y="-600981"/>
            <a:ext cx="5756273" cy="91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72C09-E6AE-49CE-B1F1-DCFF405DE7D3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25E23-3EFE-4495-B308-30D0536F10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57200" y="159146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4761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732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703263" y="164307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34269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10469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0" y="1193007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5584825" y="235744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6537325" y="611982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6" name="Picture 15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24607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6477000" y="219869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394325" y="277019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486400" y="219869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TextBox 3"/>
          <p:cNvSpPr txBox="1"/>
          <p:nvPr userDrawn="1"/>
        </p:nvSpPr>
        <p:spPr>
          <a:xfrm>
            <a:off x="4184650" y="183248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1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8" descr="Káº¿t quáº£ hÃ¬nh áº£nh cho ná»n cháº¥m ni mÃ u vÃ ng nháº¡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3899" y="-600981"/>
            <a:ext cx="5756273" cy="91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04%20Track%204.wm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Easy%20Goodbye%20Song%20For%20Children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ello%20Hello!%20Can%20You%20Clap%20Your%20Hands-%20-%20Original%20Kids%20Song%20-%20Super%20Simple%20Songs.mp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he%20Hello%20Song%20For%20Children%20-%20Preschool,%20Kindergarten,%20Learn%20English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91033"/>
            <a:ext cx="9144000" cy="56262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lgerian" panose="04020705040A02060702" pitchFamily="82" charset="0"/>
              </a:rPr>
              <a:t>TIẾNG ANH 1 - MacMillan Next Move </a:t>
            </a:r>
          </a:p>
          <a:p>
            <a:pPr marL="0" indent="0" algn="ctr">
              <a:buNone/>
            </a:pPr>
            <a:r>
              <a:rPr lang="en-US" b="1" dirty="0">
                <a:latin typeface="Algerian" panose="04020705040A02060702" pitchFamily="82" charset="0"/>
              </a:rPr>
              <a:t>Unit 1. Lesson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819" y="2143190"/>
            <a:ext cx="4809608" cy="458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Learning topic: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 Greetings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Class objectives: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Learn to greet each other using hello, goodbye with a positive attitude.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Class duration: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40 minutes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Vocabulary: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hello, goodbye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Resources: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Student Book P6, Work book P 3 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Songs: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Baby Shark, Hello Song, Goodbye Song, What’s your name song!</a:t>
            </a:r>
          </a:p>
        </p:txBody>
      </p:sp>
      <p:pic>
        <p:nvPicPr>
          <p:cNvPr id="6" name="Picture 5" descr="Screen Shot 2016-07-04 at 9.50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16" y="2225963"/>
            <a:ext cx="3880195" cy="460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1220" r="24998" b="13681"/>
          <a:stretch/>
        </p:blipFill>
        <p:spPr bwMode="auto">
          <a:xfrm>
            <a:off x="0" y="1139483"/>
            <a:ext cx="9144000" cy="57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7" y="1524000"/>
            <a:ext cx="674254" cy="67425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515649" y="2793304"/>
            <a:ext cx="5162242" cy="2943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15649" y="2906038"/>
            <a:ext cx="5373666" cy="162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15649" y="4434214"/>
            <a:ext cx="5373666" cy="1590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41" y="1626499"/>
            <a:ext cx="5552302" cy="4173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58" y="1348346"/>
            <a:ext cx="6858000" cy="8495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lan Den" panose="00000400000000000000" pitchFamily="2" charset="0"/>
              </a:rPr>
              <a:t>Making new friends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80" y="2326007"/>
            <a:ext cx="4370065" cy="42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56" y="1083212"/>
            <a:ext cx="5528744" cy="57747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412044"/>
            <a:ext cx="3418449" cy="5117123"/>
          </a:xfrm>
          <a:prstGeom prst="roundRect">
            <a:avLst/>
          </a:prstGeom>
          <a:solidFill>
            <a:srgbClr val="F15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 explains the request.</a:t>
            </a:r>
          </a:p>
          <a:p>
            <a:pPr algn="ctr"/>
            <a:r>
              <a:rPr lang="en-US" sz="2800" dirty="0"/>
              <a:t>Teacher plays the CD and demo for student one time. </a:t>
            </a:r>
          </a:p>
          <a:p>
            <a:pPr algn="ctr"/>
            <a:r>
              <a:rPr lang="en-US" sz="2800" dirty="0"/>
              <a:t>Students listen to the CD and point to the correct pictures.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34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57" y="1125415"/>
            <a:ext cx="3955743" cy="57325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1693" y="1406769"/>
            <a:ext cx="3179298" cy="5143499"/>
          </a:xfrm>
          <a:prstGeom prst="roundRect">
            <a:avLst/>
          </a:prstGeom>
          <a:solidFill>
            <a:srgbClr val="F15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Teacher shows how to do the task. </a:t>
            </a:r>
          </a:p>
          <a:p>
            <a:pPr algn="ctr"/>
            <a:r>
              <a:rPr lang="en-US" sz="2800"/>
              <a:t>Students fill in the blank following the pictures..</a:t>
            </a:r>
            <a:r>
              <a:rPr lang="en-US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095" y="2053883"/>
            <a:ext cx="13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hello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1982" y="5903937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26654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Hover r:id="" action="ppaction://noaction">
              <a:snd r:embed="rId3" name="Clapping"/>
            </a:hlinkHover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1" r="100000">
                        <a14:backgroundMark x1="27111" y1="3000" x2="58667" y2="38500"/>
                        <a14:backgroundMark x1="11444" y1="11333" x2="11000" y2="66500"/>
                        <a14:backgroundMark x1="15444" y1="54167" x2="24444" y2="67833"/>
                        <a14:backgroundMark x1="37889" y1="38500" x2="38778" y2="51500"/>
                        <a14:backgroundMark x1="56444" y1="44500" x2="57000" y2="59667"/>
                        <a14:backgroundMark x1="96222" y1="3500" x2="99222" y2="75667"/>
                        <a14:backgroundMark x1="62111" y1="3000" x2="73889" y2="45833"/>
                        <a14:backgroundMark x1="91778" y1="2333" x2="74778" y2="1167"/>
                        <a14:backgroundMark x1="3333" y1="94667" x2="25889" y2="98000"/>
                        <a14:backgroundMark x1="35889" y1="97000" x2="55222" y2="94333"/>
                        <a14:backgroundMark x1="55222" y1="91333" x2="64111" y2="96667"/>
                        <a14:backgroundMark x1="66889" y1="93667" x2="75778" y2="97333"/>
                        <a14:backgroundMark x1="77556" y1="62000" x2="69333" y2="72667"/>
                        <a14:backgroundMark x1="36778" y1="64500" x2="39333" y2="6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8" y="2223549"/>
            <a:ext cx="6788944" cy="4525963"/>
          </a:xfrm>
        </p:spPr>
      </p:pic>
      <p:sp>
        <p:nvSpPr>
          <p:cNvPr id="5" name="TextBox 4"/>
          <p:cNvSpPr txBox="1"/>
          <p:nvPr/>
        </p:nvSpPr>
        <p:spPr>
          <a:xfrm>
            <a:off x="2920621" y="1562596"/>
            <a:ext cx="2797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/>
              <a:t>Tik tik bum</a:t>
            </a:r>
          </a:p>
        </p:txBody>
      </p:sp>
    </p:spTree>
    <p:extLst>
      <p:ext uri="{BB962C8B-B14F-4D97-AF65-F5344CB8AC3E}">
        <p14:creationId xmlns:p14="http://schemas.microsoft.com/office/powerpoint/2010/main" val="24049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812473" y="1260764"/>
            <a:ext cx="3532909" cy="72043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Let’s sing Goodbye song!</a:t>
            </a: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" b="3419"/>
          <a:stretch/>
        </p:blipFill>
        <p:spPr>
          <a:xfrm>
            <a:off x="2812473" y="2616341"/>
            <a:ext cx="3812309" cy="35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49" y="1256709"/>
            <a:ext cx="8229600" cy="1143000"/>
          </a:xfrm>
        </p:spPr>
        <p:txBody>
          <a:bodyPr/>
          <a:lstStyle/>
          <a:p>
            <a:r>
              <a:rPr lang="vi-VN" sz="3200" dirty="0"/>
              <a:t>Goodbye!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9496" r="17434"/>
          <a:stretch>
            <a:fillRect/>
          </a:stretch>
        </p:blipFill>
        <p:spPr>
          <a:xfrm>
            <a:off x="219849" y="2059416"/>
            <a:ext cx="2705754" cy="3853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485" y="1967368"/>
            <a:ext cx="4375874" cy="1881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2827" y="3986054"/>
            <a:ext cx="6186623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dirty="0">
                <a:latin typeface="Times" pitchFamily="18" charset="0"/>
                <a:cs typeface="Times" pitchFamily="18" charset="0"/>
              </a:rPr>
              <a:t>Teacher asks students to stand in line and take turn to say goodbye before he/she goes out of the class. 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Times" pitchFamily="18" charset="0"/>
                <a:cs typeface="Times" pitchFamily="18" charset="0"/>
              </a:rPr>
              <a:t>Or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Times" pitchFamily="18" charset="0"/>
                <a:cs typeface="Times" pitchFamily="18" charset="0"/>
              </a:rPr>
              <a:t>- Teacher goes around to the class, waves hands and says Goodbye to every student before the ending the class.</a:t>
            </a:r>
          </a:p>
        </p:txBody>
      </p:sp>
    </p:spTree>
    <p:extLst>
      <p:ext uri="{BB962C8B-B14F-4D97-AF65-F5344CB8AC3E}">
        <p14:creationId xmlns:p14="http://schemas.microsoft.com/office/powerpoint/2010/main" val="15332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 out of here goodbye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81" y="946711"/>
            <a:ext cx="5911289" cy="59112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SPCC-Thank-You-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371600"/>
            <a:ext cx="7741920" cy="929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WARM UP: Hello Song!</a:t>
            </a:r>
          </a:p>
        </p:txBody>
      </p:sp>
      <p:pic>
        <p:nvPicPr>
          <p:cNvPr id="5" name="Picture 2" descr="C:\Users\VAIO\Downloads\dancing-ki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755" y="2425114"/>
            <a:ext cx="6096000" cy="4064000"/>
          </a:xfrm>
          <a:prstGeom prst="rect">
            <a:avLst/>
          </a:prstGeom>
          <a:noFill/>
        </p:spPr>
      </p:pic>
      <p:pic>
        <p:nvPicPr>
          <p:cNvPr id="6" name="Picture 3" descr="C:\Users\VAIO\Downloads\tải xuống (6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" y="4457114"/>
            <a:ext cx="634267" cy="572453"/>
          </a:xfrm>
          <a:prstGeom prst="rect">
            <a:avLst/>
          </a:prstGeom>
          <a:noFill/>
        </p:spPr>
      </p:pic>
      <p:pic>
        <p:nvPicPr>
          <p:cNvPr id="7" name="Picture 3" descr="C:\Users\VAIO\Downloads\tải xuống (6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7640" y="4052996"/>
            <a:ext cx="701040" cy="632718"/>
          </a:xfrm>
          <a:prstGeom prst="rect">
            <a:avLst/>
          </a:prstGeom>
          <a:noFill/>
        </p:spPr>
      </p:pic>
      <p:pic>
        <p:nvPicPr>
          <p:cNvPr id="8" name="Picture 3" descr="C:\Users\VAIO\Downloads\tải xuống (6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484" y="3466514"/>
            <a:ext cx="412178" cy="372008"/>
          </a:xfrm>
          <a:prstGeom prst="rect">
            <a:avLst/>
          </a:prstGeom>
          <a:noFill/>
        </p:spPr>
      </p:pic>
      <p:pic>
        <p:nvPicPr>
          <p:cNvPr id="9" name="Picture 3" descr="C:\Users\VAIO\Downloads\tải xuống (6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17923"/>
            <a:ext cx="685800" cy="618964"/>
          </a:xfrm>
          <a:prstGeom prst="rect">
            <a:avLst/>
          </a:prstGeom>
          <a:noFill/>
        </p:spPr>
      </p:pic>
      <p:pic>
        <p:nvPicPr>
          <p:cNvPr id="10" name="Picture 4" descr="C:\Users\VAIO\Downloads\volume-clipart-speaker-volume-3-hi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125" y="2604453"/>
            <a:ext cx="1265555" cy="1265555"/>
          </a:xfrm>
          <a:prstGeom prst="rect">
            <a:avLst/>
          </a:prstGeom>
          <a:noFill/>
        </p:spPr>
      </p:pic>
      <p:pic>
        <p:nvPicPr>
          <p:cNvPr id="11" name="Picture 3" descr="C:\Users\VAIO\Downloads\tải xuống (6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5401994"/>
            <a:ext cx="439027" cy="39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>
            <a:hlinkClick r:id="" action="ppaction://noaction">
              <a:snd r:embed="rId2" name="hello.wav"/>
            </a:hlinkClick>
          </p:cNvPr>
          <p:cNvSpPr/>
          <p:nvPr/>
        </p:nvSpPr>
        <p:spPr>
          <a:xfrm flipH="1">
            <a:off x="2978112" y="1105694"/>
            <a:ext cx="2616650" cy="1454626"/>
          </a:xfrm>
          <a:prstGeom prst="wedgeEllipseCallout">
            <a:avLst>
              <a:gd name="adj1" fmla="val 44006"/>
              <a:gd name="adj2" fmla="val 4870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Hello!</a:t>
            </a:r>
          </a:p>
        </p:txBody>
      </p:sp>
      <p:sp>
        <p:nvSpPr>
          <p:cNvPr id="2" name="AutoShape 2" descr="Kết quả hình ảnh cho bo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loud Callout 8">
            <a:hlinkClick r:id="" action="ppaction://noaction">
              <a:snd r:embed="rId3" name="hello 2.wav"/>
            </a:hlinkClick>
          </p:cNvPr>
          <p:cNvSpPr/>
          <p:nvPr/>
        </p:nvSpPr>
        <p:spPr>
          <a:xfrm flipH="1">
            <a:off x="3835345" y="2743923"/>
            <a:ext cx="2168335" cy="13845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Hello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6791"/>
          <a:stretch/>
        </p:blipFill>
        <p:spPr>
          <a:xfrm>
            <a:off x="460375" y="2560320"/>
            <a:ext cx="2718815" cy="3909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441" y="2757629"/>
            <a:ext cx="2344720" cy="382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84" y="3096648"/>
            <a:ext cx="4152716" cy="376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1515" b="27778"/>
          <a:stretch/>
        </p:blipFill>
        <p:spPr>
          <a:xfrm>
            <a:off x="0" y="1217645"/>
            <a:ext cx="5168705" cy="226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ction Button: Sound 1">
            <a:hlinkClick r:id="" action="ppaction://noaction" highlightClick="1">
              <a:snd r:embed="rId4" name="goodbye.wav"/>
            </a:hlinkClick>
          </p:cNvPr>
          <p:cNvSpPr/>
          <p:nvPr/>
        </p:nvSpPr>
        <p:spPr>
          <a:xfrm>
            <a:off x="0" y="6253089"/>
            <a:ext cx="562707" cy="60491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097281"/>
            <a:ext cx="8510153" cy="5760719"/>
          </a:xfrm>
          <a:prstGeom prst="rect">
            <a:avLst/>
          </a:prstGeom>
        </p:spPr>
      </p:pic>
      <p:pic>
        <p:nvPicPr>
          <p:cNvPr id="9" name="CD1_03 U1 L1 A1 P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97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6056" r="2210" b="10699"/>
          <a:stretch/>
        </p:blipFill>
        <p:spPr bwMode="auto">
          <a:xfrm>
            <a:off x="6594" y="1074991"/>
            <a:ext cx="9144000" cy="57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5834E-A950-D345-AE2D-D9EA4DB0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1722"/>
            <a:ext cx="8229600" cy="805069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Greetings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53BE-8FF2-6147-9D2B-AC3A9F8F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2156791"/>
            <a:ext cx="8935277" cy="417443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i="1" dirty="0"/>
              <a:t>T tells </a:t>
            </a:r>
            <a:r>
              <a:rPr lang="en-US" i="1" dirty="0" err="1"/>
              <a:t>Ss</a:t>
            </a:r>
            <a:r>
              <a:rPr lang="en-US" i="1" dirty="0"/>
              <a:t> to greet friends on their left.</a:t>
            </a:r>
          </a:p>
          <a:p>
            <a:pPr>
              <a:buFontTx/>
              <a:buChar char="-"/>
            </a:pPr>
            <a:r>
              <a:rPr lang="en-US" i="1" dirty="0"/>
              <a:t>T tells </a:t>
            </a:r>
            <a:r>
              <a:rPr lang="en-US" i="1" dirty="0" err="1"/>
              <a:t>Ss</a:t>
            </a:r>
            <a:r>
              <a:rPr lang="en-US" i="1" dirty="0"/>
              <a:t> to greet friends on their right.</a:t>
            </a:r>
          </a:p>
          <a:p>
            <a:pPr>
              <a:buFontTx/>
              <a:buChar char="-"/>
            </a:pPr>
            <a:r>
              <a:rPr lang="en-US" i="1" dirty="0"/>
              <a:t>T tells </a:t>
            </a:r>
            <a:r>
              <a:rPr lang="en-US" i="1" dirty="0" err="1"/>
              <a:t>Ss</a:t>
            </a:r>
            <a:r>
              <a:rPr lang="en-US" i="1" dirty="0"/>
              <a:t> to greet friends in front of them.</a:t>
            </a:r>
          </a:p>
          <a:p>
            <a:pPr>
              <a:buFontTx/>
              <a:buChar char="-"/>
            </a:pPr>
            <a:r>
              <a:rPr lang="en-US" i="1" dirty="0"/>
              <a:t>T tells </a:t>
            </a:r>
            <a:r>
              <a:rPr lang="en-US" i="1" dirty="0" err="1"/>
              <a:t>Ss</a:t>
            </a:r>
            <a:r>
              <a:rPr lang="en-US" i="1" dirty="0"/>
              <a:t> to greet friends behind them.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8B4544-E728-1445-ADF6-17C505D32EEF}"/>
              </a:ext>
            </a:extLst>
          </p:cNvPr>
          <p:cNvSpPr/>
          <p:nvPr/>
        </p:nvSpPr>
        <p:spPr>
          <a:xfrm>
            <a:off x="6943724" y="5386388"/>
            <a:ext cx="1697355" cy="1301758"/>
          </a:xfrm>
          <a:prstGeom prst="wedgeEllipseCallout">
            <a:avLst/>
          </a:prstGeom>
          <a:solidFill>
            <a:srgbClr val="23E928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4DF15899-58FA-5E48-A31B-0449F98EEA37}"/>
              </a:ext>
            </a:extLst>
          </p:cNvPr>
          <p:cNvSpPr/>
          <p:nvPr/>
        </p:nvSpPr>
        <p:spPr>
          <a:xfrm>
            <a:off x="161448" y="4754660"/>
            <a:ext cx="2071687" cy="1301758"/>
          </a:xfrm>
          <a:prstGeom prst="wedgeEllipseCallout">
            <a:avLst>
              <a:gd name="adj1" fmla="val 18850"/>
              <a:gd name="adj2" fmla="val 61351"/>
            </a:avLst>
          </a:prstGeom>
          <a:solidFill>
            <a:srgbClr val="FFDE56"/>
          </a:solidFill>
          <a:ln w="50800" cmpd="sng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C5AF4-754A-9343-9EB4-377212EE547C}"/>
              </a:ext>
            </a:extLst>
          </p:cNvPr>
          <p:cNvSpPr txBox="1"/>
          <p:nvPr/>
        </p:nvSpPr>
        <p:spPr>
          <a:xfrm>
            <a:off x="528826" y="5061350"/>
            <a:ext cx="151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Hello!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1D754-2A4D-E44D-84FD-AD00F02C95CF}"/>
              </a:ext>
            </a:extLst>
          </p:cNvPr>
          <p:cNvSpPr txBox="1"/>
          <p:nvPr/>
        </p:nvSpPr>
        <p:spPr>
          <a:xfrm>
            <a:off x="7123175" y="5714101"/>
            <a:ext cx="151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Hello!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D286157-F0B8-0047-BFEA-31ED8BC693F6}"/>
              </a:ext>
            </a:extLst>
          </p:cNvPr>
          <p:cNvSpPr/>
          <p:nvPr/>
        </p:nvSpPr>
        <p:spPr>
          <a:xfrm>
            <a:off x="2530442" y="4754660"/>
            <a:ext cx="2257853" cy="1239256"/>
          </a:xfrm>
          <a:prstGeom prst="wedgeEllipseCallout">
            <a:avLst>
              <a:gd name="adj1" fmla="val -25594"/>
              <a:gd name="adj2" fmla="val 85489"/>
            </a:avLst>
          </a:prstGeom>
          <a:solidFill>
            <a:srgbClr val="FF0066"/>
          </a:solidFill>
          <a:ln w="50800" cmpd="sng"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A567DC9-9E88-604C-AC9E-A0350A461417}"/>
              </a:ext>
            </a:extLst>
          </p:cNvPr>
          <p:cNvSpPr/>
          <p:nvPr/>
        </p:nvSpPr>
        <p:spPr>
          <a:xfrm>
            <a:off x="5002413" y="5405539"/>
            <a:ext cx="1851585" cy="1152149"/>
          </a:xfrm>
          <a:prstGeom prst="wedgeEllipseCallout">
            <a:avLst>
              <a:gd name="adj1" fmla="val 18850"/>
              <a:gd name="adj2" fmla="val 61351"/>
            </a:avLst>
          </a:prstGeom>
          <a:solidFill>
            <a:srgbClr val="FFDE56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A57E2-129A-B644-99FA-4E8C3B749F1B}"/>
              </a:ext>
            </a:extLst>
          </p:cNvPr>
          <p:cNvSpPr txBox="1"/>
          <p:nvPr/>
        </p:nvSpPr>
        <p:spPr>
          <a:xfrm>
            <a:off x="2732087" y="5039023"/>
            <a:ext cx="204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I’m </a:t>
            </a:r>
            <a:r>
              <a:rPr lang="en-US" sz="3600" b="1" dirty="0" err="1">
                <a:solidFill>
                  <a:srgbClr val="00B0F0"/>
                </a:solidFill>
              </a:rPr>
              <a:t>Hoa</a:t>
            </a:r>
            <a:r>
              <a:rPr lang="en-US" sz="3600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BB655-53D7-E443-815C-02048B951954}"/>
              </a:ext>
            </a:extLst>
          </p:cNvPr>
          <p:cNvSpPr txBox="1"/>
          <p:nvPr/>
        </p:nvSpPr>
        <p:spPr>
          <a:xfrm>
            <a:off x="5114666" y="5684895"/>
            <a:ext cx="207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I’m Lan.</a:t>
            </a:r>
          </a:p>
        </p:txBody>
      </p:sp>
    </p:spTree>
    <p:extLst>
      <p:ext uri="{BB962C8B-B14F-4D97-AF65-F5344CB8AC3E}">
        <p14:creationId xmlns:p14="http://schemas.microsoft.com/office/powerpoint/2010/main" val="1937266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7" y="1108352"/>
            <a:ext cx="1507253" cy="1356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399" y1="53846" x2="25926" y2="80288"/>
                        <a14:foregroundMark x1="75720" y1="16346" x2="81070" y2="47115"/>
                        <a14:foregroundMark x1="87654" y1="25481" x2="85597" y2="32692"/>
                        <a14:foregroundMark x1="95062" y1="37500" x2="95062" y2="35577"/>
                        <a14:foregroundMark x1="95885" y1="11058" x2="97119" y2="18750"/>
                        <a14:foregroundMark x1="66255" y1="5288" x2="65021" y2="32692"/>
                        <a14:foregroundMark x1="4115" y1="23077" x2="6173" y2="47115"/>
                        <a14:foregroundMark x1="31276" y1="52885" x2="23457" y2="74519"/>
                        <a14:foregroundMark x1="13580" y1="52404" x2="16872" y2="79808"/>
                        <a14:foregroundMark x1="85597" y1="75481" x2="81893" y2="85096"/>
                        <a14:foregroundMark x1="74486" y1="80288" x2="71193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52"/>
            <a:ext cx="2037547" cy="1832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06" y="4524672"/>
            <a:ext cx="4603841" cy="2393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7548" y="1108352"/>
            <a:ext cx="5929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Times" pitchFamily="18" charset="0"/>
                <a:cs typeface="Times" pitchFamily="18" charset="0"/>
              </a:rPr>
              <a:t>- Teacher invites some students to go out of the class and pretend to be new students. They take turn to come in the class, wave hands and say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“Hello” </a:t>
            </a:r>
            <a:r>
              <a:rPr lang="en-US" dirty="0">
                <a:latin typeface="Times" pitchFamily="18" charset="0"/>
                <a:cs typeface="Times" pitchFamily="18" charset="0"/>
              </a:rPr>
              <a:t>to the class. The class will wave hands and say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“Hi”.  </a:t>
            </a:r>
            <a:r>
              <a:rPr lang="en-US" dirty="0">
                <a:latin typeface="Times" pitchFamily="18" charset="0"/>
                <a:cs typeface="Times" pitchFamily="18" charset="0"/>
              </a:rPr>
              <a:t>Then, he/ she turns back to go out of the class again and say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“Goodbye”. 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Times" pitchFamily="18" charset="0"/>
                <a:cs typeface="Times" pitchFamily="18" charset="0"/>
              </a:rPr>
              <a:t>Continue with other students.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44" b="74815" l="7135" r="94323">
                        <a14:foregroundMark x1="17917" y1="43519" x2="24219" y2="47500"/>
                        <a14:foregroundMark x1="26302" y1="35278" x2="28698" y2="45370"/>
                        <a14:foregroundMark x1="57604" y1="28426" x2="60625" y2="39815"/>
                        <a14:foregroundMark x1="63906" y1="26852" x2="68542" y2="3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1616" r="5455" b="25353"/>
          <a:stretch/>
        </p:blipFill>
        <p:spPr>
          <a:xfrm>
            <a:off x="581271" y="2097627"/>
            <a:ext cx="7994072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298"/>
            <a:ext cx="9144001" cy="847876"/>
          </a:xfrm>
        </p:spPr>
        <p:txBody>
          <a:bodyPr/>
          <a:lstStyle/>
          <a:p>
            <a:r>
              <a:rPr lang="en-US" sz="6000" b="1" dirty="0">
                <a:latin typeface="#9Slide03 BoosterNextFYBlack" panose="02000A03000000020004" pitchFamily="2" charset="-93"/>
              </a:rPr>
              <a:t>Let’s sing “Hello Song”</a:t>
            </a:r>
            <a:endParaRPr lang="vi-VN" sz="6000" b="1" dirty="0">
              <a:latin typeface="#9Slide03 BoosterNextFYBlack" panose="02000A03000000020004" pitchFamily="2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392"/>
          <a:stretch/>
        </p:blipFill>
        <p:spPr>
          <a:xfrm>
            <a:off x="1" y="2231112"/>
            <a:ext cx="9144000" cy="4593102"/>
          </a:xfrm>
          <a:prstGeom prst="rect">
            <a:avLst/>
          </a:prstGeom>
        </p:spPr>
      </p:pic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6200" l="1200" r="98600">
                        <a14:backgroundMark x1="48200" y1="30200" x2="48200" y2="30200"/>
                        <a14:backgroundMark x1="47600" y1="30600" x2="47600" y2="30600"/>
                        <a14:backgroundMark x1="47200" y1="32800" x2="46600" y2="34400"/>
                        <a14:backgroundMark x1="46600" y1="35600" x2="46600" y2="37200"/>
                        <a14:backgroundMark x1="46600" y1="38200" x2="46600" y2="38200"/>
                        <a14:backgroundMark x1="46600" y1="38800" x2="46600" y2="38800"/>
                        <a14:backgroundMark x1="47200" y1="38800" x2="52000" y2="38200"/>
                        <a14:backgroundMark x1="53200" y1="37200" x2="53200" y2="37200"/>
                        <a14:backgroundMark x1="54200" y1="36000" x2="54200" y2="36000"/>
                        <a14:backgroundMark x1="55200" y1="35000" x2="55200" y2="35000"/>
                        <a14:backgroundMark x1="55800" y1="34000" x2="58600" y2="34000"/>
                        <a14:backgroundMark x1="59000" y1="34000" x2="59000" y2="34000"/>
                        <a14:backgroundMark x1="60600" y1="33400" x2="60600" y2="33400"/>
                        <a14:backgroundMark x1="61200" y1="32800" x2="61200" y2="3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7" r="3091" b="3419"/>
          <a:stretch/>
        </p:blipFill>
        <p:spPr>
          <a:xfrm>
            <a:off x="4192997" y="3496635"/>
            <a:ext cx="1070618" cy="10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417</Words>
  <Application>Microsoft Office PowerPoint</Application>
  <PresentationFormat>On-screen Show (4:3)</PresentationFormat>
  <Paragraphs>46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Arial</vt:lpstr>
      <vt:lpstr>Algerian</vt:lpstr>
      <vt:lpstr>Calibri</vt:lpstr>
      <vt:lpstr>#9Slide03 BoosterNextFYBlack</vt:lpstr>
      <vt:lpstr>Comic Sans MS</vt:lpstr>
      <vt:lpstr>Times</vt:lpstr>
      <vt:lpstr>Alan Den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Greetings</vt:lpstr>
      <vt:lpstr>PowerPoint Presentation</vt:lpstr>
      <vt:lpstr>PowerPoint Presentation</vt:lpstr>
      <vt:lpstr>Let’s sing “Hello Song”</vt:lpstr>
      <vt:lpstr>PowerPoint Presentation</vt:lpstr>
      <vt:lpstr>PowerPoint Presentation</vt:lpstr>
      <vt:lpstr>Making new friends</vt:lpstr>
      <vt:lpstr>PowerPoint Presentation</vt:lpstr>
      <vt:lpstr>PowerPoint Presentation</vt:lpstr>
      <vt:lpstr>PowerPoint Presentation</vt:lpstr>
      <vt:lpstr>PowerPoint Presentation</vt:lpstr>
      <vt:lpstr>Goodbye!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ChauLong</dc:creator>
  <cp:lastModifiedBy>Nguyen Hoang</cp:lastModifiedBy>
  <cp:revision>210</cp:revision>
  <dcterms:created xsi:type="dcterms:W3CDTF">2016-09-15T08:41:53Z</dcterms:created>
  <dcterms:modified xsi:type="dcterms:W3CDTF">2020-09-03T06:58:18Z</dcterms:modified>
</cp:coreProperties>
</file>