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12"/>
  </p:notesMasterIdLst>
  <p:sldIdLst>
    <p:sldId id="934" r:id="rId3"/>
    <p:sldId id="889" r:id="rId4"/>
    <p:sldId id="936" r:id="rId5"/>
    <p:sldId id="913" r:id="rId6"/>
    <p:sldId id="942" r:id="rId7"/>
    <p:sldId id="943" r:id="rId8"/>
    <p:sldId id="941" r:id="rId9"/>
    <p:sldId id="937" r:id="rId10"/>
    <p:sldId id="940" r:id="rId11"/>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9B8"/>
    <a:srgbClr val="5DB62D"/>
    <a:srgbClr val="FF462B"/>
    <a:srgbClr val="FFA100"/>
    <a:srgbClr val="009ADC"/>
    <a:srgbClr val="87BD0F"/>
    <a:srgbClr val="794026"/>
    <a:srgbClr val="009AA0"/>
    <a:srgbClr val="1EC8C9"/>
    <a:srgbClr val="CE6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1462" autoAdjust="0"/>
  </p:normalViewPr>
  <p:slideViewPr>
    <p:cSldViewPr>
      <p:cViewPr varScale="1">
        <p:scale>
          <a:sx n="75" d="100"/>
          <a:sy n="75" d="100"/>
        </p:scale>
        <p:origin x="317" y="67"/>
      </p:cViewPr>
      <p:guideLst>
        <p:guide orient="horz" pos="2160"/>
        <p:guide pos="3840"/>
      </p:guideLst>
    </p:cSldViewPr>
  </p:slideViewPr>
  <p:notesTextViewPr>
    <p:cViewPr>
      <p:scale>
        <a:sx n="125" d="100"/>
        <a:sy n="125"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2023/8/14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3735825216"/>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6600"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1</a:t>
            </a:fld>
            <a:endParaRPr lang="zh-CN" altLang="en-US"/>
          </a:p>
        </p:txBody>
      </p:sp>
    </p:spTree>
    <p:extLst>
      <p:ext uri="{BB962C8B-B14F-4D97-AF65-F5344CB8AC3E}">
        <p14:creationId xmlns:p14="http://schemas.microsoft.com/office/powerpoint/2010/main" val="38906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a:t>
            </a:fld>
            <a:endParaRPr lang="zh-CN" altLang="en-US"/>
          </a:p>
        </p:txBody>
      </p:sp>
    </p:spTree>
    <p:extLst>
      <p:ext uri="{BB962C8B-B14F-4D97-AF65-F5344CB8AC3E}">
        <p14:creationId xmlns:p14="http://schemas.microsoft.com/office/powerpoint/2010/main" val="320239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3</a:t>
            </a:fld>
            <a:endParaRPr lang="zh-CN" altLang="en-US"/>
          </a:p>
        </p:txBody>
      </p:sp>
    </p:spTree>
    <p:extLst>
      <p:ext uri="{BB962C8B-B14F-4D97-AF65-F5344CB8AC3E}">
        <p14:creationId xmlns:p14="http://schemas.microsoft.com/office/powerpoint/2010/main" val="379512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a:t>
            </a:fld>
            <a:endParaRPr lang="zh-CN" altLang="en-US">
              <a:solidFill>
                <a:prstClr val="black"/>
              </a:solidFill>
            </a:endParaRPr>
          </a:p>
        </p:txBody>
      </p:sp>
    </p:spTree>
    <p:extLst>
      <p:ext uri="{BB962C8B-B14F-4D97-AF65-F5344CB8AC3E}">
        <p14:creationId xmlns:p14="http://schemas.microsoft.com/office/powerpoint/2010/main" val="350519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5</a:t>
            </a:fld>
            <a:endParaRPr lang="zh-CN" altLang="en-US">
              <a:solidFill>
                <a:prstClr val="black"/>
              </a:solidFill>
            </a:endParaRPr>
          </a:p>
        </p:txBody>
      </p:sp>
    </p:spTree>
    <p:extLst>
      <p:ext uri="{BB962C8B-B14F-4D97-AF65-F5344CB8AC3E}">
        <p14:creationId xmlns:p14="http://schemas.microsoft.com/office/powerpoint/2010/main" val="201526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extLst>
      <p:ext uri="{BB962C8B-B14F-4D97-AF65-F5344CB8AC3E}">
        <p14:creationId xmlns:p14="http://schemas.microsoft.com/office/powerpoint/2010/main" val="89765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7</a:t>
            </a:fld>
            <a:endParaRPr lang="zh-CN" altLang="en-US">
              <a:solidFill>
                <a:prstClr val="black"/>
              </a:solidFill>
            </a:endParaRPr>
          </a:p>
        </p:txBody>
      </p:sp>
    </p:spTree>
    <p:extLst>
      <p:ext uri="{BB962C8B-B14F-4D97-AF65-F5344CB8AC3E}">
        <p14:creationId xmlns:p14="http://schemas.microsoft.com/office/powerpoint/2010/main" val="364294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8</a:t>
            </a:fld>
            <a:endParaRPr lang="zh-CN" altLang="en-US"/>
          </a:p>
        </p:txBody>
      </p:sp>
    </p:spTree>
    <p:extLst>
      <p:ext uri="{BB962C8B-B14F-4D97-AF65-F5344CB8AC3E}">
        <p14:creationId xmlns:p14="http://schemas.microsoft.com/office/powerpoint/2010/main" val="409682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9</a:t>
            </a:fld>
            <a:endParaRPr lang="zh-CN" altLang="en-US"/>
          </a:p>
        </p:txBody>
      </p:sp>
    </p:spTree>
    <p:extLst>
      <p:ext uri="{BB962C8B-B14F-4D97-AF65-F5344CB8AC3E}">
        <p14:creationId xmlns:p14="http://schemas.microsoft.com/office/powerpoint/2010/main" val="200417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z="1800" smtClean="0">
                <a:solidFill>
                  <a:prstClr val="black"/>
                </a:solidFill>
              </a:rPr>
              <a:pPr defTabSz="914400"/>
              <a:t>2023/8/14</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266924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z="1800" smtClean="0">
                <a:solidFill>
                  <a:prstClr val="black"/>
                </a:solidFill>
              </a:rPr>
              <a:pPr defTabSz="914400"/>
              <a:t>2023/8/14</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398300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78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12192000" cy="6858000"/>
          </a:xfrm>
          <a:prstGeom prst="rect">
            <a:avLst/>
          </a:prstGeom>
        </p:spPr>
      </p:pic>
      <p:pic>
        <p:nvPicPr>
          <p:cNvPr id="3" name="图片 2"/>
          <p:cNvPicPr>
            <a:picLocks noChangeAspect="1"/>
          </p:cNvPicPr>
          <p:nvPr userDrawn="1"/>
        </p:nvPicPr>
        <p:blipFill>
          <a:blip r:embed="rId3" cstate="screen"/>
          <a:stretch>
            <a:fillRect/>
          </a:stretch>
        </p:blipFill>
        <p:spPr>
          <a:xfrm>
            <a:off x="989889" y="1412776"/>
            <a:ext cx="4034423" cy="3740142"/>
          </a:xfrm>
          <a:prstGeom prst="rect">
            <a:avLst/>
          </a:prstGeom>
        </p:spPr>
      </p:pic>
      <p:pic>
        <p:nvPicPr>
          <p:cNvPr id="4" name="图片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37212" y="3413682"/>
            <a:ext cx="970187" cy="867433"/>
          </a:xfrm>
          <a:prstGeom prst="rect">
            <a:avLst/>
          </a:prstGeom>
        </p:spPr>
      </p:pic>
      <p:pic>
        <p:nvPicPr>
          <p:cNvPr id="5" name="图片 4"/>
          <p:cNvPicPr>
            <a:picLocks noChangeAspect="1"/>
          </p:cNvPicPr>
          <p:nvPr userDrawn="1"/>
        </p:nvPicPr>
        <p:blipFill>
          <a:blip r:embed="rId5" cstate="screen"/>
          <a:stretch>
            <a:fillRect/>
          </a:stretch>
        </p:blipFill>
        <p:spPr>
          <a:xfrm>
            <a:off x="1178344" y="4247809"/>
            <a:ext cx="2191059" cy="2549656"/>
          </a:xfrm>
          <a:prstGeom prst="rect">
            <a:avLst/>
          </a:prstGeom>
        </p:spPr>
      </p:pic>
      <p:pic>
        <p:nvPicPr>
          <p:cNvPr id="6" name="图片 5"/>
          <p:cNvPicPr>
            <a:picLocks noChangeAspect="1"/>
          </p:cNvPicPr>
          <p:nvPr userDrawn="1"/>
        </p:nvPicPr>
        <p:blipFill rotWithShape="1">
          <a:blip r:embed="rId6" cstate="screen">
            <a:extLst>
              <a:ext uri="{28A0092B-C50C-407E-A947-70E740481C1C}">
                <a14:useLocalDpi xmlns:a14="http://schemas.microsoft.com/office/drawing/2010/main"/>
              </a:ext>
            </a:extLst>
          </a:blip>
          <a:srcRect t="-1220"/>
          <a:stretch>
            <a:fillRect/>
          </a:stretch>
        </p:blipFill>
        <p:spPr>
          <a:xfrm>
            <a:off x="4547746" y="-25779"/>
            <a:ext cx="6023992" cy="68837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0"/>
            <a:ext cx="12192000" cy="6858000"/>
          </a:xfrm>
          <a:prstGeom prst="rect">
            <a:avLst/>
          </a:prstGeom>
        </p:spPr>
      </p:pic>
      <p:pic>
        <p:nvPicPr>
          <p:cNvPr id="4" name="图片 3"/>
          <p:cNvPicPr>
            <a:picLocks noChangeAspect="1"/>
          </p:cNvPicPr>
          <p:nvPr userDrawn="1"/>
        </p:nvPicPr>
        <p:blipFill rotWithShape="1">
          <a:blip r:embed="rId3" cstate="screen">
            <a:extLst>
              <a:ext uri="{28A0092B-C50C-407E-A947-70E740481C1C}">
                <a14:useLocalDpi xmlns:a14="http://schemas.microsoft.com/office/drawing/2010/main"/>
              </a:ext>
            </a:extLst>
          </a:blip>
          <a:srcRect t="-1220"/>
          <a:stretch>
            <a:fillRect/>
          </a:stretch>
        </p:blipFill>
        <p:spPr>
          <a:xfrm>
            <a:off x="6258899" y="3717032"/>
            <a:ext cx="2748660" cy="3140968"/>
          </a:xfrm>
          <a:prstGeom prst="rect">
            <a:avLst/>
          </a:prstGeom>
        </p:spPr>
      </p:pic>
      <p:pic>
        <p:nvPicPr>
          <p:cNvPr id="5" name="图片 4"/>
          <p:cNvPicPr>
            <a:picLocks noChangeAspect="1"/>
          </p:cNvPicPr>
          <p:nvPr userDrawn="1"/>
        </p:nvPicPr>
        <p:blipFill>
          <a:blip r:embed="rId4" cstate="screen"/>
          <a:stretch>
            <a:fillRect/>
          </a:stretch>
        </p:blipFill>
        <p:spPr>
          <a:xfrm>
            <a:off x="4727848" y="1818576"/>
            <a:ext cx="2280851" cy="2114480"/>
          </a:xfrm>
          <a:prstGeom prst="rect">
            <a:avLst/>
          </a:prstGeom>
        </p:spPr>
      </p:pic>
      <p:pic>
        <p:nvPicPr>
          <p:cNvPr id="6" name="图片 5"/>
          <p:cNvPicPr>
            <a:picLocks noChangeAspect="1"/>
          </p:cNvPicPr>
          <p:nvPr userDrawn="1"/>
        </p:nvPicPr>
        <p:blipFill rotWithShape="1">
          <a:blip r:embed="rId5" cstate="screen"/>
          <a:srcRect/>
          <a:stretch>
            <a:fillRect/>
          </a:stretch>
        </p:blipFill>
        <p:spPr>
          <a:xfrm>
            <a:off x="2889249" y="2996952"/>
            <a:ext cx="1683746" cy="3861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503" y="5261"/>
            <a:ext cx="1028634" cy="1348783"/>
          </a:xfrm>
          <a:prstGeom prst="rect">
            <a:avLst/>
          </a:prstGeom>
        </p:spPr>
      </p:pic>
      <p:pic>
        <p:nvPicPr>
          <p:cNvPr id="3" name="图片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4278" y="327545"/>
            <a:ext cx="856284" cy="99642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
        <p:nvSpPr>
          <p:cNvPr id="11" name="TextBox 10"/>
          <p:cNvSpPr txBox="1"/>
          <p:nvPr userDrawn="1"/>
        </p:nvSpPr>
        <p:spPr>
          <a:xfrm>
            <a:off x="2423592" y="6858000"/>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行业</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en-US" altLang="zh-CN" sz="100" dirty="0">
                <a:solidFill>
                  <a:prstClr val="black"/>
                </a:solidFill>
                <a:ea typeface="微软雅黑" panose="020B0503020204020204" pitchFamily="34" charset="-122"/>
              </a:rPr>
              <a:t>http://www.1ppt.com/hangye/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a:fillRect/>
          </a:stretch>
        </p:blipFill>
        <p:spPr>
          <a:xfrm>
            <a:off x="0" y="3045"/>
            <a:ext cx="12184782" cy="685190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0489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t="-1220"/>
          <a:stretch>
            <a:fillRect/>
          </a:stretch>
        </p:blipFill>
        <p:spPr>
          <a:xfrm>
            <a:off x="4943872" y="-25416"/>
            <a:ext cx="6023992" cy="6883779"/>
          </a:xfrm>
          <a:prstGeom prst="rect">
            <a:avLst/>
          </a:prstGeom>
        </p:spPr>
      </p:pic>
      <p:pic>
        <p:nvPicPr>
          <p:cNvPr id="4" name="图片 3"/>
          <p:cNvPicPr>
            <a:picLocks noChangeAspect="1"/>
          </p:cNvPicPr>
          <p:nvPr/>
        </p:nvPicPr>
        <p:blipFill>
          <a:blip r:embed="rId4" cstate="screen"/>
          <a:stretch>
            <a:fillRect/>
          </a:stretch>
        </p:blipFill>
        <p:spPr>
          <a:xfrm>
            <a:off x="2027674" y="382403"/>
            <a:ext cx="4272054" cy="3960440"/>
          </a:xfrm>
          <a:prstGeom prst="rect">
            <a:avLst/>
          </a:prstGeom>
        </p:spPr>
      </p:pic>
      <p:pic>
        <p:nvPicPr>
          <p:cNvPr id="3" name="图片 2"/>
          <p:cNvPicPr>
            <a:picLocks noChangeAspect="1"/>
          </p:cNvPicPr>
          <p:nvPr/>
        </p:nvPicPr>
        <p:blipFill rotWithShape="1">
          <a:blip r:embed="rId5" cstate="screen"/>
          <a:srcRect/>
          <a:stretch>
            <a:fillRect/>
          </a:stretch>
        </p:blipFill>
        <p:spPr>
          <a:xfrm>
            <a:off x="407368" y="1093186"/>
            <a:ext cx="2509654" cy="5754960"/>
          </a:xfrm>
          <a:prstGeom prst="rect">
            <a:avLst/>
          </a:prstGeom>
        </p:spPr>
      </p:pic>
      <p:sp>
        <p:nvSpPr>
          <p:cNvPr id="6" name="文本框 5"/>
          <p:cNvSpPr txBox="1"/>
          <p:nvPr/>
        </p:nvSpPr>
        <p:spPr>
          <a:xfrm>
            <a:off x="5818438" y="1833432"/>
            <a:ext cx="6149360" cy="954107"/>
          </a:xfrm>
          <a:prstGeom prst="rect">
            <a:avLst/>
          </a:prstGeom>
          <a:noFill/>
        </p:spPr>
        <p:txBody>
          <a:bodyPr wrap="square" rtlCol="0">
            <a:spAutoFit/>
          </a:bodyPr>
          <a:lstStyle/>
          <a:p>
            <a:pPr algn="ctr"/>
            <a:r>
              <a:rPr lang="en-US" altLang="zh-CN" sz="2800" b="1">
                <a:blipFill>
                  <a:blip r:embed="rId6"/>
                  <a:stretch>
                    <a:fillRect/>
                  </a:stretch>
                </a:blipFill>
                <a:latin typeface="Arial" panose="020B0604020202020204" pitchFamily="34" charset="0"/>
                <a:cs typeface="Arial" panose="020B0604020202020204" pitchFamily="34" charset="0"/>
                <a:sym typeface="+mn-lt"/>
              </a:rPr>
              <a:t>CHỦ ĐỀ 2: THỦ CÔNG KỸ THUẬT</a:t>
            </a:r>
          </a:p>
          <a:p>
            <a:pPr algn="ctr"/>
            <a:r>
              <a:rPr lang="en-US" altLang="zh-CN" sz="2800" b="1">
                <a:blipFill>
                  <a:blip r:embed="rId6"/>
                  <a:stretch>
                    <a:fillRect/>
                  </a:stretch>
                </a:blipFill>
                <a:latin typeface="Arial" panose="020B0604020202020204" pitchFamily="34" charset="0"/>
                <a:cs typeface="Arial" panose="020B0604020202020204" pitchFamily="34" charset="0"/>
                <a:sym typeface="+mn-lt"/>
              </a:rPr>
              <a:t>BÀI: LÀM ĐÈN LỒNG (TIẾT 4)</a:t>
            </a:r>
          </a:p>
        </p:txBody>
      </p:sp>
      <p:sp>
        <p:nvSpPr>
          <p:cNvPr id="7" name="文本框 6"/>
          <p:cNvSpPr txBox="1"/>
          <p:nvPr/>
        </p:nvSpPr>
        <p:spPr>
          <a:xfrm>
            <a:off x="5930320" y="100423"/>
            <a:ext cx="5472608" cy="954107"/>
          </a:xfrm>
          <a:prstGeom prst="rect">
            <a:avLst/>
          </a:prstGeom>
          <a:noFill/>
        </p:spPr>
        <p:txBody>
          <a:bodyPr wrap="square" rtlCol="0">
            <a:spAutoFit/>
          </a:bodyPr>
          <a:lstStyle/>
          <a:p>
            <a:pPr algn="ctr"/>
            <a:r>
              <a:rPr lang="en-US" altLang="zh-CN" sz="2800" b="1">
                <a:blipFill>
                  <a:blip r:embed="rId7"/>
                  <a:stretch>
                    <a:fillRect/>
                  </a:stretch>
                </a:blipFill>
                <a:latin typeface="Arial" panose="020B0604020202020204" pitchFamily="34" charset="0"/>
                <a:cs typeface="Arial" panose="020B0604020202020204" pitchFamily="34" charset="0"/>
                <a:sym typeface="+mn-lt"/>
              </a:rPr>
              <a:t>ỦY BAN NHÂN DÂN QUẬN…</a:t>
            </a:r>
          </a:p>
          <a:p>
            <a:pPr algn="ctr"/>
            <a:r>
              <a:rPr lang="en-US" altLang="zh-CN" sz="2800" b="1">
                <a:blipFill>
                  <a:blip r:embed="rId7"/>
                  <a:stretch>
                    <a:fillRect/>
                  </a:stretch>
                </a:blipFill>
                <a:latin typeface="Arial" panose="020B0604020202020204" pitchFamily="34" charset="0"/>
                <a:cs typeface="Arial" panose="020B0604020202020204" pitchFamily="34" charset="0"/>
                <a:sym typeface="+mn-lt"/>
              </a:rPr>
              <a:t>TRƯỜNG TIỂU HỌC…</a:t>
            </a:r>
            <a:endParaRPr lang="zh-CN" altLang="en-US" sz="2800" b="1" dirty="0">
              <a:blipFill>
                <a:blip r:embed="rId7"/>
                <a:stretch>
                  <a:fillRect/>
                </a:stretch>
              </a:blipFill>
              <a:latin typeface="Arial" panose="020B0604020202020204" pitchFamily="34" charset="0"/>
              <a:cs typeface="Arial" panose="020B0604020202020204" pitchFamily="34" charset="0"/>
              <a:sym typeface="+mn-lt"/>
            </a:endParaRPr>
          </a:p>
        </p:txBody>
      </p:sp>
      <p:sp>
        <p:nvSpPr>
          <p:cNvPr id="8" name="文本框 7"/>
          <p:cNvSpPr txBox="1"/>
          <p:nvPr/>
        </p:nvSpPr>
        <p:spPr>
          <a:xfrm>
            <a:off x="6099656" y="3385891"/>
            <a:ext cx="4099541" cy="584775"/>
          </a:xfrm>
          <a:prstGeom prst="rect">
            <a:avLst/>
          </a:prstGeom>
          <a:noFill/>
        </p:spPr>
        <p:txBody>
          <a:bodyPr wrap="square" rtlCol="0">
            <a:spAutoFit/>
          </a:bodyPr>
          <a:lstStyle/>
          <a:p>
            <a:pPr algn="ctr"/>
            <a:r>
              <a:rPr lang="en-US" altLang="zh-CN" sz="3200">
                <a:solidFill>
                  <a:srgbClr val="FFA100"/>
                </a:solidFill>
                <a:latin typeface="Arial" panose="020B0604020202020204" pitchFamily="34" charset="0"/>
                <a:cs typeface="Arial" panose="020B0604020202020204" pitchFamily="34" charset="0"/>
                <a:sym typeface="+mn-lt"/>
              </a:rPr>
              <a:t>GIÁO VIÊN:…</a:t>
            </a:r>
            <a:endParaRPr lang="zh-CN" altLang="en-US" sz="3200" dirty="0">
              <a:solidFill>
                <a:srgbClr val="FFA100"/>
              </a:solidFill>
              <a:latin typeface="Arial" panose="020B0604020202020204" pitchFamily="34" charset="0"/>
              <a:cs typeface="Arial" panose="020B0604020202020204" pitchFamily="3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250"/>
                                        <p:tgtEl>
                                          <p:spTgt spid="4"/>
                                        </p:tgtEl>
                                      </p:cBhvr>
                                    </p:animEffect>
                                  </p:childTnLst>
                                </p:cTn>
                              </p:par>
                            </p:childTnLst>
                          </p:cTn>
                        </p:par>
                        <p:par>
                          <p:cTn id="13" fill="hold">
                            <p:stCondLst>
                              <p:cond delay="1250"/>
                            </p:stCondLst>
                            <p:childTnLst>
                              <p:par>
                                <p:cTn id="14" presetID="56" presetClass="entr" presetSubtype="0" fill="hold" grpId="1"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5250"/>
                            </p:stCondLst>
                            <p:childTnLst>
                              <p:par>
                                <p:cTn id="21" presetID="10" presetClass="entr" presetSubtype="0" fill="hold" grpId="1" nodeType="after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75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250" fill="hold"/>
                                        <p:tgtEl>
                                          <p:spTgt spid="6"/>
                                        </p:tgtEl>
                                        <p:attrNameLst>
                                          <p:attrName>ppt_x</p:attrName>
                                        </p:attrNameLst>
                                      </p:cBhvr>
                                      <p:tavLst>
                                        <p:tav tm="0">
                                          <p:val>
                                            <p:strVal val="1+#ppt_w/2"/>
                                          </p:val>
                                        </p:tav>
                                        <p:tav tm="100000">
                                          <p:val>
                                            <p:strVal val="#ppt_x"/>
                                          </p:val>
                                        </p:tav>
                                      </p:tavLst>
                                    </p:anim>
                                    <p:anim calcmode="lin" valueType="num">
                                      <p:cBhvr additive="base">
                                        <p:cTn id="28" dur="1250" fill="hold"/>
                                        <p:tgtEl>
                                          <p:spTgt spid="6"/>
                                        </p:tgtEl>
                                        <p:attrNameLst>
                                          <p:attrName>ppt_y</p:attrName>
                                        </p:attrNameLst>
                                      </p:cBhvr>
                                      <p:tavLst>
                                        <p:tav tm="0">
                                          <p:val>
                                            <p:strVal val="#ppt_y"/>
                                          </p:val>
                                        </p:tav>
                                        <p:tav tm="100000">
                                          <p:val>
                                            <p:strVal val="#ppt_y"/>
                                          </p:val>
                                        </p:tav>
                                      </p:tavLst>
                                    </p:anim>
                                  </p:childTnLst>
                                </p:cTn>
                              </p:par>
                              <p:par>
                                <p:cTn id="29" presetID="56" presetClass="entr" presetSubtype="0" fill="hold" grpId="1" nodeType="with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by="(-#ppt_w*2)" calcmode="lin" valueType="num">
                                      <p:cBhvr rctx="PPT">
                                        <p:cTn id="31" dur="500" autoRev="1" fill="hold">
                                          <p:stCondLst>
                                            <p:cond delay="0"/>
                                          </p:stCondLst>
                                        </p:cTn>
                                        <p:tgtEl>
                                          <p:spTgt spid="8"/>
                                        </p:tgtEl>
                                        <p:attrNameLst>
                                          <p:attrName>ppt_w</p:attrName>
                                        </p:attrNameLst>
                                      </p:cBhvr>
                                    </p:anim>
                                    <p:anim by="(#ppt_w*0.50)" calcmode="lin" valueType="num">
                                      <p:cBhvr>
                                        <p:cTn id="32" dur="500" decel="50000" autoRev="1" fill="hold">
                                          <p:stCondLst>
                                            <p:cond delay="0"/>
                                          </p:stCondLst>
                                        </p:cTn>
                                        <p:tgtEl>
                                          <p:spTgt spid="8"/>
                                        </p:tgtEl>
                                        <p:attrNameLst>
                                          <p:attrName>ppt_x</p:attrName>
                                        </p:attrNameLst>
                                      </p:cBhvr>
                                    </p:anim>
                                    <p:anim from="(-#ppt_h/2)" to="(#ppt_y)" calcmode="lin" valueType="num">
                                      <p:cBhvr>
                                        <p:cTn id="33" dur="1000" fill="hold">
                                          <p:stCondLst>
                                            <p:cond delay="0"/>
                                          </p:stCondLst>
                                        </p:cTn>
                                        <p:tgtEl>
                                          <p:spTgt spid="8"/>
                                        </p:tgtEl>
                                        <p:attrNameLst>
                                          <p:attrName>ppt_y</p:attrName>
                                        </p:attrNameLst>
                                      </p:cBhvr>
                                    </p:anim>
                                    <p:animRot by="21600000">
                                      <p:cBhvr>
                                        <p:cTn id="34" dur="1000" fill="hold">
                                          <p:stCondLst>
                                            <p:cond delay="0"/>
                                          </p:stCondLst>
                                        </p:cTn>
                                        <p:tgtEl>
                                          <p:spTgt spid="8"/>
                                        </p:tgtEl>
                                        <p:attrNameLst>
                                          <p:attrName>r</p:attrName>
                                        </p:attrNameLst>
                                      </p:cBhvr>
                                    </p:animRot>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750"/>
                                        <p:tgtEl>
                                          <p:spTgt spid="5"/>
                                        </p:tgtEl>
                                      </p:cBhvr>
                                    </p:animEffect>
                                    <p:anim calcmode="lin" valueType="num">
                                      <p:cBhvr>
                                        <p:cTn id="38" dur="1750" fill="hold"/>
                                        <p:tgtEl>
                                          <p:spTgt spid="5"/>
                                        </p:tgtEl>
                                        <p:attrNameLst>
                                          <p:attrName>ppt_x</p:attrName>
                                        </p:attrNameLst>
                                      </p:cBhvr>
                                      <p:tavLst>
                                        <p:tav tm="0">
                                          <p:val>
                                            <p:strVal val="#ppt_x"/>
                                          </p:val>
                                        </p:tav>
                                        <p:tav tm="100000">
                                          <p:val>
                                            <p:strVal val="#ppt_x"/>
                                          </p:val>
                                        </p:tav>
                                      </p:tavLst>
                                    </p:anim>
                                    <p:anim calcmode="lin" valueType="num">
                                      <p:cBhvr>
                                        <p:cTn id="39" dur="175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12125"/>
                            </p:stCondLst>
                            <p:childTnLst>
                              <p:par>
                                <p:cTn id="41" presetID="2" presetClass="entr" presetSubtype="2" fill="hold" grpId="0" nodeType="afterEffect">
                                  <p:stCondLst>
                                    <p:cond delay="0"/>
                                  </p:stCondLst>
                                  <p:iterate type="lt">
                                    <p:tmPct val="10000"/>
                                  </p:iterate>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1"/>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707886"/>
          </a:xfrm>
          <a:prstGeom prst="rect">
            <a:avLst/>
          </a:prstGeom>
          <a:noFill/>
        </p:spPr>
        <p:txBody>
          <a:bodyPr wrap="square" rtlCol="0">
            <a:spAutoFit/>
          </a:bodyPr>
          <a:lstStyle/>
          <a:p>
            <a:pPr algn="ctr"/>
            <a:r>
              <a:rPr lang="en-US" altLang="zh-CN" sz="4000" b="1">
                <a:solidFill>
                  <a:srgbClr val="FFA100"/>
                </a:solidFill>
                <a:latin typeface="Arial" panose="020B0604020202020204" pitchFamily="34" charset="0"/>
                <a:cs typeface="Arial" panose="020B0604020202020204" pitchFamily="34" charset="0"/>
                <a:sym typeface="+mn-lt"/>
              </a:rPr>
              <a:t>KHỞI ĐỘNG</a:t>
            </a:r>
            <a:endParaRPr lang="zh-CN" altLang="en-US" sz="4000" b="1" dirty="0">
              <a:solidFill>
                <a:srgbClr val="FFA100"/>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dirty="0">
                <a:solidFill>
                  <a:srgbClr val="FFA100"/>
                </a:solidFill>
                <a:latin typeface="+mn-lt"/>
                <a:ea typeface="+mn-ea"/>
                <a:cs typeface="+mn-ea"/>
                <a:sym typeface="+mn-lt"/>
              </a:rPr>
              <a:t>01</a:t>
            </a:r>
            <a:endParaRPr lang="zh-CN" altLang="en-US" sz="6000" dirty="0">
              <a:solidFill>
                <a:srgbClr val="FFA100"/>
              </a:solidFill>
              <a:latin typeface="+mn-lt"/>
              <a:ea typeface="+mn-ea"/>
              <a:cs typeface="+mn-ea"/>
              <a:sym typeface="+mn-lt"/>
            </a:endParaRPr>
          </a:p>
        </p:txBody>
      </p:sp>
      <p:pic>
        <p:nvPicPr>
          <p:cNvPr id="2" name="ruoc den thang 8">
            <a:hlinkClick r:id="" action="ppaction://media"/>
            <a:extLst>
              <a:ext uri="{FF2B5EF4-FFF2-40B4-BE49-F238E27FC236}">
                <a16:creationId xmlns:a16="http://schemas.microsoft.com/office/drawing/2014/main" id="{A4A0FE4D-E3E4-0799-C418-04B9C25CDF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5360" y="412026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 presetClass="mediacall" presetSubtype="0" fill="hold" nodeType="withEffect">
                                  <p:stCondLst>
                                    <p:cond delay="0"/>
                                  </p:stCondLst>
                                  <p:childTnLst>
                                    <p:cmd type="call" cmd="playFrom(0.0)">
                                      <p:cBhvr>
                                        <p:cTn id="15" dur="1207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707886"/>
          </a:xfrm>
          <a:prstGeom prst="rect">
            <a:avLst/>
          </a:prstGeom>
          <a:noFill/>
        </p:spPr>
        <p:txBody>
          <a:bodyPr wrap="square" rtlCol="0">
            <a:spAutoFit/>
          </a:bodyPr>
          <a:lstStyle/>
          <a:p>
            <a:pPr algn="ctr"/>
            <a:r>
              <a:rPr lang="en-US" altLang="zh-CN" sz="4000" b="1">
                <a:solidFill>
                  <a:srgbClr val="FF462B"/>
                </a:solidFill>
                <a:latin typeface="Arial" panose="020B0604020202020204" pitchFamily="34" charset="0"/>
                <a:cs typeface="Arial" panose="020B0604020202020204" pitchFamily="34" charset="0"/>
                <a:sym typeface="+mn-lt"/>
              </a:rPr>
              <a:t>LUYỆN TẬP</a:t>
            </a:r>
            <a:endParaRPr lang="zh-CN" altLang="en-US" sz="4000" b="1" dirty="0">
              <a:solidFill>
                <a:srgbClr val="FF462B"/>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b="0" dirty="0">
                <a:solidFill>
                  <a:srgbClr val="FF462B"/>
                </a:solidFill>
                <a:latin typeface="+mn-lt"/>
                <a:ea typeface="+mn-ea"/>
                <a:cs typeface="+mn-ea"/>
                <a:sym typeface="+mn-lt"/>
              </a:rPr>
              <a:t>02</a:t>
            </a:r>
            <a:endParaRPr lang="zh-CN" altLang="en-US" sz="6000" b="0" dirty="0">
              <a:solidFill>
                <a:srgbClr val="FF462B"/>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任意多边形 123"/>
          <p:cNvSpPr/>
          <p:nvPr/>
        </p:nvSpPr>
        <p:spPr>
          <a:xfrm>
            <a:off x="1811259" y="1484784"/>
            <a:ext cx="3809603"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5" name="文本框 124"/>
          <p:cNvSpPr txBox="1"/>
          <p:nvPr/>
        </p:nvSpPr>
        <p:spPr>
          <a:xfrm>
            <a:off x="1703512" y="129415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01</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28" name="任意多边形 127"/>
          <p:cNvSpPr/>
          <p:nvPr/>
        </p:nvSpPr>
        <p:spPr>
          <a:xfrm>
            <a:off x="6531344" y="1484784"/>
            <a:ext cx="3811761"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9" name="文本框 128"/>
          <p:cNvSpPr txBox="1"/>
          <p:nvPr/>
        </p:nvSpPr>
        <p:spPr>
          <a:xfrm>
            <a:off x="6416642" y="129415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02</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7" name="矩形 42"/>
          <p:cNvSpPr>
            <a:spLocks noChangeArrowheads="1"/>
          </p:cNvSpPr>
          <p:nvPr/>
        </p:nvSpPr>
        <p:spPr bwMode="auto">
          <a:xfrm>
            <a:off x="1977077" y="4235821"/>
            <a:ext cx="3359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effectLst/>
                <a:latin typeface="Times New Roman" panose="02020603050405020304" pitchFamily="18" charset="0"/>
                <a:ea typeface="Calibri" panose="020F0502020204030204" pitchFamily="34" charset="0"/>
              </a:rPr>
              <a:t>Chọn giấy bìa màu, vẽ và cắt hình chữ nhật có kích thước 1 cm x 28 cm.</a:t>
            </a:r>
            <a:endParaRPr lang="zh-CN" altLang="en-US" sz="3200" b="1" dirty="0">
              <a:solidFill>
                <a:srgbClr val="595959"/>
              </a:solidFill>
              <a:cs typeface="+mn-ea"/>
              <a:sym typeface="+mn-lt"/>
            </a:endParaRPr>
          </a:p>
        </p:txBody>
      </p:sp>
      <p:sp>
        <p:nvSpPr>
          <p:cNvPr id="139" name="TextBox 19"/>
          <p:cNvSpPr>
            <a:spLocks noChangeArrowheads="1"/>
          </p:cNvSpPr>
          <p:nvPr/>
        </p:nvSpPr>
        <p:spPr bwMode="auto">
          <a:xfrm>
            <a:off x="6820659" y="4235821"/>
            <a:ext cx="3522445" cy="1569660"/>
          </a:xfrm>
          <a:prstGeom prst="rect">
            <a:avLst/>
          </a:prstGeom>
          <a:noFill/>
          <a:ln w="9525">
            <a:noFill/>
            <a:miter lim="800000"/>
          </a:ln>
        </p:spPr>
        <p:txBody>
          <a:bodyPr wrap="square">
            <a:spAutoFit/>
          </a:bodyPr>
          <a:lstStyle/>
          <a:p>
            <a:pPr lvl="0"/>
            <a:r>
              <a:rPr lang="pt-BR" kern="0">
                <a:effectLst/>
                <a:latin typeface="Times New Roman" panose="02020603050405020304" pitchFamily="18" charset="0"/>
                <a:ea typeface="Calibri" panose="020F0502020204030204" pitchFamily="34" charset="0"/>
              </a:rPr>
              <a:t>Bôi keo sữa vào mép hai cạnh ngắn và dán vào phía trong trụ thân đèn lồng làm tay cầm.</a:t>
            </a:r>
            <a:endParaRPr lang="zh-CN" altLang="en-US" dirty="0">
              <a:solidFill>
                <a:srgbClr val="595959"/>
              </a:solidFill>
              <a:cs typeface="+mn-ea"/>
              <a:sym typeface="+mn-lt"/>
            </a:endParaRPr>
          </a:p>
        </p:txBody>
      </p:sp>
      <p:sp>
        <p:nvSpPr>
          <p:cNvPr id="26" name="文本框 25"/>
          <p:cNvSpPr txBox="1"/>
          <p:nvPr/>
        </p:nvSpPr>
        <p:spPr>
          <a:xfrm>
            <a:off x="1265861" y="383857"/>
            <a:ext cx="8214515"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2: LÀM TAY CẦM ĐÈN LỒNG</a:t>
            </a:r>
            <a:endParaRPr lang="zh-CN" altLang="en-US" dirty="0">
              <a:latin typeface="Arial" panose="020B0604020202020204" pitchFamily="34" charset="0"/>
              <a:ea typeface="+mn-ea"/>
              <a:cs typeface="Arial" panose="020B0604020202020204" pitchFamily="34" charset="0"/>
              <a:sym typeface="+mn-lt"/>
            </a:endParaRPr>
          </a:p>
        </p:txBody>
      </p:sp>
      <p:pic>
        <p:nvPicPr>
          <p:cNvPr id="8" name="Picture 7">
            <a:extLst>
              <a:ext uri="{FF2B5EF4-FFF2-40B4-BE49-F238E27FC236}">
                <a16:creationId xmlns:a16="http://schemas.microsoft.com/office/drawing/2014/main" id="{B9D7B2CE-75F6-A071-3E63-59FC12EF2B8A}"/>
              </a:ext>
            </a:extLst>
          </p:cNvPr>
          <p:cNvPicPr>
            <a:picLocks noChangeAspect="1"/>
          </p:cNvPicPr>
          <p:nvPr/>
        </p:nvPicPr>
        <p:blipFill rotWithShape="1">
          <a:blip r:embed="rId3"/>
          <a:srcRect l="54233" t="35455" r="38528" b="28721"/>
          <a:stretch/>
        </p:blipFill>
        <p:spPr bwMode="auto">
          <a:xfrm rot="5400000">
            <a:off x="3074479" y="1281775"/>
            <a:ext cx="1084482" cy="3018379"/>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F436517-594F-81A8-9EA1-9059F1983134}"/>
              </a:ext>
            </a:extLst>
          </p:cNvPr>
          <p:cNvPicPr>
            <a:picLocks noChangeAspect="1"/>
          </p:cNvPicPr>
          <p:nvPr/>
        </p:nvPicPr>
        <p:blipFill rotWithShape="1">
          <a:blip r:embed="rId3"/>
          <a:srcRect l="62022" t="39272" r="21342" b="28721"/>
          <a:stretch/>
        </p:blipFill>
        <p:spPr bwMode="auto">
          <a:xfrm>
            <a:off x="7401244" y="1902441"/>
            <a:ext cx="1876273" cy="2030062"/>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任意多边形 123"/>
          <p:cNvSpPr/>
          <p:nvPr/>
        </p:nvSpPr>
        <p:spPr>
          <a:xfrm>
            <a:off x="1811259" y="1484784"/>
            <a:ext cx="3809603"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5" name="文本框 124"/>
          <p:cNvSpPr txBox="1"/>
          <p:nvPr/>
        </p:nvSpPr>
        <p:spPr>
          <a:xfrm>
            <a:off x="1703512" y="129415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01</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28" name="任意多边形 127"/>
          <p:cNvSpPr/>
          <p:nvPr/>
        </p:nvSpPr>
        <p:spPr>
          <a:xfrm>
            <a:off x="6531344" y="1484784"/>
            <a:ext cx="3811761"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9" name="文本框 128"/>
          <p:cNvSpPr txBox="1"/>
          <p:nvPr/>
        </p:nvSpPr>
        <p:spPr>
          <a:xfrm>
            <a:off x="6416642" y="129415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02</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7" name="矩形 42"/>
          <p:cNvSpPr>
            <a:spLocks noChangeArrowheads="1"/>
          </p:cNvSpPr>
          <p:nvPr/>
        </p:nvSpPr>
        <p:spPr bwMode="auto">
          <a:xfrm>
            <a:off x="1977077" y="4235821"/>
            <a:ext cx="33599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latin typeface="Times New Roman" panose="02020603050405020304" pitchFamily="18" charset="0"/>
                <a:ea typeface="Calibri" panose="020F0502020204030204" pitchFamily="34" charset="0"/>
              </a:rPr>
              <a:t>Vẽ và cắt hình chữ nhật bằng giấy thủ công màu có kích thước 5 cm x 12 cm. Dùng kéo cắt thành các dải liên tiếp có độ rộng 5 mm (hình a).</a:t>
            </a:r>
            <a:endParaRPr lang="zh-CN" altLang="en-US" kern="0" dirty="0">
              <a:latin typeface="Times New Roman" panose="02020603050405020304" pitchFamily="18" charset="0"/>
              <a:ea typeface="Calibri" panose="020F0502020204030204" pitchFamily="34" charset="0"/>
              <a:sym typeface="+mn-lt"/>
            </a:endParaRPr>
          </a:p>
        </p:txBody>
      </p:sp>
      <p:sp>
        <p:nvSpPr>
          <p:cNvPr id="139" name="TextBox 19"/>
          <p:cNvSpPr>
            <a:spLocks noChangeArrowheads="1"/>
          </p:cNvSpPr>
          <p:nvPr/>
        </p:nvSpPr>
        <p:spPr bwMode="auto">
          <a:xfrm>
            <a:off x="6820659" y="4235821"/>
            <a:ext cx="3522445" cy="2677656"/>
          </a:xfrm>
          <a:prstGeom prst="rect">
            <a:avLst/>
          </a:prstGeom>
          <a:noFill/>
          <a:ln w="9525">
            <a:noFill/>
            <a:miter lim="800000"/>
          </a:ln>
        </p:spPr>
        <p:txBody>
          <a:bodyPr wrap="square">
            <a:spAutoFit/>
          </a:bodyPr>
          <a:lstStyle/>
          <a:p>
            <a:r>
              <a:rPr lang="pt-BR" kern="0">
                <a:latin typeface="Times New Roman" panose="02020603050405020304" pitchFamily="18" charset="0"/>
                <a:ea typeface="Calibri" panose="020F0502020204030204" pitchFamily="34" charset="0"/>
              </a:rPr>
              <a:t>Cắt sợi len dài khoảng 20 cm, dán một đầu vào mép vải giấy, cuốn dải giấy quanh sợi len (hình b). Bôi keo sữa vào cuối dải giấy để dán cố định tạo đuôi đèn lồng (hình c).</a:t>
            </a:r>
            <a:endParaRPr lang="en-US" kern="0">
              <a:latin typeface="Times New Roman" panose="02020603050405020304" pitchFamily="18" charset="0"/>
              <a:ea typeface="Calibri" panose="020F0502020204030204" pitchFamily="34" charset="0"/>
            </a:endParaRPr>
          </a:p>
        </p:txBody>
      </p:sp>
      <p:sp>
        <p:nvSpPr>
          <p:cNvPr id="26" name="文本框 25"/>
          <p:cNvSpPr txBox="1"/>
          <p:nvPr/>
        </p:nvSpPr>
        <p:spPr>
          <a:xfrm>
            <a:off x="1265861" y="383857"/>
            <a:ext cx="8214515"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3: LÀM ĐUÔI ĐÈN LỒNG</a:t>
            </a:r>
            <a:endParaRPr lang="zh-CN" altLang="en-US" dirty="0">
              <a:latin typeface="Arial" panose="020B0604020202020204" pitchFamily="34" charset="0"/>
              <a:ea typeface="+mn-ea"/>
              <a:cs typeface="Arial" panose="020B0604020202020204" pitchFamily="34" charset="0"/>
              <a:sym typeface="+mn-lt"/>
            </a:endParaRPr>
          </a:p>
        </p:txBody>
      </p:sp>
      <p:pic>
        <p:nvPicPr>
          <p:cNvPr id="2" name="Picture 1">
            <a:extLst>
              <a:ext uri="{FF2B5EF4-FFF2-40B4-BE49-F238E27FC236}">
                <a16:creationId xmlns:a16="http://schemas.microsoft.com/office/drawing/2014/main" id="{1F6AA7BA-82F5-02F1-274A-20929BF79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576" y="1925942"/>
            <a:ext cx="3172862" cy="1757730"/>
          </a:xfrm>
          <a:prstGeom prst="rect">
            <a:avLst/>
          </a:prstGeom>
        </p:spPr>
      </p:pic>
      <p:pic>
        <p:nvPicPr>
          <p:cNvPr id="3" name="Picture 2">
            <a:extLst>
              <a:ext uri="{FF2B5EF4-FFF2-40B4-BE49-F238E27FC236}">
                <a16:creationId xmlns:a16="http://schemas.microsoft.com/office/drawing/2014/main" id="{BC1EBFC6-2F1B-9A44-323B-B08B96DF37B9}"/>
              </a:ext>
            </a:extLst>
          </p:cNvPr>
          <p:cNvPicPr>
            <a:picLocks noChangeAspect="1"/>
          </p:cNvPicPr>
          <p:nvPr/>
        </p:nvPicPr>
        <p:blipFill rotWithShape="1">
          <a:blip r:embed="rId4"/>
          <a:srcRect l="51196" t="41792" r="21949" b="39579"/>
          <a:stretch/>
        </p:blipFill>
        <p:spPr bwMode="auto">
          <a:xfrm>
            <a:off x="6716291" y="2161266"/>
            <a:ext cx="3441866" cy="13431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97523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任意多边形 123"/>
          <p:cNvSpPr/>
          <p:nvPr/>
        </p:nvSpPr>
        <p:spPr>
          <a:xfrm>
            <a:off x="1811259" y="1484784"/>
            <a:ext cx="3809603"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5" name="文本框 124"/>
          <p:cNvSpPr txBox="1"/>
          <p:nvPr/>
        </p:nvSpPr>
        <p:spPr>
          <a:xfrm>
            <a:off x="1703512" y="129415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03</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28" name="任意多边形 127"/>
          <p:cNvSpPr/>
          <p:nvPr/>
        </p:nvSpPr>
        <p:spPr>
          <a:xfrm>
            <a:off x="6531344" y="1484784"/>
            <a:ext cx="3811761"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9" name="文本框 128"/>
          <p:cNvSpPr txBox="1"/>
          <p:nvPr/>
        </p:nvSpPr>
        <p:spPr>
          <a:xfrm>
            <a:off x="6416642" y="129415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04</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7" name="矩形 42"/>
          <p:cNvSpPr>
            <a:spLocks noChangeArrowheads="1"/>
          </p:cNvSpPr>
          <p:nvPr/>
        </p:nvSpPr>
        <p:spPr bwMode="auto">
          <a:xfrm>
            <a:off x="1977077" y="4235821"/>
            <a:ext cx="33599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latin typeface="Times New Roman" panose="02020603050405020304" pitchFamily="18" charset="0"/>
                <a:ea typeface="Calibri" panose="020F0502020204030204" pitchFamily="34" charset="0"/>
              </a:rPr>
              <a:t>Cắt đoạn ống hút giấy dài bằng đường kính trụ thân đèn lồng. Bôi keo sữa vào hai đầu ống hút và dán vào bên trong, phía dưới đèn lồng tạo trục giữa.</a:t>
            </a:r>
            <a:endParaRPr lang="zh-CN" altLang="en-US" kern="0" dirty="0">
              <a:latin typeface="Times New Roman" panose="02020603050405020304" pitchFamily="18" charset="0"/>
              <a:ea typeface="Calibri" panose="020F0502020204030204" pitchFamily="34" charset="0"/>
              <a:sym typeface="+mn-lt"/>
            </a:endParaRPr>
          </a:p>
        </p:txBody>
      </p:sp>
      <p:sp>
        <p:nvSpPr>
          <p:cNvPr id="139" name="TextBox 19"/>
          <p:cNvSpPr>
            <a:spLocks noChangeArrowheads="1"/>
          </p:cNvSpPr>
          <p:nvPr/>
        </p:nvSpPr>
        <p:spPr bwMode="auto">
          <a:xfrm>
            <a:off x="6820659" y="4235821"/>
            <a:ext cx="3522445" cy="830997"/>
          </a:xfrm>
          <a:prstGeom prst="rect">
            <a:avLst/>
          </a:prstGeom>
          <a:noFill/>
          <a:ln w="9525">
            <a:noFill/>
            <a:miter lim="800000"/>
          </a:ln>
        </p:spPr>
        <p:txBody>
          <a:bodyPr wrap="square">
            <a:spAutoFit/>
          </a:bodyPr>
          <a:lstStyle/>
          <a:p>
            <a:r>
              <a:rPr lang="pt-BR" kern="0">
                <a:latin typeface="Times New Roman" panose="02020603050405020304" pitchFamily="18" charset="0"/>
                <a:ea typeface="Calibri" panose="020F0502020204030204" pitchFamily="34" charset="0"/>
              </a:rPr>
              <a:t>Buộc đầu còn lại của sợi len vào trục giữa đèn lồng.</a:t>
            </a:r>
            <a:endParaRPr lang="en-US" kern="0">
              <a:latin typeface="Times New Roman" panose="02020603050405020304" pitchFamily="18" charset="0"/>
              <a:ea typeface="Calibri" panose="020F0502020204030204" pitchFamily="34" charset="0"/>
            </a:endParaRPr>
          </a:p>
        </p:txBody>
      </p:sp>
      <p:sp>
        <p:nvSpPr>
          <p:cNvPr id="26" name="文本框 25"/>
          <p:cNvSpPr txBox="1"/>
          <p:nvPr/>
        </p:nvSpPr>
        <p:spPr>
          <a:xfrm>
            <a:off x="1265861" y="383857"/>
            <a:ext cx="8214515"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3: LÀM ĐUÔI ĐÈN LỒNG</a:t>
            </a:r>
            <a:endParaRPr lang="zh-CN" altLang="en-US" dirty="0">
              <a:latin typeface="Arial" panose="020B0604020202020204" pitchFamily="34" charset="0"/>
              <a:ea typeface="+mn-ea"/>
              <a:cs typeface="Arial" panose="020B0604020202020204" pitchFamily="34" charset="0"/>
              <a:sym typeface="+mn-lt"/>
            </a:endParaRPr>
          </a:p>
        </p:txBody>
      </p:sp>
      <p:pic>
        <p:nvPicPr>
          <p:cNvPr id="4" name="Picture 3">
            <a:extLst>
              <a:ext uri="{FF2B5EF4-FFF2-40B4-BE49-F238E27FC236}">
                <a16:creationId xmlns:a16="http://schemas.microsoft.com/office/drawing/2014/main" id="{11268D24-08C2-64CA-ECDE-2589DD34E6F2}"/>
              </a:ext>
            </a:extLst>
          </p:cNvPr>
          <p:cNvPicPr>
            <a:picLocks noChangeAspect="1"/>
          </p:cNvPicPr>
          <p:nvPr/>
        </p:nvPicPr>
        <p:blipFill rotWithShape="1">
          <a:blip r:embed="rId3"/>
          <a:srcRect l="27633" t="30420" r="55729" b="45037"/>
          <a:stretch/>
        </p:blipFill>
        <p:spPr bwMode="auto">
          <a:xfrm>
            <a:off x="2423592" y="1700808"/>
            <a:ext cx="2641894" cy="2193093"/>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1ECEB5F6-9777-7492-5E2F-71407C201218}"/>
              </a:ext>
            </a:extLst>
          </p:cNvPr>
          <p:cNvPicPr>
            <a:picLocks noChangeAspect="1"/>
          </p:cNvPicPr>
          <p:nvPr/>
        </p:nvPicPr>
        <p:blipFill rotWithShape="1">
          <a:blip r:embed="rId3"/>
          <a:srcRect l="59178" t="27478" r="27472" b="44484"/>
          <a:stretch/>
        </p:blipFill>
        <p:spPr bwMode="auto">
          <a:xfrm>
            <a:off x="7674701" y="1706563"/>
            <a:ext cx="1852263" cy="21873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10907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矩形 42"/>
          <p:cNvSpPr>
            <a:spLocks noChangeArrowheads="1"/>
          </p:cNvSpPr>
          <p:nvPr/>
        </p:nvSpPr>
        <p:spPr bwMode="auto">
          <a:xfrm>
            <a:off x="3215680" y="1988840"/>
            <a:ext cx="60595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latin typeface="Times New Roman" panose="02020603050405020304" pitchFamily="18" charset="0"/>
                <a:ea typeface="Calibri" panose="020F0502020204030204" pitchFamily="34" charset="0"/>
              </a:rPr>
              <a:t>Dùng bút màu trang trí hoặc có thể cắt thêm một số chi tiết rồi dán vào đèn lồng tùy thích.</a:t>
            </a:r>
            <a:endParaRPr lang="zh-CN" altLang="en-US" kern="0" dirty="0">
              <a:latin typeface="Times New Roman" panose="02020603050405020304" pitchFamily="18" charset="0"/>
              <a:ea typeface="Calibri" panose="020F0502020204030204" pitchFamily="34" charset="0"/>
              <a:sym typeface="+mn-lt"/>
            </a:endParaRPr>
          </a:p>
        </p:txBody>
      </p:sp>
      <p:sp>
        <p:nvSpPr>
          <p:cNvPr id="26" name="文本框 25"/>
          <p:cNvSpPr txBox="1"/>
          <p:nvPr/>
        </p:nvSpPr>
        <p:spPr>
          <a:xfrm>
            <a:off x="1265861" y="383857"/>
            <a:ext cx="7669987"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4: TRANG TRÍ ĐÈN LỒNG</a:t>
            </a:r>
            <a:endParaRPr lang="zh-CN" altLang="en-US" dirty="0">
              <a:latin typeface="Arial" panose="020B0604020202020204" pitchFamily="34" charset="0"/>
              <a:ea typeface="+mn-ea"/>
              <a:cs typeface="Arial" panose="020B0604020202020204" pitchFamily="34" charset="0"/>
              <a:sym typeface="+mn-lt"/>
            </a:endParaRPr>
          </a:p>
        </p:txBody>
      </p:sp>
    </p:spTree>
    <p:extLst>
      <p:ext uri="{BB962C8B-B14F-4D97-AF65-F5344CB8AC3E}">
        <p14:creationId xmlns:p14="http://schemas.microsoft.com/office/powerpoint/2010/main" val="1065314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830997"/>
          </a:xfrm>
          <a:prstGeom prst="rect">
            <a:avLst/>
          </a:prstGeom>
          <a:noFill/>
        </p:spPr>
        <p:txBody>
          <a:bodyPr wrap="square" rtlCol="0">
            <a:spAutoFit/>
          </a:bodyPr>
          <a:lstStyle/>
          <a:p>
            <a:pPr algn="ctr"/>
            <a:r>
              <a:rPr lang="en-US" altLang="zh-CN" sz="4800" b="1">
                <a:solidFill>
                  <a:srgbClr val="5DB62D"/>
                </a:solidFill>
                <a:latin typeface="Arial" panose="020B0604020202020204" pitchFamily="34" charset="0"/>
                <a:cs typeface="Arial" panose="020B0604020202020204" pitchFamily="34" charset="0"/>
                <a:sym typeface="+mn-lt"/>
              </a:rPr>
              <a:t>VẬN DỤNG</a:t>
            </a:r>
            <a:endParaRPr lang="zh-CN" altLang="en-US" sz="4800" b="1" dirty="0">
              <a:solidFill>
                <a:srgbClr val="5DB62D"/>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dirty="0">
                <a:solidFill>
                  <a:srgbClr val="5DB62D"/>
                </a:solidFill>
                <a:latin typeface="+mn-lt"/>
                <a:ea typeface="+mn-ea"/>
                <a:cs typeface="+mn-ea"/>
                <a:sym typeface="+mn-lt"/>
              </a:rPr>
              <a:t>03</a:t>
            </a:r>
            <a:endParaRPr lang="zh-CN" altLang="en-US" sz="6000" dirty="0">
              <a:solidFill>
                <a:srgbClr val="5DB62D"/>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t="-1220"/>
          <a:stretch>
            <a:fillRect/>
          </a:stretch>
        </p:blipFill>
        <p:spPr>
          <a:xfrm>
            <a:off x="4943872" y="-25416"/>
            <a:ext cx="6023992" cy="6883779"/>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7608" y="382403"/>
            <a:ext cx="4272054" cy="3960440"/>
          </a:xfrm>
          <a:prstGeom prst="rect">
            <a:avLst/>
          </a:prstGeom>
        </p:spPr>
      </p:pic>
      <p:pic>
        <p:nvPicPr>
          <p:cNvPr id="3" name="图片 2"/>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911424" y="1093186"/>
            <a:ext cx="2509654" cy="5754960"/>
          </a:xfrm>
          <a:prstGeom prst="rect">
            <a:avLst/>
          </a:prstGeom>
        </p:spPr>
      </p:pic>
      <p:sp>
        <p:nvSpPr>
          <p:cNvPr id="6" name="文本框 5"/>
          <p:cNvSpPr txBox="1"/>
          <p:nvPr/>
        </p:nvSpPr>
        <p:spPr>
          <a:xfrm>
            <a:off x="5863179" y="2405951"/>
            <a:ext cx="6149360" cy="923330"/>
          </a:xfrm>
          <a:prstGeom prst="rect">
            <a:avLst/>
          </a:prstGeom>
          <a:noFill/>
        </p:spPr>
        <p:txBody>
          <a:bodyPr wrap="square" rtlCol="0">
            <a:spAutoFit/>
          </a:bodyPr>
          <a:lstStyle/>
          <a:p>
            <a:pPr algn="ctr"/>
            <a:r>
              <a:rPr lang="en-US" altLang="zh-CN" sz="5400" b="1">
                <a:blipFill>
                  <a:blip r:embed="rId6"/>
                  <a:stretch>
                    <a:fillRect/>
                  </a:stretch>
                </a:blipFill>
                <a:latin typeface="Arial" panose="020B0604020202020204" pitchFamily="34" charset="0"/>
                <a:cs typeface="Arial" panose="020B0604020202020204" pitchFamily="34" charset="0"/>
                <a:sym typeface="+mn-lt"/>
              </a:rPr>
              <a:t>HỌC TỐT</a:t>
            </a:r>
            <a:endParaRPr lang="zh-CN" altLang="en-US" sz="5400" b="1" dirty="0">
              <a:blipFill>
                <a:blip r:embed="rId6"/>
                <a:stretch>
                  <a:fillRect/>
                </a:stretch>
              </a:blipFill>
              <a:latin typeface="Arial" panose="020B0604020202020204" pitchFamily="34" charset="0"/>
              <a:cs typeface="Arial" panose="020B0604020202020204" pitchFamily="34" charset="0"/>
              <a:sym typeface="+mn-lt"/>
            </a:endParaRPr>
          </a:p>
        </p:txBody>
      </p:sp>
      <p:sp>
        <p:nvSpPr>
          <p:cNvPr id="7" name="文本框 6"/>
          <p:cNvSpPr txBox="1"/>
          <p:nvPr/>
        </p:nvSpPr>
        <p:spPr>
          <a:xfrm>
            <a:off x="6235101" y="1628800"/>
            <a:ext cx="5405516" cy="830997"/>
          </a:xfrm>
          <a:prstGeom prst="rect">
            <a:avLst/>
          </a:prstGeom>
          <a:noFill/>
        </p:spPr>
        <p:txBody>
          <a:bodyPr wrap="square" rtlCol="0">
            <a:spAutoFit/>
          </a:bodyPr>
          <a:lstStyle/>
          <a:p>
            <a:pPr algn="ctr"/>
            <a:r>
              <a:rPr lang="en-US" altLang="zh-CN" sz="4800" b="1">
                <a:blipFill>
                  <a:blip r:embed="rId7"/>
                  <a:stretch>
                    <a:fillRect/>
                  </a:stretch>
                </a:blipFill>
                <a:cs typeface="+mn-ea"/>
                <a:sym typeface="+mn-lt"/>
              </a:rPr>
              <a:t>CHÚC CÁC EM </a:t>
            </a:r>
            <a:endParaRPr lang="zh-CN" altLang="en-US" sz="4800" b="1" dirty="0">
              <a:blipFill>
                <a:blip r:embed="rId7"/>
                <a:stretch>
                  <a:fillRect/>
                </a:stretch>
              </a:blip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250"/>
                                        <p:tgtEl>
                                          <p:spTgt spid="4"/>
                                        </p:tgtEl>
                                      </p:cBhvr>
                                    </p:animEffect>
                                  </p:childTnLst>
                                </p:cTn>
                              </p:par>
                            </p:childTnLst>
                          </p:cTn>
                        </p:par>
                        <p:par>
                          <p:cTn id="13" fill="hold">
                            <p:stCondLst>
                              <p:cond delay="125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3050"/>
                            </p:stCondLst>
                            <p:childTnLst>
                              <p:par>
                                <p:cTn id="21" presetID="10" presetClass="entr" presetSubtype="0" fill="hold" grpId="1" nodeType="after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55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250" fill="hold"/>
                                        <p:tgtEl>
                                          <p:spTgt spid="6"/>
                                        </p:tgtEl>
                                        <p:attrNameLst>
                                          <p:attrName>ppt_x</p:attrName>
                                        </p:attrNameLst>
                                      </p:cBhvr>
                                      <p:tavLst>
                                        <p:tav tm="0">
                                          <p:val>
                                            <p:strVal val="1+#ppt_w/2"/>
                                          </p:val>
                                        </p:tav>
                                        <p:tav tm="100000">
                                          <p:val>
                                            <p:strVal val="#ppt_x"/>
                                          </p:val>
                                        </p:tav>
                                      </p:tavLst>
                                    </p:anim>
                                    <p:anim calcmode="lin" valueType="num">
                                      <p:cBhvr additive="base">
                                        <p:cTn id="28" dur="1250" fill="hold"/>
                                        <p:tgtEl>
                                          <p:spTgt spid="6"/>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750"/>
                                        <p:tgtEl>
                                          <p:spTgt spid="5"/>
                                        </p:tgtEl>
                                      </p:cBhvr>
                                    </p:animEffect>
                                    <p:anim calcmode="lin" valueType="num">
                                      <p:cBhvr>
                                        <p:cTn id="32" dur="1750" fill="hold"/>
                                        <p:tgtEl>
                                          <p:spTgt spid="5"/>
                                        </p:tgtEl>
                                        <p:attrNameLst>
                                          <p:attrName>ppt_x</p:attrName>
                                        </p:attrNameLst>
                                      </p:cBhvr>
                                      <p:tavLst>
                                        <p:tav tm="0">
                                          <p:val>
                                            <p:strVal val="#ppt_x"/>
                                          </p:val>
                                        </p:tav>
                                        <p:tav tm="100000">
                                          <p:val>
                                            <p:strVal val="#ppt_x"/>
                                          </p:val>
                                        </p:tav>
                                      </p:tavLst>
                                    </p:anim>
                                    <p:anim calcmode="lin" valueType="num">
                                      <p:cBhvr>
                                        <p:cTn id="33" dur="1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theme/theme1.xml><?xml version="1.0" encoding="utf-8"?>
<a:theme xmlns:a="http://schemas.openxmlformats.org/drawingml/2006/main" name="第一PPT，www.1ppt.com">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ls0hpgx5">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282</Words>
  <Application>Microsoft Office PowerPoint</Application>
  <PresentationFormat>Widescreen</PresentationFormat>
  <Paragraphs>39</Paragraphs>
  <Slides>9</Slides>
  <Notes>9</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Microsoft YaHei</vt:lpstr>
      <vt:lpstr>Arial</vt:lpstr>
      <vt:lpstr>Calibri</vt:lpstr>
      <vt:lpstr>Times New Roman</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儿童绘画</dc:title>
  <dc:creator>第一PPT</dc:creator>
  <cp:keywords>www.1ppt.com</cp:keywords>
  <dc:description>www.1ppt.com</dc:description>
  <cp:lastModifiedBy>Nguyen Thi Hong_GV</cp:lastModifiedBy>
  <cp:revision>27</cp:revision>
  <dcterms:created xsi:type="dcterms:W3CDTF">2014-06-06T07:22:00Z</dcterms:created>
  <dcterms:modified xsi:type="dcterms:W3CDTF">2023-08-14T09:33:19Z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