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5" r:id="rId5"/>
    <p:sldId id="275" r:id="rId6"/>
    <p:sldId id="284" r:id="rId7"/>
    <p:sldId id="286" r:id="rId8"/>
    <p:sldId id="279" r:id="rId9"/>
    <p:sldId id="271" r:id="rId10"/>
    <p:sldId id="295" r:id="rId11"/>
    <p:sldId id="280" r:id="rId12"/>
    <p:sldId id="287" r:id="rId13"/>
    <p:sldId id="278" r:id="rId14"/>
    <p:sldId id="258" r:id="rId15"/>
    <p:sldId id="288" r:id="rId16"/>
    <p:sldId id="297" r:id="rId17"/>
    <p:sldId id="299" r:id="rId18"/>
    <p:sldId id="300" r:id="rId19"/>
    <p:sldId id="296" r:id="rId20"/>
    <p:sldId id="293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73" d="100"/>
          <a:sy n="73" d="100"/>
        </p:scale>
        <p:origin x="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</a:t>
            </a:r>
            <a:r>
              <a:rPr lang="en-US" baseline="0"/>
              <a:t> </a:t>
            </a:r>
            <a:r>
              <a:rPr lang="en-US"/>
              <a:t>To change images on this slide, select a picture and delete it. Then click the Insert Picture icon</a:t>
            </a:r>
            <a:r>
              <a:rPr lang="en-US" baseline="0"/>
              <a:t> </a:t>
            </a:r>
            <a:r>
              <a:rPr lang="en-US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4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30/6/2023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30/6/2023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199DCC-8265-4C42-8B18-D21E5950C5C3}"/>
              </a:ext>
            </a:extLst>
          </p:cNvPr>
          <p:cNvSpPr txBox="1"/>
          <p:nvPr/>
        </p:nvSpPr>
        <p:spPr>
          <a:xfrm>
            <a:off x="3733800" y="287888"/>
            <a:ext cx="7983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35968-BD87-4D0D-81EC-232BA827E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75182"/>
            <a:ext cx="3657600" cy="3225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2DAB5-F3A2-4AA6-9BB5-83EBE392E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126"/>
            <a:ext cx="1447800" cy="168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0841A8-32B8-4C4D-96CB-6D3EC9807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57420"/>
            <a:ext cx="3536539" cy="35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71800" y="152400"/>
            <a:ext cx="6172200" cy="1295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/>
              <a:t>Hoạt động thảo luận</a:t>
            </a:r>
            <a:endParaRPr lang="en-US" sz="4000"/>
          </a:p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833" y="1676400"/>
            <a:ext cx="11750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 các ngày tết, hoa đào thường được dùng để làm gì?</a:t>
            </a:r>
            <a:endParaRPr lang="en-US" sz="40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105835"/>
            <a:ext cx="1021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Được dùng </a:t>
            </a:r>
            <a:r>
              <a:rPr lang="en-US" sz="4000" b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để trang trí, làm đẹp không </a:t>
            </a:r>
            <a:r>
              <a:rPr lang="en-US" sz="4000" b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gian nhà </a:t>
            </a:r>
            <a:r>
              <a:rPr lang="en-US" sz="4000" b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ở, cơ quan, xí nghiệp,…</a:t>
            </a:r>
            <a:endParaRPr lang="en-US" sz="40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9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>
            <a:spLocks noGrp="1"/>
          </p:cNvSpPr>
          <p:nvPr>
            <p:ph type="title"/>
          </p:nvPr>
        </p:nvSpPr>
        <p:spPr>
          <a:xfrm>
            <a:off x="342900" y="973183"/>
            <a:ext cx="11506200" cy="701674"/>
          </a:xfrm>
        </p:spPr>
        <p:txBody>
          <a:bodyPr>
            <a:normAutofit/>
          </a:bodyPr>
          <a:lstStyle/>
          <a:p>
            <a:pPr algn="ctr"/>
            <a:r>
              <a:rPr lang="en-US" sz="3800" b="1" smtClean="0">
                <a:solidFill>
                  <a:srgbClr val="FF0000"/>
                </a:solidFill>
              </a:rPr>
              <a:t>Hoa mai thường nở vào thời điểm nào?</a:t>
            </a:r>
            <a:endParaRPr lang="en-US" sz="3800" b="1">
              <a:solidFill>
                <a:srgbClr val="FF0000"/>
              </a:solidFill>
            </a:endParaRP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1905000" y="5511403"/>
            <a:ext cx="8458200" cy="701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>
                <a:solidFill>
                  <a:srgbClr val="002060"/>
                </a:solidFill>
              </a:rPr>
              <a:t>Hoa mai thường nở vào mùa xuân</a:t>
            </a:r>
            <a:endParaRPr lang="en-US" sz="4400" smtClean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16" y="1905000"/>
            <a:ext cx="5508367" cy="3361508"/>
          </a:xfrm>
          <a:prstGeom prst="rect">
            <a:avLst/>
          </a:prstGeom>
        </p:spPr>
      </p:pic>
      <p:sp>
        <p:nvSpPr>
          <p:cNvPr id="6" name="文本框 17"/>
          <p:cNvSpPr txBox="1">
            <a:spLocks noChangeArrowheads="1"/>
          </p:cNvSpPr>
          <p:nvPr/>
        </p:nvSpPr>
        <p:spPr bwMode="auto">
          <a:xfrm>
            <a:off x="342900" y="327150"/>
            <a:ext cx="35052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smtClean="0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2.2. Hoa mai</a:t>
            </a:r>
            <a:endParaRPr lang="zh-CN" altLang="en-US" sz="40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686800" cy="701674"/>
          </a:xfrm>
        </p:spPr>
        <p:txBody>
          <a:bodyPr>
            <a:normAutofit/>
          </a:bodyPr>
          <a:lstStyle/>
          <a:p>
            <a:pPr algn="ctr"/>
            <a:r>
              <a:rPr lang="en-US" sz="4400" i="1">
                <a:solidFill>
                  <a:schemeClr val="tx1">
                    <a:lumMod val="75000"/>
                  </a:schemeClr>
                </a:solidFill>
              </a:rPr>
              <a:t>Hoa </a:t>
            </a:r>
            <a:r>
              <a:rPr lang="en-US" sz="4400" i="1" smtClean="0">
                <a:solidFill>
                  <a:schemeClr val="tx1">
                    <a:lumMod val="75000"/>
                  </a:schemeClr>
                </a:solidFill>
              </a:rPr>
              <a:t>mai </a:t>
            </a:r>
            <a:r>
              <a:rPr lang="en-US" sz="4400" i="1">
                <a:solidFill>
                  <a:schemeClr val="tx1">
                    <a:lumMod val="75000"/>
                  </a:schemeClr>
                </a:solidFill>
              </a:rPr>
              <a:t>có những màu sắc nào</a:t>
            </a:r>
            <a:r>
              <a:rPr lang="en-US" sz="4400" i="1" smtClean="0">
                <a:solidFill>
                  <a:schemeClr val="tx1">
                    <a:lumMod val="75000"/>
                  </a:schemeClr>
                </a:solidFill>
              </a:rPr>
              <a:t>?</a:t>
            </a:r>
            <a:endParaRPr lang="en-US" sz="4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685800" y="1143000"/>
            <a:ext cx="10896600" cy="740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smtClean="0">
                <a:solidFill>
                  <a:schemeClr val="tx1">
                    <a:lumMod val="50000"/>
                  </a:schemeClr>
                </a:solidFill>
              </a:rPr>
              <a:t>Hoa mai có hai 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màu sắc </a:t>
            </a:r>
            <a:r>
              <a:rPr lang="en-US" sz="4000" i="1" smtClean="0">
                <a:solidFill>
                  <a:schemeClr val="tx1">
                    <a:lumMod val="50000"/>
                  </a:schemeClr>
                </a:solidFill>
              </a:rPr>
              <a:t>phổ biến là </a:t>
            </a:r>
            <a:r>
              <a:rPr lang="en-US" sz="4000" b="1" i="1" smtClean="0">
                <a:solidFill>
                  <a:srgbClr val="FF0000"/>
                </a:solidFill>
              </a:rPr>
              <a:t>vàng</a:t>
            </a:r>
            <a:r>
              <a:rPr lang="en-US" sz="4000" i="1" smtClean="0">
                <a:solidFill>
                  <a:schemeClr val="tx1">
                    <a:lumMod val="50000"/>
                  </a:schemeClr>
                </a:solidFill>
              </a:rPr>
              <a:t> và </a:t>
            </a:r>
            <a:r>
              <a:rPr lang="en-US" sz="4000" b="1" i="1" smtClean="0">
                <a:solidFill>
                  <a:srgbClr val="FF0000"/>
                </a:solidFill>
              </a:rPr>
              <a:t>trắng</a:t>
            </a:r>
            <a:r>
              <a:rPr lang="en-US" sz="4000" i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400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44138" r="18689" b="30838"/>
          <a:stretch>
            <a:fillRect/>
          </a:stretch>
        </p:blipFill>
        <p:spPr bwMode="auto">
          <a:xfrm>
            <a:off x="762000" y="2209800"/>
            <a:ext cx="10820400" cy="29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6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sz="3800" b="1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quan sát </a:t>
            </a:r>
            <a:r>
              <a:rPr lang="nl-NL" sz="4000" b="1" smtClean="0">
                <a:solidFill>
                  <a:schemeClr val="tx1">
                    <a:lumMod val="50000"/>
                  </a:schemeClr>
                </a:solidFill>
              </a:rPr>
              <a:t>các hình sau:</a:t>
            </a:r>
            <a:endParaRPr lang="nl-NL" sz="40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304800" y="990600"/>
            <a:ext cx="11658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nl-NL" sz="3600" smtClean="0">
                <a:solidFill>
                  <a:schemeClr val="tx1">
                    <a:lumMod val="50000"/>
                  </a:schemeClr>
                </a:solidFill>
              </a:rPr>
              <a:t>Hình nào là hoa mai </a:t>
            </a:r>
            <a:r>
              <a:rPr lang="nl-NL" sz="3600" b="1" smtClean="0">
                <a:solidFill>
                  <a:srgbClr val="FF0000"/>
                </a:solidFill>
              </a:rPr>
              <a:t>cánh đơn</a:t>
            </a:r>
            <a:r>
              <a:rPr lang="nl-NL" sz="3600" smtClean="0">
                <a:solidFill>
                  <a:schemeClr val="tx1">
                    <a:lumMod val="50000"/>
                  </a:schemeClr>
                </a:solidFill>
              </a:rPr>
              <a:t>, hình nào là hoa mai </a:t>
            </a:r>
            <a:r>
              <a:rPr lang="nl-NL" sz="3600" b="1" smtClean="0">
                <a:solidFill>
                  <a:srgbClr val="FF0000"/>
                </a:solidFill>
              </a:rPr>
              <a:t>cánh kép</a:t>
            </a:r>
            <a:r>
              <a:rPr lang="nl-NL" sz="360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3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1981200" y="54102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 kép</a:t>
            </a:r>
            <a:endParaRPr lang="nl-NL" sz="4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7162800" y="5540882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 đơn</a:t>
            </a:r>
            <a:endParaRPr lang="nl-NL" sz="400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44138" r="18689" b="35675"/>
          <a:stretch/>
        </p:blipFill>
        <p:spPr bwMode="auto">
          <a:xfrm>
            <a:off x="685800" y="2142309"/>
            <a:ext cx="10820400" cy="271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 rot="16200000">
            <a:off x="7543800" y="3281008"/>
            <a:ext cx="838200" cy="3733800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971800" y="4728808"/>
            <a:ext cx="152400" cy="8382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7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 txBox="1">
            <a:spLocks noChangeArrowheads="1"/>
          </p:cNvSpPr>
          <p:nvPr/>
        </p:nvSpPr>
        <p:spPr bwMode="auto">
          <a:xfrm>
            <a:off x="3581400" y="609600"/>
            <a:ext cx="437729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mtClean="0">
                <a:solidFill>
                  <a:srgbClr val="FF0000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KẾT LUẬN</a:t>
            </a:r>
            <a:endParaRPr lang="zh-CN" altLang="en-US" sz="4400" b="1" dirty="0">
              <a:solidFill>
                <a:srgbClr val="FF0000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12655"/>
            <a:ext cx="1165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Hoa mai thường nở vào mùa xuân. Hoa mai có hai màu sắc phổ biến là vàng và trắng. Hoa mai thường có loại cánh đơn 5 cánh hoặc cánh kép có nhiều lớp xếp chồng lên nhau, mọc thành chùm.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5433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 txBox="1">
            <a:spLocks noChangeArrowheads="1"/>
          </p:cNvSpPr>
          <p:nvPr/>
        </p:nvSpPr>
        <p:spPr bwMode="auto">
          <a:xfrm>
            <a:off x="3581400" y="304800"/>
            <a:ext cx="4377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smtClean="0">
                <a:solidFill>
                  <a:srgbClr val="FF0000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PHIẾU HỌC TẬP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70390"/>
            <a:ext cx="116586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hỏi: Em hãy nêu sự giống và khác nhau giữa hoa đào và hoa mai?</a:t>
            </a:r>
            <a:endParaRPr lang="en-US" sz="3200">
              <a:solidFill>
                <a:srgbClr val="002060"/>
              </a:solidFill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375747"/>
            <a:ext cx="11430000" cy="35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lời: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 nhau:…………………………………………………….</a:t>
            </a:r>
            <a:endParaRPr lang="en-US" sz="3200" smtClean="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………………………………………………………………….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 nhau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…………………………………………………….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</a:t>
            </a:r>
            <a:r>
              <a:rPr lang="en-US" sz="3200" smtClean="0">
                <a:latin typeface=".VnTim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2965554"/>
            <a:ext cx="3810000" cy="54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Đều nở vào mùa xuân</a:t>
            </a:r>
            <a:endParaRPr lang="en-US" sz="2800">
              <a:solidFill>
                <a:srgbClr val="FF0000"/>
              </a:solidFill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488626"/>
            <a:ext cx="1055580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800" i="1">
                <a:solidFill>
                  <a:srgbClr val="FF0000"/>
                </a:solidFill>
                <a:latin typeface="+mj-lt"/>
              </a:rPr>
              <a:t>Đều có</a:t>
            </a:r>
            <a:r>
              <a:rPr lang="en-US" sz="2800" i="1">
                <a:solidFill>
                  <a:srgbClr val="FF0000"/>
                </a:solidFill>
                <a:latin typeface="+mj-lt"/>
              </a:rPr>
              <a:t> loại cánh đơn 5 cánh hoặc cánh kép có nhiều lớp xếp chồng lên nhau.</a:t>
            </a:r>
            <a:endParaRPr lang="en-US" sz="2800">
              <a:solidFill>
                <a:srgbClr val="FF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4648200"/>
            <a:ext cx="7351198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800" i="1" smtClean="0">
                <a:solidFill>
                  <a:srgbClr val="FF0000"/>
                </a:solidFill>
                <a:latin typeface="+mj-lt"/>
              </a:rPr>
              <a:t>Về </a:t>
            </a:r>
            <a:r>
              <a:rPr lang="pt-BR" sz="2800" i="1">
                <a:solidFill>
                  <a:srgbClr val="FF0000"/>
                </a:solidFill>
                <a:latin typeface="+mj-lt"/>
              </a:rPr>
              <a:t>màu sắc: Hoa đào có màu đỏ và hồng nhạt, Hoa mai có màu vàng.</a:t>
            </a:r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5892311"/>
            <a:ext cx="485880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800" i="1" smtClean="0">
                <a:solidFill>
                  <a:srgbClr val="FF0000"/>
                </a:solidFill>
                <a:latin typeface="+mj-lt"/>
              </a:rPr>
              <a:t>Hoa </a:t>
            </a:r>
            <a:r>
              <a:rPr lang="pt-BR" sz="2800" i="1">
                <a:solidFill>
                  <a:srgbClr val="FF0000"/>
                </a:solidFill>
                <a:latin typeface="+mj-lt"/>
              </a:rPr>
              <a:t>mai mọc thành chùm.</a:t>
            </a:r>
            <a:endParaRPr lang="en-US" sz="2800">
              <a:solidFill>
                <a:srgbClr val="FF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17"/>
          <p:cNvSpPr txBox="1">
            <a:spLocks noChangeArrowheads="1"/>
          </p:cNvSpPr>
          <p:nvPr/>
        </p:nvSpPr>
        <p:spPr bwMode="auto">
          <a:xfrm>
            <a:off x="304800" y="152400"/>
            <a:ext cx="4377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smtClean="0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3. LUYỆN 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TẬP</a:t>
            </a:r>
            <a:endParaRPr lang="zh-CN" altLang="en-US" sz="36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812927"/>
            <a:ext cx="4447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pt-BR" sz="4000" b="1">
                <a:latin typeface="Times New Roman" panose="02020603050405020304" pitchFamily="18" charset="0"/>
                <a:ea typeface="Calibri" panose="020F0502020204030204" pitchFamily="34" charset="0"/>
              </a:rPr>
              <a:t>Ai nhanh ai đúng</a:t>
            </a:r>
            <a:r>
              <a:rPr lang="pt-BR" sz="400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4000"/>
          </a:p>
        </p:txBody>
      </p:sp>
      <p:sp>
        <p:nvSpPr>
          <p:cNvPr id="5" name="Rectangle 4"/>
          <p:cNvSpPr/>
          <p:nvPr/>
        </p:nvSpPr>
        <p:spPr>
          <a:xfrm>
            <a:off x="381000" y="1676400"/>
            <a:ext cx="116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pt-BR" sz="360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hép </a:t>
            </a:r>
            <a:r>
              <a:rPr lang="pt-BR" sz="360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 với đặc điểm tương ứng của các loại hoa dưới đây.</a:t>
            </a:r>
            <a:endParaRPr lang="en-US" sz="360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3" t="34589" r="62566" b="59293"/>
          <a:stretch/>
        </p:blipFill>
        <p:spPr bwMode="auto">
          <a:xfrm>
            <a:off x="2057400" y="2490815"/>
            <a:ext cx="2133600" cy="785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6" t="34516" r="33285" b="59158"/>
          <a:stretch/>
        </p:blipFill>
        <p:spPr bwMode="auto">
          <a:xfrm>
            <a:off x="6781800" y="2478318"/>
            <a:ext cx="2438400" cy="798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3" t="43669" r="60136" b="45929"/>
          <a:stretch/>
        </p:blipFill>
        <p:spPr bwMode="auto">
          <a:xfrm>
            <a:off x="277906" y="3276600"/>
            <a:ext cx="29718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t="58395" r="60096" b="32087"/>
          <a:stretch/>
        </p:blipFill>
        <p:spPr bwMode="auto">
          <a:xfrm>
            <a:off x="277906" y="5181600"/>
            <a:ext cx="29718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7" t="42413" r="19234" b="45451"/>
          <a:stretch/>
        </p:blipFill>
        <p:spPr bwMode="auto">
          <a:xfrm>
            <a:off x="4921250" y="3276600"/>
            <a:ext cx="696595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3200400" y="4038600"/>
            <a:ext cx="1779494" cy="173200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813675" y="4986140"/>
            <a:ext cx="7073525" cy="1567059"/>
            <a:chOff x="4813675" y="4986140"/>
            <a:chExt cx="7073525" cy="1567059"/>
          </a:xfrm>
        </p:grpSpPr>
        <p:pic>
          <p:nvPicPr>
            <p:cNvPr id="11" name="Picture 1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13" t="53596" r="19132" b="33202"/>
            <a:stretch/>
          </p:blipFill>
          <p:spPr bwMode="auto">
            <a:xfrm>
              <a:off x="4894356" y="4986140"/>
              <a:ext cx="6992844" cy="156705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23" t="28178" r="55357" b="64334"/>
            <a:stretch/>
          </p:blipFill>
          <p:spPr bwMode="auto">
            <a:xfrm>
              <a:off x="4813675" y="5338856"/>
              <a:ext cx="847537" cy="806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9" name="Straight Arrow Connector 18"/>
          <p:cNvCxnSpPr>
            <a:stCxn id="8" idx="3"/>
          </p:cNvCxnSpPr>
          <p:nvPr/>
        </p:nvCxnSpPr>
        <p:spPr>
          <a:xfrm>
            <a:off x="3249706" y="3886200"/>
            <a:ext cx="1730188" cy="17526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7"/>
          <p:cNvSpPr txBox="1">
            <a:spLocks noChangeArrowheads="1"/>
          </p:cNvSpPr>
          <p:nvPr/>
        </p:nvSpPr>
        <p:spPr bwMode="auto">
          <a:xfrm>
            <a:off x="304800" y="152400"/>
            <a:ext cx="4377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smtClean="0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4. VẬN DỤNG</a:t>
            </a:r>
            <a:endParaRPr lang="zh-CN" altLang="en-US" sz="36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685800"/>
            <a:ext cx="4495800" cy="10592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Ai viết nhiều hơn</a:t>
            </a:r>
            <a:endParaRPr lang="en-US" sz="5400" b="1" cap="none" spc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05000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u="sng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 </a:t>
            </a:r>
            <a:r>
              <a:rPr lang="en-US" sz="36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3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nhóm </a:t>
            </a:r>
            <a:r>
              <a:rPr lang="nl-NL" sz="3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 luận và </a:t>
            </a:r>
            <a:r>
              <a:rPr lang="pt-BR" sz="3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 1 bạn đại diện lên bảng viết tên các loại hoa mà các em biết. </a:t>
            </a:r>
            <a:r>
              <a:rPr lang="en-US" sz="3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2 phút nhóm nào viết được nhiều và nhanh nhất là đội chiến thắng</a:t>
            </a:r>
            <a:r>
              <a:rPr lang="en-US" sz="36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chemeClr val="tx1">
                  <a:lumMod val="50000"/>
                </a:schemeClr>
              </a:solidFill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1496" y="4118666"/>
            <a:ext cx="9121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</a:rPr>
              <a:t>Em hãy viết tên các loại hoa mà em biết?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8767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09600"/>
            <a:ext cx="7848600" cy="1219200"/>
          </a:xfrm>
        </p:spPr>
        <p:txBody>
          <a:bodyPr/>
          <a:lstStyle/>
          <a:p>
            <a:r>
              <a:rPr lang="en-US"/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056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" y="1524000"/>
            <a:ext cx="1181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dịp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tết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400"/>
          </a:p>
        </p:txBody>
      </p:sp>
      <p:sp>
        <p:nvSpPr>
          <p:cNvPr id="9" name="Rectangle 8"/>
          <p:cNvSpPr/>
          <p:nvPr/>
        </p:nvSpPr>
        <p:spPr>
          <a:xfrm>
            <a:off x="3505200" y="457200"/>
            <a:ext cx="403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 nhanh nhất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65126"/>
            <a:ext cx="11811000" cy="1082674"/>
          </a:xfrm>
        </p:spPr>
        <p:txBody>
          <a:bodyPr>
            <a:normAutofit/>
          </a:bodyPr>
          <a:lstStyle/>
          <a:p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</a:rPr>
              <a:t>Trong dịp tết, gia đình em thường trang trí phòng khách bằng loại hoa nào</a:t>
            </a:r>
            <a:r>
              <a:rPr lang="en-US" i="1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425388"/>
            <a:ext cx="4069080" cy="245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1447800"/>
            <a:ext cx="4023360" cy="245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43" y="4146998"/>
            <a:ext cx="4038600" cy="2711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13203"/>
          <a:stretch/>
        </p:blipFill>
        <p:spPr>
          <a:xfrm>
            <a:off x="4648200" y="1425387"/>
            <a:ext cx="2895600" cy="2477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" y="4036296"/>
            <a:ext cx="4000500" cy="2785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8" y="4027732"/>
            <a:ext cx="3790950" cy="28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6126"/>
            <a:ext cx="9829800" cy="930274"/>
          </a:xfrm>
        </p:spPr>
        <p:txBody>
          <a:bodyPr>
            <a:noAutofit/>
          </a:bodyPr>
          <a:lstStyle/>
          <a:p>
            <a:pPr algn="ctr"/>
            <a:r>
              <a:rPr lang="en-US" sz="3600" b="1" u="sng" err="1" smtClean="0"/>
              <a:t>Thứ</a:t>
            </a:r>
            <a:r>
              <a:rPr lang="en-US" sz="3600" b="1" u="sng" smtClean="0"/>
              <a:t> ….., ….. </a:t>
            </a:r>
            <a:r>
              <a:rPr lang="en-US" sz="3600" b="1" u="sng" err="1" smtClean="0"/>
              <a:t>tháng</a:t>
            </a:r>
            <a:r>
              <a:rPr lang="en-US" sz="3600" b="1" u="sng" smtClean="0"/>
              <a:t> ….. </a:t>
            </a:r>
            <a:r>
              <a:rPr lang="en-US" sz="3600" b="1" u="sng" err="1" smtClean="0"/>
              <a:t>năm</a:t>
            </a:r>
            <a:r>
              <a:rPr lang="en-US" sz="3600" b="1" u="sng" smtClean="0"/>
              <a:t> 2023</a:t>
            </a:r>
            <a:br>
              <a:rPr lang="en-US" sz="3600" b="1" u="sng" smtClean="0"/>
            </a:br>
            <a:r>
              <a:rPr lang="en-US" sz="3600" b="1" u="sng" smtClean="0"/>
              <a:t/>
            </a:r>
            <a:br>
              <a:rPr lang="en-US" sz="3600" b="1" u="sng" smtClean="0"/>
            </a:br>
            <a:r>
              <a:rPr lang="en-US" sz="3600" b="1" u="sng" smtClean="0"/>
              <a:t>CÔNG NGHỆ</a:t>
            </a:r>
            <a:endParaRPr lang="en-US" sz="3600" b="1" u="sng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2125663"/>
            <a:ext cx="9829800" cy="930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err="1" smtClean="0"/>
              <a:t>Bài</a:t>
            </a:r>
            <a:r>
              <a:rPr lang="en-US" sz="5400" b="1" smtClean="0"/>
              <a:t> 2: </a:t>
            </a:r>
            <a:r>
              <a:rPr lang="en-US" sz="5400" b="1" err="1" smtClean="0"/>
              <a:t>Một</a:t>
            </a:r>
            <a:r>
              <a:rPr lang="en-US" sz="5400" b="1" smtClean="0"/>
              <a:t> </a:t>
            </a:r>
            <a:r>
              <a:rPr lang="en-US" sz="5400" b="1" err="1" smtClean="0"/>
              <a:t>số</a:t>
            </a:r>
            <a:r>
              <a:rPr lang="en-US" sz="5400" b="1" smtClean="0"/>
              <a:t> </a:t>
            </a:r>
            <a:r>
              <a:rPr lang="en-US" sz="5400" b="1" err="1" smtClean="0"/>
              <a:t>loại</a:t>
            </a:r>
            <a:r>
              <a:rPr lang="en-US" sz="5400" b="1" smtClean="0"/>
              <a:t> </a:t>
            </a:r>
            <a:r>
              <a:rPr lang="en-US" sz="5400" b="1" err="1" smtClean="0"/>
              <a:t>hoa</a:t>
            </a:r>
            <a:r>
              <a:rPr lang="en-US" sz="5400" b="1" smtClean="0"/>
              <a:t> </a:t>
            </a:r>
            <a:r>
              <a:rPr lang="en-US" sz="5400" b="1" err="1" smtClean="0"/>
              <a:t>phổ</a:t>
            </a:r>
            <a:r>
              <a:rPr lang="en-US" sz="5400" b="1" smtClean="0"/>
              <a:t> </a:t>
            </a:r>
            <a:r>
              <a:rPr lang="en-US" sz="5400" b="1" err="1" smtClean="0"/>
              <a:t>biến</a:t>
            </a:r>
            <a:endParaRPr lang="en-US" sz="5400" b="1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01486" y="3505200"/>
            <a:ext cx="9829800" cy="930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smtClean="0"/>
              <a:t>(Tiết </a:t>
            </a:r>
            <a:r>
              <a:rPr lang="en-US" sz="3800" b="1" smtClean="0"/>
              <a:t>1)</a:t>
            </a:r>
            <a:endParaRPr lang="en-US" sz="3800" b="1"/>
          </a:p>
        </p:txBody>
      </p:sp>
    </p:spTree>
    <p:extLst>
      <p:ext uri="{BB962C8B-B14F-4D97-AF65-F5344CB8AC3E}">
        <p14:creationId xmlns:p14="http://schemas.microsoft.com/office/powerpoint/2010/main" val="29164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32501"/>
            <a:ext cx="4572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143488"/>
            <a:ext cx="6096000" cy="447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300095"/>
            <a:ext cx="5029200" cy="3352800"/>
          </a:xfrm>
          <a:prstGeom prst="rect">
            <a:avLst/>
          </a:prstGeom>
        </p:spPr>
      </p:pic>
      <p:sp>
        <p:nvSpPr>
          <p:cNvPr id="7" name="文本框 17"/>
          <p:cNvSpPr txBox="1">
            <a:spLocks noChangeArrowheads="1"/>
          </p:cNvSpPr>
          <p:nvPr/>
        </p:nvSpPr>
        <p:spPr bwMode="auto">
          <a:xfrm>
            <a:off x="30480" y="47619"/>
            <a:ext cx="396581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smtClean="0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1. KHÁM PHÁ</a:t>
            </a:r>
            <a:endParaRPr lang="zh-CN" altLang="en-US" sz="40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9" name="文本框 17"/>
          <p:cNvSpPr txBox="1">
            <a:spLocks noChangeArrowheads="1"/>
          </p:cNvSpPr>
          <p:nvPr/>
        </p:nvSpPr>
        <p:spPr bwMode="auto">
          <a:xfrm>
            <a:off x="304801" y="663172"/>
            <a:ext cx="35052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smtClean="0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2. 1. Hoa đào</a:t>
            </a:r>
            <a:endParaRPr lang="zh-CN" altLang="en-US" sz="40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65126"/>
            <a:ext cx="11506200" cy="701674"/>
          </a:xfrm>
        </p:spPr>
        <p:txBody>
          <a:bodyPr>
            <a:normAutofit/>
          </a:bodyPr>
          <a:lstStyle/>
          <a:p>
            <a:pPr algn="ctr"/>
            <a:r>
              <a:rPr lang="en-US" sz="3800" b="1" smtClean="0">
                <a:solidFill>
                  <a:srgbClr val="FF0000"/>
                </a:solidFill>
              </a:rPr>
              <a:t>Hoa đào thường nở vào thời điểm nào?</a:t>
            </a:r>
            <a:endParaRPr lang="en-US" sz="3800" b="1">
              <a:solidFill>
                <a:srgbClr val="FF0000"/>
              </a:solidFill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1447800" y="5511403"/>
            <a:ext cx="8458200" cy="701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>
                <a:solidFill>
                  <a:srgbClr val="002060"/>
                </a:solidFill>
              </a:rPr>
              <a:t>Hoa đào thường nở vào mùa xuân</a:t>
            </a:r>
            <a:endParaRPr lang="en-US" sz="440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90625"/>
            <a:ext cx="5715000" cy="41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38400" y="3733800"/>
            <a:ext cx="8686800" cy="701674"/>
          </a:xfrm>
        </p:spPr>
        <p:txBody>
          <a:bodyPr>
            <a:normAutofit/>
          </a:bodyPr>
          <a:lstStyle/>
          <a:p>
            <a:pPr algn="ctr"/>
            <a:r>
              <a:rPr lang="en-US" sz="4400" i="1">
                <a:solidFill>
                  <a:schemeClr val="tx1">
                    <a:lumMod val="75000"/>
                  </a:schemeClr>
                </a:solidFill>
              </a:rPr>
              <a:t>Hoa đào có những màu sắc nào</a:t>
            </a:r>
            <a:r>
              <a:rPr lang="en-US" sz="4400" i="1" smtClean="0">
                <a:solidFill>
                  <a:schemeClr val="tx1">
                    <a:lumMod val="75000"/>
                  </a:schemeClr>
                </a:solidFill>
              </a:rPr>
              <a:t>?</a:t>
            </a:r>
            <a:endParaRPr lang="en-US" sz="4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0" y="4822268"/>
            <a:ext cx="11963400" cy="740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smtClean="0">
                <a:solidFill>
                  <a:schemeClr val="tx1">
                    <a:lumMod val="50000"/>
                  </a:schemeClr>
                </a:solidFill>
              </a:rPr>
              <a:t>Hoa 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đào thường có nhiều màu sắc khác nhau như: </a:t>
            </a:r>
            <a:endParaRPr lang="en-US" sz="4000" i="1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4000" b="1" i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b="1" i="1" smtClean="0">
                <a:solidFill>
                  <a:schemeClr val="tx1">
                    <a:lumMod val="50000"/>
                  </a:schemeClr>
                </a:solidFill>
              </a:rPr>
              <a:t>                       đỏ</a:t>
            </a:r>
            <a:r>
              <a:rPr lang="en-US" sz="4000" i="1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b="1" i="1">
                <a:solidFill>
                  <a:schemeClr val="tx1">
                    <a:lumMod val="50000"/>
                  </a:schemeClr>
                </a:solidFill>
              </a:rPr>
              <a:t>trắng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b="1" i="1">
                <a:solidFill>
                  <a:schemeClr val="tx1">
                    <a:lumMod val="50000"/>
                  </a:schemeClr>
                </a:solidFill>
              </a:rPr>
              <a:t>hồng nhạt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en-US" sz="400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5" y="45402"/>
            <a:ext cx="4952405" cy="3301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403"/>
            <a:ext cx="4724400" cy="33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sz="3800" b="1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quan sát </a:t>
            </a:r>
            <a:r>
              <a:rPr lang="nl-NL" sz="4000" b="1" smtClean="0">
                <a:solidFill>
                  <a:schemeClr val="tx1">
                    <a:lumMod val="50000"/>
                  </a:schemeClr>
                </a:solidFill>
              </a:rPr>
              <a:t>các hình sau:</a:t>
            </a:r>
            <a:endParaRPr lang="nl-NL" sz="40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304800" y="990600"/>
            <a:ext cx="11658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nl-NL" sz="3600" smtClean="0">
                <a:solidFill>
                  <a:schemeClr val="tx1">
                    <a:lumMod val="50000"/>
                  </a:schemeClr>
                </a:solidFill>
              </a:rPr>
              <a:t>Hình nào là hoa đào </a:t>
            </a:r>
            <a:r>
              <a:rPr lang="nl-NL" sz="3600" b="1" smtClean="0">
                <a:solidFill>
                  <a:srgbClr val="FF0000"/>
                </a:solidFill>
              </a:rPr>
              <a:t>cánh đơn</a:t>
            </a:r>
            <a:r>
              <a:rPr lang="nl-NL" sz="3600" smtClean="0">
                <a:solidFill>
                  <a:schemeClr val="tx1">
                    <a:lumMod val="50000"/>
                  </a:schemeClr>
                </a:solidFill>
              </a:rPr>
              <a:t>, hình nào là hoa đào </a:t>
            </a:r>
            <a:r>
              <a:rPr lang="nl-NL" sz="3600" b="1" smtClean="0">
                <a:solidFill>
                  <a:srgbClr val="FF0000"/>
                </a:solidFill>
              </a:rPr>
              <a:t>cánh kép</a:t>
            </a:r>
            <a:r>
              <a:rPr lang="nl-NL" sz="360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36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131" t="41667" r="61128" b="31250"/>
          <a:stretch/>
        </p:blipFill>
        <p:spPr>
          <a:xfrm>
            <a:off x="685800" y="2133600"/>
            <a:ext cx="3429000" cy="278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9956" t="41667" r="20717" b="31250"/>
          <a:stretch/>
        </p:blipFill>
        <p:spPr>
          <a:xfrm>
            <a:off x="8000999" y="2133600"/>
            <a:ext cx="3505201" cy="2761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9458" t="41667" r="40111" b="31250"/>
          <a:stretch/>
        </p:blipFill>
        <p:spPr>
          <a:xfrm>
            <a:off x="4303249" y="2133600"/>
            <a:ext cx="3697751" cy="2755900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16200000">
            <a:off x="3800337" y="3114537"/>
            <a:ext cx="555063" cy="4036263"/>
          </a:xfrm>
          <a:prstGeom prst="leftBrace">
            <a:avLst>
              <a:gd name="adj1" fmla="val 8333"/>
              <a:gd name="adj2" fmla="val 50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3048000" y="54102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 kép</a:t>
            </a:r>
            <a:endParaRPr lang="nl-NL" sz="4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7620000" y="5410200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 đơn</a:t>
            </a:r>
            <a:endParaRPr lang="nl-NL" sz="400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686800" y="4855136"/>
            <a:ext cx="609600" cy="70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3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31" t="41667" r="61128" b="31250"/>
          <a:stretch/>
        </p:blipFill>
        <p:spPr>
          <a:xfrm>
            <a:off x="685800" y="174170"/>
            <a:ext cx="3429000" cy="2786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9956" t="41667" r="20717" b="31250"/>
          <a:stretch/>
        </p:blipFill>
        <p:spPr>
          <a:xfrm>
            <a:off x="8000999" y="174170"/>
            <a:ext cx="3505201" cy="2761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9458" t="41667" r="40111" b="31250"/>
          <a:stretch/>
        </p:blipFill>
        <p:spPr>
          <a:xfrm>
            <a:off x="4303249" y="174170"/>
            <a:ext cx="3697751" cy="2755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8524" y="3060700"/>
            <a:ext cx="1188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 đào thường nở vào mùa xuân. Hoa đào thường có nhiều màu sắc khác nhau như: đỏ, trắng, hồng nhạt. Hoa đào có loại cánh đơn 5 cánh hoặc cánh kép có nhiều lớp xếp chồng lên nhau.</a:t>
            </a:r>
            <a:endParaRPr lang="en-US" sz="3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40262f94-9f35-4ac3-9a90-690165a166b7"/>
    <ds:schemaRef ds:uri="http://schemas.microsoft.com/office/2006/documentManagement/types"/>
    <ds:schemaRef ds:uri="http://purl.org/dc/elements/1.1/"/>
    <ds:schemaRef ds:uri="http://schemas.microsoft.com/office/2006/metadata/properties"/>
    <ds:schemaRef ds:uri="a4f35948-e619-41b3-aa29-22878b09cfd2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575</TotalTime>
  <Words>547</Words>
  <Application>Microsoft Office PowerPoint</Application>
  <PresentationFormat>Widescreen</PresentationFormat>
  <Paragraphs>56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.VnTime</vt:lpstr>
      <vt:lpstr>Arial</vt:lpstr>
      <vt:lpstr>Calibri</vt:lpstr>
      <vt:lpstr>黑体</vt:lpstr>
      <vt:lpstr>Times New Roman</vt:lpstr>
      <vt:lpstr>方正稚艺简体</vt:lpstr>
      <vt:lpstr>Children Friends 16x9</vt:lpstr>
      <vt:lpstr>PowerPoint Presentation</vt:lpstr>
      <vt:lpstr>PowerPoint Presentation</vt:lpstr>
      <vt:lpstr>Trong dịp tết, gia đình em thường trang trí phòng khách bằng loại hoa nào?</vt:lpstr>
      <vt:lpstr>Thứ ….., ….. tháng ….. năm 2023  CÔNG NGHỆ</vt:lpstr>
      <vt:lpstr>PowerPoint Presentation</vt:lpstr>
      <vt:lpstr>Hoa đào thường nở vào thời điểm nào?</vt:lpstr>
      <vt:lpstr>Hoa đào có những màu sắc nào?</vt:lpstr>
      <vt:lpstr>Em hãy quan sát các hình sau:</vt:lpstr>
      <vt:lpstr>PowerPoint Presentation</vt:lpstr>
      <vt:lpstr>PowerPoint Presentation</vt:lpstr>
      <vt:lpstr>Hoa mai thường nở vào thời điểm nào?</vt:lpstr>
      <vt:lpstr>Hoa mai có những màu sắc nào?</vt:lpstr>
      <vt:lpstr>Em hãy quan sát các hình sau: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Admin</cp:lastModifiedBy>
  <cp:revision>56</cp:revision>
  <dcterms:created xsi:type="dcterms:W3CDTF">2022-07-31T09:40:00Z</dcterms:created>
  <dcterms:modified xsi:type="dcterms:W3CDTF">2023-06-30T08:13:50Z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