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513" r:id="rId2"/>
    <p:sldId id="514" r:id="rId3"/>
    <p:sldId id="469" r:id="rId4"/>
    <p:sldId id="500" r:id="rId5"/>
    <p:sldId id="447" r:id="rId6"/>
    <p:sldId id="363" r:id="rId7"/>
    <p:sldId id="434" r:id="rId8"/>
    <p:sldId id="446" r:id="rId9"/>
    <p:sldId id="408" r:id="rId10"/>
    <p:sldId id="488" r:id="rId11"/>
    <p:sldId id="489" r:id="rId12"/>
    <p:sldId id="492" r:id="rId13"/>
    <p:sldId id="491" r:id="rId14"/>
    <p:sldId id="490" r:id="rId15"/>
    <p:sldId id="502" r:id="rId16"/>
    <p:sldId id="503" r:id="rId17"/>
    <p:sldId id="504" r:id="rId18"/>
    <p:sldId id="505" r:id="rId19"/>
    <p:sldId id="511" r:id="rId20"/>
    <p:sldId id="515" r:id="rId21"/>
    <p:sldId id="512" r:id="rId22"/>
    <p:sldId id="387" r:id="rId23"/>
  </p:sldIdLst>
  <p:sldSz cx="9144000" cy="6858000" type="screen4x3"/>
  <p:notesSz cx="6735763" cy="9866313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  <p:embeddedFont>
      <p:font typeface=".VnClarendonH" panose="020B0604020202020204" charset="0"/>
      <p:regular r:id="rId33"/>
    </p:embeddedFont>
    <p:embeddedFont>
      <p:font typeface="Comic Sans MS" panose="030F0702030302020204" pitchFamily="66" charset="0"/>
      <p:regular r:id="rId34"/>
      <p:bold r:id="rId35"/>
      <p:italic r:id="rId36"/>
      <p:boldItalic r:id="rId37"/>
    </p:embeddedFont>
    <p:embeddedFont>
      <p:font typeface="Candara" panose="020E0502030303020204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F2E"/>
    <a:srgbClr val="FF3399"/>
    <a:srgbClr val="61ACF1"/>
    <a:srgbClr val="769DDC"/>
    <a:srgbClr val="4CDB45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74865" autoAdjust="0"/>
  </p:normalViewPr>
  <p:slideViewPr>
    <p:cSldViewPr>
      <p:cViewPr varScale="1">
        <p:scale>
          <a:sx n="56" d="100"/>
          <a:sy n="56" d="100"/>
        </p:scale>
        <p:origin x="17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782EBF15-DCA9-488B-93A5-53A41CF16A00}" type="datetimeFigureOut">
              <a:rPr lang="en-US"/>
              <a:pPr>
                <a:defRPr/>
              </a:pPr>
              <a:t>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9C4EA12-8AB4-48E1-A638-F645ACF206D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81492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5C52426-5A0B-47FA-9F69-3B385C6592AE}" type="slidenum">
              <a:rPr lang="en-US" altLang="vi-VN" smtClean="0"/>
              <a:pPr/>
              <a:t>7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83978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4EA12-8AB4-48E1-A638-F645ACF206D4}" type="slidenum">
              <a:rPr lang="en-US" altLang="vi-VN" smtClean="0"/>
              <a:pPr>
                <a:defRPr/>
              </a:pPr>
              <a:t>8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50444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Let </a:t>
            </a:r>
            <a:r>
              <a:rPr lang="en-US" dirty="0" err="1" smtClean="0"/>
              <a:t>Ss</a:t>
            </a:r>
            <a:r>
              <a:rPr lang="en-US" dirty="0" smtClean="0"/>
              <a:t> say the numbers</a:t>
            </a:r>
            <a:r>
              <a:rPr lang="en-US" baseline="0" dirty="0" smtClean="0"/>
              <a:t> from 1 to 10.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Ask </a:t>
            </a:r>
            <a:r>
              <a:rPr lang="en-US" baseline="0" dirty="0" err="1" smtClean="0"/>
              <a:t>Ss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colour</a:t>
            </a:r>
            <a:r>
              <a:rPr lang="en-US" baseline="0" dirty="0" smtClean="0"/>
              <a:t> these numbers.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4EA12-8AB4-48E1-A638-F645ACF206D4}" type="slidenum">
              <a:rPr lang="en-US" altLang="vi-VN" smtClean="0"/>
              <a:pPr>
                <a:defRPr/>
              </a:pPr>
              <a:t>19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30571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 </a:t>
            </a:r>
            <a:r>
              <a:rPr lang="en-US" baseline="0" dirty="0" smtClean="0"/>
              <a:t> </a:t>
            </a:r>
            <a:r>
              <a:rPr lang="en-US" dirty="0" smtClean="0"/>
              <a:t>Click to the picture to play the CD: What’s your name</a:t>
            </a:r>
            <a:r>
              <a:rPr lang="en-US" baseline="0" dirty="0" smtClean="0"/>
              <a:t> </a:t>
            </a:r>
            <a:r>
              <a:rPr lang="en-US" dirty="0" smtClean="0"/>
              <a:t>song!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Review</a:t>
            </a:r>
            <a:r>
              <a:rPr lang="en-US" baseline="0" dirty="0" smtClean="0"/>
              <a:t>: </a:t>
            </a:r>
            <a:r>
              <a:rPr lang="en-US" i="1" baseline="0" dirty="0" smtClean="0"/>
              <a:t>Hello/ Hi, I’m + name…</a:t>
            </a:r>
          </a:p>
          <a:p>
            <a:pPr marL="171450" indent="-171450">
              <a:buFontTx/>
              <a:buChar char="-"/>
            </a:pPr>
            <a:r>
              <a:rPr lang="en-US" i="0" baseline="0" dirty="0" smtClean="0"/>
              <a:t>Ask </a:t>
            </a:r>
            <a:r>
              <a:rPr lang="en-US" i="0" baseline="0" dirty="0" err="1" smtClean="0"/>
              <a:t>Ss</a:t>
            </a:r>
            <a:r>
              <a:rPr lang="en-US" i="0" baseline="0" dirty="0" smtClean="0"/>
              <a:t> to work in pairs and practice the structure: </a:t>
            </a:r>
            <a:r>
              <a:rPr lang="en-US" i="1" baseline="0" dirty="0" smtClean="0"/>
              <a:t>I’m + name.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4EA12-8AB4-48E1-A638-F645ACF206D4}" type="slidenum">
              <a:rPr lang="en-US" altLang="vi-VN" smtClean="0"/>
              <a:pPr>
                <a:defRPr/>
              </a:pPr>
              <a:t>20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93680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Play the CDs (click to the picture to open the CD)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Let SS</a:t>
            </a:r>
            <a:r>
              <a:rPr lang="en-US" baseline="0" dirty="0" smtClean="0"/>
              <a:t> listen to the CD for 2-3 times and number the pictures.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Practice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C4EA12-8AB4-48E1-A638-F645ACF206D4}" type="slidenum">
              <a:rPr lang="en-US" altLang="vi-VN" smtClean="0"/>
              <a:pPr>
                <a:defRPr/>
              </a:pPr>
              <a:t>21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95359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B364C-9425-4034-9597-B18E445EC202}" type="datetimeFigureOut">
              <a:rPr lang="en-US"/>
              <a:pPr>
                <a:defRPr/>
              </a:pPr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6BBC8-08A9-4AC6-AF01-8D90E21E3B6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6432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E3DE5-7DD7-4EE9-A746-4FF610BD7622}" type="datetimeFigureOut">
              <a:rPr lang="en-US"/>
              <a:pPr>
                <a:defRPr/>
              </a:pPr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099F7-6C46-4EE7-B1CC-0E556767B2F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7899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3D4FE-CACD-4D6F-9C39-614C69534614}" type="datetimeFigureOut">
              <a:rPr lang="en-US"/>
              <a:pPr>
                <a:defRPr/>
              </a:pPr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DAA44-7D5D-4F7F-B433-5F334E7857F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6204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14059-F707-43B2-A4EC-5886CFC8C195}" type="datetimeFigureOut">
              <a:rPr lang="en-US"/>
              <a:pPr>
                <a:defRPr/>
              </a:pPr>
              <a:t>2/27/2020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5F969-6668-43FA-A2CC-0408E4DC95E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21081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064C5-712D-40F4-88FE-8A867EB3F0D8}" type="datetimeFigureOut">
              <a:rPr lang="en-US"/>
              <a:pPr>
                <a:defRPr/>
              </a:pPr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CACD2-DC65-4A24-BCE8-820A56B92BD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8027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B7899-1FB2-4F37-AFB9-AD449AA1AF90}" type="datetimeFigureOut">
              <a:rPr lang="en-US"/>
              <a:pPr>
                <a:defRPr/>
              </a:pPr>
              <a:t>2/27/2020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6DE76-AAE7-4F7A-ABF5-77137F62719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12233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881C7-2A2B-45C1-B4E1-59F6069D0A15}" type="datetimeFigureOut">
              <a:rPr lang="en-US"/>
              <a:pPr>
                <a:defRPr/>
              </a:pPr>
              <a:t>2/27/2020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AA629-4D36-449B-9E4C-836E5D01866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91024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DE5DC-A6BC-4371-96B6-4BD1B4D4E265}" type="datetimeFigureOut">
              <a:rPr lang="en-US"/>
              <a:pPr>
                <a:defRPr/>
              </a:pPr>
              <a:t>2/27/2020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4A333-C583-4C87-B0F5-7ACFFB5BB8A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23459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77DAF-9633-43D1-BD34-F7B423993821}" type="datetimeFigureOut">
              <a:rPr lang="en-US"/>
              <a:pPr>
                <a:defRPr/>
              </a:pPr>
              <a:t>2/27/2020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FDE42-7EE8-4119-811B-63B955DF209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01786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B007A-AE2C-4787-B8D1-7F3A4BBE3EC9}" type="datetimeFigureOut">
              <a:rPr lang="en-US"/>
              <a:pPr>
                <a:defRPr/>
              </a:pPr>
              <a:t>2/27/2020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E6373-C750-4E5E-B5E6-702C73FEE3B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6264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BA02A-162D-4340-B106-2C98AF73082C}" type="datetimeFigureOut">
              <a:rPr lang="en-US"/>
              <a:pPr>
                <a:defRPr/>
              </a:pPr>
              <a:t>2/27/2020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0EEB9-0F99-4341-8F1E-1EA4CE041B5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7377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"/>
          <p:cNvSpPr txBox="1">
            <a:spLocks/>
          </p:cNvSpPr>
          <p:nvPr userDrawn="1"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text styles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/>
              <a:t>Second level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/>
              <a:t>Third level</a:t>
            </a:r>
          </a:p>
          <a:p>
            <a:pPr lvl="3" fontAlgn="auto">
              <a:spcAft>
                <a:spcPts val="0"/>
              </a:spcAft>
              <a:defRPr/>
            </a:pPr>
            <a:r>
              <a:rPr lang="en-US"/>
              <a:t>Fourth level</a:t>
            </a:r>
          </a:p>
          <a:p>
            <a:pPr lvl="4" fontAlgn="auto">
              <a:spcAft>
                <a:spcPts val="0"/>
              </a:spcAft>
              <a:defRPr/>
            </a:pPr>
            <a:r>
              <a:rPr lang="en-US"/>
              <a:t>Fifth level</a:t>
            </a:r>
          </a:p>
        </p:txBody>
      </p:sp>
      <p:sp>
        <p:nvSpPr>
          <p:cNvPr id="23" name="Date Placeholder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AC9B885-DDB7-4755-93EE-691C8B549082}" type="datetimeFigureOut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2/27/2020</a:t>
            </a:fld>
            <a:endParaRPr lang="en-US"/>
          </a:p>
        </p:txBody>
      </p:sp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70911BF2-F4DE-4E19-B530-BB966C7288E6}" type="slidenum">
              <a:rPr lang="en-US" altLang="vi-VN" sz="1200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en-US" altLang="vi-VN" sz="1200">
              <a:solidFill>
                <a:srgbClr val="898989"/>
              </a:solidFill>
            </a:endParaRPr>
          </a:p>
        </p:txBody>
      </p:sp>
      <p:sp>
        <p:nvSpPr>
          <p:cNvPr id="25" name="Rectangle 10"/>
          <p:cNvSpPr/>
          <p:nvPr userDrawn="1"/>
        </p:nvSpPr>
        <p:spPr>
          <a:xfrm>
            <a:off x="0" y="17463"/>
            <a:ext cx="9144000" cy="1066800"/>
          </a:xfrm>
          <a:prstGeom prst="rect">
            <a:avLst/>
          </a:prstGeom>
          <a:solidFill>
            <a:srgbClr val="14CE18"/>
          </a:solidFill>
          <a:ln>
            <a:solidFill>
              <a:srgbClr val="16A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" name="TextBox 11"/>
          <p:cNvSpPr txBox="1">
            <a:spLocks noChangeArrowheads="1"/>
          </p:cNvSpPr>
          <p:nvPr userDrawn="1"/>
        </p:nvSpPr>
        <p:spPr bwMode="auto">
          <a:xfrm>
            <a:off x="703263" y="173038"/>
            <a:ext cx="3481387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VICTORIA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Education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&amp; Training J.S.C</a:t>
            </a:r>
          </a:p>
        </p:txBody>
      </p:sp>
      <p:cxnSp>
        <p:nvCxnSpPr>
          <p:cNvPr id="27" name="Straight Connector 12"/>
          <p:cNvCxnSpPr/>
          <p:nvPr userDrawn="1"/>
        </p:nvCxnSpPr>
        <p:spPr>
          <a:xfrm>
            <a:off x="0" y="1143000"/>
            <a:ext cx="9144000" cy="0"/>
          </a:xfrm>
          <a:prstGeom prst="line">
            <a:avLst/>
          </a:prstGeom>
          <a:ln w="38100">
            <a:solidFill>
              <a:srgbClr val="16AA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13"/>
          <p:cNvSpPr/>
          <p:nvPr userDrawn="1"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rgbClr val="23E928"/>
          </a:solidFill>
          <a:ln>
            <a:solidFill>
              <a:srgbClr val="14CE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ounded Rectangle 14"/>
          <p:cNvSpPr/>
          <p:nvPr userDrawn="1"/>
        </p:nvSpPr>
        <p:spPr>
          <a:xfrm>
            <a:off x="0" y="1219200"/>
            <a:ext cx="9144000" cy="5638800"/>
          </a:xfrm>
          <a:prstGeom prst="roundRect">
            <a:avLst/>
          </a:prstGeom>
          <a:solidFill>
            <a:schemeClr val="bg1"/>
          </a:solidFill>
          <a:ln>
            <a:solidFill>
              <a:srgbClr val="23E9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TextBox 15"/>
          <p:cNvSpPr txBox="1">
            <a:spLocks noChangeArrowheads="1"/>
          </p:cNvSpPr>
          <p:nvPr userDrawn="1"/>
        </p:nvSpPr>
        <p:spPr bwMode="auto">
          <a:xfrm>
            <a:off x="5584825" y="244475"/>
            <a:ext cx="3481388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ENGLISH 3</a:t>
            </a:r>
          </a:p>
        </p:txBody>
      </p:sp>
      <p:sp>
        <p:nvSpPr>
          <p:cNvPr id="31" name="TextBox 17"/>
          <p:cNvSpPr txBox="1">
            <a:spLocks noChangeArrowheads="1"/>
          </p:cNvSpPr>
          <p:nvPr userDrawn="1"/>
        </p:nvSpPr>
        <p:spPr bwMode="auto">
          <a:xfrm>
            <a:off x="6537325" y="620713"/>
            <a:ext cx="1747838" cy="3698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FFFF00"/>
                </a:solidFill>
              </a:rPr>
              <a:t>Unit 16 Lesson 1</a:t>
            </a:r>
          </a:p>
        </p:txBody>
      </p:sp>
      <p:pic>
        <p:nvPicPr>
          <p:cNvPr id="32" name="Picture 19" descr="D:\VICEDU logo 2013\logo_NEW_GREEN\3_small.pn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6200" y="33338"/>
            <a:ext cx="98901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16"/>
          <p:cNvSpPr/>
          <p:nvPr userDrawn="1"/>
        </p:nvSpPr>
        <p:spPr>
          <a:xfrm>
            <a:off x="6477000" y="228600"/>
            <a:ext cx="1905000" cy="762000"/>
          </a:xfrm>
          <a:prstGeom prst="rect">
            <a:avLst/>
          </a:prstGeom>
          <a:solidFill>
            <a:srgbClr val="14C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4" name="TextBox 17"/>
          <p:cNvSpPr txBox="1"/>
          <p:nvPr userDrawn="1"/>
        </p:nvSpPr>
        <p:spPr>
          <a:xfrm>
            <a:off x="5394325" y="285750"/>
            <a:ext cx="3749675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LET’S LEARN ENGLISH BOOK 2</a:t>
            </a:r>
          </a:p>
          <a:p>
            <a:pPr eaLnBrk="0" hangingPunct="0">
              <a:defRPr/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UNIT 12</a:t>
            </a:r>
          </a:p>
        </p:txBody>
      </p:sp>
      <p:sp>
        <p:nvSpPr>
          <p:cNvPr id="35" name="Rectangle 2"/>
          <p:cNvSpPr/>
          <p:nvPr userDrawn="1"/>
        </p:nvSpPr>
        <p:spPr>
          <a:xfrm>
            <a:off x="5486400" y="228600"/>
            <a:ext cx="3657600" cy="762000"/>
          </a:xfrm>
          <a:prstGeom prst="rect">
            <a:avLst/>
          </a:prstGeom>
          <a:solidFill>
            <a:srgbClr val="14CE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6" name="TextBox 3"/>
          <p:cNvSpPr txBox="1"/>
          <p:nvPr userDrawn="1"/>
        </p:nvSpPr>
        <p:spPr>
          <a:xfrm>
            <a:off x="4402103" y="229860"/>
            <a:ext cx="482286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 1 - 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MACMILLAN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en-US" b="1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</a:t>
            </a:r>
          </a:p>
          <a:p>
            <a:pPr algn="ctr" eaLnBrk="0" hangingPunct="0">
              <a:defRPr/>
            </a:pPr>
            <a:r>
              <a:rPr lang="en-US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 </a:t>
            </a:r>
            <a:r>
              <a:rPr lang="en-US" b="1" baseline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LESSON 9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slide" Target="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slide" Target="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slide" Target="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slide" Target="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ow%20old%20are%20you.mp4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What's%20Your%20Name.mp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AC3.mp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7.xml"/><Relationship Id="rId3" Type="http://schemas.openxmlformats.org/officeDocument/2006/relationships/slide" Target="slide9.xml"/><Relationship Id="rId7" Type="http://schemas.openxmlformats.org/officeDocument/2006/relationships/slide" Target="slide13.xml"/><Relationship Id="rId12" Type="http://schemas.openxmlformats.org/officeDocument/2006/relationships/slide" Target="slide1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15.xml"/><Relationship Id="rId5" Type="http://schemas.openxmlformats.org/officeDocument/2006/relationships/slide" Target="slide10.xml"/><Relationship Id="rId10" Type="http://schemas.openxmlformats.org/officeDocument/2006/relationships/slide" Target="slide21.xml"/><Relationship Id="rId4" Type="http://schemas.openxmlformats.org/officeDocument/2006/relationships/image" Target="../media/image11.png"/><Relationship Id="rId9" Type="http://schemas.openxmlformats.org/officeDocument/2006/relationships/slide" Target="slide14.xml"/><Relationship Id="rId14" Type="http://schemas.openxmlformats.org/officeDocument/2006/relationships/slide" Target="slide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400" y="2274907"/>
            <a:ext cx="3390150" cy="43821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14400" y="1295400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1 - MacMillan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Unit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Lesson 9: PROGRESS CHECK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249507"/>
            <a:ext cx="54102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objectives: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Number cards 1-10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grammar and vocabulary form Unit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duration: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minutes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 review: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hello, goodbye, numbers one to ten</a:t>
            </a:r>
            <a:endParaRPr lang="en-US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Grammar review</a:t>
            </a:r>
            <a:r>
              <a:rPr lang="en-US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Hello &amp; Goodbye, I’m + name, number 1 – 10, I’m + age.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Book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P14,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cards 1-10,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endParaRPr lang="en-US" i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Song, Flashcards, Student Book,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Workbook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Songs: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 old are you song, What’s your name </a:t>
            </a:r>
            <a:r>
              <a:rPr lang="vi-VN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en-US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75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304800" y="1416050"/>
            <a:ext cx="845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4400" b="1">
                <a:latin typeface="Candara" panose="020E0502030303020204" pitchFamily="34" charset="0"/>
              </a:rPr>
              <a:t>I'm _______. </a:t>
            </a:r>
            <a:endParaRPr lang="en-US" altLang="en-US" sz="4400" b="1" dirty="0"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1400" y="1524000"/>
            <a:ext cx="2590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>
                <a:solidFill>
                  <a:srgbClr val="C00000"/>
                </a:solidFill>
              </a:rPr>
              <a:t>two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14340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11"/>
          <a:stretch>
            <a:fillRect/>
          </a:stretch>
        </p:blipFill>
        <p:spPr bwMode="auto">
          <a:xfrm>
            <a:off x="720725" y="5867400"/>
            <a:ext cx="827088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7" r="-433"/>
          <a:stretch>
            <a:fillRect/>
          </a:stretch>
        </p:blipFill>
        <p:spPr bwMode="auto">
          <a:xfrm>
            <a:off x="7494588" y="5867400"/>
            <a:ext cx="9906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ình ảnh có liên quan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2" r="25929"/>
          <a:stretch/>
        </p:blipFill>
        <p:spPr bwMode="auto">
          <a:xfrm>
            <a:off x="4533899" y="2185987"/>
            <a:ext cx="3193037" cy="41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ết quả hình ảnh cho girl cartoo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42074" y="2544636"/>
            <a:ext cx="2588520" cy="370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304800" y="1416050"/>
            <a:ext cx="845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4400" b="1">
                <a:latin typeface="Candara" panose="020E0502030303020204" pitchFamily="34" charset="0"/>
              </a:rPr>
              <a:t>I'm _______.</a:t>
            </a:r>
            <a:endParaRPr lang="en-US" altLang="en-US" sz="4400" b="1" dirty="0"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1400" y="1524000"/>
            <a:ext cx="2590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>
                <a:solidFill>
                  <a:srgbClr val="C00000"/>
                </a:solidFill>
              </a:rPr>
              <a:t>three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15364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11"/>
          <a:stretch>
            <a:fillRect/>
          </a:stretch>
        </p:blipFill>
        <p:spPr bwMode="auto">
          <a:xfrm>
            <a:off x="720725" y="5867400"/>
            <a:ext cx="827088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7" r="-433"/>
          <a:stretch>
            <a:fillRect/>
          </a:stretch>
        </p:blipFill>
        <p:spPr bwMode="auto">
          <a:xfrm>
            <a:off x="7494588" y="5867400"/>
            <a:ext cx="9906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7" b="98186" l="0" r="98727">
                        <a14:foregroundMark x1="41091" y1="27211" x2="58364" y2="46712"/>
                        <a14:foregroundMark x1="58545" y1="28118" x2="34182" y2="37415"/>
                        <a14:foregroundMark x1="33273" y1="39683" x2="55636" y2="47392"/>
                        <a14:foregroundMark x1="32909" y1="58730" x2="53273" y2="83900"/>
                        <a14:foregroundMark x1="64182" y1="60771" x2="36909" y2="67800"/>
                        <a14:foregroundMark x1="66545" y1="65986" x2="51273" y2="91383"/>
                        <a14:foregroundMark x1="28727" y1="65533" x2="52545" y2="87528"/>
                        <a14:foregroundMark x1="70364" y1="80726" x2="57818" y2="90023"/>
                        <a14:foregroundMark x1="28364" y1="80499" x2="50364" y2="90249"/>
                        <a14:foregroundMark x1="28364" y1="83673" x2="41455" y2="90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935" y="2366493"/>
            <a:ext cx="5601653" cy="449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304800" y="1416050"/>
            <a:ext cx="845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4400" b="1">
                <a:latin typeface="Candara" panose="020E0502030303020204" pitchFamily="34" charset="0"/>
              </a:rPr>
              <a:t>I'm ________.</a:t>
            </a:r>
            <a:endParaRPr lang="en-US" altLang="en-US" sz="4400" b="1" dirty="0"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5200" y="1534319"/>
            <a:ext cx="2590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>
                <a:solidFill>
                  <a:srgbClr val="C00000"/>
                </a:solidFill>
              </a:rPr>
              <a:t>four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18436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11"/>
          <a:stretch>
            <a:fillRect/>
          </a:stretch>
        </p:blipFill>
        <p:spPr bwMode="auto">
          <a:xfrm>
            <a:off x="720725" y="5867400"/>
            <a:ext cx="827088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7" r="-433"/>
          <a:stretch>
            <a:fillRect/>
          </a:stretch>
        </p:blipFill>
        <p:spPr bwMode="auto">
          <a:xfrm>
            <a:off x="7494588" y="5867400"/>
            <a:ext cx="9906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Kết quả hình ảnh cho girl cartoon&quot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26521"/>
            <a:ext cx="3048000" cy="421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4 candles cake cartoon&quot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701925"/>
            <a:ext cx="3689684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304800" y="1416050"/>
            <a:ext cx="845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4400" b="1">
                <a:latin typeface="Candara" panose="020E0502030303020204" pitchFamily="34" charset="0"/>
              </a:rPr>
              <a:t>I'm ________. </a:t>
            </a:r>
            <a:endParaRPr lang="en-US" altLang="en-US" sz="4400" b="1" dirty="0"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62400" y="1524000"/>
            <a:ext cx="1676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>
                <a:solidFill>
                  <a:srgbClr val="C00000"/>
                </a:solidFill>
              </a:rPr>
              <a:t>five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1741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11"/>
          <a:stretch>
            <a:fillRect/>
          </a:stretch>
        </p:blipFill>
        <p:spPr bwMode="auto">
          <a:xfrm>
            <a:off x="720725" y="5867400"/>
            <a:ext cx="827088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7" r="-433"/>
          <a:stretch>
            <a:fillRect/>
          </a:stretch>
        </p:blipFill>
        <p:spPr bwMode="auto">
          <a:xfrm>
            <a:off x="7494588" y="5867400"/>
            <a:ext cx="9906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Kết quả hình ảnh cho birthday cake for 4 year ol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879" y="2704208"/>
            <a:ext cx="4216400" cy="359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316463" y="1422595"/>
            <a:ext cx="845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4400" b="1">
                <a:latin typeface="Candara" panose="020E0502030303020204" pitchFamily="34" charset="0"/>
              </a:rPr>
              <a:t>I'm __________.</a:t>
            </a:r>
            <a:endParaRPr lang="en-US" altLang="en-US" sz="4400" b="1" dirty="0"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1400" y="1422595"/>
            <a:ext cx="2590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>
                <a:solidFill>
                  <a:srgbClr val="C00000"/>
                </a:solidFill>
              </a:rPr>
              <a:t>six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16388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11"/>
          <a:stretch>
            <a:fillRect/>
          </a:stretch>
        </p:blipFill>
        <p:spPr bwMode="auto">
          <a:xfrm>
            <a:off x="720725" y="5867400"/>
            <a:ext cx="827088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7" r="-433"/>
          <a:stretch>
            <a:fillRect/>
          </a:stretch>
        </p:blipFill>
        <p:spPr bwMode="auto">
          <a:xfrm>
            <a:off x="7494588" y="5867400"/>
            <a:ext cx="9906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Kết quả hình ảnh cho birthday cake for 6 year ol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832" y="2543076"/>
            <a:ext cx="3850736" cy="376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304800" y="1416050"/>
            <a:ext cx="845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4400" b="1">
                <a:latin typeface="Candara" panose="020E0502030303020204" pitchFamily="34" charset="0"/>
              </a:rPr>
              <a:t>I'm _______.</a:t>
            </a:r>
            <a:endParaRPr lang="en-US" altLang="en-US" sz="4400" b="1" dirty="0"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1400" y="1524000"/>
            <a:ext cx="2590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>
                <a:solidFill>
                  <a:srgbClr val="C00000"/>
                </a:solidFill>
              </a:rPr>
              <a:t>seven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18436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11"/>
          <a:stretch>
            <a:fillRect/>
          </a:stretch>
        </p:blipFill>
        <p:spPr bwMode="auto">
          <a:xfrm>
            <a:off x="720725" y="5867400"/>
            <a:ext cx="827088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7" r="-433"/>
          <a:stretch>
            <a:fillRect/>
          </a:stretch>
        </p:blipFill>
        <p:spPr bwMode="auto">
          <a:xfrm>
            <a:off x="7494588" y="5867400"/>
            <a:ext cx="9906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Kết quả hình ảnh cho birthday cake 7 years old carto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2590800"/>
            <a:ext cx="4356100" cy="357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8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304800" y="1416050"/>
            <a:ext cx="845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4400" b="1">
                <a:latin typeface="Candara" panose="020E0502030303020204" pitchFamily="34" charset="0"/>
              </a:rPr>
              <a:t>I'm ___________.</a:t>
            </a:r>
            <a:endParaRPr lang="en-US" altLang="en-US" sz="4400" b="1" dirty="0"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0" y="1416050"/>
            <a:ext cx="2590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>
                <a:solidFill>
                  <a:srgbClr val="C00000"/>
                </a:solidFill>
              </a:rPr>
              <a:t>eight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18436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11"/>
          <a:stretch>
            <a:fillRect/>
          </a:stretch>
        </p:blipFill>
        <p:spPr bwMode="auto">
          <a:xfrm>
            <a:off x="720725" y="5867400"/>
            <a:ext cx="827088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7" r="-433"/>
          <a:stretch>
            <a:fillRect/>
          </a:stretch>
        </p:blipFill>
        <p:spPr bwMode="auto">
          <a:xfrm>
            <a:off x="7494588" y="5867400"/>
            <a:ext cx="9906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Kết quả hình ảnh cho birthday cak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2681809"/>
            <a:ext cx="3352800" cy="361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39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304800" y="1416050"/>
            <a:ext cx="845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4400" b="1">
                <a:latin typeface="Candara" panose="020E0502030303020204" pitchFamily="34" charset="0"/>
              </a:rPr>
              <a:t>I'm ________.</a:t>
            </a:r>
            <a:endParaRPr lang="en-US" altLang="en-US" sz="4400" b="1" dirty="0"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1400" y="1534319"/>
            <a:ext cx="2590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>
                <a:solidFill>
                  <a:srgbClr val="C00000"/>
                </a:solidFill>
              </a:rPr>
              <a:t>nine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18436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11"/>
          <a:stretch>
            <a:fillRect/>
          </a:stretch>
        </p:blipFill>
        <p:spPr bwMode="auto">
          <a:xfrm>
            <a:off x="720725" y="5867400"/>
            <a:ext cx="827088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7" r="-433"/>
          <a:stretch>
            <a:fillRect/>
          </a:stretch>
        </p:blipFill>
        <p:spPr bwMode="auto">
          <a:xfrm>
            <a:off x="7494588" y="5867400"/>
            <a:ext cx="9906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Kết quả hình ảnh cho 9 candles cake cartoon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75280"/>
            <a:ext cx="463003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54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2030412" y="1339364"/>
            <a:ext cx="54641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4400" b="1">
                <a:latin typeface="Candara" panose="020E0502030303020204" pitchFamily="34" charset="0"/>
              </a:rPr>
              <a:t>I'm ___________.</a:t>
            </a:r>
            <a:endParaRPr lang="en-US" altLang="en-US" sz="4400" b="1" dirty="0"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03306" y="1447800"/>
            <a:ext cx="2590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>
                <a:solidFill>
                  <a:srgbClr val="C00000"/>
                </a:solidFill>
              </a:rPr>
              <a:t>ten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18436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11"/>
          <a:stretch>
            <a:fillRect/>
          </a:stretch>
        </p:blipFill>
        <p:spPr bwMode="auto">
          <a:xfrm>
            <a:off x="720725" y="5867400"/>
            <a:ext cx="827088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7" r="-433"/>
          <a:stretch>
            <a:fillRect/>
          </a:stretch>
        </p:blipFill>
        <p:spPr bwMode="auto">
          <a:xfrm>
            <a:off x="7494588" y="5867400"/>
            <a:ext cx="9906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Kết quả hình ảnh cho birthday cak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72" b="22557"/>
          <a:stretch/>
        </p:blipFill>
        <p:spPr bwMode="auto">
          <a:xfrm>
            <a:off x="2509986" y="2514600"/>
            <a:ext cx="4124030" cy="404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23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95400"/>
            <a:ext cx="6641987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5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204"/>
            <a:ext cx="9144000" cy="575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7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ết quả hình ảnh cho hello cartoon&quot;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7391400" cy="376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54804" y="1676400"/>
            <a:ext cx="5910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Let’s sing a song together!</a:t>
            </a:r>
            <a:endParaRPr lang="en-US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11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" y="1600200"/>
            <a:ext cx="8839201" cy="46069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4948" y="4800597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1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4800598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3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28932" y="4800599"/>
            <a:ext cx="454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2</a:t>
            </a:r>
            <a:endParaRPr lang="vi-VN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40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vi-VN"/>
          </a:p>
        </p:txBody>
      </p:sp>
      <p:pic>
        <p:nvPicPr>
          <p:cNvPr id="4301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97013"/>
            <a:ext cx="7659688" cy="513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8382000" cy="5434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4724400" y="4246500"/>
            <a:ext cx="3505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.VnClarendonH" panose="020B7200000000000000" pitchFamily="34" charset="0"/>
              </a:rPr>
              <a:t>GRAMMAR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646300"/>
            <a:ext cx="3886200" cy="93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533400" y="1213009"/>
            <a:ext cx="994183" cy="2215991"/>
            <a:chOff x="533400" y="1213009"/>
            <a:chExt cx="994183" cy="2215991"/>
          </a:xfrm>
        </p:grpSpPr>
        <p:sp>
          <p:nvSpPr>
            <p:cNvPr id="7" name="TextBox 6"/>
            <p:cNvSpPr txBox="1"/>
            <p:nvPr/>
          </p:nvSpPr>
          <p:spPr>
            <a:xfrm>
              <a:off x="564659" y="1213009"/>
              <a:ext cx="931665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500" b="1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33400" y="2721114"/>
              <a:ext cx="99418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one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64659" y="4114800"/>
            <a:ext cx="931665" cy="2215991"/>
            <a:chOff x="564659" y="4114800"/>
            <a:chExt cx="931665" cy="2215991"/>
          </a:xfrm>
        </p:grpSpPr>
        <p:sp>
          <p:nvSpPr>
            <p:cNvPr id="27" name="TextBox 26"/>
            <p:cNvSpPr txBox="1"/>
            <p:nvPr/>
          </p:nvSpPr>
          <p:spPr>
            <a:xfrm>
              <a:off x="564659" y="4114800"/>
              <a:ext cx="931665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500" b="1">
                  <a:solidFill>
                    <a:schemeClr val="accent2">
                      <a:lumMod val="75000"/>
                    </a:schemeClr>
                  </a:solidFill>
                </a:rPr>
                <a:t>6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54427" y="5622905"/>
              <a:ext cx="75212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six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176147" y="1213009"/>
            <a:ext cx="1015599" cy="2215991"/>
            <a:chOff x="2176147" y="1213009"/>
            <a:chExt cx="1015599" cy="2215991"/>
          </a:xfrm>
        </p:grpSpPr>
        <p:sp>
          <p:nvSpPr>
            <p:cNvPr id="23" name="TextBox 22"/>
            <p:cNvSpPr txBox="1"/>
            <p:nvPr/>
          </p:nvSpPr>
          <p:spPr>
            <a:xfrm>
              <a:off x="2218114" y="1213009"/>
              <a:ext cx="931665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500" b="1">
                  <a:solidFill>
                    <a:srgbClr val="FFC000"/>
                  </a:solidFill>
                </a:rPr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76147" y="2721114"/>
              <a:ext cx="101559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two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975675" y="4114800"/>
            <a:ext cx="1416542" cy="2215991"/>
            <a:chOff x="1975675" y="4114800"/>
            <a:chExt cx="1416542" cy="2215991"/>
          </a:xfrm>
        </p:grpSpPr>
        <p:sp>
          <p:nvSpPr>
            <p:cNvPr id="28" name="TextBox 27"/>
            <p:cNvSpPr txBox="1"/>
            <p:nvPr/>
          </p:nvSpPr>
          <p:spPr>
            <a:xfrm>
              <a:off x="2218114" y="4114800"/>
              <a:ext cx="931665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500" b="1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75675" y="5622905"/>
              <a:ext cx="141654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seven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840309" y="1213009"/>
            <a:ext cx="1331455" cy="2215991"/>
            <a:chOff x="3840309" y="1213009"/>
            <a:chExt cx="1331455" cy="2215991"/>
          </a:xfrm>
        </p:grpSpPr>
        <p:sp>
          <p:nvSpPr>
            <p:cNvPr id="24" name="TextBox 23"/>
            <p:cNvSpPr txBox="1"/>
            <p:nvPr/>
          </p:nvSpPr>
          <p:spPr>
            <a:xfrm>
              <a:off x="4040204" y="1213009"/>
              <a:ext cx="931665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500" b="1">
                  <a:solidFill>
                    <a:srgbClr val="7030A0"/>
                  </a:solidFill>
                </a:rPr>
                <a:t>3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840309" y="2721114"/>
              <a:ext cx="133145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three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875062" y="4114800"/>
            <a:ext cx="1261949" cy="2215991"/>
            <a:chOff x="3875062" y="4114800"/>
            <a:chExt cx="1261949" cy="2215991"/>
          </a:xfrm>
        </p:grpSpPr>
        <p:sp>
          <p:nvSpPr>
            <p:cNvPr id="29" name="TextBox 28"/>
            <p:cNvSpPr txBox="1"/>
            <p:nvPr/>
          </p:nvSpPr>
          <p:spPr>
            <a:xfrm>
              <a:off x="4040204" y="4114800"/>
              <a:ext cx="931665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500" b="1">
                  <a:solidFill>
                    <a:schemeClr val="tx2"/>
                  </a:solidFill>
                </a:rPr>
                <a:t>8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875062" y="5622905"/>
              <a:ext cx="12619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eight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643773" y="1213009"/>
            <a:ext cx="1072986" cy="2215991"/>
            <a:chOff x="5643773" y="1213009"/>
            <a:chExt cx="1072986" cy="2215991"/>
          </a:xfrm>
        </p:grpSpPr>
        <p:sp>
          <p:nvSpPr>
            <p:cNvPr id="25" name="TextBox 24"/>
            <p:cNvSpPr txBox="1"/>
            <p:nvPr/>
          </p:nvSpPr>
          <p:spPr>
            <a:xfrm>
              <a:off x="5714434" y="1213009"/>
              <a:ext cx="931665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500" b="1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643773" y="2721114"/>
              <a:ext cx="10729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four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619856" y="4114800"/>
            <a:ext cx="1120820" cy="2215991"/>
            <a:chOff x="5619856" y="4114800"/>
            <a:chExt cx="1120820" cy="2215991"/>
          </a:xfrm>
        </p:grpSpPr>
        <p:sp>
          <p:nvSpPr>
            <p:cNvPr id="30" name="TextBox 29"/>
            <p:cNvSpPr txBox="1"/>
            <p:nvPr/>
          </p:nvSpPr>
          <p:spPr>
            <a:xfrm>
              <a:off x="5714434" y="4114800"/>
              <a:ext cx="931665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500" b="1">
                  <a:solidFill>
                    <a:srgbClr val="002060"/>
                  </a:solidFill>
                </a:rPr>
                <a:t>9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619856" y="5622905"/>
              <a:ext cx="11208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nine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543800" y="1213009"/>
            <a:ext cx="968598" cy="2215991"/>
            <a:chOff x="7543800" y="1213009"/>
            <a:chExt cx="968598" cy="2215991"/>
          </a:xfrm>
        </p:grpSpPr>
        <p:sp>
          <p:nvSpPr>
            <p:cNvPr id="26" name="TextBox 25"/>
            <p:cNvSpPr txBox="1"/>
            <p:nvPr/>
          </p:nvSpPr>
          <p:spPr>
            <a:xfrm>
              <a:off x="7562267" y="1213009"/>
              <a:ext cx="931665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500" b="1">
                  <a:solidFill>
                    <a:schemeClr val="accent6">
                      <a:lumMod val="50000"/>
                    </a:schemeClr>
                  </a:solidFill>
                </a:rPr>
                <a:t>5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543800" y="2721114"/>
              <a:ext cx="96859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five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188767" y="4114800"/>
            <a:ext cx="1678665" cy="2215991"/>
            <a:chOff x="7188767" y="4114800"/>
            <a:chExt cx="1678665" cy="2215991"/>
          </a:xfrm>
        </p:grpSpPr>
        <p:sp>
          <p:nvSpPr>
            <p:cNvPr id="31" name="TextBox 30"/>
            <p:cNvSpPr txBox="1"/>
            <p:nvPr/>
          </p:nvSpPr>
          <p:spPr>
            <a:xfrm>
              <a:off x="7188767" y="4114800"/>
              <a:ext cx="1678665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500" b="1">
                  <a:solidFill>
                    <a:schemeClr val="accent6">
                      <a:lumMod val="75000"/>
                    </a:schemeClr>
                  </a:solidFill>
                </a:rPr>
                <a:t>10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583042" y="5622905"/>
              <a:ext cx="89011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/>
                <a:t>ten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177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7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8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1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1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1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20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25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26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31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3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3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3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2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43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4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2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49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50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2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55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56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2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6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62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32204"/>
            <a:ext cx="8553402" cy="4802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0947" y="1130013"/>
            <a:ext cx="4940300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8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Flappy Bird game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2079625"/>
            <a:ext cx="8915400" cy="4545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8925" indent="-288925">
              <a:lnSpc>
                <a:spcPct val="150000"/>
              </a:lnSpc>
              <a:buFontTx/>
              <a:buChar char="-"/>
              <a:defRPr/>
            </a:pP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Divide class into 2 teams</a:t>
            </a:r>
          </a:p>
          <a:p>
            <a:pPr marL="288925" indent="-288925">
              <a:lnSpc>
                <a:spcPct val="150000"/>
              </a:lnSpc>
              <a:buFontTx/>
              <a:buChar char="-"/>
              <a:defRPr/>
            </a:pP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Choose a 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number (from 1 to 10)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8925" indent="-288925">
              <a:lnSpc>
                <a:spcPct val="150000"/>
              </a:lnSpc>
              <a:buFontTx/>
              <a:buChar char="-"/>
              <a:defRPr/>
            </a:pP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If the answer is correct, 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click</a:t>
            </a:r>
          </a:p>
          <a:p>
            <a:pPr marL="288925" indent="-288925">
              <a:lnSpc>
                <a:spcPct val="150000"/>
              </a:lnSpc>
              <a:buFontTx/>
              <a:buChar char="-"/>
              <a:defRPr/>
            </a:pP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Click on               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or                 to 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move, then click </a:t>
            </a:r>
          </a:p>
          <a:p>
            <a:pPr marL="288925" indent="-288925">
              <a:lnSpc>
                <a:spcPct val="150000"/>
              </a:lnSpc>
              <a:buFontTx/>
              <a:buChar char="-"/>
              <a:defRPr/>
            </a:pP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If 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not, click            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to 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back to questions </a:t>
            </a:r>
          </a:p>
          <a:p>
            <a:pPr marL="288925" indent="-288925">
              <a:lnSpc>
                <a:spcPct val="150000"/>
              </a:lnSpc>
              <a:buFontTx/>
              <a:buChar char="-"/>
              <a:defRPr/>
            </a:pP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Which team reaching the finish line first will be the winner</a:t>
            </a:r>
          </a:p>
        </p:txBody>
      </p:sp>
      <p:pic>
        <p:nvPicPr>
          <p:cNvPr id="9220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11"/>
          <a:stretch>
            <a:fillRect/>
          </a:stretch>
        </p:blipFill>
        <p:spPr bwMode="auto">
          <a:xfrm>
            <a:off x="2670423" y="4800600"/>
            <a:ext cx="827088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7" r="-433"/>
          <a:stretch>
            <a:fillRect/>
          </a:stretch>
        </p:blipFill>
        <p:spPr bwMode="auto">
          <a:xfrm>
            <a:off x="5697163" y="2907177"/>
            <a:ext cx="9906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026" y="3781840"/>
            <a:ext cx="1181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663" y="3810415"/>
            <a:ext cx="12192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64" y="4288946"/>
            <a:ext cx="831983" cy="82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39" b="76646"/>
          <a:stretch>
            <a:fillRect/>
          </a:stretch>
        </p:blipFill>
        <p:spPr bwMode="auto">
          <a:xfrm>
            <a:off x="2125663" y="2803525"/>
            <a:ext cx="2170112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5" r="62033" b="76518"/>
          <a:stretch>
            <a:fillRect/>
          </a:stretch>
        </p:blipFill>
        <p:spPr bwMode="auto">
          <a:xfrm>
            <a:off x="1066800" y="1450975"/>
            <a:ext cx="13620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7" r="41853" b="74852"/>
          <a:stretch>
            <a:fillRect/>
          </a:stretch>
        </p:blipFill>
        <p:spPr bwMode="auto">
          <a:xfrm>
            <a:off x="6918320" y="1595668"/>
            <a:ext cx="1387480" cy="1306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6" r="21346" b="77644"/>
          <a:stretch>
            <a:fillRect/>
          </a:stretch>
        </p:blipFill>
        <p:spPr bwMode="auto">
          <a:xfrm>
            <a:off x="5751415" y="3642921"/>
            <a:ext cx="12350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61" b="76852"/>
          <a:stretch>
            <a:fillRect/>
          </a:stretch>
        </p:blipFill>
        <p:spPr bwMode="auto">
          <a:xfrm>
            <a:off x="275803" y="2977357"/>
            <a:ext cx="1544263" cy="142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26" r="81204" b="51340"/>
          <a:stretch>
            <a:fillRect/>
          </a:stretch>
        </p:blipFill>
        <p:spPr bwMode="auto">
          <a:xfrm>
            <a:off x="4792663" y="2052638"/>
            <a:ext cx="1760537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>
            <a:hlinkClick r:id="rId10" action="ppaction://hlinksldjump"/>
          </p:cNvPr>
          <p:cNvSpPr/>
          <p:nvPr/>
        </p:nvSpPr>
        <p:spPr>
          <a:xfrm>
            <a:off x="3341204" y="4822433"/>
            <a:ext cx="2602396" cy="1873318"/>
          </a:xfrm>
          <a:prstGeom prst="rightArrow">
            <a:avLst>
              <a:gd name="adj1" fmla="val 50000"/>
              <a:gd name="adj2" fmla="val 5189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chemeClr val="tx1"/>
                </a:solidFill>
              </a:rPr>
              <a:t>NEXT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0" t="25531" r="61654" b="51535"/>
          <a:stretch/>
        </p:blipFill>
        <p:spPr bwMode="auto">
          <a:xfrm>
            <a:off x="865937" y="4868862"/>
            <a:ext cx="1966498" cy="165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8" t="26389" r="41426" b="50677"/>
          <a:stretch/>
        </p:blipFill>
        <p:spPr bwMode="auto">
          <a:xfrm>
            <a:off x="6545263" y="5214937"/>
            <a:ext cx="1760537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0" t="25811" r="21274" b="51255"/>
          <a:stretch/>
        </p:blipFill>
        <p:spPr bwMode="auto">
          <a:xfrm>
            <a:off x="2955600" y="1367519"/>
            <a:ext cx="1522735" cy="128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hlinkClick r:id="rId14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48" t="24870" r="-344" b="52196"/>
          <a:stretch/>
        </p:blipFill>
        <p:spPr bwMode="auto">
          <a:xfrm>
            <a:off x="7290187" y="2902272"/>
            <a:ext cx="1760537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864" r="40513" b="14584"/>
          <a:stretch/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2286000" y="1219200"/>
            <a:ext cx="1905000" cy="762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19050" algn="in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ctr">
              <a:defRPr/>
            </a:pPr>
            <a:r>
              <a:rPr lang="en-US" sz="1600" b="1" dirty="0">
                <a:latin typeface="Verdana" pitchFamily="34" charset="0"/>
              </a:rPr>
              <a:t>Click to </a:t>
            </a:r>
            <a:r>
              <a:rPr lang="en-US" sz="1600" b="1" dirty="0" smtClean="0">
                <a:latin typeface="Verdana" pitchFamily="34" charset="0"/>
              </a:rPr>
              <a:t>make</a:t>
            </a:r>
            <a:r>
              <a:rPr lang="en-US" sz="1600" b="1" dirty="0">
                <a:latin typeface="Verdana" pitchFamily="34" charset="0"/>
              </a:rPr>
              <a:t/>
            </a:r>
            <a:br>
              <a:rPr lang="en-US" sz="1600" b="1" dirty="0">
                <a:latin typeface="Verdana" pitchFamily="34" charset="0"/>
              </a:rPr>
            </a:br>
            <a:r>
              <a:rPr lang="en-US" sz="1600" b="1" dirty="0">
                <a:latin typeface="Verdana" pitchFamily="34" charset="0"/>
              </a:rPr>
              <a:t>t</a:t>
            </a:r>
            <a:r>
              <a:rPr lang="en-US" sz="1600" b="1" dirty="0" smtClean="0">
                <a:latin typeface="Verdana" pitchFamily="34" charset="0"/>
              </a:rPr>
              <a:t>he </a:t>
            </a:r>
            <a:r>
              <a:rPr lang="en-US" sz="1600" b="1" dirty="0">
                <a:latin typeface="Verdana" pitchFamily="34" charset="0"/>
              </a:rPr>
              <a:t>y</a:t>
            </a:r>
            <a:r>
              <a:rPr lang="en-US" sz="1600" b="1" dirty="0" smtClean="0">
                <a:latin typeface="Verdana" pitchFamily="34" charset="0"/>
              </a:rPr>
              <a:t>ellow </a:t>
            </a:r>
            <a:r>
              <a:rPr lang="en-US" sz="1600" b="1" dirty="0">
                <a:latin typeface="Verdana" pitchFamily="34" charset="0"/>
              </a:rPr>
              <a:t>b</a:t>
            </a:r>
            <a:r>
              <a:rPr lang="en-US" sz="1600" b="1" dirty="0" smtClean="0">
                <a:latin typeface="Verdana" pitchFamily="34" charset="0"/>
              </a:rPr>
              <a:t>ird </a:t>
            </a:r>
            <a:r>
              <a:rPr lang="en-US" sz="1600" b="1" dirty="0">
                <a:latin typeface="Verdana" pitchFamily="34" charset="0"/>
              </a:rPr>
              <a:t>m</a:t>
            </a:r>
            <a:r>
              <a:rPr lang="en-US" sz="1600" b="1" dirty="0" smtClean="0">
                <a:latin typeface="Verdana" pitchFamily="34" charset="0"/>
              </a:rPr>
              <a:t>ove</a:t>
            </a:r>
            <a:endParaRPr lang="en-US" sz="1600" b="1" dirty="0">
              <a:latin typeface="Verdana" pitchFamily="34" charset="0"/>
            </a:endParaRP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4686300" y="1219200"/>
            <a:ext cx="2019300" cy="762000"/>
          </a:xfrm>
          <a:prstGeom prst="rect">
            <a:avLst/>
          </a:prstGeom>
          <a:solidFill>
            <a:srgbClr val="FF3399"/>
          </a:solidFill>
          <a:ln w="19050" algn="in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pPr algn="ctr">
              <a:defRPr/>
            </a:pPr>
            <a:r>
              <a:rPr lang="en-US" sz="1600" b="1" dirty="0">
                <a:latin typeface="Verdana" pitchFamily="34" charset="0"/>
              </a:rPr>
              <a:t>Click to </a:t>
            </a:r>
            <a:r>
              <a:rPr lang="en-US" sz="1600" b="1" dirty="0" smtClean="0">
                <a:latin typeface="Verdana" pitchFamily="34" charset="0"/>
              </a:rPr>
              <a:t>make</a:t>
            </a:r>
            <a:r>
              <a:rPr lang="en-US" sz="1600" b="1" dirty="0">
                <a:latin typeface="Verdana" pitchFamily="34" charset="0"/>
              </a:rPr>
              <a:t/>
            </a:r>
            <a:br>
              <a:rPr lang="en-US" sz="1600" b="1" dirty="0">
                <a:latin typeface="Verdana" pitchFamily="34" charset="0"/>
              </a:rPr>
            </a:br>
            <a:r>
              <a:rPr lang="en-US" sz="1600" b="1" dirty="0">
                <a:latin typeface="Verdana" pitchFamily="34" charset="0"/>
              </a:rPr>
              <a:t>t</a:t>
            </a:r>
            <a:r>
              <a:rPr lang="en-US" sz="1600" b="1" dirty="0" smtClean="0">
                <a:latin typeface="Verdana" pitchFamily="34" charset="0"/>
              </a:rPr>
              <a:t>he </a:t>
            </a:r>
            <a:r>
              <a:rPr lang="en-US" sz="1600" b="1" dirty="0">
                <a:latin typeface="Verdana" pitchFamily="34" charset="0"/>
              </a:rPr>
              <a:t>p</a:t>
            </a:r>
            <a:r>
              <a:rPr lang="en-US" sz="1600" b="1" dirty="0" smtClean="0">
                <a:latin typeface="Verdana" pitchFamily="34" charset="0"/>
              </a:rPr>
              <a:t>ink </a:t>
            </a:r>
            <a:r>
              <a:rPr lang="en-US" sz="1600" b="1" dirty="0">
                <a:latin typeface="Verdana" pitchFamily="34" charset="0"/>
              </a:rPr>
              <a:t>b</a:t>
            </a:r>
            <a:r>
              <a:rPr lang="en-US" sz="1600" b="1" dirty="0" smtClean="0">
                <a:latin typeface="Verdana" pitchFamily="34" charset="0"/>
              </a:rPr>
              <a:t>ird </a:t>
            </a:r>
            <a:r>
              <a:rPr lang="en-US" sz="1600" b="1" dirty="0">
                <a:latin typeface="Verdana" pitchFamily="34" charset="0"/>
              </a:rPr>
              <a:t>move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4876800" y="1143000"/>
            <a:ext cx="6858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4" name="Picture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8" y="5675313"/>
            <a:ext cx="1185862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873" y="2770981"/>
            <a:ext cx="85566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7" y="2166937"/>
            <a:ext cx="79216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2.77778E-6 0.00093 C -0.00712 0.00348 -0.01372 0.00602 -0.02032 0.01065 C -0.02344 0.01273 -0.03698 0.03727 -0.03785 0.03866 C -0.0415 0.04306 -0.04514 0.04306 -0.04913 0.04815 C -0.0533 0.05278 -0.05782 0.06065 -0.06216 0.06574 L -0.06858 0.07593 C -0.07101 0.07801 -0.07309 0.0831 -0.07518 0.08519 C -0.079 0.08773 -0.08264 0.09005 -0.08629 0.09468 C -0.09045 0.10047 -0.09514 0.10973 -0.09966 0.11343 C -0.11181 0.12269 -0.12448 0.13195 -0.13646 0.13195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23" y="6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GameFlappyBird-V.A-3115775 00_00_00-00_00_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646 0.13195 L -0.13646 0.13542 L -0.1533 0.15857 C -0.15747 0.16204 -0.16181 0.16898 -0.16615 0.17593 L -0.17847 0.19213 L -0.19722 0.21875 L -0.2033 0.2257 C -0.20556 0.23148 -0.20782 0.23496 -0.20972 0.2419 C -0.21337 0.25463 -0.22014 0.28473 -0.22014 0.2882 C -0.2217 0.30209 -0.22118 0.32523 -0.22431 0.33449 L -0.22813 0.35417 " pathEditMode="relative" rAng="0" ptsTypes="AAAAAAAAA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1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GameFlappyBird-V.A-3115775 00_00_00-00_00_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813 0.36505 L -0.22813 0.36528 C -0.24462 0.35857 -0.26111 0.35301 -0.27726 0.34584 C -0.27952 0.34491 -0.28108 0.34167 -0.28334 0.34051 C -0.28334 0.34074 -0.29861 0.33357 -0.30174 0.33218 L -0.32622 0.3213 C -0.32622 0.32153 -0.33837 0.31598 -0.33837 0.31621 C -0.34184 0.31505 -0.34532 0.31435 -0.34861 0.3132 C -0.35278 0.31181 -0.35677 0.30949 -0.36094 0.30787 L -0.37309 0.30232 C -0.37518 0.30139 -0.37709 0.30023 -0.37934 0.29954 C -0.38195 0.29861 -0.38472 0.29792 -0.3875 0.29699 C -0.3915 0.29514 -0.39566 0.29329 -0.39966 0.29144 L -0.40573 0.28866 C -0.40712 0.28681 -0.40816 0.28449 -0.4099 0.28334 C -0.41372 0.28079 -0.42205 0.27778 -0.42205 0.27801 C -0.42917 0.26829 -0.42431 0.27315 -0.43837 0.2669 C -0.44514 0.26389 -0.44236 0.26435 -0.44653 0.26435 " pathEditMode="relative" rAng="0" ptsTypes="AAAAAAAAAAAAAAAA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0" y="-50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GameFlappyBird-V.A-3115775 00_00_00-00_00_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53 0.26435 L -0.44653 0.26459 C -0.45278 0.26343 -0.45886 0.26297 -0.46493 0.26158 C -0.46702 0.26111 -0.4691 0.25949 -0.47118 0.2588 C -0.47657 0.25672 -0.48195 0.2551 -0.4875 0.25324 C -0.49497 0.2507 -0.49966 0.24885 -0.50782 0.24792 C -0.51806 0.24653 -0.5283 0.24607 -0.53837 0.24514 L -0.56285 0.24236 C -0.57448 0.24121 -0.58594 0.24074 -0.59757 0.23959 C -0.60504 0.23889 -0.6125 0.2375 -0.61997 0.23681 C -0.65417 0.23403 -0.65035 0.23426 -0.66684 0.23426 " pathEditMode="relative" rAng="0" ptsTypes="AAAAAAAAA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-15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GameFlappyBird-V.A-3115775 00_00_00-00_00_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684 0.23426 L -0.66684 0.23449 C -0.7007 0.21158 -0.68004 0.22292 -0.70573 0.21227 C -0.70972 0.21065 -0.71372 0.20764 -0.71788 0.20695 C -0.73629 0.20394 -0.77309 0.20139 -0.77309 0.20162 C -0.81163 0.19121 -0.78698 0.19676 -0.87292 0.20139 C -0.8757 0.20162 -0.8783 0.20394 -0.88108 0.20417 C -0.89271 0.20556 -0.90417 0.20602 -0.9158 0.20695 C -0.93125 0.20949 -0.93611 0.21204 -0.95243 0.20695 C -0.95486 0.20625 -0.95643 0.20301 -0.95868 0.20139 C -0.96059 0.20023 -0.96268 0.19954 -0.96476 0.19885 C -0.96684 0.19607 -0.96841 0.1926 -0.97084 0.19051 C -0.98125 0.18125 -0.97431 0.19861 -0.98507 0.17685 C -0.98646 0.17431 -0.98768 0.1713 -0.98924 0.16875 C -0.99045 0.16667 -0.99323 0.16343 -0.99323 0.16366 " pathEditMode="relative" rAng="0" ptsTypes="AAAAAAAAAAAAA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19" y="-35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GameFlappyBird-V.A-3115775 00_00_00-00_00_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-1.94444E-6 0.00023 C -0.00538 0.00741 -0.01371 0.02477 -0.02135 0.03148 L -0.03559 0.04282 C -0.03698 0.0456 -0.03785 0.04931 -0.0401 0.05139 C -0.04444 0.05718 -0.04791 0.05764 -0.05382 0.06042 C -0.05555 0.0632 -0.05625 0.06667 -0.05833 0.06875 C -0.05989 0.07037 -0.07378 0.07454 -0.07465 0.07454 C -0.07934 0.07639 -0.08368 0.0787 -0.08819 0.08032 L -0.09531 0.08333 C -0.09757 0.08426 -0.1 0.08588 -0.10208 0.08634 C -0.11423 0.08889 -0.12413 0.0912 -0.1368 0.09259 C -0.14357 0.09259 -0.15035 0.09259 -0.1566 0.09259 " pathEditMode="relative" rAng="0" ptsTypes="AAAAAAAAAAA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30" y="46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GameFlappyBird-V.A-3115775 00_00_00-00_00_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93 0.08009 L -0.13993 0.0831 C -0.14427 0.09607 -0.14757 0.11065 -0.15156 0.12338 C -0.15451 0.1331 -0.16111 0.13958 -0.16111 0.14282 C -0.16458 0.1588 -0.16614 0.17176 -0.17066 0.18125 C -0.17205 0.18611 -0.17378 0.18935 -0.17552 0.19097 C -0.18177 0.22477 -0.17535 0.19421 -0.1835 0.21505 C -0.18489 0.21991 -0.18663 0.22477 -0.18819 0.23287 C -0.18941 0.23773 -0.18993 0.24583 -0.19149 0.25046 C -0.19427 0.25695 -0.19774 0.26019 -0.20104 0.26829 L -0.2059 0.27477 C -0.20677 0.28102 -0.20764 0.28588 -0.20885 0.29074 C -0.22083 0.32292 -0.22986 0.30857 -0.24357 0.30857 " pathEditMode="relative" rAng="0" ptsTypes="AAAAAAAAAAA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1" y="11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GameFlappyBird-V.A-3115775 00_00_00-00_00_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16 0.30232 L -0.2316 0.30301 L -0.27083 0.28912 C -0.28003 0.28634 -0.28993 0.2838 -0.29913 0.28079 L -0.31354 0.27685 L -0.34271 0.26829 C -0.34722 0.26644 -0.3526 0.26644 -0.35642 0.26435 C -0.3618 0.26111 -0.36562 0.25741 -0.3717 0.25532 C -0.39236 0.24722 -0.38628 0.25532 -0.40469 0.24676 C -0.44201 0.23032 -0.39774 0.24468 -0.43368 0.23403 C -0.43837 0.23125 -0.44444 0.22963 -0.44757 0.22593 C -0.45121 0.22199 -0.45191 0.2132 -0.45191 0.21389 " pathEditMode="relative" rAng="0" ptsTypes="AAAAAAAAAA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-4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GameFlappyBird-V.A-3115775 00_00_00-00_00_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 0.2125 L -0.45 0.21273 C -0.47569 0.21134 -0.50278 0.2169 -0.5276 0.20695 C -0.56996 0.19005 -0.52048 0.21065 -0.546 0.19607 C -0.54861 0.19468 -0.55156 0.19445 -0.55416 0.19329 C -0.55833 0.19167 -0.56232 0.18982 -0.56649 0.18796 L -0.58489 0.17963 L -0.59097 0.17708 C -0.59305 0.17616 -0.59496 0.175 -0.59705 0.17431 C -0.59982 0.17338 -0.60243 0.17153 -0.60521 0.17153 C -0.62969 0.17083 -0.65416 0.17153 -0.67864 0.17153 " pathEditMode="relative" rAng="0" ptsTypes="AAAAAAAAA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41" y="-20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GameFlappyBird-V.A-3115775 00_00_00-00_00_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031 0.18241 L -0.67031 0.18264 C -0.67656 0.18148 -0.68264 0.18102 -0.68871 0.17963 C -0.69097 0.17917 -0.69271 0.17708 -0.69496 0.17685 C -0.72344 0.17523 -0.75208 0.17546 -0.78073 0.17407 C -0.79566 0.17361 -0.81059 0.17245 -0.82552 0.17153 C -0.85712 0.17222 -0.91771 0.16065 -0.96024 0.17685 C -0.96232 0.17778 -0.96423 0.1787 -0.96632 0.17963 C -0.97673 0.19352 -0.96319 0.17708 -0.97656 0.18773 C -0.9783 0.18912 -0.97916 0.19167 -0.98073 0.19329 C -0.98194 0.19445 -0.98351 0.19514 -0.98472 0.19607 " pathEditMode="relative" rAng="0" ptsTypes="AAAAAAAAAAA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29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GameFlappyBird-V.A-3115775 00_00_00-00_00_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918" y="2667000"/>
            <a:ext cx="5916611" cy="332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304800" y="1416050"/>
            <a:ext cx="845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4400" b="1">
                <a:latin typeface="Candara" panose="020E0502030303020204" pitchFamily="34" charset="0"/>
              </a:rPr>
              <a:t>I'm _______.</a:t>
            </a:r>
            <a:endParaRPr lang="en-US" altLang="en-US" sz="4400" b="1" dirty="0"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1400" y="1534319"/>
            <a:ext cx="2590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>
                <a:solidFill>
                  <a:srgbClr val="C00000"/>
                </a:solidFill>
              </a:rPr>
              <a:t>one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13316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11"/>
          <a:stretch>
            <a:fillRect/>
          </a:stretch>
        </p:blipFill>
        <p:spPr bwMode="auto">
          <a:xfrm>
            <a:off x="720725" y="5867400"/>
            <a:ext cx="827088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7" r="-433"/>
          <a:stretch>
            <a:fillRect/>
          </a:stretch>
        </p:blipFill>
        <p:spPr bwMode="auto">
          <a:xfrm>
            <a:off x="7494588" y="5867400"/>
            <a:ext cx="9906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8986</TotalTime>
  <Words>310</Words>
  <Application>Microsoft Office PowerPoint</Application>
  <PresentationFormat>On-screen Show (4:3)</PresentationFormat>
  <Paragraphs>77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Calibri</vt:lpstr>
      <vt:lpstr>Verdana</vt:lpstr>
      <vt:lpstr>Times New Roman</vt:lpstr>
      <vt:lpstr>.VnClarendonH</vt:lpstr>
      <vt:lpstr>Comic Sans MS</vt:lpstr>
      <vt:lpstr>Arial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SkyUN.Org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ChauLong</dc:creator>
  <cp:lastModifiedBy>Đảm Nguyễn</cp:lastModifiedBy>
  <cp:revision>480</cp:revision>
  <cp:lastPrinted>2017-05-16T02:04:44Z</cp:lastPrinted>
  <dcterms:created xsi:type="dcterms:W3CDTF">2013-07-02T04:16:20Z</dcterms:created>
  <dcterms:modified xsi:type="dcterms:W3CDTF">2020-02-27T07:56:04Z</dcterms:modified>
</cp:coreProperties>
</file>