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2" r:id="rId2"/>
    <p:sldId id="325" r:id="rId3"/>
    <p:sldId id="342" r:id="rId4"/>
    <p:sldId id="349" r:id="rId5"/>
    <p:sldId id="326" r:id="rId6"/>
    <p:sldId id="328" r:id="rId7"/>
    <p:sldId id="329" r:id="rId8"/>
    <p:sldId id="330" r:id="rId9"/>
    <p:sldId id="331" r:id="rId10"/>
    <p:sldId id="332" r:id="rId11"/>
    <p:sldId id="334" r:id="rId12"/>
    <p:sldId id="333" r:id="rId13"/>
    <p:sldId id="343" r:id="rId14"/>
    <p:sldId id="344" r:id="rId15"/>
    <p:sldId id="337" r:id="rId16"/>
    <p:sldId id="336" r:id="rId17"/>
    <p:sldId id="338" r:id="rId18"/>
    <p:sldId id="345" r:id="rId19"/>
    <p:sldId id="346" r:id="rId20"/>
    <p:sldId id="347" r:id="rId21"/>
    <p:sldId id="348" r:id="rId22"/>
    <p:sldId id="340" r:id="rId23"/>
    <p:sldId id="280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205"/>
    <a:srgbClr val="5593DD"/>
    <a:srgbClr val="FE3CD8"/>
    <a:srgbClr val="F15D1B"/>
    <a:srgbClr val="3F87DF"/>
    <a:srgbClr val="EC764A"/>
    <a:srgbClr val="EC684C"/>
    <a:srgbClr val="F3E704"/>
    <a:srgbClr val="CC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26" autoAdjust="0"/>
  </p:normalViewPr>
  <p:slideViewPr>
    <p:cSldViewPr snapToGrid="0">
      <p:cViewPr varScale="1">
        <p:scale>
          <a:sx n="69" d="100"/>
          <a:sy n="69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0F413F-4942-459A-861C-281A182F0C26}" type="datetimeFigureOut">
              <a:rPr lang="en-US"/>
              <a:pPr>
                <a:defRPr/>
              </a:pPr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83713B-7758-4DCC-8FE9-2BC7219D2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93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6203A9-5C5E-4287-A0A9-13E3454F93A1}" type="datetimeFigureOut">
              <a:rPr lang="en-US"/>
              <a:pPr>
                <a:defRPr/>
              </a:pPr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9BF5BB-BCD5-43C8-89B2-13EE70289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04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tấm</a:t>
            </a:r>
            <a:r>
              <a:rPr lang="en-US" baseline="0" dirty="0"/>
              <a:t> </a:t>
            </a:r>
            <a:r>
              <a:rPr lang="en-US" baseline="0" dirty="0" err="1"/>
              <a:t>thẻ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tam </a:t>
            </a:r>
            <a:r>
              <a:rPr lang="en-US" baseline="0" dirty="0" err="1"/>
              <a:t>giác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tấm</a:t>
            </a:r>
            <a:r>
              <a:rPr lang="en-US" baseline="0" dirty="0"/>
              <a:t> </a:t>
            </a:r>
            <a:r>
              <a:rPr lang="en-US" baseline="0" dirty="0" err="1"/>
              <a:t>thẻ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bức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truyện</a:t>
            </a:r>
            <a:r>
              <a:rPr lang="en-US" baseline="0" dirty="0"/>
              <a:t>, </a:t>
            </a:r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gọi</a:t>
            </a:r>
            <a:r>
              <a:rPr lang="en-US" baseline="0" dirty="0"/>
              <a:t> </a:t>
            </a:r>
            <a:r>
              <a:rPr lang="en-US" baseline="0" dirty="0" err="1"/>
              <a:t>hai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ba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đứng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diễn</a:t>
            </a:r>
            <a:r>
              <a:rPr lang="en-US" baseline="0" dirty="0"/>
              <a:t> </a:t>
            </a:r>
            <a:r>
              <a:rPr lang="en-US" baseline="0" dirty="0" err="1"/>
              <a:t>tả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to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BF5BB-BCD5-43C8-89B2-13EE70289A6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7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text styles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/>
              <a:t>Second level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/>
              <a:t>Third level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en-US"/>
              <a:t>Fourth level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en-US"/>
              <a:t>Fifth level</a:t>
            </a:r>
          </a:p>
        </p:txBody>
      </p:sp>
      <p:sp>
        <p:nvSpPr>
          <p:cNvPr id="3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AC9B885-DDB7-4755-93EE-691C8B549082}" type="datetimeFigureOut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9/3/2020</a:t>
            </a:fld>
            <a:endParaRPr lang="en-US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70911BF2-F4DE-4E19-B530-BB966C7288E6}" type="slidenum">
              <a:rPr lang="en-US" altLang="vi-VN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vi-VN" sz="1200">
              <a:solidFill>
                <a:srgbClr val="898989"/>
              </a:solidFill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0" y="17463"/>
            <a:ext cx="9144000" cy="1066800"/>
          </a:xfrm>
          <a:prstGeom prst="rect">
            <a:avLst/>
          </a:prstGeom>
          <a:solidFill>
            <a:srgbClr val="14CE18"/>
          </a:solidFill>
          <a:ln>
            <a:solidFill>
              <a:srgbClr val="16A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703263" y="173038"/>
            <a:ext cx="34813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VICTORIA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Educational &amp; Training J.S.C</a:t>
            </a:r>
          </a:p>
        </p:txBody>
      </p:sp>
      <p:cxnSp>
        <p:nvCxnSpPr>
          <p:cNvPr id="7" name="Straight Connector 12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38100">
            <a:solidFill>
              <a:srgbClr val="16AA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3"/>
          <p:cNvSpPr/>
          <p:nvPr userDrawn="1"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23E928"/>
          </a:solidFill>
          <a:ln>
            <a:solidFill>
              <a:srgbClr val="14CE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14"/>
          <p:cNvSpPr/>
          <p:nvPr userDrawn="1"/>
        </p:nvSpPr>
        <p:spPr>
          <a:xfrm>
            <a:off x="0" y="1219200"/>
            <a:ext cx="9144000" cy="5638800"/>
          </a:xfrm>
          <a:prstGeom prst="roundRect">
            <a:avLst/>
          </a:prstGeom>
          <a:solidFill>
            <a:schemeClr val="bg1"/>
          </a:solidFill>
          <a:ln>
            <a:solidFill>
              <a:srgbClr val="23E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15"/>
          <p:cNvSpPr txBox="1">
            <a:spLocks noChangeArrowheads="1"/>
          </p:cNvSpPr>
          <p:nvPr userDrawn="1"/>
        </p:nvSpPr>
        <p:spPr bwMode="auto">
          <a:xfrm>
            <a:off x="5584825" y="244475"/>
            <a:ext cx="34813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ENGLISH 3</a:t>
            </a:r>
          </a:p>
        </p:txBody>
      </p:sp>
      <p:sp>
        <p:nvSpPr>
          <p:cNvPr id="11" name="TextBox 17"/>
          <p:cNvSpPr txBox="1">
            <a:spLocks noChangeArrowheads="1"/>
          </p:cNvSpPr>
          <p:nvPr userDrawn="1"/>
        </p:nvSpPr>
        <p:spPr bwMode="auto">
          <a:xfrm>
            <a:off x="6537325" y="620713"/>
            <a:ext cx="1747838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Unit 16 Lesson 1</a:t>
            </a:r>
          </a:p>
        </p:txBody>
      </p:sp>
      <p:pic>
        <p:nvPicPr>
          <p:cNvPr id="12" name="Picture 19" descr="D:\VICEDU logo 2013\logo_NEW_GREEN\3_smal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33338"/>
            <a:ext cx="98901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6"/>
          <p:cNvSpPr/>
          <p:nvPr userDrawn="1"/>
        </p:nvSpPr>
        <p:spPr>
          <a:xfrm>
            <a:off x="6477000" y="228600"/>
            <a:ext cx="1905000" cy="762000"/>
          </a:xfrm>
          <a:prstGeom prst="rect">
            <a:avLst/>
          </a:prstGeom>
          <a:solidFill>
            <a:srgbClr val="14C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4" name="TextBox 17"/>
          <p:cNvSpPr txBox="1"/>
          <p:nvPr userDrawn="1"/>
        </p:nvSpPr>
        <p:spPr>
          <a:xfrm>
            <a:off x="5394325" y="285750"/>
            <a:ext cx="374967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LET’S LEARN ENGLISH BOOK 2</a:t>
            </a:r>
          </a:p>
          <a:p>
            <a:pPr eaLnBrk="0" hangingPunct="0">
              <a:defRPr/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UNIT 12</a:t>
            </a:r>
          </a:p>
        </p:txBody>
      </p:sp>
      <p:sp>
        <p:nvSpPr>
          <p:cNvPr id="15" name="Rectangle 2"/>
          <p:cNvSpPr/>
          <p:nvPr userDrawn="1"/>
        </p:nvSpPr>
        <p:spPr>
          <a:xfrm>
            <a:off x="5486400" y="228600"/>
            <a:ext cx="3657600" cy="762000"/>
          </a:xfrm>
          <a:prstGeom prst="rect">
            <a:avLst/>
          </a:prstGeom>
          <a:solidFill>
            <a:srgbClr val="14C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7" name="TextBox 3"/>
          <p:cNvSpPr txBox="1"/>
          <p:nvPr userDrawn="1"/>
        </p:nvSpPr>
        <p:spPr>
          <a:xfrm>
            <a:off x="4184650" y="179170"/>
            <a:ext cx="49959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1 -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MACMILLAN NEXT</a:t>
            </a: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MOVE</a:t>
            </a:r>
          </a:p>
          <a:p>
            <a:pPr algn="ctr" eaLnBrk="0" hangingPunct="0">
              <a:defRPr/>
            </a:pP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1 - LESSON 7- STORY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text styles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/>
              <a:t>Second level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/>
              <a:t>Third level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en-US"/>
              <a:t>Fourth level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AC9B885-DDB7-4755-93EE-691C8B549082}" type="datetimeFigureOut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9/3/2020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DE90882-4742-49C3-9CD8-622FA7EF859F}" type="slidenum">
              <a:rPr lang="en-US" altLang="vi-VN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vi-VN" sz="1200">
              <a:solidFill>
                <a:srgbClr val="898989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0" y="17463"/>
            <a:ext cx="9144000" cy="1066800"/>
          </a:xfrm>
          <a:prstGeom prst="rect">
            <a:avLst/>
          </a:prstGeom>
          <a:solidFill>
            <a:srgbClr val="14CE18"/>
          </a:solidFill>
          <a:ln>
            <a:solidFill>
              <a:srgbClr val="16A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11"/>
          <p:cNvSpPr txBox="1">
            <a:spLocks noChangeArrowheads="1"/>
          </p:cNvSpPr>
          <p:nvPr userDrawn="1"/>
        </p:nvSpPr>
        <p:spPr bwMode="auto">
          <a:xfrm>
            <a:off x="703263" y="173038"/>
            <a:ext cx="34813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VICTORIA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Education</a:t>
            </a:r>
            <a:r>
              <a:rPr lang="en-US" b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 Training J.S.C</a:t>
            </a:r>
          </a:p>
        </p:txBody>
      </p:sp>
      <p:cxnSp>
        <p:nvCxnSpPr>
          <p:cNvPr id="9" name="Straight Connector 12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38100">
            <a:solidFill>
              <a:srgbClr val="16AA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3"/>
          <p:cNvSpPr/>
          <p:nvPr userDrawn="1"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23E928"/>
          </a:solidFill>
          <a:ln>
            <a:solidFill>
              <a:srgbClr val="14CE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4"/>
          <p:cNvSpPr/>
          <p:nvPr userDrawn="1"/>
        </p:nvSpPr>
        <p:spPr>
          <a:xfrm>
            <a:off x="0" y="1219200"/>
            <a:ext cx="9144000" cy="5638800"/>
          </a:xfrm>
          <a:prstGeom prst="roundRect">
            <a:avLst/>
          </a:prstGeom>
          <a:solidFill>
            <a:schemeClr val="bg1"/>
          </a:solidFill>
          <a:ln>
            <a:solidFill>
              <a:srgbClr val="23E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5"/>
          <p:cNvSpPr txBox="1">
            <a:spLocks noChangeArrowheads="1"/>
          </p:cNvSpPr>
          <p:nvPr userDrawn="1"/>
        </p:nvSpPr>
        <p:spPr bwMode="auto">
          <a:xfrm>
            <a:off x="5584825" y="244475"/>
            <a:ext cx="34813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ENGLISH 3</a:t>
            </a:r>
          </a:p>
        </p:txBody>
      </p:sp>
      <p:sp>
        <p:nvSpPr>
          <p:cNvPr id="13" name="TextBox 17"/>
          <p:cNvSpPr txBox="1">
            <a:spLocks noChangeArrowheads="1"/>
          </p:cNvSpPr>
          <p:nvPr userDrawn="1"/>
        </p:nvSpPr>
        <p:spPr bwMode="auto">
          <a:xfrm>
            <a:off x="6537325" y="620713"/>
            <a:ext cx="1747838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Unit 16 Lesson 1</a:t>
            </a:r>
          </a:p>
        </p:txBody>
      </p:sp>
      <p:pic>
        <p:nvPicPr>
          <p:cNvPr id="14" name="Picture 19" descr="D:\VICEDU logo 2013\logo_NEW_GREEN\3_smal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33338"/>
            <a:ext cx="98901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6"/>
          <p:cNvSpPr/>
          <p:nvPr userDrawn="1"/>
        </p:nvSpPr>
        <p:spPr>
          <a:xfrm>
            <a:off x="6477000" y="228600"/>
            <a:ext cx="1905000" cy="762000"/>
          </a:xfrm>
          <a:prstGeom prst="rect">
            <a:avLst/>
          </a:prstGeom>
          <a:solidFill>
            <a:srgbClr val="14C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TextBox 17"/>
          <p:cNvSpPr txBox="1"/>
          <p:nvPr userDrawn="1"/>
        </p:nvSpPr>
        <p:spPr>
          <a:xfrm>
            <a:off x="5394325" y="285750"/>
            <a:ext cx="374967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LET’S LEARN ENGLISH BOOK 2</a:t>
            </a:r>
          </a:p>
          <a:p>
            <a:pPr eaLnBrk="0" hangingPunct="0">
              <a:defRPr/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UNIT 12</a:t>
            </a:r>
          </a:p>
        </p:txBody>
      </p:sp>
      <p:sp>
        <p:nvSpPr>
          <p:cNvPr id="17" name="Rectangle 6"/>
          <p:cNvSpPr/>
          <p:nvPr userDrawn="1"/>
        </p:nvSpPr>
        <p:spPr>
          <a:xfrm>
            <a:off x="5486400" y="228600"/>
            <a:ext cx="3657600" cy="762000"/>
          </a:xfrm>
          <a:prstGeom prst="rect">
            <a:avLst/>
          </a:prstGeom>
          <a:solidFill>
            <a:srgbClr val="14C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8E985-641E-4116-BD9C-F31F2C2AF037}" type="datetimeFigureOut">
              <a:rPr lang="en-US"/>
              <a:pPr>
                <a:defRPr/>
              </a:pPr>
              <a:t>9/3/2020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F2494-FF04-4E2F-9D6B-16A7880F216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22" name="TextBox 3"/>
          <p:cNvSpPr txBox="1"/>
          <p:nvPr userDrawn="1"/>
        </p:nvSpPr>
        <p:spPr>
          <a:xfrm>
            <a:off x="4224217" y="169863"/>
            <a:ext cx="49959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1 -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MACMILLAN NEXT</a:t>
            </a: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MOVE</a:t>
            </a:r>
          </a:p>
          <a:p>
            <a:pPr algn="ctr" eaLnBrk="0" hangingPunct="0">
              <a:defRPr/>
            </a:pP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1 - LESSON 7- STORY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C72C09-E6AE-49CE-B1F1-DCFF405DE7D3}" type="datetimeFigureOut">
              <a:rPr lang="en-US"/>
              <a:pPr>
                <a:defRPr/>
              </a:pPr>
              <a:t>9/3/2020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E25E23-3EFE-4495-B308-30D0536F10B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text styles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/>
              <a:t>Second level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/>
              <a:t>Third level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en-US"/>
              <a:t>Fourth level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AC9B885-DDB7-4755-93EE-691C8B549082}" type="datetimeFigureOut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9/3/2020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DE90882-4742-49C3-9CD8-622FA7EF859F}" type="slidenum">
              <a:rPr lang="en-US" altLang="vi-VN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vi-VN" sz="1200">
              <a:solidFill>
                <a:srgbClr val="898989"/>
              </a:solidFill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0" y="17463"/>
            <a:ext cx="9144000" cy="1066800"/>
          </a:xfrm>
          <a:prstGeom prst="rect">
            <a:avLst/>
          </a:prstGeom>
          <a:solidFill>
            <a:srgbClr val="14CE18"/>
          </a:solidFill>
          <a:ln>
            <a:solidFill>
              <a:srgbClr val="16A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703263" y="173038"/>
            <a:ext cx="34813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VICTORIA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Education</a:t>
            </a:r>
            <a:r>
              <a:rPr lang="en-US" b="1" baseline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 Training J.S.C</a:t>
            </a:r>
          </a:p>
        </p:txBody>
      </p:sp>
      <p:cxnSp>
        <p:nvCxnSpPr>
          <p:cNvPr id="11" name="Straight Connector 12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38100">
            <a:solidFill>
              <a:srgbClr val="16AA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3"/>
          <p:cNvSpPr/>
          <p:nvPr userDrawn="1"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23E928"/>
          </a:solidFill>
          <a:ln>
            <a:solidFill>
              <a:srgbClr val="14CE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ounded Rectangle 14"/>
          <p:cNvSpPr/>
          <p:nvPr userDrawn="1"/>
        </p:nvSpPr>
        <p:spPr>
          <a:xfrm>
            <a:off x="0" y="1219200"/>
            <a:ext cx="9144000" cy="5638800"/>
          </a:xfrm>
          <a:prstGeom prst="roundRect">
            <a:avLst/>
          </a:prstGeom>
          <a:solidFill>
            <a:schemeClr val="bg1"/>
          </a:solidFill>
          <a:ln>
            <a:solidFill>
              <a:srgbClr val="23E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5"/>
          <p:cNvSpPr txBox="1">
            <a:spLocks noChangeArrowheads="1"/>
          </p:cNvSpPr>
          <p:nvPr userDrawn="1"/>
        </p:nvSpPr>
        <p:spPr bwMode="auto">
          <a:xfrm>
            <a:off x="5584825" y="244475"/>
            <a:ext cx="34813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ENGLISH 3</a:t>
            </a:r>
          </a:p>
        </p:txBody>
      </p:sp>
      <p:sp>
        <p:nvSpPr>
          <p:cNvPr id="15" name="TextBox 17"/>
          <p:cNvSpPr txBox="1">
            <a:spLocks noChangeArrowheads="1"/>
          </p:cNvSpPr>
          <p:nvPr userDrawn="1"/>
        </p:nvSpPr>
        <p:spPr bwMode="auto">
          <a:xfrm>
            <a:off x="6537325" y="620713"/>
            <a:ext cx="1747838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Unit 16 Lesson 1</a:t>
            </a:r>
          </a:p>
        </p:txBody>
      </p:sp>
      <p:pic>
        <p:nvPicPr>
          <p:cNvPr id="16" name="Picture 19" descr="D:\VICEDU logo 2013\logo_NEW_GREEN\3_small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200" y="33338"/>
            <a:ext cx="98901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 userDrawn="1"/>
        </p:nvSpPr>
        <p:spPr>
          <a:xfrm>
            <a:off x="6477000" y="228600"/>
            <a:ext cx="1905000" cy="762000"/>
          </a:xfrm>
          <a:prstGeom prst="rect">
            <a:avLst/>
          </a:prstGeom>
          <a:solidFill>
            <a:srgbClr val="14C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394325" y="285750"/>
            <a:ext cx="374967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LET’S LEARN ENGLISH BOOK 2</a:t>
            </a:r>
          </a:p>
          <a:p>
            <a:pPr eaLnBrk="0" hangingPunct="0">
              <a:defRPr/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UNIT 12</a:t>
            </a:r>
          </a:p>
        </p:txBody>
      </p:sp>
      <p:sp>
        <p:nvSpPr>
          <p:cNvPr id="19" name="Rectangle 6"/>
          <p:cNvSpPr/>
          <p:nvPr userDrawn="1"/>
        </p:nvSpPr>
        <p:spPr>
          <a:xfrm>
            <a:off x="5486400" y="228600"/>
            <a:ext cx="3657600" cy="762000"/>
          </a:xfrm>
          <a:prstGeom prst="rect">
            <a:avLst/>
          </a:prstGeom>
          <a:solidFill>
            <a:srgbClr val="14C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4" name="TextBox 3"/>
          <p:cNvSpPr txBox="1"/>
          <p:nvPr userDrawn="1"/>
        </p:nvSpPr>
        <p:spPr>
          <a:xfrm>
            <a:off x="4321140" y="203884"/>
            <a:ext cx="48228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1 -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MACMILLAN NEXT</a:t>
            </a: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MOVE</a:t>
            </a:r>
          </a:p>
          <a:p>
            <a:pPr algn="ctr" eaLnBrk="0" hangingPunct="0">
              <a:defRPr/>
            </a:pP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1 - LESSON 7- STORY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11%20Track%2011.wm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12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slide" Target="slide7.xml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image" Target="../media/image14.jpeg"/><Relationship Id="rId9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ello%20Hello!%20Can%20You%20Clap%20Your%20Hands-%20-%20Original%20Kids%20Song%20-%20Super%20Simple%20Songs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The%20Goodbye%20Song%20for%20Children.mp4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7-04 at 9.50.0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51" y="2417996"/>
            <a:ext cx="3134518" cy="4142373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146203"/>
            <a:ext cx="8229600" cy="1148761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1 - MacMillan Next Move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1 - Lesson 7: STORY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04801" y="2205319"/>
            <a:ext cx="4572000" cy="47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1800" b="1" u="sng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Summary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1800" b="1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topic</a:t>
            </a:r>
            <a:r>
              <a:rPr lang="en-US" sz="1800" i="1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Story time</a:t>
            </a:r>
            <a:endParaRPr lang="en-US" sz="1800" dirty="0">
              <a:solidFill>
                <a:srgbClr val="EEECE1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1800" b="1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objectives: </a:t>
            </a:r>
            <a:r>
              <a:rPr lang="en-US" sz="1800" i="1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listening skills; and learn the value of being friendly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1800" b="1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Vocabulary:</a:t>
            </a:r>
            <a:r>
              <a:rPr lang="en-US" sz="1800" i="1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Hello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1800" b="1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Resources: </a:t>
            </a:r>
            <a:r>
              <a:rPr lang="en-US" sz="1800" i="1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Book P12, Workbook P10, </a:t>
            </a:r>
            <a:r>
              <a:rPr lang="en-US" sz="1800" i="1" dirty="0" err="1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1Macmillan Next Move.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minutes</a:t>
            </a:r>
            <a:endParaRPr lang="en-US" sz="1800" i="1" dirty="0">
              <a:solidFill>
                <a:srgbClr val="EEECE1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1800" b="1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Songs: </a:t>
            </a:r>
            <a:r>
              <a:rPr lang="en-US" sz="1800" i="1" dirty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song, goodbye song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ết quả hình ảnh cho hình nền kẻ sọc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06013"/>
            <a:ext cx="9164782" cy="57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4" t="34316" r="28849" b="25735"/>
          <a:stretch/>
        </p:blipFill>
        <p:spPr bwMode="auto">
          <a:xfrm>
            <a:off x="574965" y="1447800"/>
            <a:ext cx="4826766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FFC000"/>
            </a:solidFill>
            <a:prstDash val="sysDash"/>
            <a:miter lim="800000"/>
            <a:headEnd/>
            <a:tailEnd/>
          </a:ln>
          <a:effectLst>
            <a:glow rad="279400">
              <a:srgbClr val="FFFF00">
                <a:alpha val="60000"/>
              </a:srgbClr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Oval Callout 4"/>
          <p:cNvSpPr/>
          <p:nvPr/>
        </p:nvSpPr>
        <p:spPr>
          <a:xfrm>
            <a:off x="5885045" y="1538768"/>
            <a:ext cx="2981863" cy="1094509"/>
          </a:xfrm>
          <a:prstGeom prst="wedgeEllipseCallout">
            <a:avLst>
              <a:gd name="adj1" fmla="val -55833"/>
              <a:gd name="adj2" fmla="val 62500"/>
            </a:avLst>
          </a:prstGeom>
          <a:solidFill>
            <a:schemeClr val="accent6">
              <a:alpha val="50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15D1B"/>
                </a:solidFill>
              </a:rPr>
              <a:t>Goodbye!</a:t>
            </a:r>
            <a:endParaRPr lang="en-US" sz="3200" b="1" dirty="0">
              <a:solidFill>
                <a:srgbClr val="F15D1B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2137" y="3435927"/>
            <a:ext cx="2881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Have Ss say Goodbye and wave hand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8" name="Isosceles Triangle 7">
            <a:hlinkClick r:id="rId4" action="ppaction://hlinksldjump"/>
          </p:cNvPr>
          <p:cNvSpPr/>
          <p:nvPr/>
        </p:nvSpPr>
        <p:spPr>
          <a:xfrm rot="5400000">
            <a:off x="8326103" y="6018546"/>
            <a:ext cx="724709" cy="612916"/>
          </a:xfrm>
          <a:prstGeom prst="triangle">
            <a:avLst>
              <a:gd name="adj" fmla="val 54082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21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ết quả hình ảnh cho hình nền kẻ sọc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7376"/>
            <a:ext cx="9164782" cy="57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75" y="3391476"/>
            <a:ext cx="8281648" cy="2344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20882" y="1450322"/>
            <a:ext cx="8026904" cy="1139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Now, play the CD and have students point to the correct picture. Then repeat after the CD.</a:t>
            </a:r>
          </a:p>
        </p:txBody>
      </p:sp>
    </p:spTree>
    <p:extLst>
      <p:ext uri="{BB962C8B-B14F-4D97-AF65-F5344CB8AC3E}">
        <p14:creationId xmlns:p14="http://schemas.microsoft.com/office/powerpoint/2010/main" val="369398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17720" r="51863" b="44247"/>
          <a:stretch/>
        </p:blipFill>
        <p:spPr bwMode="auto">
          <a:xfrm>
            <a:off x="20114" y="1136074"/>
            <a:ext cx="9123886" cy="572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198420"/>
            <a:ext cx="641926" cy="64192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0709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" descr="Kết quả hình ảnh cho Game minion cartoon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t="36572" r="76262" b="37712"/>
          <a:stretch/>
        </p:blipFill>
        <p:spPr bwMode="auto">
          <a:xfrm>
            <a:off x="641152" y="5332372"/>
            <a:ext cx="1058092" cy="14213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2" descr="Kết quả hình ảnh cho Game minion cartoon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t="5715" r="75405" b="69427"/>
          <a:stretch/>
        </p:blipFill>
        <p:spPr bwMode="auto">
          <a:xfrm>
            <a:off x="2024453" y="5311510"/>
            <a:ext cx="1089678" cy="1433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3" descr="Kết quả hình ảnh cho Game minion cartoon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68288" r="76548" b="5996"/>
          <a:stretch/>
        </p:blipFill>
        <p:spPr bwMode="auto">
          <a:xfrm>
            <a:off x="3443722" y="5319309"/>
            <a:ext cx="1058092" cy="14213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4" descr="Kết quả hình ảnh cho Game minion cartoon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2" t="36858" r="26836" b="37426"/>
          <a:stretch/>
        </p:blipFill>
        <p:spPr bwMode="auto">
          <a:xfrm>
            <a:off x="4786611" y="5295621"/>
            <a:ext cx="1058092" cy="14213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5" descr="Kết quả hình ảnh cho Game minion cartoon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6" t="68574" r="27122" b="5710"/>
          <a:stretch/>
        </p:blipFill>
        <p:spPr bwMode="auto">
          <a:xfrm>
            <a:off x="6129501" y="5306246"/>
            <a:ext cx="1058092" cy="14213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6" descr="Kết quả hình ảnh cho Game minion cartoon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6" t="68288" r="4552" b="5996"/>
          <a:stretch/>
        </p:blipFill>
        <p:spPr bwMode="auto">
          <a:xfrm>
            <a:off x="7487750" y="5306246"/>
            <a:ext cx="1058092" cy="14213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23332" y="813556"/>
            <a:ext cx="8075579" cy="370526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1079500">
              <a:srgbClr val="FFFF00">
                <a:alpha val="56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87118" y="1085020"/>
            <a:ext cx="4293603" cy="1484453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Rolling Play </a:t>
            </a:r>
            <a:r>
              <a:rPr lang="en-US" sz="5400" b="1" dirty="0">
                <a:latin typeface="Comic Sans MS" panose="030F0702030302020204" pitchFamily="66" charset="0"/>
              </a:rPr>
              <a:t>Minion!</a:t>
            </a:r>
            <a:endParaRPr lang="en-US" sz="13800" b="1" dirty="0">
              <a:solidFill>
                <a:srgbClr val="DAA6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5" name="Picture 4" descr="Kết quả hình ảnh cho minion cartoon gif"/>
          <p:cNvPicPr>
            <a:picLocks noChangeAspect="1" noChangeArrowheads="1" noCrop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43" y="452867"/>
            <a:ext cx="3284387" cy="2470430"/>
          </a:xfrm>
          <a:prstGeom prst="rect">
            <a:avLst/>
          </a:prstGeom>
          <a:noFill/>
          <a:effectLst>
            <a:glow rad="6350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1" descr="Kết quả hình ảnh cho Game minion cart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t="36572" r="76262" b="37712"/>
          <a:stretch/>
        </p:blipFill>
        <p:spPr bwMode="auto">
          <a:xfrm>
            <a:off x="706467" y="3198543"/>
            <a:ext cx="816865" cy="1097280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22" descr="Kết quả hình ảnh cho Game minion cart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t="5715" r="75405" b="69427"/>
          <a:stretch/>
        </p:blipFill>
        <p:spPr bwMode="auto">
          <a:xfrm>
            <a:off x="2089767" y="3177681"/>
            <a:ext cx="833814" cy="1097280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33" descr="Kết quả hình ảnh cho Game minion cart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68288" r="76548" b="5996"/>
          <a:stretch/>
        </p:blipFill>
        <p:spPr bwMode="auto">
          <a:xfrm>
            <a:off x="3509037" y="3185480"/>
            <a:ext cx="816865" cy="1097280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44" descr="Kết quả hình ảnh cho Game minion cart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2" t="36858" r="26836" b="37426"/>
          <a:stretch/>
        </p:blipFill>
        <p:spPr bwMode="auto">
          <a:xfrm>
            <a:off x="4851926" y="3161792"/>
            <a:ext cx="816865" cy="1097280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55" descr="Kết quả hình ảnh cho Game minion cart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6" t="68574" r="27122" b="5710"/>
          <a:stretch/>
        </p:blipFill>
        <p:spPr bwMode="auto">
          <a:xfrm>
            <a:off x="6194816" y="3172417"/>
            <a:ext cx="816865" cy="1097280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66" descr="Kết quả hình ảnh cho Game minion cart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6" t="68288" r="4552" b="5996"/>
          <a:stretch/>
        </p:blipFill>
        <p:spPr bwMode="auto">
          <a:xfrm>
            <a:off x="7553065" y="3172417"/>
            <a:ext cx="816865" cy="1097280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1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2672" y="-810490"/>
            <a:ext cx="600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Warm up song: Hello song</a:t>
            </a:r>
          </a:p>
        </p:txBody>
      </p:sp>
      <p:pic>
        <p:nvPicPr>
          <p:cNvPr id="5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43284"/>
          <a:stretch/>
        </p:blipFill>
        <p:spPr bwMode="auto">
          <a:xfrm>
            <a:off x="0" y="1163783"/>
            <a:ext cx="9144000" cy="569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168434" y="2396491"/>
            <a:ext cx="5212080" cy="24598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1154" y="1668197"/>
            <a:ext cx="828066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Valuable: </a:t>
            </a:r>
            <a:r>
              <a:rPr lang="en-US" sz="11500" b="1" dirty="0">
                <a:solidFill>
                  <a:srgbClr val="FE3CD8"/>
                </a:solidFill>
                <a:latin typeface="Comic Sans MS" panose="030F0702030302020204" pitchFamily="66" charset="0"/>
              </a:rPr>
              <a:t>Being friendly!</a:t>
            </a:r>
            <a:endParaRPr lang="en-US" sz="11500" b="1" dirty="0">
              <a:solidFill>
                <a:srgbClr val="FB2553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9909" y="5273798"/>
            <a:ext cx="4572000" cy="6217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2000" b="1" dirty="0">
                <a:solidFill>
                  <a:srgbClr val="5593DD"/>
                </a:solidFill>
                <a:latin typeface="Comic Sans MS" panose="030F0702030302020204" pitchFamily="66" charset="0"/>
              </a:rPr>
              <a:t>Say </a:t>
            </a:r>
            <a:r>
              <a:rPr lang="en-US" sz="2000" b="1" dirty="0">
                <a:solidFill>
                  <a:srgbClr val="E72205"/>
                </a:solidFill>
                <a:latin typeface="Comic Sans MS" panose="030F0702030302020204" pitchFamily="66" charset="0"/>
              </a:rPr>
              <a:t>Hello</a:t>
            </a:r>
            <a:r>
              <a:rPr lang="en-US" sz="2000" b="1" dirty="0">
                <a:solidFill>
                  <a:srgbClr val="5593DD"/>
                </a:solidFill>
                <a:latin typeface="Comic Sans MS" panose="030F0702030302020204" pitchFamily="66" charset="0"/>
              </a:rPr>
              <a:t> to your friend!</a:t>
            </a:r>
          </a:p>
        </p:txBody>
      </p:sp>
    </p:spTree>
    <p:extLst>
      <p:ext uri="{BB962C8B-B14F-4D97-AF65-F5344CB8AC3E}">
        <p14:creationId xmlns:p14="http://schemas.microsoft.com/office/powerpoint/2010/main" val="543417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ết quả hình ảnh cho hình nền kẻ sọc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7376"/>
            <a:ext cx="9164782" cy="57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7563"/>
            <a:ext cx="9144000" cy="3740727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080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6" t="21956" r="52170" b="44247"/>
          <a:stretch/>
        </p:blipFill>
        <p:spPr bwMode="auto">
          <a:xfrm>
            <a:off x="0" y="1204688"/>
            <a:ext cx="9137741" cy="565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216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ết quả hình ảnh cho hình nền kẻ sọc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4"/>
          <a:stretch/>
        </p:blipFill>
        <p:spPr bwMode="auto">
          <a:xfrm rot="5400000">
            <a:off x="1717965" y="-520585"/>
            <a:ext cx="5749637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3" t="52697" r="38308" b="22935"/>
          <a:stretch/>
        </p:blipFill>
        <p:spPr bwMode="auto">
          <a:xfrm>
            <a:off x="720435" y="1897035"/>
            <a:ext cx="3244653" cy="3200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5" t="65294" r="23295" b="10215"/>
          <a:stretch/>
        </p:blipFill>
        <p:spPr bwMode="auto">
          <a:xfrm>
            <a:off x="5034462" y="1897035"/>
            <a:ext cx="3284252" cy="3200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933"/>
          <a:stretch/>
        </p:blipFill>
        <p:spPr>
          <a:xfrm>
            <a:off x="5969357" y="5336255"/>
            <a:ext cx="1414462" cy="1369346"/>
          </a:xfrm>
          <a:prstGeom prst="flowChartConnector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6" t="835" r="-456" b="14098"/>
          <a:stretch/>
        </p:blipFill>
        <p:spPr>
          <a:xfrm>
            <a:off x="1458946" y="5336255"/>
            <a:ext cx="1414462" cy="1369346"/>
          </a:xfrm>
          <a:prstGeom prst="flowChartConnector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580" y="1215498"/>
            <a:ext cx="5718777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Look and choose the right value: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en-US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60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ết quả hình ảnh cho hình nền kẻ sọc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4"/>
          <a:stretch/>
        </p:blipFill>
        <p:spPr bwMode="auto">
          <a:xfrm rot="5400000">
            <a:off x="1717965" y="-520585"/>
            <a:ext cx="5749637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Kết quả hình ảnh cho kids ignore clipart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6" y="2731725"/>
            <a:ext cx="3151260" cy="22479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Kết quả hình ảnh cho kids friendly together clipart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20" y="2784851"/>
            <a:ext cx="3194335" cy="219477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0580" y="1215498"/>
            <a:ext cx="5718777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Look and choose the right value: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933"/>
          <a:stretch/>
        </p:blipFill>
        <p:spPr>
          <a:xfrm>
            <a:off x="5969357" y="5336255"/>
            <a:ext cx="1414462" cy="1369346"/>
          </a:xfrm>
          <a:prstGeom prst="flowChartConnector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6" t="835" r="-456" b="14098"/>
          <a:stretch/>
        </p:blipFill>
        <p:spPr>
          <a:xfrm>
            <a:off x="1458946" y="5336255"/>
            <a:ext cx="1414462" cy="136934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051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ết quả hình ảnh cho hình nền kẻ sọc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4"/>
          <a:stretch/>
        </p:blipFill>
        <p:spPr bwMode="auto">
          <a:xfrm rot="5400000">
            <a:off x="1717965" y="-520585"/>
            <a:ext cx="5749637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Kết quả hình ảnh cho kids ignore clipart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19" b="11500"/>
          <a:stretch/>
        </p:blipFill>
        <p:spPr bwMode="auto">
          <a:xfrm>
            <a:off x="6078392" y="2518348"/>
            <a:ext cx="2531179" cy="24277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Kết quả hình ảnh cho kids friendly together clipart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1" y="2518348"/>
            <a:ext cx="2920571" cy="24277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933"/>
          <a:stretch/>
        </p:blipFill>
        <p:spPr>
          <a:xfrm>
            <a:off x="1345045" y="5287245"/>
            <a:ext cx="1414462" cy="1369346"/>
          </a:xfrm>
          <a:prstGeom prst="flowChartConnector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6" t="835" r="-456" b="14098"/>
          <a:stretch/>
        </p:blipFill>
        <p:spPr>
          <a:xfrm>
            <a:off x="6636750" y="5251481"/>
            <a:ext cx="1414462" cy="1369346"/>
          </a:xfrm>
          <a:prstGeom prst="flowChartConnector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580" y="1215498"/>
            <a:ext cx="5718777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Look and choose the right value: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en-US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7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2672" y="-810490"/>
            <a:ext cx="600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Warm up song: Hello song</a:t>
            </a:r>
          </a:p>
        </p:txBody>
      </p:sp>
      <p:pic>
        <p:nvPicPr>
          <p:cNvPr id="6" name="Picture 4" descr="HÃ¬nh áº£nh cÃ³ liÃªn quan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43284"/>
          <a:stretch/>
        </p:blipFill>
        <p:spPr bwMode="auto">
          <a:xfrm>
            <a:off x="0" y="1163783"/>
            <a:ext cx="9144000" cy="569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168434" y="2396491"/>
            <a:ext cx="5212080" cy="24598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1154" y="2233736"/>
            <a:ext cx="740664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W</a:t>
            </a:r>
            <a:r>
              <a:rPr lang="en-US" sz="60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ar</a:t>
            </a:r>
            <a:r>
              <a:rPr lang="en-US" sz="6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m </a:t>
            </a:r>
            <a:r>
              <a:rPr lang="en-US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up:    </a:t>
            </a:r>
            <a:r>
              <a:rPr lang="en-US" sz="11500" b="1" dirty="0">
                <a:solidFill>
                  <a:srgbClr val="FE3CD8"/>
                </a:solidFill>
                <a:latin typeface="Comic Sans MS" panose="030F0702030302020204" pitchFamily="66" charset="0"/>
              </a:rPr>
              <a:t>H</a:t>
            </a:r>
            <a:r>
              <a:rPr lang="en-US" sz="11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e</a:t>
            </a:r>
            <a:r>
              <a:rPr lang="en-US" sz="11500" b="1" dirty="0">
                <a:solidFill>
                  <a:srgbClr val="00B050"/>
                </a:solidFill>
                <a:latin typeface="Comic Sans MS" panose="030F0702030302020204" pitchFamily="66" charset="0"/>
              </a:rPr>
              <a:t>ll</a:t>
            </a:r>
            <a:r>
              <a:rPr lang="en-US" sz="11500" b="1" dirty="0">
                <a:solidFill>
                  <a:srgbClr val="5593DD"/>
                </a:solidFill>
                <a:latin typeface="Comic Sans MS" panose="030F0702030302020204" pitchFamily="66" charset="0"/>
              </a:rPr>
              <a:t>o</a:t>
            </a:r>
            <a:r>
              <a:rPr lang="en-US" sz="11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115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</a:t>
            </a:r>
            <a:r>
              <a:rPr lang="en-US" sz="11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sz="11500" b="1" dirty="0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n-US" sz="11500" b="1" dirty="0">
                <a:solidFill>
                  <a:srgbClr val="FB2553"/>
                </a:solidFill>
                <a:latin typeface="Comic Sans MS" panose="030F0702030302020204" pitchFamily="66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91131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ết quả hình ảnh cho hình nền kẻ sọc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4"/>
          <a:stretch/>
        </p:blipFill>
        <p:spPr bwMode="auto">
          <a:xfrm rot="5400000">
            <a:off x="1717965" y="-520585"/>
            <a:ext cx="5749637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ết quả hình ảnh cho kids ignore clipart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0"/>
          <a:stretch/>
        </p:blipFill>
        <p:spPr bwMode="auto">
          <a:xfrm>
            <a:off x="457200" y="2057400"/>
            <a:ext cx="2241621" cy="27432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kids friendly together clipart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167" y="2057400"/>
            <a:ext cx="3786626" cy="27432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0580" y="1215498"/>
            <a:ext cx="5718777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Look and choose the right value: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933"/>
          <a:stretch/>
        </p:blipFill>
        <p:spPr>
          <a:xfrm>
            <a:off x="5969357" y="5336255"/>
            <a:ext cx="1414462" cy="1369346"/>
          </a:xfrm>
          <a:prstGeom prst="flowChartConnector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6" t="835" r="-456" b="14098"/>
          <a:stretch/>
        </p:blipFill>
        <p:spPr>
          <a:xfrm>
            <a:off x="1458946" y="5336255"/>
            <a:ext cx="1414462" cy="136934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1846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ết quả hình ảnh cho hình nền kẻ sọc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4"/>
          <a:stretch/>
        </p:blipFill>
        <p:spPr bwMode="auto">
          <a:xfrm rot="5400000">
            <a:off x="1717965" y="-520585"/>
            <a:ext cx="5749637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kids ignore clipart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25027" r="17502"/>
          <a:stretch/>
        </p:blipFill>
        <p:spPr bwMode="auto">
          <a:xfrm>
            <a:off x="5922818" y="2098963"/>
            <a:ext cx="2799638" cy="27432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Kết quả hình ảnh cho kids friendly together clipart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7" y="2098963"/>
            <a:ext cx="3047999" cy="27432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0580" y="1215498"/>
            <a:ext cx="5718777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Look and choose the right value: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933"/>
          <a:stretch/>
        </p:blipFill>
        <p:spPr>
          <a:xfrm>
            <a:off x="1488715" y="5336255"/>
            <a:ext cx="1414462" cy="1369346"/>
          </a:xfrm>
          <a:prstGeom prst="flowChartConnector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6" t="835" r="-456" b="14098"/>
          <a:stretch/>
        </p:blipFill>
        <p:spPr>
          <a:xfrm>
            <a:off x="6615406" y="5336255"/>
            <a:ext cx="1414462" cy="136934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14734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hình nền kẻ sọc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7376"/>
            <a:ext cx="9164782" cy="57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392" y="1641268"/>
            <a:ext cx="3777837" cy="4772410"/>
          </a:xfrm>
          <a:prstGeom prst="round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2278" y="2008398"/>
            <a:ext cx="3777837" cy="368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2400" b="1" dirty="0">
                <a:latin typeface="+mj-lt"/>
              </a:rPr>
              <a:t>Instruct students to draw a smiling face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2400" b="1" dirty="0">
                <a:latin typeface="+mj-lt"/>
              </a:rPr>
              <a:t>Ask them to use the smiling face to say Hello to friends.</a:t>
            </a:r>
          </a:p>
        </p:txBody>
      </p:sp>
    </p:spTree>
    <p:extLst>
      <p:ext uri="{BB962C8B-B14F-4D97-AF65-F5344CB8AC3E}">
        <p14:creationId xmlns:p14="http://schemas.microsoft.com/office/powerpoint/2010/main" val="3673441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6" descr="HÃ¬nh áº£nh cÃ³ liÃ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áº¿t quáº£ hÃ¬nh áº£nh cho jumping cartoon 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5" y="562098"/>
            <a:ext cx="8041940" cy="652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20925" y="353092"/>
            <a:ext cx="4911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Bye-bye!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17720" r="51863" b="44247"/>
          <a:stretch/>
        </p:blipFill>
        <p:spPr bwMode="auto">
          <a:xfrm>
            <a:off x="20114" y="1136076"/>
            <a:ext cx="9123886" cy="572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97537" y="1534392"/>
            <a:ext cx="8569040" cy="4925291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glow rad="1257300">
              <a:srgbClr val="FFFF00">
                <a:alpha val="6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4068" y="2842875"/>
            <a:ext cx="7955977" cy="23083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latin typeface="+mj-lt"/>
              </a:rPr>
              <a:t>- </a:t>
            </a:r>
            <a:r>
              <a:rPr lang="en-US" sz="2400" dirty="0">
                <a:latin typeface="+mj-lt"/>
              </a:rPr>
              <a:t>Show the picture </a:t>
            </a:r>
            <a:r>
              <a:rPr lang="vi-VN" sz="2400" dirty="0">
                <a:latin typeface="+mj-lt"/>
              </a:rPr>
              <a:t>and </a:t>
            </a:r>
            <a:r>
              <a:rPr lang="en-US" sz="2400" dirty="0">
                <a:latin typeface="+mj-lt"/>
              </a:rPr>
              <a:t>Ask students to</a:t>
            </a:r>
            <a:r>
              <a:rPr lang="vi-VN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guess what the people are doing in each picture  (Saying hello). 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- </a:t>
            </a:r>
            <a:r>
              <a:rPr lang="en-US" sz="2400" dirty="0">
                <a:latin typeface="+mj-lt"/>
              </a:rPr>
              <a:t>Have students do action like the pictures</a:t>
            </a:r>
            <a:r>
              <a:rPr lang="vi-VN" sz="2400" dirty="0">
                <a:latin typeface="+mj-lt"/>
              </a:rPr>
              <a:t>, practice in pair</a:t>
            </a:r>
            <a:r>
              <a:rPr lang="en-US" sz="2400" dirty="0">
                <a:latin typeface="+mj-lt"/>
              </a:rPr>
              <a:t>s</a:t>
            </a:r>
            <a:r>
              <a:rPr lang="vi-VN" sz="2400" dirty="0">
                <a:latin typeface="+mj-lt"/>
              </a:rPr>
              <a:t> and gr</a:t>
            </a:r>
            <a:r>
              <a:rPr lang="en-US" sz="2400" dirty="0" err="1">
                <a:latin typeface="+mj-lt"/>
              </a:rPr>
              <a:t>oups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639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17720" r="51863" b="44247"/>
          <a:stretch/>
        </p:blipFill>
        <p:spPr bwMode="auto">
          <a:xfrm>
            <a:off x="20114" y="1136076"/>
            <a:ext cx="9123886" cy="572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19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Kết quả hình ảnh cho hình nền kẻ sọc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7376"/>
            <a:ext cx="9164782" cy="57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51180" r="54930" b="11208"/>
          <a:stretch/>
        </p:blipFill>
        <p:spPr bwMode="auto">
          <a:xfrm>
            <a:off x="675447" y="1497205"/>
            <a:ext cx="4827909" cy="5042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70C0"/>
            </a:solidFill>
            <a:prstDash val="sysDot"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3" name="Oval Callout 2"/>
          <p:cNvSpPr/>
          <p:nvPr/>
        </p:nvSpPr>
        <p:spPr>
          <a:xfrm>
            <a:off x="6162137" y="1788150"/>
            <a:ext cx="2493818" cy="1094509"/>
          </a:xfrm>
          <a:prstGeom prst="wedgeEllipseCallout">
            <a:avLst>
              <a:gd name="adj1" fmla="val -55833"/>
              <a:gd name="adj2" fmla="val 62500"/>
            </a:avLst>
          </a:prstGeom>
          <a:solidFill>
            <a:schemeClr val="accent6">
              <a:alpha val="50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15D1B"/>
                </a:solidFill>
              </a:rPr>
              <a:t>Hello !</a:t>
            </a:r>
            <a:endParaRPr lang="en-US" sz="3200" b="1" dirty="0">
              <a:solidFill>
                <a:srgbClr val="F15D1B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8182" y="3603989"/>
            <a:ext cx="2493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Have Ss say Hello and bow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13" name="Isosceles Triangle 12">
            <a:hlinkClick r:id="rId4" action="ppaction://hlinksldjump"/>
          </p:cNvPr>
          <p:cNvSpPr/>
          <p:nvPr/>
        </p:nvSpPr>
        <p:spPr>
          <a:xfrm rot="5400000">
            <a:off x="8326103" y="6018546"/>
            <a:ext cx="724709" cy="612916"/>
          </a:xfrm>
          <a:prstGeom prst="triangle">
            <a:avLst>
              <a:gd name="adj" fmla="val 54082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1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Kết quả hình ảnh cho hình nền kẻ sọc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7376"/>
            <a:ext cx="9164782" cy="57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8" t="50301" r="37599" b="11230"/>
          <a:stretch/>
        </p:blipFill>
        <p:spPr bwMode="auto">
          <a:xfrm>
            <a:off x="627325" y="1512873"/>
            <a:ext cx="4949053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B050"/>
            </a:solidFill>
            <a:prstDash val="sysDash"/>
            <a:miter lim="800000"/>
            <a:headEnd/>
            <a:tailEnd/>
          </a:ln>
          <a:effectLst>
            <a:glow rad="254000">
              <a:srgbClr val="00B050">
                <a:alpha val="60000"/>
              </a:srgbClr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4" name="Oval Callout 3"/>
          <p:cNvSpPr/>
          <p:nvPr/>
        </p:nvSpPr>
        <p:spPr>
          <a:xfrm>
            <a:off x="6162137" y="1788150"/>
            <a:ext cx="2493818" cy="1094509"/>
          </a:xfrm>
          <a:prstGeom prst="wedgeEllipseCallout">
            <a:avLst>
              <a:gd name="adj1" fmla="val -55833"/>
              <a:gd name="adj2" fmla="val 62500"/>
            </a:avLst>
          </a:prstGeom>
          <a:solidFill>
            <a:schemeClr val="accent6">
              <a:alpha val="50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15D1B"/>
                </a:solidFill>
              </a:rPr>
              <a:t>Hello !</a:t>
            </a:r>
            <a:endParaRPr lang="en-US" sz="3200" b="1" dirty="0">
              <a:solidFill>
                <a:srgbClr val="F15D1B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3722" y="3643745"/>
            <a:ext cx="3054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Have Ss say Hello </a:t>
            </a:r>
            <a:r>
              <a:rPr lang="vi-VN" sz="2800" dirty="0" err="1"/>
              <a:t>and</a:t>
            </a:r>
            <a:r>
              <a:rPr lang="vi-VN" sz="2800" dirty="0"/>
              <a:t> </a:t>
            </a:r>
            <a:r>
              <a:rPr lang="vi-VN" sz="2800" dirty="0" err="1"/>
              <a:t>sha</a:t>
            </a:r>
            <a:r>
              <a:rPr lang="en-US" sz="2800" dirty="0" err="1"/>
              <a:t>ke</a:t>
            </a:r>
            <a:r>
              <a:rPr lang="vi-VN" sz="2800" dirty="0"/>
              <a:t> hanhds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9" name="Isosceles Triangle 8">
            <a:hlinkClick r:id="rId4" action="ppaction://hlinksldjump"/>
          </p:cNvPr>
          <p:cNvSpPr/>
          <p:nvPr/>
        </p:nvSpPr>
        <p:spPr>
          <a:xfrm rot="5400000">
            <a:off x="8326103" y="6018546"/>
            <a:ext cx="724709" cy="612916"/>
          </a:xfrm>
          <a:prstGeom prst="triangle">
            <a:avLst>
              <a:gd name="adj" fmla="val 54082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ết quả hình ảnh cho hình nền kẻ sọc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7376"/>
            <a:ext cx="9164782" cy="57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6" t="46355" r="29161" b="15404"/>
          <a:stretch/>
        </p:blipFill>
        <p:spPr bwMode="auto">
          <a:xfrm>
            <a:off x="615133" y="1484297"/>
            <a:ext cx="4946273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FFC000"/>
            </a:solidFill>
            <a:prstDash val="sysDash"/>
            <a:miter lim="800000"/>
            <a:headEnd/>
            <a:tailEnd/>
          </a:ln>
          <a:effectLst>
            <a:glow rad="266700">
              <a:srgbClr val="FFC000">
                <a:alpha val="60000"/>
              </a:srgbClr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4" name="Oval Callout 3"/>
          <p:cNvSpPr/>
          <p:nvPr/>
        </p:nvSpPr>
        <p:spPr>
          <a:xfrm>
            <a:off x="6162137" y="1788150"/>
            <a:ext cx="2493818" cy="1094509"/>
          </a:xfrm>
          <a:prstGeom prst="wedgeEllipseCallout">
            <a:avLst>
              <a:gd name="adj1" fmla="val -55833"/>
              <a:gd name="adj2" fmla="val 62500"/>
            </a:avLst>
          </a:prstGeom>
          <a:solidFill>
            <a:schemeClr val="accent6">
              <a:alpha val="50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15D1B"/>
                </a:solidFill>
              </a:rPr>
              <a:t>Hello !</a:t>
            </a:r>
            <a:endParaRPr lang="en-US" sz="3200" b="1" dirty="0">
              <a:solidFill>
                <a:srgbClr val="F15D1B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2137" y="3435927"/>
            <a:ext cx="2881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Have Ss say Hello and hug.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9" name="Isosceles Triangle 8">
            <a:hlinkClick r:id="rId4" action="ppaction://hlinksldjump"/>
          </p:cNvPr>
          <p:cNvSpPr/>
          <p:nvPr/>
        </p:nvSpPr>
        <p:spPr>
          <a:xfrm rot="5400000">
            <a:off x="8326103" y="6018546"/>
            <a:ext cx="724709" cy="612916"/>
          </a:xfrm>
          <a:prstGeom prst="triangle">
            <a:avLst>
              <a:gd name="adj" fmla="val 54082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12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ết quả hình ảnh cho hình nền kẻ sọc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7376"/>
            <a:ext cx="9164782" cy="57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2" t="32803" r="59125" b="29112"/>
          <a:stretch/>
        </p:blipFill>
        <p:spPr bwMode="auto">
          <a:xfrm>
            <a:off x="575778" y="1447968"/>
            <a:ext cx="5045501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FE3CD8"/>
            </a:solidFill>
            <a:prstDash val="sysDash"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4" name="Oval Callout 3"/>
          <p:cNvSpPr/>
          <p:nvPr/>
        </p:nvSpPr>
        <p:spPr>
          <a:xfrm>
            <a:off x="6162137" y="1788150"/>
            <a:ext cx="2493818" cy="1094509"/>
          </a:xfrm>
          <a:prstGeom prst="wedgeEllipseCallout">
            <a:avLst>
              <a:gd name="adj1" fmla="val -55833"/>
              <a:gd name="adj2" fmla="val 62500"/>
            </a:avLst>
          </a:prstGeom>
          <a:solidFill>
            <a:schemeClr val="accent6">
              <a:alpha val="50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15D1B"/>
                </a:solidFill>
              </a:rPr>
              <a:t>Hello !</a:t>
            </a:r>
            <a:endParaRPr lang="en-US" sz="3200" b="1" dirty="0">
              <a:solidFill>
                <a:srgbClr val="F15D1B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2137" y="3435927"/>
            <a:ext cx="2881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Have Ss say Hello and wave hands.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8" name="Isosceles Triangle 7">
            <a:hlinkClick r:id="rId4" action="ppaction://hlinksldjump"/>
          </p:cNvPr>
          <p:cNvSpPr/>
          <p:nvPr/>
        </p:nvSpPr>
        <p:spPr>
          <a:xfrm rot="5400000">
            <a:off x="8326103" y="6018546"/>
            <a:ext cx="724709" cy="612916"/>
          </a:xfrm>
          <a:prstGeom prst="triangle">
            <a:avLst>
              <a:gd name="adj" fmla="val 54082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1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ết quả hình ảnh cho hình nền kẻ sọc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7376"/>
            <a:ext cx="9164782" cy="57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2" t="34118" r="45553" b="27513"/>
          <a:stretch/>
        </p:blipFill>
        <p:spPr bwMode="auto">
          <a:xfrm>
            <a:off x="594629" y="1416805"/>
            <a:ext cx="4990061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F15D1B"/>
            </a:solidFill>
            <a:prstDash val="sysDash"/>
            <a:miter lim="800000"/>
            <a:headEnd/>
            <a:tailEnd/>
          </a:ln>
          <a:effectLst>
            <a:glow rad="3048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Oval Callout 4"/>
          <p:cNvSpPr/>
          <p:nvPr/>
        </p:nvSpPr>
        <p:spPr>
          <a:xfrm>
            <a:off x="6162137" y="1788150"/>
            <a:ext cx="2493818" cy="1094509"/>
          </a:xfrm>
          <a:prstGeom prst="wedgeEllipseCallout">
            <a:avLst>
              <a:gd name="adj1" fmla="val -55833"/>
              <a:gd name="adj2" fmla="val 62500"/>
            </a:avLst>
          </a:prstGeom>
          <a:solidFill>
            <a:schemeClr val="accent6">
              <a:alpha val="50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15D1B"/>
                </a:solidFill>
              </a:rPr>
              <a:t>Hello !</a:t>
            </a:r>
            <a:endParaRPr lang="en-US" sz="3200" b="1" dirty="0">
              <a:solidFill>
                <a:srgbClr val="F15D1B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2137" y="3435927"/>
            <a:ext cx="2881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Have Ss say Hello by shouting horse sound.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8" name="Isosceles Triangle 7">
            <a:hlinkClick r:id="rId4" action="ppaction://hlinksldjump"/>
          </p:cNvPr>
          <p:cNvSpPr/>
          <p:nvPr/>
        </p:nvSpPr>
        <p:spPr>
          <a:xfrm rot="5400000">
            <a:off x="8326103" y="6018546"/>
            <a:ext cx="724709" cy="612916"/>
          </a:xfrm>
          <a:prstGeom prst="triangle">
            <a:avLst>
              <a:gd name="adj" fmla="val 54082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86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325</Words>
  <Application>Microsoft Office PowerPoint</Application>
  <PresentationFormat>On-screen Show (4:3)</PresentationFormat>
  <Paragraphs>41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Times New Roman</vt:lpstr>
      <vt:lpstr>Arial</vt:lpstr>
      <vt:lpstr>Comic Sans MS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ChauLong</dc:creator>
  <cp:lastModifiedBy>Nguyen Hoang</cp:lastModifiedBy>
  <cp:revision>185</cp:revision>
  <dcterms:created xsi:type="dcterms:W3CDTF">2016-09-15T09:21:48Z</dcterms:created>
  <dcterms:modified xsi:type="dcterms:W3CDTF">2020-09-03T07:20:05Z</dcterms:modified>
</cp:coreProperties>
</file>