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261" r:id="rId2"/>
    <p:sldId id="260" r:id="rId3"/>
    <p:sldId id="262" r:id="rId4"/>
    <p:sldId id="274" r:id="rId5"/>
    <p:sldId id="277" r:id="rId6"/>
    <p:sldId id="278" r:id="rId7"/>
    <p:sldId id="280" r:id="rId8"/>
    <p:sldId id="281" r:id="rId9"/>
    <p:sldId id="282" r:id="rId10"/>
    <p:sldId id="279" r:id="rId11"/>
    <p:sldId id="275" r:id="rId12"/>
    <p:sldId id="283" r:id="rId13"/>
    <p:sldId id="285" r:id="rId14"/>
    <p:sldId id="276" r:id="rId15"/>
    <p:sldId id="284" r:id="rId16"/>
    <p:sldId id="273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EE6C"/>
    <a:srgbClr val="61D6FF"/>
    <a:srgbClr val="F791F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8947C-332B-4441-9029-01DA4A4BBA9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698E-6503-4E39-BE01-551E7B9F0B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background</a:t>
            </a:r>
            <a:r>
              <a:rPr lang="en-US" baseline="0" dirty="0"/>
              <a:t> to play the music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122A-BD26-4E86-A75F-9AE1D60AF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07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8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0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 userDrawn="1"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text styles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/>
              <a:t>Second level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/>
              <a:t>Third level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/>
              <a:t>Fourth level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AC9B885-DDB7-4755-93EE-691C8B549082}" type="datetimeFigureOut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9/1/2020</a:t>
            </a:fld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DE90882-4742-49C3-9CD8-622FA7EF859F}" type="slidenum">
              <a:rPr lang="en-US" altLang="vi-VN" sz="1200" smtClean="0">
                <a:solidFill>
                  <a:srgbClr val="898989"/>
                </a:solidFill>
              </a:rPr>
              <a:pPr algn="r" eaLnBrk="1" hangingPunct="1">
                <a:defRPr/>
              </a:pPr>
              <a:t>‹#›</a:t>
            </a:fld>
            <a:endParaRPr lang="en-US" altLang="vi-VN" sz="1200">
              <a:solidFill>
                <a:srgbClr val="898989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0" y="17463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03264" y="173038"/>
            <a:ext cx="3481387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 &amp; Training J.S.C</a:t>
            </a:r>
          </a:p>
        </p:txBody>
      </p:sp>
      <p:cxnSp>
        <p:nvCxnSpPr>
          <p:cNvPr id="9" name="Straight Connector 12"/>
          <p:cNvCxnSpPr/>
          <p:nvPr userDrawn="1"/>
        </p:nvCxnSpPr>
        <p:spPr>
          <a:xfrm>
            <a:off x="0" y="1143000"/>
            <a:ext cx="9144000" cy="0"/>
          </a:xfrm>
          <a:prstGeom prst="line">
            <a:avLst/>
          </a:prstGeom>
          <a:ln w="38100">
            <a:solidFill>
              <a:srgbClr val="16AA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3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23E928"/>
          </a:solidFill>
          <a:ln>
            <a:solidFill>
              <a:srgbClr val="14CE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4"/>
          <p:cNvSpPr/>
          <p:nvPr userDrawn="1"/>
        </p:nvSpPr>
        <p:spPr>
          <a:xfrm>
            <a:off x="0" y="1219200"/>
            <a:ext cx="9144000" cy="5638800"/>
          </a:xfrm>
          <a:prstGeom prst="roundRect">
            <a:avLst/>
          </a:prstGeom>
          <a:solidFill>
            <a:schemeClr val="bg1"/>
          </a:solidFill>
          <a:ln>
            <a:solidFill>
              <a:srgbClr val="23E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" name="Picture 19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33339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3"/>
          <p:cNvSpPr txBox="1"/>
          <p:nvPr userDrawn="1"/>
        </p:nvSpPr>
        <p:spPr>
          <a:xfrm>
            <a:off x="4204579" y="182128"/>
            <a:ext cx="49959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1 -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 NEXT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</a:t>
            </a:r>
          </a:p>
          <a:p>
            <a:pPr algn="ctr" eaLnBrk="0" hangingPunct="0">
              <a:defRPr/>
            </a:pP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1 - INSTRUCTIONS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0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3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06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9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1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8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11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74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829" y="7612"/>
            <a:ext cx="9144000" cy="1066800"/>
          </a:xfrm>
          <a:prstGeom prst="rect">
            <a:avLst/>
          </a:prstGeom>
          <a:solidFill>
            <a:srgbClr val="14CE18"/>
          </a:solidFill>
          <a:ln>
            <a:solidFill>
              <a:srgbClr val="16AA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723192" y="163187"/>
            <a:ext cx="34813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VICTORIA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Education &amp; Training J.S.C</a:t>
            </a:r>
          </a:p>
        </p:txBody>
      </p:sp>
      <p:pic>
        <p:nvPicPr>
          <p:cNvPr id="11" name="Picture 10" descr="D:\VICEDU logo 2013\logo_NEW_GREEN\3_small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6129" y="23487"/>
            <a:ext cx="98901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3"/>
          <p:cNvSpPr txBox="1"/>
          <p:nvPr userDrawn="1"/>
        </p:nvSpPr>
        <p:spPr>
          <a:xfrm>
            <a:off x="4204579" y="182128"/>
            <a:ext cx="499598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0" hangingPunct="0"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1 -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MACMILLAN NEXT</a:t>
            </a: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MOVE</a:t>
            </a:r>
          </a:p>
          <a:p>
            <a:pPr algn="ctr" eaLnBrk="0" hangingPunct="0">
              <a:defRPr/>
            </a:pPr>
            <a:r>
              <a:rPr lang="en-US" b="1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1 - INSTRUCTIONS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3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hyperlink" Target="Walking%20Walking%20%20Nursery%20Rhymes%20%20Super%20Simple%20Songs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The%20Goodbye%20Song%20for%20Children.mp4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Goodbye%20Song%20for%20kids%20-%20The%20Singing%20Walrus.mp4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9.png"/><Relationship Id="rId1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ve%20Little%20Ducks%20Nursery%20Rhyme%20With%20Lyrics%20-%20Cartoon%20Animation%20Rhymes%20&amp;%20Songs%20for%20Children.av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12630" t="16815" r="12630" b="248"/>
          <a:stretch/>
        </p:blipFill>
        <p:spPr>
          <a:xfrm>
            <a:off x="0" y="1081825"/>
            <a:ext cx="9144000" cy="577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3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lick.wav"/>
          </p:stSnd>
        </p:sndAc>
      </p:transition>
    </mc:Choice>
    <mc:Fallback xmlns="">
      <p:transition spd="slow">
        <p:fade/>
        <p:sndAc>
          <p:stSnd>
            <p:snd r:embed="rId6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86678"/>
            <a:ext cx="9144000" cy="5771322"/>
            <a:chOff x="0" y="1086678"/>
            <a:chExt cx="9144000" cy="5771322"/>
          </a:xfrm>
        </p:grpSpPr>
        <p:pic>
          <p:nvPicPr>
            <p:cNvPr id="4" name="Picture 4" descr="Green and white plaids seamless pattern checkered Vector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42" b="7517"/>
            <a:stretch/>
          </p:blipFill>
          <p:spPr bwMode="auto">
            <a:xfrm>
              <a:off x="0" y="1086678"/>
              <a:ext cx="9144000" cy="577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4823" y="1227598"/>
              <a:ext cx="8899177" cy="56304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588" y="2081626"/>
            <a:ext cx="2705100" cy="3781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8095" y="3578408"/>
            <a:ext cx="436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sit down</a:t>
            </a:r>
          </a:p>
        </p:txBody>
      </p:sp>
    </p:spTree>
    <p:extLst>
      <p:ext uri="{BB962C8B-B14F-4D97-AF65-F5344CB8AC3E}">
        <p14:creationId xmlns:p14="http://schemas.microsoft.com/office/powerpoint/2010/main" val="4069955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1207863"/>
            <a:ext cx="9144000" cy="5740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avel landmarks monuments around world Royalty Free Vec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3AC0E3"/>
              </a:clrFrom>
              <a:clrTo>
                <a:srgbClr val="3AC0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8341" r="5507" b="13538"/>
          <a:stretch/>
        </p:blipFill>
        <p:spPr bwMode="auto">
          <a:xfrm>
            <a:off x="1676809" y="1496581"/>
            <a:ext cx="5790382" cy="49824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60608" y="1288109"/>
            <a:ext cx="8422783" cy="537143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002694" y="728645"/>
            <a:ext cx="5325384" cy="1138959"/>
            <a:chOff x="1416737" y="1288108"/>
            <a:chExt cx="5241639" cy="1036129"/>
          </a:xfrm>
        </p:grpSpPr>
        <p:sp>
          <p:nvSpPr>
            <p:cNvPr id="7" name="TextBox 6"/>
            <p:cNvSpPr txBox="1"/>
            <p:nvPr/>
          </p:nvSpPr>
          <p:spPr>
            <a:xfrm>
              <a:off x="1416737" y="1288108"/>
              <a:ext cx="5241639" cy="1007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omic Sans MS" panose="030F0702030302020204" pitchFamily="66" charset="0"/>
                </a:rPr>
                <a:t>GAME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40779" y="1316275"/>
              <a:ext cx="3852869" cy="1007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>
                  <a:ln w="9525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Comic Sans MS" panose="030F0702030302020204" pitchFamily="66" charset="0"/>
                </a:rPr>
                <a:t>GAME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06827" y="1961374"/>
            <a:ext cx="7637172" cy="101566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054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“SIMON SAYS … “</a:t>
            </a:r>
          </a:p>
        </p:txBody>
      </p:sp>
      <p:pic>
        <p:nvPicPr>
          <p:cNvPr id="3074" name="Picture 2" descr="Checkered Tablecloth Seamless Pattern Background Vector Imag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3" r="525" b="46999"/>
          <a:stretch/>
        </p:blipFill>
        <p:spPr bwMode="auto">
          <a:xfrm>
            <a:off x="-189227" y="3400023"/>
            <a:ext cx="9487773" cy="3705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350" y="3862918"/>
            <a:ext cx="9075649" cy="3046988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Ask the whole class to do the action following teacher’s instructions if the sentence includes “Simon says …”. if it doesn’t, students have to stand still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Ex: 	- “Simon says: raise your hands” – Students raise 	their hands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	- “Sit down, please!” – Students don’t do the action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The students who lose the game have to sit down. The winners will get stickers when the lesson ends.</a:t>
            </a:r>
          </a:p>
        </p:txBody>
      </p:sp>
    </p:spTree>
    <p:extLst>
      <p:ext uri="{BB962C8B-B14F-4D97-AF65-F5344CB8AC3E}">
        <p14:creationId xmlns:p14="http://schemas.microsoft.com/office/powerpoint/2010/main" val="14617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7 0.00023 C -0.00503 -0.00579 -0.0033 -0.01088 -0.00157 -0.01111 C 0.0007 -0.01157 0.00278 -0.00764 0.00278 -0.00185 C 0.00278 0.00347 0.00173 0.00833 -0.00034 0.0088 C -0.00225 0.0088 -0.00383 0.00556 -0.00383 0.00069 C -0.00416 -0.0037 -0.00312 -0.0081 -0.00122 -0.00833 C 0.00017 -0.00856 0.00173 -0.00579 0.00173 -0.00185 C 0.0019 0.00185 0.00086 0.00556 -0.00053 0.00579 C -0.00174 0.00602 -0.00278 0.00394 -0.00312 0.00046 C -0.00312 -0.00255 -0.00225 -0.00532 -0.00122 -0.00556 C -0.00034 -0.00579 0.0007 -0.00417 0.0007 -0.00162 C 0.0007 0.00069 0.00017 0.00278 -0.00053 0.00301 C -0.00122 0.00301 -0.00174 0.00208 -0.00209 0.00046 C -0.00209 -0.00093 -0.00174 -0.00255 -0.00122 -0.00278 C -0.00087 -0.00278 -0.00053 -0.00231 -0.00034 -0.00139 C -0.00034 -0.00069 -0.00034 -0.00023 -0.00053 3.78387E-17 C -0.00087 0.00023 -0.00087 0.00046 -0.00087 3.78387E-17 " pathEditMode="fixed" rAng="0" ptsTypes="AAAAAAAAAAAAAAAAA">
                                      <p:cBhvr>
                                        <p:cTn id="6" dur="5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/4&quot; Blue Gingham Fabric | OnlineFabricStore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0"/>
          <a:stretch/>
        </p:blipFill>
        <p:spPr bwMode="auto">
          <a:xfrm>
            <a:off x="0" y="1081825"/>
            <a:ext cx="9144000" cy="57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15532" y="1416092"/>
            <a:ext cx="8512935" cy="5126958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11467" y="3781396"/>
            <a:ext cx="66954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Divide class into 3-4 teams</a:t>
            </a: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Invite a student to come to the board to do an action and ask the others to guess the instruction is.</a:t>
            </a: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Whoever has the correct answer 1</a:t>
            </a:r>
            <a:r>
              <a:rPr lang="en-US" baseline="30000" dirty="0">
                <a:latin typeface="Comic Sans MS" panose="030F0702030302020204" pitchFamily="66" charset="0"/>
              </a:rPr>
              <a:t>st</a:t>
            </a:r>
            <a:r>
              <a:rPr lang="en-US" dirty="0">
                <a:latin typeface="Comic Sans MS" panose="030F0702030302020204" pitchFamily="66" charset="0"/>
              </a:rPr>
              <a:t> will get a star for his/her team. The team that has more stars will be the winner.</a:t>
            </a:r>
          </a:p>
          <a:p>
            <a:pPr algn="just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9474" y="2108608"/>
            <a:ext cx="7225049" cy="94245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0054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GUESSING GAME</a:t>
            </a:r>
          </a:p>
        </p:txBody>
      </p:sp>
      <p:pic>
        <p:nvPicPr>
          <p:cNvPr id="10" name="Picture 4" descr="Free Cartoon Vectors, 554,000+ Images in AI, EPS forma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23" y="1081824"/>
            <a:ext cx="1840337" cy="19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8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3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allAtOnce"/>
      <p:bldP spid="9" grpId="1" build="allAtOnce"/>
      <p:bldP spid="9" grpId="2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/4&quot; Blue Gingham Fabric | OnlineFabricStore.net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0"/>
          <a:stretch/>
        </p:blipFill>
        <p:spPr bwMode="auto">
          <a:xfrm>
            <a:off x="0" y="1081824"/>
            <a:ext cx="9144000" cy="57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peaker icon cartoon style Royalty Free Vector Imag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 bwMode="auto">
          <a:xfrm>
            <a:off x="7316230" y="4327300"/>
            <a:ext cx="1649559" cy="23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peaker icon cartoon style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"/>
          <a:stretch/>
        </p:blipFill>
        <p:spPr bwMode="auto">
          <a:xfrm flipH="1">
            <a:off x="154545" y="4327300"/>
            <a:ext cx="1700012" cy="234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89031" y="1081824"/>
            <a:ext cx="436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sing the song: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45275" y="1666599"/>
            <a:ext cx="5853449" cy="85766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FUNNY CLASS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4862" y="2524259"/>
            <a:ext cx="5281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Sit down, stand up and jump </a:t>
            </a:r>
            <a:r>
              <a:rPr lang="en-US" sz="2400" i="1" dirty="0" err="1"/>
              <a:t>jump</a:t>
            </a:r>
            <a:r>
              <a:rPr lang="en-US" sz="2400" i="1" dirty="0"/>
              <a:t> </a:t>
            </a:r>
            <a:r>
              <a:rPr lang="en-US" sz="2400" i="1" dirty="0" err="1"/>
              <a:t>jump</a:t>
            </a:r>
            <a:r>
              <a:rPr lang="en-US" sz="2400" i="1" dirty="0"/>
              <a:t>!</a:t>
            </a:r>
            <a:endParaRPr lang="en-US" sz="2400" dirty="0"/>
          </a:p>
          <a:p>
            <a:r>
              <a:rPr lang="en-US" sz="2400" i="1" dirty="0"/>
              <a:t>Open your book and raise your hands</a:t>
            </a:r>
            <a:endParaRPr lang="en-US" sz="2400" dirty="0"/>
          </a:p>
          <a:p>
            <a:r>
              <a:rPr lang="en-US" sz="2400" i="1" dirty="0"/>
              <a:t>Now please sit down and clap </a:t>
            </a:r>
            <a:r>
              <a:rPr lang="en-US" sz="2400" i="1" dirty="0" err="1"/>
              <a:t>clap</a:t>
            </a:r>
            <a:r>
              <a:rPr lang="en-US" sz="2400" i="1" dirty="0"/>
              <a:t> </a:t>
            </a:r>
            <a:r>
              <a:rPr lang="en-US" sz="2400" i="1" dirty="0" err="1"/>
              <a:t>clap</a:t>
            </a:r>
            <a:r>
              <a:rPr lang="en-US" sz="2400" i="1" dirty="0"/>
              <a:t>!</a:t>
            </a:r>
            <a:endParaRPr lang="en-US" sz="2400" dirty="0"/>
          </a:p>
          <a:p>
            <a:r>
              <a:rPr lang="en-US" sz="2400" i="1" dirty="0"/>
              <a:t>Then close your book and keep silent</a:t>
            </a:r>
          </a:p>
          <a:p>
            <a:r>
              <a:rPr lang="en-US" sz="2400" i="1" dirty="0"/>
              <a:t>(0ne more time)</a:t>
            </a:r>
          </a:p>
          <a:p>
            <a:r>
              <a:rPr lang="en-US" sz="2400" i="1" dirty="0"/>
              <a:t>Sit down, stand up and jump </a:t>
            </a:r>
            <a:r>
              <a:rPr lang="en-US" sz="2400" i="1" dirty="0" err="1"/>
              <a:t>jump</a:t>
            </a:r>
            <a:r>
              <a:rPr lang="en-US" sz="2400" i="1" dirty="0"/>
              <a:t> </a:t>
            </a:r>
            <a:r>
              <a:rPr lang="en-US" sz="2400" i="1" dirty="0" err="1"/>
              <a:t>jump</a:t>
            </a:r>
            <a:r>
              <a:rPr lang="en-US" sz="2400" i="1" dirty="0"/>
              <a:t>!</a:t>
            </a:r>
            <a:endParaRPr lang="en-US" sz="2400" dirty="0"/>
          </a:p>
          <a:p>
            <a:r>
              <a:rPr lang="en-US" sz="2400" i="1" dirty="0"/>
              <a:t>Open your book and raise your hands</a:t>
            </a:r>
            <a:endParaRPr lang="en-US" sz="2400" dirty="0"/>
          </a:p>
          <a:p>
            <a:r>
              <a:rPr lang="en-US" sz="2400" i="1" dirty="0"/>
              <a:t>Now please sit down and clap </a:t>
            </a:r>
            <a:r>
              <a:rPr lang="en-US" sz="2400" i="1" dirty="0" err="1"/>
              <a:t>clap</a:t>
            </a:r>
            <a:r>
              <a:rPr lang="en-US" sz="2400" i="1" dirty="0"/>
              <a:t> </a:t>
            </a:r>
            <a:r>
              <a:rPr lang="en-US" sz="2400" i="1" dirty="0" err="1"/>
              <a:t>clap</a:t>
            </a:r>
            <a:r>
              <a:rPr lang="en-US" sz="2400" i="1" dirty="0"/>
              <a:t>!</a:t>
            </a:r>
            <a:endParaRPr lang="en-US" sz="2400" dirty="0"/>
          </a:p>
          <a:p>
            <a:r>
              <a:rPr lang="en-US" sz="2400" i="1" dirty="0"/>
              <a:t>Then close your book and keep silent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8654" y="6246254"/>
            <a:ext cx="7006107" cy="611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3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Travel Free Vector | Vector free, Vector art, Free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/>
          <a:stretch/>
        </p:blipFill>
        <p:spPr bwMode="auto">
          <a:xfrm>
            <a:off x="12879" y="1081825"/>
            <a:ext cx="9144000" cy="57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193183" y="1171977"/>
            <a:ext cx="8770513" cy="5673143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3943" y="1568002"/>
            <a:ext cx="7868992" cy="4803820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73487" y="1284195"/>
            <a:ext cx="8422783" cy="5371435"/>
          </a:xfrm>
          <a:prstGeom prst="roundRect">
            <a:avLst/>
          </a:prstGeom>
          <a:solidFill>
            <a:schemeClr val="accent3">
              <a:lumMod val="40000"/>
              <a:lumOff val="60000"/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Old Brown paper Notebook Royalty Free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2" b="86896" l="1700" r="96900">
                        <a14:foregroundMark x1="89900" y1="66158" x2="93500" y2="69975"/>
                        <a14:foregroundMark x1="90600" y1="20865" x2="93400" y2="19975"/>
                        <a14:foregroundMark x1="91100" y1="28626" x2="94500" y2="27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361"/>
          <a:stretch/>
        </p:blipFill>
        <p:spPr bwMode="auto">
          <a:xfrm>
            <a:off x="1088264" y="1682041"/>
            <a:ext cx="6980350" cy="475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28423" y="2865856"/>
            <a:ext cx="4778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omic Sans MS" panose="030F0702030302020204" pitchFamily="66" charset="0"/>
              </a:rPr>
              <a:t>Review the classroom instructions that students have learned</a:t>
            </a: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Tell students about the value of being nice in the class as an action of respect teacher and others as well</a:t>
            </a:r>
          </a:p>
          <a:p>
            <a:pPr algn="just"/>
            <a:r>
              <a:rPr lang="en-US" dirty="0">
                <a:latin typeface="Comic Sans MS" panose="030F0702030302020204" pitchFamily="66" charset="0"/>
              </a:rPr>
              <a:t>Ask students to point to the pictures and say (pupils’ book page 4)  at home</a:t>
            </a:r>
          </a:p>
          <a:p>
            <a:r>
              <a:rPr lang="en-US" dirty="0">
                <a:latin typeface="Comic Sans MS" panose="030F0702030302020204" pitchFamily="66" charset="0"/>
              </a:rPr>
              <a:t>Sing “Goodbye song” and wave hands to students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1941" y="1342622"/>
            <a:ext cx="611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  <a:prstDash val="sysDash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mic Sans MS" panose="030F0702030302020204" pitchFamily="66" charset="0"/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68637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1207863"/>
            <a:ext cx="9144000" cy="5740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ravel landmarks monuments around world Royalty Free Vector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3AC0E3"/>
              </a:clrFrom>
              <a:clrTo>
                <a:srgbClr val="3AC0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8341" r="5507" b="13538"/>
          <a:stretch/>
        </p:blipFill>
        <p:spPr bwMode="auto">
          <a:xfrm>
            <a:off x="1830075" y="1586844"/>
            <a:ext cx="5483845" cy="49824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60605" y="1392345"/>
            <a:ext cx="8422783" cy="5371435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hlinkClick r:id="rId3" action="ppaction://hlinkfile"/>
          </p:cNvPr>
          <p:cNvSpPr txBox="1"/>
          <p:nvPr/>
        </p:nvSpPr>
        <p:spPr>
          <a:xfrm>
            <a:off x="1088263" y="3339398"/>
            <a:ext cx="7225044" cy="14773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720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Goodbye song</a:t>
            </a:r>
          </a:p>
          <a:p>
            <a:pPr algn="ctr"/>
            <a:r>
              <a:rPr lang="en-US" dirty="0">
                <a:ln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(click here to play the song)</a:t>
            </a:r>
          </a:p>
        </p:txBody>
      </p:sp>
    </p:spTree>
    <p:extLst>
      <p:ext uri="{BB962C8B-B14F-4D97-AF65-F5344CB8AC3E}">
        <p14:creationId xmlns:p14="http://schemas.microsoft.com/office/powerpoint/2010/main" val="40111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7 -0.01296 C -0.00503 -0.01898 -0.0033 -0.02407 -0.00157 -0.0243 C 0.0007 -0.02476 0.00278 -0.02083 0.00278 -0.01504 C 0.00278 -0.00972 0.00173 -0.00486 -0.00034 -0.00439 C -0.00225 -0.00439 -0.00383 -0.00763 -0.00383 -0.0125 C -0.00416 -0.01689 -0.00312 -0.02129 -0.00122 -0.02152 C 0.00017 -0.02175 0.00173 -0.01898 0.00173 -0.01504 C 0.0019 -0.01134 0.00086 -0.00763 -0.00053 -0.0074 C -0.00174 -0.00717 -0.00278 -0.00925 -0.00312 -0.01273 C -0.00312 -0.01574 -0.00225 -0.01851 -0.00122 -0.01875 C -0.00034 -0.01898 0.0007 -0.01736 0.0007 -0.01481 C 0.0007 -0.0125 0.00017 -0.01041 -0.00053 -0.01018 C -0.00122 -0.01018 -0.00174 -0.01111 -0.00209 -0.01273 C -0.00209 -0.01412 -0.00174 -0.01574 -0.00122 -0.01597 C -0.00087 -0.01597 -0.00053 -0.0155 -0.00034 -0.01458 C -0.00034 -0.01388 -0.00034 -0.01342 -0.00053 -0.01319 C -0.00087 -0.01296 -0.00087 -0.01273 -0.00087 -0.01319 " pathEditMode="fixed" rAng="0" ptsTypes="AAAAAAAAAAAAAAAAA">
                                      <p:cBhvr>
                                        <p:cTn id="6" dur="52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6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Ã¬nh áº£nh cÃ³ liÃ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áº¿t quáº£ hÃ¬nh áº£nh cho jumping cartoon 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60" y="0"/>
            <a:ext cx="9232559" cy="70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1902" y="5209727"/>
            <a:ext cx="5948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Bye </a:t>
            </a:r>
            <a:r>
              <a:rPr lang="en-US" sz="96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bye</a:t>
            </a:r>
            <a:r>
              <a:rPr lang="en-US" sz="9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8742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tree and clouds scenery background vect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758"/>
            <a:ext cx="9144000" cy="57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0306" y="1248006"/>
            <a:ext cx="8789093" cy="5513402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63484" y="2595763"/>
            <a:ext cx="4082230" cy="43208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2000" b="1" u="sng" dirty="0">
                <a:solidFill>
                  <a:srgbClr val="EEECE1">
                    <a:lumMod val="10000"/>
                  </a:srgbClr>
                </a:solidFill>
                <a:latin typeface="Comic Sans MS" panose="030F0702030302020204" pitchFamily="66" charset="0"/>
                <a:cs typeface="Times" pitchFamily="18" charset="0"/>
              </a:rPr>
              <a:t>Lesson Summary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EEECE1">
                    <a:lumMod val="10000"/>
                  </a:srgbClr>
                </a:solidFill>
                <a:latin typeface="Comic Sans MS" panose="030F0702030302020204" pitchFamily="66" charset="0"/>
                <a:cs typeface="Times" pitchFamily="18" charset="0"/>
              </a:rPr>
              <a:t>Objectives: </a:t>
            </a:r>
            <a:r>
              <a:rPr lang="en-US" sz="1600" i="1" dirty="0">
                <a:solidFill>
                  <a:srgbClr val="EEECE1">
                    <a:lumMod val="10000"/>
                  </a:srgbClr>
                </a:solidFill>
                <a:latin typeface="Comic Sans MS" panose="030F0702030302020204" pitchFamily="66" charset="0"/>
                <a:cs typeface="Times" pitchFamily="18" charset="0"/>
              </a:rPr>
              <a:t>By the end of the lesson, students will be able to identify and follow classroom instructions with a positive attitude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1600" b="1" dirty="0">
                <a:solidFill>
                  <a:srgbClr val="EEECE1">
                    <a:lumMod val="10000"/>
                  </a:srgbClr>
                </a:solidFill>
                <a:latin typeface="Comic Sans MS" panose="030F0702030302020204" pitchFamily="66" charset="0"/>
                <a:cs typeface="Times" pitchFamily="18" charset="0"/>
              </a:rPr>
              <a:t>Class duration: </a:t>
            </a:r>
            <a:r>
              <a:rPr lang="en-US" sz="1600" i="1" dirty="0">
                <a:solidFill>
                  <a:srgbClr val="EEECE1">
                    <a:lumMod val="10000"/>
                  </a:srgbClr>
                </a:solidFill>
                <a:latin typeface="Comic Sans MS" panose="030F0702030302020204" pitchFamily="66" charset="0"/>
                <a:cs typeface="Times" pitchFamily="18" charset="0"/>
              </a:rPr>
              <a:t>40 minutes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600" b="1" dirty="0">
                <a:solidFill>
                  <a:srgbClr val="EEECE1">
                    <a:lumMod val="10000"/>
                  </a:srgbClr>
                </a:solidFill>
                <a:latin typeface="Comic Sans MS" panose="030F0702030302020204" pitchFamily="66" charset="0"/>
                <a:cs typeface="Times" pitchFamily="18" charset="0"/>
              </a:rPr>
              <a:t>Vocabulary: </a:t>
            </a:r>
            <a:r>
              <a:rPr lang="en-US" sz="1600" i="1" dirty="0">
                <a:solidFill>
                  <a:srgbClr val="EEECE1">
                    <a:lumMod val="10000"/>
                  </a:srgbClr>
                </a:solidFill>
                <a:latin typeface="Comic Sans MS" panose="030F0702030302020204" pitchFamily="66" charset="0"/>
                <a:cs typeface="Times" pitchFamily="18" charset="0"/>
              </a:rPr>
              <a:t> open your book, close your book, raise your hands, keep silent, stand up, sit down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sz="1600" b="1" dirty="0">
                <a:solidFill>
                  <a:srgbClr val="EEECE1">
                    <a:lumMod val="10000"/>
                  </a:srgbClr>
                </a:solidFill>
                <a:latin typeface="Comic Sans MS" panose="030F0702030302020204" pitchFamily="66" charset="0"/>
                <a:cs typeface="Times" pitchFamily="18" charset="0"/>
              </a:rPr>
              <a:t>Resources: </a:t>
            </a:r>
            <a:r>
              <a:rPr lang="en-US" sz="1600" i="1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pupils’ book page 4</a:t>
            </a:r>
            <a:endParaRPr lang="en-US" sz="1600" b="1" dirty="0">
              <a:solidFill>
                <a:srgbClr val="EEECE1">
                  <a:lumMod val="10000"/>
                </a:srgbClr>
              </a:solidFill>
              <a:latin typeface="Comic Sans MS" panose="030F0702030302020204" pitchFamily="66" charset="0"/>
              <a:cs typeface="Times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3199" y="1248006"/>
            <a:ext cx="642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TIẾNG ANH 1 - MacMillan Next Move 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Unit 1 – Instructions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396" y="2250632"/>
            <a:ext cx="3182921" cy="4121374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3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6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4"/>
          <a:stretch/>
        </p:blipFill>
        <p:spPr bwMode="auto">
          <a:xfrm>
            <a:off x="0" y="3108960"/>
            <a:ext cx="914400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Ã¬nh áº£nh cÃ³ liÃªn qu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21"/>
          <a:stretch/>
        </p:blipFill>
        <p:spPr bwMode="auto">
          <a:xfrm>
            <a:off x="0" y="1189114"/>
            <a:ext cx="9144000" cy="270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áº¿t quáº£ hÃ¬nh áº£nh cho ná»n cháº¥m bi mÃ u xanh dá» thÆ°Æ¡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083" b="65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685" b="34290"/>
          <a:stretch/>
        </p:blipFill>
        <p:spPr bwMode="auto">
          <a:xfrm>
            <a:off x="1005840" y="2721241"/>
            <a:ext cx="7252642" cy="352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áº¿t quáº£ hÃ¬nh áº£nh cho ná»n cháº¥m bi mÃ u xanh dá» thÆ°Æ¡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7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48497" b="81790"/>
          <a:stretch/>
        </p:blipFill>
        <p:spPr bwMode="auto">
          <a:xfrm>
            <a:off x="1841862" y="1189115"/>
            <a:ext cx="1623769" cy="147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ná»n cháº¥m bi mÃ u xanh dá» thÆ°Æ¡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46" b="28750" l="0" r="2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890" b="75920"/>
          <a:stretch/>
        </p:blipFill>
        <p:spPr bwMode="auto">
          <a:xfrm>
            <a:off x="2272936" y="1169126"/>
            <a:ext cx="2181498" cy="17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áº¿t quáº£ hÃ¬nh áº£nh cho ná»n cháº¥m bi mÃ u xanh dá» thÆ°Æ¡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3" b="22500" l="5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06" b="81304"/>
          <a:stretch/>
        </p:blipFill>
        <p:spPr bwMode="auto">
          <a:xfrm>
            <a:off x="6978540" y="732588"/>
            <a:ext cx="2559884" cy="203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áº¿t quáº£ hÃ¬nh áº£nh cho ná»n cháº¥m bi mÃ u xanh dá» thÆ°Æ¡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26979" l="0" r="20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83" r="77326" b="70858"/>
          <a:stretch/>
        </p:blipFill>
        <p:spPr bwMode="auto">
          <a:xfrm>
            <a:off x="0" y="1855704"/>
            <a:ext cx="1677124" cy="183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545391" y="3949149"/>
            <a:ext cx="1920240" cy="11427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78773" y="3295793"/>
            <a:ext cx="4872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omic Sans MS" panose="030F0702030302020204" pitchFamily="66" charset="0"/>
              </a:rPr>
              <a:t>Let’s learn English!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50" b="90694" l="38750" r="67344"/>
                    </a14:imgEffect>
                  </a14:imgLayer>
                </a14:imgProps>
              </a:ext>
            </a:extLst>
          </a:blip>
          <a:srcRect l="38452" t="10794" r="32500" b="27903"/>
          <a:stretch/>
        </p:blipFill>
        <p:spPr>
          <a:xfrm>
            <a:off x="7498412" y="4378887"/>
            <a:ext cx="2088347" cy="2479113"/>
          </a:xfrm>
          <a:prstGeom prst="rect">
            <a:avLst/>
          </a:prstGeom>
          <a:effectLst>
            <a:glow rad="279400">
              <a:schemeClr val="accent4">
                <a:satMod val="17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667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Travel Free Vector | Vector free, Vector art, Free vector 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5"/>
          <a:stretch/>
        </p:blipFill>
        <p:spPr bwMode="auto">
          <a:xfrm>
            <a:off x="12879" y="1081825"/>
            <a:ext cx="9144000" cy="577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0306" y="1248006"/>
            <a:ext cx="8789093" cy="5513402"/>
          </a:xfrm>
          <a:prstGeom prst="roundRect">
            <a:avLst/>
          </a:prstGeom>
          <a:solidFill>
            <a:schemeClr val="bg1">
              <a:alpha val="57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hlinkClick r:id="rId3" action="ppaction://hlinkfile"/>
          </p:cNvPr>
          <p:cNvSpPr txBox="1"/>
          <p:nvPr/>
        </p:nvSpPr>
        <p:spPr>
          <a:xfrm>
            <a:off x="1943279" y="3389154"/>
            <a:ext cx="5283200" cy="123110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dirty="0">
                <a:ln w="38100">
                  <a:solidFill>
                    <a:srgbClr val="008E4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warm-up song</a:t>
            </a:r>
          </a:p>
          <a:p>
            <a:pPr algn="ctr"/>
            <a:r>
              <a:rPr lang="en-US" dirty="0">
                <a:latin typeface="Comic Sans MS" panose="030F0702030302020204" pitchFamily="66" charset="0"/>
              </a:rPr>
              <a:t>(click here to play the video)</a:t>
            </a:r>
          </a:p>
        </p:txBody>
      </p:sp>
    </p:spTree>
    <p:extLst>
      <p:ext uri="{BB962C8B-B14F-4D97-AF65-F5344CB8AC3E}">
        <p14:creationId xmlns:p14="http://schemas.microsoft.com/office/powerpoint/2010/main" val="335223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086678"/>
            <a:ext cx="9144000" cy="5771322"/>
            <a:chOff x="0" y="1086678"/>
            <a:chExt cx="9144000" cy="5771322"/>
          </a:xfrm>
        </p:grpSpPr>
        <p:pic>
          <p:nvPicPr>
            <p:cNvPr id="1028" name="Picture 4" descr="Green and white plaids seamless pattern checkered Vector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42" b="7517"/>
            <a:stretch/>
          </p:blipFill>
          <p:spPr bwMode="auto">
            <a:xfrm>
              <a:off x="0" y="1086678"/>
              <a:ext cx="9144000" cy="577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44823" y="1227598"/>
              <a:ext cx="8899177" cy="56304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2939"/>
          <a:stretch/>
        </p:blipFill>
        <p:spPr>
          <a:xfrm>
            <a:off x="5403795" y="1857704"/>
            <a:ext cx="2952750" cy="3441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8095" y="3578408"/>
            <a:ext cx="436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open your book </a:t>
            </a:r>
          </a:p>
        </p:txBody>
      </p:sp>
    </p:spTree>
    <p:extLst>
      <p:ext uri="{BB962C8B-B14F-4D97-AF65-F5344CB8AC3E}">
        <p14:creationId xmlns:p14="http://schemas.microsoft.com/office/powerpoint/2010/main" val="3738232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86678"/>
            <a:ext cx="9144000" cy="5771322"/>
            <a:chOff x="0" y="1086678"/>
            <a:chExt cx="9144000" cy="5771322"/>
          </a:xfrm>
        </p:grpSpPr>
        <p:pic>
          <p:nvPicPr>
            <p:cNvPr id="4" name="Picture 4" descr="Green and white plaids seamless pattern checkered Vector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42" b="7517"/>
            <a:stretch/>
          </p:blipFill>
          <p:spPr bwMode="auto">
            <a:xfrm>
              <a:off x="0" y="1086678"/>
              <a:ext cx="9144000" cy="577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4823" y="1227598"/>
              <a:ext cx="8899177" cy="56304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830" y="2319751"/>
            <a:ext cx="2466975" cy="3305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8095" y="3578408"/>
            <a:ext cx="436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close your book </a:t>
            </a:r>
          </a:p>
        </p:txBody>
      </p:sp>
    </p:spTree>
    <p:extLst>
      <p:ext uri="{BB962C8B-B14F-4D97-AF65-F5344CB8AC3E}">
        <p14:creationId xmlns:p14="http://schemas.microsoft.com/office/powerpoint/2010/main" val="1780439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86678"/>
            <a:ext cx="9144000" cy="5771322"/>
            <a:chOff x="0" y="1086678"/>
            <a:chExt cx="9144000" cy="5771322"/>
          </a:xfrm>
        </p:grpSpPr>
        <p:pic>
          <p:nvPicPr>
            <p:cNvPr id="4" name="Picture 4" descr="Green and white plaids seamless pattern checkered Vector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42" b="7517"/>
            <a:stretch/>
          </p:blipFill>
          <p:spPr bwMode="auto">
            <a:xfrm>
              <a:off x="0" y="1086678"/>
              <a:ext cx="9144000" cy="577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4823" y="1227598"/>
              <a:ext cx="8899177" cy="56304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229" y="2202288"/>
            <a:ext cx="2752725" cy="32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8095" y="3578408"/>
            <a:ext cx="436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raise your hands </a:t>
            </a:r>
          </a:p>
        </p:txBody>
      </p:sp>
    </p:spTree>
    <p:extLst>
      <p:ext uri="{BB962C8B-B14F-4D97-AF65-F5344CB8AC3E}">
        <p14:creationId xmlns:p14="http://schemas.microsoft.com/office/powerpoint/2010/main" val="168232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86678"/>
            <a:ext cx="9144000" cy="5771322"/>
            <a:chOff x="0" y="1086678"/>
            <a:chExt cx="9144000" cy="5771322"/>
          </a:xfrm>
        </p:grpSpPr>
        <p:pic>
          <p:nvPicPr>
            <p:cNvPr id="4" name="Picture 4" descr="Green and white plaids seamless pattern checkered Vector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42" b="7517"/>
            <a:stretch/>
          </p:blipFill>
          <p:spPr bwMode="auto">
            <a:xfrm>
              <a:off x="0" y="1086678"/>
              <a:ext cx="9144000" cy="577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4823" y="1227598"/>
              <a:ext cx="8899177" cy="56304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8095" y="3578408"/>
            <a:ext cx="436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keep silent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452" y="2417281"/>
            <a:ext cx="2381250" cy="2981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926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086678"/>
            <a:ext cx="9144000" cy="5771322"/>
            <a:chOff x="0" y="1086678"/>
            <a:chExt cx="9144000" cy="5771322"/>
          </a:xfrm>
        </p:grpSpPr>
        <p:pic>
          <p:nvPicPr>
            <p:cNvPr id="4" name="Picture 4" descr="Green and white plaids seamless pattern checkered Vector Imag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42" b="7517"/>
            <a:stretch/>
          </p:blipFill>
          <p:spPr bwMode="auto">
            <a:xfrm>
              <a:off x="0" y="1086678"/>
              <a:ext cx="9144000" cy="577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4823" y="1227598"/>
              <a:ext cx="8899177" cy="5630402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8095" y="3578408"/>
            <a:ext cx="436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stand 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841" y="1908645"/>
            <a:ext cx="2800350" cy="3924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298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2578</TotalTime>
  <Words>400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Arial</vt:lpstr>
      <vt:lpstr>Calibri Light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Hoang</cp:lastModifiedBy>
  <cp:revision>122</cp:revision>
  <dcterms:created xsi:type="dcterms:W3CDTF">2020-07-01T03:40:01Z</dcterms:created>
  <dcterms:modified xsi:type="dcterms:W3CDTF">2020-09-01T10:06:31Z</dcterms:modified>
</cp:coreProperties>
</file>