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314" r:id="rId3"/>
    <p:sldId id="257" r:id="rId4"/>
    <p:sldId id="277" r:id="rId5"/>
    <p:sldId id="280" r:id="rId6"/>
    <p:sldId id="278" r:id="rId7"/>
    <p:sldId id="283" r:id="rId8"/>
    <p:sldId id="298" r:id="rId9"/>
    <p:sldId id="299" r:id="rId10"/>
    <p:sldId id="313" r:id="rId11"/>
    <p:sldId id="293" r:id="rId12"/>
    <p:sldId id="296" r:id="rId13"/>
    <p:sldId id="310" r:id="rId14"/>
    <p:sldId id="301" r:id="rId15"/>
    <p:sldId id="265" r:id="rId16"/>
    <p:sldId id="281" r:id="rId17"/>
    <p:sldId id="302" r:id="rId18"/>
    <p:sldId id="303" r:id="rId19"/>
    <p:sldId id="304" r:id="rId20"/>
    <p:sldId id="305" r:id="rId21"/>
    <p:sldId id="261" r:id="rId22"/>
    <p:sldId id="308" r:id="rId23"/>
    <p:sldId id="309" r:id="rId24"/>
    <p:sldId id="264" r:id="rId25"/>
    <p:sldId id="307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CD1"/>
    <a:srgbClr val="BCBEFA"/>
    <a:srgbClr val="6C86DD"/>
    <a:srgbClr val="FFFFB9"/>
    <a:srgbClr val="FFFFA3"/>
    <a:srgbClr val="ED9DB4"/>
    <a:srgbClr val="F7D1DC"/>
    <a:srgbClr val="F0AEC1"/>
    <a:srgbClr val="93D8FF"/>
    <a:srgbClr val="C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770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20D8C-EB76-4951-8B4E-65B59CB151D7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0ED4E-4B7A-445C-8508-7B0A89C4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76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vào số để mở câu hỏi. Bấm vào hàng ngang để hiển thị đáp án. Bấm vào ngôi sao để hiển thị từ khóa.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E7211-8DA8-4D56-980D-D5D90D863B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0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Sau khi hoàn thành câu hỏi, GV ấn vào dấu X góc phải màn hình để kết thúc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40ED4E-4B7A-445C-8508-7B0A89C4DDB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23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svg"/><Relationship Id="rId10" Type="http://schemas.openxmlformats.org/officeDocument/2006/relationships/image" Target="../media/image7.gif"/><Relationship Id="rId4" Type="http://schemas.openxmlformats.org/officeDocument/2006/relationships/image" Target="../media/image3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5.sv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12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12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6.xml"/><Relationship Id="rId7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10" Type="http://schemas.openxmlformats.org/officeDocument/2006/relationships/image" Target="../media/image38.svg"/><Relationship Id="rId4" Type="http://schemas.openxmlformats.org/officeDocument/2006/relationships/slide" Target="slide17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06148"/>
            <a:ext cx="3909810" cy="2425020"/>
            <a:chOff x="0" y="0"/>
            <a:chExt cx="5213080" cy="32333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3080" cy="323336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grpSp>
          <p:nvGrpSpPr>
            <p:cNvPr id="6" name="Group 6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140312" y="459693"/>
              <a:ext cx="2932457" cy="2313975"/>
            </a:xfrm>
            <a:custGeom>
              <a:avLst/>
              <a:gdLst/>
              <a:ahLst/>
              <a:cxnLst/>
              <a:rect l="l" t="t" r="r" b="b"/>
              <a:pathLst>
                <a:path w="2932457" h="2313975">
                  <a:moveTo>
                    <a:pt x="0" y="0"/>
                  </a:moveTo>
                  <a:lnTo>
                    <a:pt x="2932456" y="0"/>
                  </a:lnTo>
                  <a:lnTo>
                    <a:pt x="2932456" y="2313974"/>
                  </a:lnTo>
                  <a:lnTo>
                    <a:pt x="0" y="231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3811853"/>
            <a:ext cx="3909810" cy="2544158"/>
            <a:chOff x="0" y="-158850"/>
            <a:chExt cx="5213080" cy="3392210"/>
          </a:xfrm>
        </p:grpSpPr>
        <p:sp>
          <p:nvSpPr>
            <p:cNvPr id="12" name="Freeform 12"/>
            <p:cNvSpPr/>
            <p:nvPr/>
          </p:nvSpPr>
          <p:spPr>
            <a:xfrm>
              <a:off x="0" y="1"/>
              <a:ext cx="5213080" cy="3233359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grpSp>
          <p:nvGrpSpPr>
            <p:cNvPr id="14" name="Group 14"/>
            <p:cNvGrpSpPr/>
            <p:nvPr/>
          </p:nvGrpSpPr>
          <p:grpSpPr>
            <a:xfrm>
              <a:off x="158080" y="-158850"/>
              <a:ext cx="4896921" cy="3213517"/>
              <a:chOff x="0" y="-66675"/>
              <a:chExt cx="967293" cy="6347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394975" y="355119"/>
              <a:ext cx="2423130" cy="2495733"/>
            </a:xfrm>
            <a:custGeom>
              <a:avLst/>
              <a:gdLst/>
              <a:ahLst/>
              <a:cxnLst/>
              <a:rect l="l" t="t" r="r" b="b"/>
              <a:pathLst>
                <a:path w="2423130" h="2495733">
                  <a:moveTo>
                    <a:pt x="0" y="0"/>
                  </a:moveTo>
                  <a:lnTo>
                    <a:pt x="2423130" y="0"/>
                  </a:lnTo>
                  <a:lnTo>
                    <a:pt x="2423130" y="2495733"/>
                  </a:lnTo>
                  <a:lnTo>
                    <a:pt x="0" y="2495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8E9A6ED-1A9A-F37E-9CFC-E395ADC0F87C}"/>
              </a:ext>
            </a:extLst>
          </p:cNvPr>
          <p:cNvGrpSpPr/>
          <p:nvPr/>
        </p:nvGrpSpPr>
        <p:grpSpPr>
          <a:xfrm>
            <a:off x="1028700" y="6955832"/>
            <a:ext cx="3909810" cy="2425020"/>
            <a:chOff x="1028700" y="6955832"/>
            <a:chExt cx="3909810" cy="2425020"/>
          </a:xfrm>
        </p:grpSpPr>
        <p:sp>
          <p:nvSpPr>
            <p:cNvPr id="20" name="Freeform 20"/>
            <p:cNvSpPr/>
            <p:nvPr/>
          </p:nvSpPr>
          <p:spPr>
            <a:xfrm>
              <a:off x="1028700" y="6955832"/>
              <a:ext cx="3909810" cy="242502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3" name="Freeform: Shape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4E684068-7144-1771-B430-71780ED8A6D6}"/>
                </a:ext>
              </a:extLst>
            </p:cNvPr>
            <p:cNvSpPr/>
            <p:nvPr/>
          </p:nvSpPr>
          <p:spPr>
            <a:xfrm>
              <a:off x="1147260" y="7089851"/>
              <a:ext cx="3672691" cy="2156981"/>
            </a:xfrm>
            <a:custGeom>
              <a:avLst/>
              <a:gdLst>
                <a:gd name="connsiteX0" fmla="*/ 320149 w 3672691"/>
                <a:gd name="connsiteY0" fmla="*/ 0 h 2156981"/>
                <a:gd name="connsiteX1" fmla="*/ 3352542 w 3672691"/>
                <a:gd name="connsiteY1" fmla="*/ 0 h 2156981"/>
                <a:gd name="connsiteX2" fmla="*/ 3672691 w 3672691"/>
                <a:gd name="connsiteY2" fmla="*/ 320149 h 2156981"/>
                <a:gd name="connsiteX3" fmla="*/ 3672691 w 3672691"/>
                <a:gd name="connsiteY3" fmla="*/ 1836832 h 2156981"/>
                <a:gd name="connsiteX4" fmla="*/ 3352542 w 3672691"/>
                <a:gd name="connsiteY4" fmla="*/ 2156981 h 2156981"/>
                <a:gd name="connsiteX5" fmla="*/ 320149 w 3672691"/>
                <a:gd name="connsiteY5" fmla="*/ 2156981 h 2156981"/>
                <a:gd name="connsiteX6" fmla="*/ 0 w 3672691"/>
                <a:gd name="connsiteY6" fmla="*/ 1836832 h 2156981"/>
                <a:gd name="connsiteX7" fmla="*/ 0 w 3672691"/>
                <a:gd name="connsiteY7" fmla="*/ 320149 h 2156981"/>
                <a:gd name="connsiteX8" fmla="*/ 320149 w 3672691"/>
                <a:gd name="connsiteY8" fmla="*/ 0 h 21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691" h="2156981">
                  <a:moveTo>
                    <a:pt x="320149" y="0"/>
                  </a:moveTo>
                  <a:lnTo>
                    <a:pt x="3352542" y="0"/>
                  </a:lnTo>
                  <a:cubicBezTo>
                    <a:pt x="3529355" y="0"/>
                    <a:pt x="3672691" y="143336"/>
                    <a:pt x="3672691" y="320149"/>
                  </a:cubicBezTo>
                  <a:lnTo>
                    <a:pt x="3672691" y="1836832"/>
                  </a:lnTo>
                  <a:cubicBezTo>
                    <a:pt x="3672691" y="2013645"/>
                    <a:pt x="3529355" y="2156981"/>
                    <a:pt x="3352542" y="2156981"/>
                  </a:cubicBezTo>
                  <a:lnTo>
                    <a:pt x="320149" y="2156981"/>
                  </a:lnTo>
                  <a:cubicBezTo>
                    <a:pt x="143336" y="2156981"/>
                    <a:pt x="0" y="2013645"/>
                    <a:pt x="0" y="1836832"/>
                  </a:cubicBezTo>
                  <a:lnTo>
                    <a:pt x="0" y="320149"/>
                  </a:lnTo>
                  <a:cubicBezTo>
                    <a:pt x="0" y="143336"/>
                    <a:pt x="143336" y="0"/>
                    <a:pt x="320149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</p:sp>
        <p:sp>
          <p:nvSpPr>
            <p:cNvPr id="25" name="Freeform 25">
              <a:hlinkClick r:id="rId6" action="ppaction://hlinksldjump"/>
            </p:cNvPr>
            <p:cNvSpPr/>
            <p:nvPr/>
          </p:nvSpPr>
          <p:spPr>
            <a:xfrm>
              <a:off x="2063567" y="7308525"/>
              <a:ext cx="1840076" cy="1719635"/>
            </a:xfrm>
            <a:custGeom>
              <a:avLst/>
              <a:gdLst/>
              <a:ahLst/>
              <a:cxnLst/>
              <a:rect l="l" t="t" r="r" b="b"/>
              <a:pathLst>
                <a:path w="2453435" h="2292847">
                  <a:moveTo>
                    <a:pt x="0" y="0"/>
                  </a:moveTo>
                  <a:lnTo>
                    <a:pt x="2453436" y="0"/>
                  </a:lnTo>
                  <a:lnTo>
                    <a:pt x="2453436" y="2292846"/>
                  </a:lnTo>
                  <a:lnTo>
                    <a:pt x="0" y="2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34414" y="906148"/>
            <a:ext cx="11524886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436928"/>
              <a:ext cx="1488398" cy="901841"/>
              <a:chOff x="0" y="-66675"/>
              <a:chExt cx="294005" cy="17814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73610" y="1447709"/>
              <a:ext cx="13831692" cy="7964184"/>
              <a:chOff x="-55064" y="-66675"/>
              <a:chExt cx="2732186" cy="157317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55064" y="0"/>
                <a:ext cx="2732186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2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37E8594A-C3B1-73A4-F603-4E1FFE669F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63452" y="8026270"/>
            <a:ext cx="1245886" cy="1369105"/>
          </a:xfrm>
          <a:prstGeom prst="rect">
            <a:avLst/>
          </a:prstGeom>
        </p:spPr>
      </p:pic>
      <p:sp>
        <p:nvSpPr>
          <p:cNvPr id="67" name="Title 66">
            <a:extLst>
              <a:ext uri="{FF2B5EF4-FFF2-40B4-BE49-F238E27FC236}">
                <a16:creationId xmlns:a16="http://schemas.microsoft.com/office/drawing/2014/main" id="{6106131F-5D7B-4F01-8BC3-2827ECB62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8734" y="2569745"/>
            <a:ext cx="10214832" cy="4894351"/>
          </a:xfrm>
        </p:spPr>
        <p:txBody>
          <a:bodyPr>
            <a:noAutofit/>
          </a:bodyPr>
          <a:lstStyle/>
          <a:p>
            <a:pPr>
              <a:lnSpc>
                <a:spcPts val="12649"/>
              </a:lnSpc>
            </a:pPr>
            <a: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  <a:t>CHÀO CẢ LỚP! </a:t>
            </a:r>
            <a:b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</a:br>
            <a: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  <a:t>CHÀO MỪNG CÁC EM ĐẾN VỚI BÀI HỌC MỚI!</a:t>
            </a:r>
            <a:endParaRPr lang="en-US" sz="6600" b="1" dirty="0">
              <a:solidFill>
                <a:srgbClr val="375CD1"/>
              </a:solidFill>
              <a:latin typeface="Arial" panose="020B0604020202020204" pitchFamily="34" charset="0"/>
              <a:ea typeface="Stinger Fit Bold"/>
              <a:cs typeface="Arial" panose="020B0604020202020204" pitchFamily="34" charset="0"/>
              <a:sym typeface="Stinger Fi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25">
            <a:extLst>
              <a:ext uri="{FF2B5EF4-FFF2-40B4-BE49-F238E27FC236}">
                <a16:creationId xmlns:a16="http://schemas.microsoft.com/office/drawing/2014/main" id="{8F32B423-997F-EEA7-F88E-AF330B98D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643672"/>
              </p:ext>
            </p:extLst>
          </p:nvPr>
        </p:nvGraphicFramePr>
        <p:xfrm>
          <a:off x="5275945" y="2739835"/>
          <a:ext cx="6555896" cy="822960"/>
        </p:xfrm>
        <a:graphic>
          <a:graphicData uri="http://schemas.openxmlformats.org/drawingml/2006/table">
            <a:tbl>
              <a:tblPr firstRow="1" bandRow="1"/>
              <a:tblGrid>
                <a:gridCol w="819487">
                  <a:extLst>
                    <a:ext uri="{9D8B030D-6E8A-4147-A177-3AD203B41FA5}">
                      <a16:colId xmlns:a16="http://schemas.microsoft.com/office/drawing/2014/main" val="306035504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3009430558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559084653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1410827195"/>
                    </a:ext>
                  </a:extLst>
                </a:gridCol>
                <a:gridCol w="819487">
                  <a:extLst>
                    <a:ext uri="{9D8B030D-6E8A-4147-A177-3AD203B41FA5}">
                      <a16:colId xmlns:a16="http://schemas.microsoft.com/office/drawing/2014/main" val="367948426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D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R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M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4" name="Ô 1">
            <a:hlinkClick r:id="" action="ppaction://noaction"/>
            <a:extLst>
              <a:ext uri="{FF2B5EF4-FFF2-40B4-BE49-F238E27FC236}">
                <a16:creationId xmlns:a16="http://schemas.microsoft.com/office/drawing/2014/main" id="{62CB3A19-18D9-1D1A-86F2-547B792F8D1B}"/>
              </a:ext>
            </a:extLst>
          </p:cNvPr>
          <p:cNvSpPr/>
          <p:nvPr/>
        </p:nvSpPr>
        <p:spPr>
          <a:xfrm>
            <a:off x="1792452" y="1118442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1</a:t>
            </a:r>
          </a:p>
        </p:txBody>
      </p:sp>
      <p:graphicFrame>
        <p:nvGraphicFramePr>
          <p:cNvPr id="55" name="Table 25">
            <a:extLst>
              <a:ext uri="{FF2B5EF4-FFF2-40B4-BE49-F238E27FC236}">
                <a16:creationId xmlns:a16="http://schemas.microsoft.com/office/drawing/2014/main" id="{DA64F366-6728-352B-A961-4884C7CB7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459642"/>
              </p:ext>
            </p:extLst>
          </p:nvPr>
        </p:nvGraphicFramePr>
        <p:xfrm>
          <a:off x="8546944" y="1049862"/>
          <a:ext cx="576072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54980207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749082850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>
                          <a:solidFill>
                            <a:srgbClr val="000000"/>
                          </a:solidFill>
                        </a:rPr>
                        <a:t>S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>
                          <a:solidFill>
                            <a:srgbClr val="000000"/>
                          </a:solidFill>
                        </a:rPr>
                        <a:t>C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R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T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C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6" name="Ô 2">
            <a:hlinkClick r:id="" action="ppaction://noaction"/>
            <a:extLst>
              <a:ext uri="{FF2B5EF4-FFF2-40B4-BE49-F238E27FC236}">
                <a16:creationId xmlns:a16="http://schemas.microsoft.com/office/drawing/2014/main" id="{B04F5106-EC0D-1B74-00D9-AFFF743D3CC3}"/>
              </a:ext>
            </a:extLst>
          </p:cNvPr>
          <p:cNvSpPr/>
          <p:nvPr/>
        </p:nvSpPr>
        <p:spPr>
          <a:xfrm>
            <a:off x="1792452" y="1951851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2</a:t>
            </a:r>
          </a:p>
        </p:txBody>
      </p:sp>
      <p:graphicFrame>
        <p:nvGraphicFramePr>
          <p:cNvPr id="57" name="Table 25">
            <a:extLst>
              <a:ext uri="{FF2B5EF4-FFF2-40B4-BE49-F238E27FC236}">
                <a16:creationId xmlns:a16="http://schemas.microsoft.com/office/drawing/2014/main" id="{60570F74-BC29-784F-EE75-C3DBF164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078597"/>
              </p:ext>
            </p:extLst>
          </p:nvPr>
        </p:nvGraphicFramePr>
        <p:xfrm>
          <a:off x="8546945" y="1883271"/>
          <a:ext cx="246888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8" name="Ô 3">
            <a:hlinkClick r:id="" action="ppaction://noaction"/>
            <a:extLst>
              <a:ext uri="{FF2B5EF4-FFF2-40B4-BE49-F238E27FC236}">
                <a16:creationId xmlns:a16="http://schemas.microsoft.com/office/drawing/2014/main" id="{1C632BDA-455A-A1E3-8D53-2F8CC6414E6E}"/>
              </a:ext>
            </a:extLst>
          </p:cNvPr>
          <p:cNvSpPr/>
          <p:nvPr/>
        </p:nvSpPr>
        <p:spPr>
          <a:xfrm>
            <a:off x="1792452" y="2806692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3</a:t>
            </a:r>
          </a:p>
        </p:txBody>
      </p:sp>
      <p:sp>
        <p:nvSpPr>
          <p:cNvPr id="60" name="Ô 4">
            <a:hlinkClick r:id="" action="ppaction://noaction"/>
            <a:extLst>
              <a:ext uri="{FF2B5EF4-FFF2-40B4-BE49-F238E27FC236}">
                <a16:creationId xmlns:a16="http://schemas.microsoft.com/office/drawing/2014/main" id="{D1CB9A0A-0C37-B35A-58AC-0F60A6AB81F7}"/>
              </a:ext>
            </a:extLst>
          </p:cNvPr>
          <p:cNvSpPr/>
          <p:nvPr/>
        </p:nvSpPr>
        <p:spPr>
          <a:xfrm>
            <a:off x="1792452" y="3618662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4</a:t>
            </a:r>
          </a:p>
        </p:txBody>
      </p:sp>
      <p:graphicFrame>
        <p:nvGraphicFramePr>
          <p:cNvPr id="61" name="Table 25">
            <a:extLst>
              <a:ext uri="{FF2B5EF4-FFF2-40B4-BE49-F238E27FC236}">
                <a16:creationId xmlns:a16="http://schemas.microsoft.com/office/drawing/2014/main" id="{AA14A5DF-5C52-7AE1-C034-D97F1FFFB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772514"/>
              </p:ext>
            </p:extLst>
          </p:nvPr>
        </p:nvGraphicFramePr>
        <p:xfrm>
          <a:off x="6079932" y="3555872"/>
          <a:ext cx="658368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172818493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1449487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67799517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P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U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C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2" name="Ô 5">
            <a:hlinkClick r:id="" action="ppaction://noaction"/>
            <a:extLst>
              <a:ext uri="{FF2B5EF4-FFF2-40B4-BE49-F238E27FC236}">
                <a16:creationId xmlns:a16="http://schemas.microsoft.com/office/drawing/2014/main" id="{0E2B4643-E661-552F-79FB-0DE6E5BF57FD}"/>
              </a:ext>
            </a:extLst>
          </p:cNvPr>
          <p:cNvSpPr/>
          <p:nvPr/>
        </p:nvSpPr>
        <p:spPr>
          <a:xfrm>
            <a:off x="1789306" y="4480259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5</a:t>
            </a:r>
          </a:p>
        </p:txBody>
      </p:sp>
      <p:graphicFrame>
        <p:nvGraphicFramePr>
          <p:cNvPr id="63" name="Table 25">
            <a:extLst>
              <a:ext uri="{FF2B5EF4-FFF2-40B4-BE49-F238E27FC236}">
                <a16:creationId xmlns:a16="http://schemas.microsoft.com/office/drawing/2014/main" id="{A9F97971-3A93-A02C-F36C-B1D373270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09145"/>
              </p:ext>
            </p:extLst>
          </p:nvPr>
        </p:nvGraphicFramePr>
        <p:xfrm>
          <a:off x="7701377" y="4428190"/>
          <a:ext cx="4142585" cy="822960"/>
        </p:xfrm>
        <a:graphic>
          <a:graphicData uri="http://schemas.openxmlformats.org/drawingml/2006/table">
            <a:tbl>
              <a:tblPr firstRow="1" bandRow="1"/>
              <a:tblGrid>
                <a:gridCol w="828517">
                  <a:extLst>
                    <a:ext uri="{9D8B030D-6E8A-4147-A177-3AD203B41FA5}">
                      <a16:colId xmlns:a16="http://schemas.microsoft.com/office/drawing/2014/main" val="3257475092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8517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C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U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4200" b="1" dirty="0">
                          <a:solidFill>
                            <a:srgbClr val="000000"/>
                          </a:solidFill>
                        </a:rPr>
                        <a:t>T</a:t>
                      </a:r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4" name="Star: 5 Points 11">
            <a:hlinkClick r:id="" action="ppaction://noaction"/>
            <a:extLst>
              <a:ext uri="{FF2B5EF4-FFF2-40B4-BE49-F238E27FC236}">
                <a16:creationId xmlns:a16="http://schemas.microsoft.com/office/drawing/2014/main" id="{66C757A2-1B2C-8B9B-1EBC-B14A126F3A20}"/>
              </a:ext>
            </a:extLst>
          </p:cNvPr>
          <p:cNvSpPr/>
          <p:nvPr/>
        </p:nvSpPr>
        <p:spPr>
          <a:xfrm>
            <a:off x="9457583" y="308211"/>
            <a:ext cx="647601" cy="647601"/>
          </a:xfrm>
          <a:prstGeom prst="star5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EF5E4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5" name="Ô 6">
            <a:hlinkClick r:id="" action="ppaction://noaction"/>
            <a:extLst>
              <a:ext uri="{FF2B5EF4-FFF2-40B4-BE49-F238E27FC236}">
                <a16:creationId xmlns:a16="http://schemas.microsoft.com/office/drawing/2014/main" id="{1E018DAE-6264-D328-62F0-CAEA01F80E2B}"/>
              </a:ext>
            </a:extLst>
          </p:cNvPr>
          <p:cNvSpPr/>
          <p:nvPr/>
        </p:nvSpPr>
        <p:spPr>
          <a:xfrm>
            <a:off x="1792452" y="5292793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6</a:t>
            </a:r>
          </a:p>
        </p:txBody>
      </p:sp>
      <p:graphicFrame>
        <p:nvGraphicFramePr>
          <p:cNvPr id="66" name="Table 5">
            <a:extLst>
              <a:ext uri="{FF2B5EF4-FFF2-40B4-BE49-F238E27FC236}">
                <a16:creationId xmlns:a16="http://schemas.microsoft.com/office/drawing/2014/main" id="{BFE3B191-5148-42F7-1078-B3E7D049F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418224"/>
              </p:ext>
            </p:extLst>
          </p:nvPr>
        </p:nvGraphicFramePr>
        <p:xfrm>
          <a:off x="6901025" y="5245655"/>
          <a:ext cx="740664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89628434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61467027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56320782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6898271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C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P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7" name="Ô 7">
            <a:hlinkClick r:id="" action="ppaction://noaction"/>
            <a:extLst>
              <a:ext uri="{FF2B5EF4-FFF2-40B4-BE49-F238E27FC236}">
                <a16:creationId xmlns:a16="http://schemas.microsoft.com/office/drawing/2014/main" id="{8A53ACA1-29CD-4B9A-75FA-D2D96D56ED37}"/>
              </a:ext>
            </a:extLst>
          </p:cNvPr>
          <p:cNvSpPr/>
          <p:nvPr/>
        </p:nvSpPr>
        <p:spPr>
          <a:xfrm>
            <a:off x="1792452" y="6105326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7</a:t>
            </a:r>
          </a:p>
        </p:txBody>
      </p:sp>
      <p:graphicFrame>
        <p:nvGraphicFramePr>
          <p:cNvPr id="68" name="Table 5">
            <a:extLst>
              <a:ext uri="{FF2B5EF4-FFF2-40B4-BE49-F238E27FC236}">
                <a16:creationId xmlns:a16="http://schemas.microsoft.com/office/drawing/2014/main" id="{4D5886AC-F8A2-7B25-48D1-8F55AF060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53711"/>
              </p:ext>
            </p:extLst>
          </p:nvPr>
        </p:nvGraphicFramePr>
        <p:xfrm>
          <a:off x="6901025" y="6068615"/>
          <a:ext cx="411480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O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L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9" name="Ô 8">
            <a:hlinkClick r:id="" action="ppaction://noaction"/>
            <a:extLst>
              <a:ext uri="{FF2B5EF4-FFF2-40B4-BE49-F238E27FC236}">
                <a16:creationId xmlns:a16="http://schemas.microsoft.com/office/drawing/2014/main" id="{2233BF4D-977B-19AB-1903-B71DF24A3CC9}"/>
              </a:ext>
            </a:extLst>
          </p:cNvPr>
          <p:cNvSpPr/>
          <p:nvPr/>
        </p:nvSpPr>
        <p:spPr>
          <a:xfrm>
            <a:off x="1800192" y="6954955"/>
            <a:ext cx="685800" cy="685800"/>
          </a:xfrm>
          <a:prstGeom prst="ellipse">
            <a:avLst/>
          </a:prstGeom>
          <a:solidFill>
            <a:srgbClr val="BCBEF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8287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sym typeface="Arial"/>
              </a:rPr>
              <a:t>8</a:t>
            </a:r>
          </a:p>
        </p:txBody>
      </p:sp>
      <p:graphicFrame>
        <p:nvGraphicFramePr>
          <p:cNvPr id="70" name="Table 5">
            <a:extLst>
              <a:ext uri="{FF2B5EF4-FFF2-40B4-BE49-F238E27FC236}">
                <a16:creationId xmlns:a16="http://schemas.microsoft.com/office/drawing/2014/main" id="{1FB37D6C-A8E2-3EF8-04C6-189E64F72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84667"/>
              </p:ext>
            </p:extLst>
          </p:nvPr>
        </p:nvGraphicFramePr>
        <p:xfrm>
          <a:off x="6080449" y="6886375"/>
          <a:ext cx="6570408" cy="822960"/>
        </p:xfrm>
        <a:graphic>
          <a:graphicData uri="http://schemas.openxmlformats.org/drawingml/2006/table">
            <a:tbl>
              <a:tblPr firstRow="1" bandRow="1"/>
              <a:tblGrid>
                <a:gridCol w="821301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2423758119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181331517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2234159828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593505085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1213172015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3962472229"/>
                    </a:ext>
                  </a:extLst>
                </a:gridCol>
                <a:gridCol w="821301">
                  <a:extLst>
                    <a:ext uri="{9D8B030D-6E8A-4147-A177-3AD203B41FA5}">
                      <a16:colId xmlns:a16="http://schemas.microsoft.com/office/drawing/2014/main" val="1677245706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D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H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R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b="1" dirty="0">
                          <a:solidFill>
                            <a:srgbClr val="000000"/>
                          </a:solidFill>
                        </a:rPr>
                        <a:t>G</a:t>
                      </a: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71" name="Ô số 1">
            <a:extLst>
              <a:ext uri="{FF2B5EF4-FFF2-40B4-BE49-F238E27FC236}">
                <a16:creationId xmlns:a16="http://schemas.microsoft.com/office/drawing/2014/main" id="{5572F8FC-7E6C-C3CC-2E94-DF192773D053}"/>
              </a:ext>
            </a:extLst>
          </p:cNvPr>
          <p:cNvSpPr/>
          <p:nvPr/>
        </p:nvSpPr>
        <p:spPr>
          <a:xfrm>
            <a:off x="1447800" y="8034743"/>
            <a:ext cx="15392396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bIns="180000"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1. </a:t>
            </a:r>
            <a:r>
              <a:rPr lang="vi-VN" sz="3600" dirty="0"/>
              <a:t>Tên một phần mềm lập trình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dirty="0"/>
              <a:t>trực quan có nhân vật mặc định là chú mèo.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91916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2" name="Ô số 2">
            <a:extLst>
              <a:ext uri="{FF2B5EF4-FFF2-40B4-BE49-F238E27FC236}">
                <a16:creationId xmlns:a16="http://schemas.microsoft.com/office/drawing/2014/main" id="{1B2952CE-BB88-FDF9-3734-00523D5BBDE9}"/>
              </a:ext>
            </a:extLst>
          </p:cNvPr>
          <p:cNvSpPr/>
          <p:nvPr/>
        </p:nvSpPr>
        <p:spPr>
          <a:xfrm>
            <a:off x="1447803" y="8075387"/>
            <a:ext cx="15392396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2. </a:t>
            </a:r>
            <a:r>
              <a:rPr lang="vi-VN" sz="3600" dirty="0"/>
              <a:t>Từ còn thiếu trong câu ca dao sau:</a:t>
            </a:r>
          </a:p>
          <a:p>
            <a:pPr algn="ctr">
              <a:lnSpc>
                <a:spcPct val="150000"/>
              </a:lnSpc>
            </a:pPr>
            <a:r>
              <a:rPr lang="vi-VN" sz="3600" dirty="0"/>
              <a:t>“Trăng bao nhiêu tuổi trăng già/Núi bao nhiêu tuổi gọi là núi …”.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" name="Ô số 3">
            <a:extLst>
              <a:ext uri="{FF2B5EF4-FFF2-40B4-BE49-F238E27FC236}">
                <a16:creationId xmlns:a16="http://schemas.microsoft.com/office/drawing/2014/main" id="{FAB79711-B831-4AAE-961C-4E5A7B55DA64}"/>
              </a:ext>
            </a:extLst>
          </p:cNvPr>
          <p:cNvSpPr/>
          <p:nvPr/>
        </p:nvSpPr>
        <p:spPr>
          <a:xfrm>
            <a:off x="1447801" y="8068195"/>
            <a:ext cx="15392400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3. </a:t>
            </a:r>
            <a:r>
              <a:rPr lang="vi-VN" sz="3600" dirty="0"/>
              <a:t>Tên chú mèo máy trong một truyện tranh nổi tiếng của Nhật Bản.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91916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5" name="Ô số 5">
            <a:extLst>
              <a:ext uri="{FF2B5EF4-FFF2-40B4-BE49-F238E27FC236}">
                <a16:creationId xmlns:a16="http://schemas.microsoft.com/office/drawing/2014/main" id="{37DFDFE1-91DB-E738-7A91-3FABFCC5D477}"/>
              </a:ext>
            </a:extLst>
          </p:cNvPr>
          <p:cNvSpPr/>
          <p:nvPr/>
        </p:nvSpPr>
        <p:spPr>
          <a:xfrm>
            <a:off x="1447802" y="8008574"/>
            <a:ext cx="15392398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5. </a:t>
            </a:r>
            <a:r>
              <a:rPr lang="vi-VN" sz="3600" dirty="0"/>
              <a:t>Tên một thiết bị của máy tính trùng với tên một loài vật.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91916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6" name="Ô số 6">
            <a:extLst>
              <a:ext uri="{FF2B5EF4-FFF2-40B4-BE49-F238E27FC236}">
                <a16:creationId xmlns:a16="http://schemas.microsoft.com/office/drawing/2014/main" id="{B313D7B0-D3E4-5F32-F901-7B3154BD4D3A}"/>
              </a:ext>
            </a:extLst>
          </p:cNvPr>
          <p:cNvSpPr/>
          <p:nvPr/>
        </p:nvSpPr>
        <p:spPr>
          <a:xfrm>
            <a:off x="1447802" y="8022400"/>
            <a:ext cx="15392398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6.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lang="vi-VN" sz="3600" dirty="0"/>
              <a:t>Vế thứ nhất của điều thứ nhất của điều thứ hai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600" dirty="0"/>
              <a:t>trong 5 điều Bác Hồ dạy thiếu niên, nhi đồng.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291916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7" name="Ô số 7">
            <a:extLst>
              <a:ext uri="{FF2B5EF4-FFF2-40B4-BE49-F238E27FC236}">
                <a16:creationId xmlns:a16="http://schemas.microsoft.com/office/drawing/2014/main" id="{51C0908D-0286-57E2-D75E-580A4681BB3D}"/>
              </a:ext>
            </a:extLst>
          </p:cNvPr>
          <p:cNvSpPr/>
          <p:nvPr/>
        </p:nvSpPr>
        <p:spPr>
          <a:xfrm>
            <a:off x="1447802" y="8022400"/>
            <a:ext cx="15392398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7. </a:t>
            </a:r>
            <a:r>
              <a:rPr lang="vi-VN" sz="3600" dirty="0"/>
              <a:t>Loại áo ấm làm từ lông cừu.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Ô số 8">
            <a:extLst>
              <a:ext uri="{FF2B5EF4-FFF2-40B4-BE49-F238E27FC236}">
                <a16:creationId xmlns:a16="http://schemas.microsoft.com/office/drawing/2014/main" id="{5C17EC54-A121-EE7F-61A2-0B1A498F4ADC}"/>
              </a:ext>
            </a:extLst>
          </p:cNvPr>
          <p:cNvSpPr/>
          <p:nvPr/>
        </p:nvSpPr>
        <p:spPr>
          <a:xfrm>
            <a:off x="1447802" y="8050719"/>
            <a:ext cx="15392398" cy="15790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Ô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91916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8</a:t>
            </a:r>
            <a:r>
              <a:rPr lang="vi-VN" sz="3600" dirty="0"/>
              <a:t>. Việc mỗi ngày em đều thực hiện để giữ vệ sinh răng miệng.</a:t>
            </a:r>
            <a:endParaRPr lang="vi-VN" sz="3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9" name="Hàng 1">
            <a:extLst>
              <a:ext uri="{FF2B5EF4-FFF2-40B4-BE49-F238E27FC236}">
                <a16:creationId xmlns:a16="http://schemas.microsoft.com/office/drawing/2014/main" id="{A7CFCE82-7003-9833-FF04-A4661AAE1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812942"/>
              </p:ext>
            </p:extLst>
          </p:nvPr>
        </p:nvGraphicFramePr>
        <p:xfrm>
          <a:off x="8546944" y="1068958"/>
          <a:ext cx="576072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54980207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32090230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0" name="Hàng 2">
            <a:extLst>
              <a:ext uri="{FF2B5EF4-FFF2-40B4-BE49-F238E27FC236}">
                <a16:creationId xmlns:a16="http://schemas.microsoft.com/office/drawing/2014/main" id="{A5DE0EDE-B48C-3614-70E7-8A2B67213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334152"/>
              </p:ext>
            </p:extLst>
          </p:nvPr>
        </p:nvGraphicFramePr>
        <p:xfrm>
          <a:off x="8546945" y="1861660"/>
          <a:ext cx="246888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</a:tblGrid>
              <a:tr h="807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3" name="Hàng 5">
            <a:extLst>
              <a:ext uri="{FF2B5EF4-FFF2-40B4-BE49-F238E27FC236}">
                <a16:creationId xmlns:a16="http://schemas.microsoft.com/office/drawing/2014/main" id="{82F20F28-5952-A07D-051A-A295896C9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7695"/>
              </p:ext>
            </p:extLst>
          </p:nvPr>
        </p:nvGraphicFramePr>
        <p:xfrm>
          <a:off x="7712512" y="4389241"/>
          <a:ext cx="4131450" cy="822960"/>
        </p:xfrm>
        <a:graphic>
          <a:graphicData uri="http://schemas.openxmlformats.org/drawingml/2006/table">
            <a:tbl>
              <a:tblPr firstRow="1" bandRow="1"/>
              <a:tblGrid>
                <a:gridCol w="826290">
                  <a:extLst>
                    <a:ext uri="{9D8B030D-6E8A-4147-A177-3AD203B41FA5}">
                      <a16:colId xmlns:a16="http://schemas.microsoft.com/office/drawing/2014/main" val="189327923"/>
                    </a:ext>
                  </a:extLst>
                </a:gridCol>
                <a:gridCol w="82629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629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629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629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</a:tblGrid>
              <a:tr h="777931"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4" name="Hàng 6">
            <a:extLst>
              <a:ext uri="{FF2B5EF4-FFF2-40B4-BE49-F238E27FC236}">
                <a16:creationId xmlns:a16="http://schemas.microsoft.com/office/drawing/2014/main" id="{FEF7F703-9AEF-9D2D-72DF-F15B9C0FE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72853"/>
              </p:ext>
            </p:extLst>
          </p:nvPr>
        </p:nvGraphicFramePr>
        <p:xfrm>
          <a:off x="6901024" y="5236017"/>
          <a:ext cx="740664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330250274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5874349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8405010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68982713"/>
                    </a:ext>
                  </a:extLst>
                </a:gridCol>
              </a:tblGrid>
              <a:tr h="691646"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5" name="Hàng 7">
            <a:extLst>
              <a:ext uri="{FF2B5EF4-FFF2-40B4-BE49-F238E27FC236}">
                <a16:creationId xmlns:a16="http://schemas.microsoft.com/office/drawing/2014/main" id="{EB493AD0-8C7D-816C-5EA7-FE6D5403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475364"/>
              </p:ext>
            </p:extLst>
          </p:nvPr>
        </p:nvGraphicFramePr>
        <p:xfrm>
          <a:off x="6901025" y="6073685"/>
          <a:ext cx="4114800" cy="822960"/>
        </p:xfrm>
        <a:graphic>
          <a:graphicData uri="http://schemas.openxmlformats.org/drawingml/2006/table">
            <a:tbl>
              <a:tblPr firstRow="1" bandRow="1"/>
              <a:tblGrid>
                <a:gridCol w="822960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6" name="Hàng 8">
            <a:extLst>
              <a:ext uri="{FF2B5EF4-FFF2-40B4-BE49-F238E27FC236}">
                <a16:creationId xmlns:a16="http://schemas.microsoft.com/office/drawing/2014/main" id="{F9EADF7A-E04E-4978-833B-B9856F07F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70186"/>
              </p:ext>
            </p:extLst>
          </p:nvPr>
        </p:nvGraphicFramePr>
        <p:xfrm>
          <a:off x="6079932" y="6898718"/>
          <a:ext cx="6570928" cy="822960"/>
        </p:xfrm>
        <a:graphic>
          <a:graphicData uri="http://schemas.openxmlformats.org/drawingml/2006/table">
            <a:tbl>
              <a:tblPr firstRow="1" bandRow="1"/>
              <a:tblGrid>
                <a:gridCol w="821366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2423758119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181331517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2234159828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593505085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3088258999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2623471526"/>
                    </a:ext>
                  </a:extLst>
                </a:gridCol>
                <a:gridCol w="821366">
                  <a:extLst>
                    <a:ext uri="{9D8B030D-6E8A-4147-A177-3AD203B41FA5}">
                      <a16:colId xmlns:a16="http://schemas.microsoft.com/office/drawing/2014/main" val="2128725429"/>
                    </a:ext>
                  </a:extLst>
                </a:gridCol>
              </a:tblGrid>
              <a:tr h="82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1" name="Hàng 3">
            <a:extLst>
              <a:ext uri="{FF2B5EF4-FFF2-40B4-BE49-F238E27FC236}">
                <a16:creationId xmlns:a16="http://schemas.microsoft.com/office/drawing/2014/main" id="{53071E95-6103-78EF-94AB-A0CA3341A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159107"/>
              </p:ext>
            </p:extLst>
          </p:nvPr>
        </p:nvGraphicFramePr>
        <p:xfrm>
          <a:off x="5262053" y="2726537"/>
          <a:ext cx="6569784" cy="822960"/>
        </p:xfrm>
        <a:graphic>
          <a:graphicData uri="http://schemas.openxmlformats.org/drawingml/2006/table">
            <a:tbl>
              <a:tblPr firstRow="1" bandRow="1"/>
              <a:tblGrid>
                <a:gridCol w="821223">
                  <a:extLst>
                    <a:ext uri="{9D8B030D-6E8A-4147-A177-3AD203B41FA5}">
                      <a16:colId xmlns:a16="http://schemas.microsoft.com/office/drawing/2014/main" val="4206578191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2130469909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559084653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2396573272"/>
                    </a:ext>
                  </a:extLst>
                </a:gridCol>
                <a:gridCol w="821223">
                  <a:extLst>
                    <a:ext uri="{9D8B030D-6E8A-4147-A177-3AD203B41FA5}">
                      <a16:colId xmlns:a16="http://schemas.microsoft.com/office/drawing/2014/main" val="272591537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200" b="1" dirty="0">
                        <a:solidFill>
                          <a:srgbClr val="000000"/>
                        </a:solidFill>
                      </a:endParaRPr>
                    </a:p>
                  </a:txBody>
                  <a:tcPr marL="182880" marR="182880" marT="91440" marB="9144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1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" decel="10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" decel="100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decel="100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" decel="100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" decel="100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5" grpId="0" animBg="1"/>
      <p:bldP spid="67" grpId="0" animBg="1"/>
      <p:bldP spid="69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55730" y="383864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568670" y="622330"/>
            <a:ext cx="17150660" cy="9042341"/>
            <a:chOff x="0" y="0"/>
            <a:chExt cx="22867547" cy="1205645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4933853"/>
              <a:ext cx="4881569" cy="2188630"/>
              <a:chOff x="0" y="0"/>
              <a:chExt cx="1424545" cy="6386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424545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24545" h="638688">
                    <a:moveTo>
                      <a:pt x="78240" y="0"/>
                    </a:moveTo>
                    <a:lnTo>
                      <a:pt x="1346304" y="0"/>
                    </a:lnTo>
                    <a:cubicBezTo>
                      <a:pt x="1389515" y="0"/>
                      <a:pt x="1424545" y="35029"/>
                      <a:pt x="1424545" y="78240"/>
                    </a:cubicBezTo>
                    <a:lnTo>
                      <a:pt x="1424545" y="560448"/>
                    </a:lnTo>
                    <a:cubicBezTo>
                      <a:pt x="1424545" y="603659"/>
                      <a:pt x="1389515" y="638688"/>
                      <a:pt x="1346304" y="638688"/>
                    </a:cubicBezTo>
                    <a:lnTo>
                      <a:pt x="78240" y="638688"/>
                    </a:lnTo>
                    <a:cubicBezTo>
                      <a:pt x="57490" y="638688"/>
                      <a:pt x="37589" y="630445"/>
                      <a:pt x="22916" y="615772"/>
                    </a:cubicBezTo>
                    <a:cubicBezTo>
                      <a:pt x="8243" y="601099"/>
                      <a:pt x="0" y="581199"/>
                      <a:pt x="0" y="560448"/>
                    </a:cubicBezTo>
                    <a:lnTo>
                      <a:pt x="0" y="78240"/>
                    </a:lnTo>
                    <a:cubicBezTo>
                      <a:pt x="0" y="35029"/>
                      <a:pt x="35029" y="0"/>
                      <a:pt x="78240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424545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7003" y="5054808"/>
              <a:ext cx="3314679" cy="1946720"/>
              <a:chOff x="0" y="0"/>
              <a:chExt cx="967293" cy="568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1057907" y="5246497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57" name="Title 54">
            <a:extLst>
              <a:ext uri="{FF2B5EF4-FFF2-40B4-BE49-F238E27FC236}">
                <a16:creationId xmlns:a16="http://schemas.microsoft.com/office/drawing/2014/main" id="{17F7FB6E-4F9F-D9AA-F587-06E080A61F3F}"/>
              </a:ext>
            </a:extLst>
          </p:cNvPr>
          <p:cNvSpPr txBox="1">
            <a:spLocks/>
          </p:cNvSpPr>
          <p:nvPr/>
        </p:nvSpPr>
        <p:spPr>
          <a:xfrm>
            <a:off x="4243559" y="1257299"/>
            <a:ext cx="13053842" cy="5854663"/>
          </a:xfrm>
          <a:prstGeom prst="rect">
            <a:avLst/>
          </a:prstGeom>
        </p:spPr>
        <p:txBody>
          <a:bodyPr bIns="10800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b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THÔNG TIN VÀ HỢP TÁC TRONG GIẢI QUYẾT VẤN ĐỀ</a:t>
            </a:r>
            <a:endParaRPr lang="vi-VN" sz="7200" dirty="0">
              <a:solidFill>
                <a:srgbClr val="375C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14">
            <a:extLst>
              <a:ext uri="{FF2B5EF4-FFF2-40B4-BE49-F238E27FC236}">
                <a16:creationId xmlns:a16="http://schemas.microsoft.com/office/drawing/2014/main" id="{31A9DF45-DA4F-89D7-4D41-F865F7162077}"/>
              </a:ext>
            </a:extLst>
          </p:cNvPr>
          <p:cNvSpPr/>
          <p:nvPr/>
        </p:nvSpPr>
        <p:spPr>
          <a:xfrm>
            <a:off x="9029837" y="7283322"/>
            <a:ext cx="3481283" cy="2190043"/>
          </a:xfrm>
          <a:custGeom>
            <a:avLst/>
            <a:gdLst/>
            <a:ahLst/>
            <a:cxnLst/>
            <a:rect l="l" t="t" r="r" b="b"/>
            <a:pathLst>
              <a:path w="3191595" h="2007803">
                <a:moveTo>
                  <a:pt x="0" y="0"/>
                </a:moveTo>
                <a:lnTo>
                  <a:pt x="3191594" y="0"/>
                </a:lnTo>
                <a:lnTo>
                  <a:pt x="3191594" y="2007803"/>
                </a:lnTo>
                <a:lnTo>
                  <a:pt x="0" y="2007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68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55730" y="383864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568670" y="622330"/>
            <a:ext cx="17150660" cy="9042341"/>
            <a:chOff x="0" y="0"/>
            <a:chExt cx="22867547" cy="1205645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4933853"/>
              <a:ext cx="4881569" cy="2188630"/>
              <a:chOff x="0" y="0"/>
              <a:chExt cx="1424545" cy="6386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424545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24545" h="638688">
                    <a:moveTo>
                      <a:pt x="78240" y="0"/>
                    </a:moveTo>
                    <a:lnTo>
                      <a:pt x="1346304" y="0"/>
                    </a:lnTo>
                    <a:cubicBezTo>
                      <a:pt x="1389515" y="0"/>
                      <a:pt x="1424545" y="35029"/>
                      <a:pt x="1424545" y="78240"/>
                    </a:cubicBezTo>
                    <a:lnTo>
                      <a:pt x="1424545" y="560448"/>
                    </a:lnTo>
                    <a:cubicBezTo>
                      <a:pt x="1424545" y="603659"/>
                      <a:pt x="1389515" y="638688"/>
                      <a:pt x="1346304" y="638688"/>
                    </a:cubicBezTo>
                    <a:lnTo>
                      <a:pt x="78240" y="638688"/>
                    </a:lnTo>
                    <a:cubicBezTo>
                      <a:pt x="57490" y="638688"/>
                      <a:pt x="37589" y="630445"/>
                      <a:pt x="22916" y="615772"/>
                    </a:cubicBezTo>
                    <a:cubicBezTo>
                      <a:pt x="8243" y="601099"/>
                      <a:pt x="0" y="581199"/>
                      <a:pt x="0" y="560448"/>
                    </a:cubicBezTo>
                    <a:lnTo>
                      <a:pt x="0" y="78240"/>
                    </a:lnTo>
                    <a:cubicBezTo>
                      <a:pt x="0" y="35029"/>
                      <a:pt x="35029" y="0"/>
                      <a:pt x="78240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424545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7003" y="5054808"/>
              <a:ext cx="3314679" cy="1946720"/>
              <a:chOff x="0" y="0"/>
              <a:chExt cx="967293" cy="568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1057907" y="5246497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2" name="Group 42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48" name="Title 53">
            <a:extLst>
              <a:ext uri="{FF2B5EF4-FFF2-40B4-BE49-F238E27FC236}">
                <a16:creationId xmlns:a16="http://schemas.microsoft.com/office/drawing/2014/main" id="{D8B90CB4-4754-847C-B4FA-D10878FDCA60}"/>
              </a:ext>
            </a:extLst>
          </p:cNvPr>
          <p:cNvSpPr txBox="1">
            <a:spLocks/>
          </p:cNvSpPr>
          <p:nvPr/>
        </p:nvSpPr>
        <p:spPr>
          <a:xfrm>
            <a:off x="6884279" y="1112051"/>
            <a:ext cx="7772400" cy="134549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B82972F-FE18-E62B-15A0-E3C06A300197}"/>
              </a:ext>
            </a:extLst>
          </p:cNvPr>
          <p:cNvGrpSpPr/>
          <p:nvPr/>
        </p:nvGrpSpPr>
        <p:grpSpPr>
          <a:xfrm>
            <a:off x="4626529" y="2734131"/>
            <a:ext cx="12287900" cy="3068348"/>
            <a:chOff x="5799145" y="2727260"/>
            <a:chExt cx="9942672" cy="3068348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804BDCE5-1677-1C35-A5D6-D523D4027CEB}"/>
                </a:ext>
              </a:extLst>
            </p:cNvPr>
            <p:cNvSpPr/>
            <p:nvPr/>
          </p:nvSpPr>
          <p:spPr>
            <a:xfrm>
              <a:off x="5799145" y="2727260"/>
              <a:ext cx="9942672" cy="3068348"/>
            </a:xfrm>
            <a:custGeom>
              <a:avLst/>
              <a:gdLst/>
              <a:ahLst/>
              <a:cxnLst/>
              <a:rect l="l" t="t" r="r" b="b"/>
              <a:pathLst>
                <a:path w="2618646" h="600491">
                  <a:moveTo>
                    <a:pt x="2606966" y="0"/>
                  </a:moveTo>
                  <a:lnTo>
                    <a:pt x="11680" y="0"/>
                  </a:lnTo>
                  <a:cubicBezTo>
                    <a:pt x="8582" y="0"/>
                    <a:pt x="5611" y="1231"/>
                    <a:pt x="3421" y="3421"/>
                  </a:cubicBezTo>
                  <a:cubicBezTo>
                    <a:pt x="1231" y="5611"/>
                    <a:pt x="0" y="8582"/>
                    <a:pt x="0" y="11680"/>
                  </a:cubicBezTo>
                  <a:lnTo>
                    <a:pt x="0" y="405674"/>
                  </a:lnTo>
                  <a:cubicBezTo>
                    <a:pt x="0" y="408771"/>
                    <a:pt x="1231" y="411742"/>
                    <a:pt x="3421" y="413933"/>
                  </a:cubicBezTo>
                  <a:cubicBezTo>
                    <a:pt x="5611" y="416123"/>
                    <a:pt x="8582" y="417354"/>
                    <a:pt x="11680" y="417354"/>
                  </a:cubicBezTo>
                  <a:lnTo>
                    <a:pt x="145800" y="417354"/>
                  </a:lnTo>
                  <a:cubicBezTo>
                    <a:pt x="148898" y="417354"/>
                    <a:pt x="151869" y="418584"/>
                    <a:pt x="154059" y="420775"/>
                  </a:cubicBezTo>
                  <a:cubicBezTo>
                    <a:pt x="156249" y="422965"/>
                    <a:pt x="157480" y="425936"/>
                    <a:pt x="157480" y="429033"/>
                  </a:cubicBezTo>
                  <a:lnTo>
                    <a:pt x="157480" y="593634"/>
                  </a:lnTo>
                  <a:cubicBezTo>
                    <a:pt x="157480" y="596000"/>
                    <a:pt x="158759" y="598181"/>
                    <a:pt x="160824" y="599336"/>
                  </a:cubicBezTo>
                  <a:cubicBezTo>
                    <a:pt x="162889" y="600491"/>
                    <a:pt x="165417" y="600440"/>
                    <a:pt x="167433" y="599201"/>
                  </a:cubicBezTo>
                  <a:lnTo>
                    <a:pt x="453597" y="423466"/>
                  </a:lnTo>
                  <a:cubicBezTo>
                    <a:pt x="460105" y="419469"/>
                    <a:pt x="467593" y="417354"/>
                    <a:pt x="475230" y="417354"/>
                  </a:cubicBezTo>
                  <a:lnTo>
                    <a:pt x="2606966" y="417354"/>
                  </a:lnTo>
                  <a:cubicBezTo>
                    <a:pt x="2610064" y="417354"/>
                    <a:pt x="2613035" y="416123"/>
                    <a:pt x="2615225" y="413933"/>
                  </a:cubicBezTo>
                  <a:cubicBezTo>
                    <a:pt x="2617415" y="411742"/>
                    <a:pt x="2618646" y="408771"/>
                    <a:pt x="2618646" y="405674"/>
                  </a:cubicBezTo>
                  <a:lnTo>
                    <a:pt x="2618646" y="11680"/>
                  </a:lnTo>
                  <a:cubicBezTo>
                    <a:pt x="2618646" y="8582"/>
                    <a:pt x="2617415" y="5611"/>
                    <a:pt x="2615225" y="3421"/>
                  </a:cubicBezTo>
                  <a:cubicBezTo>
                    <a:pt x="2613035" y="1231"/>
                    <a:pt x="2610064" y="0"/>
                    <a:pt x="2606966" y="0"/>
                  </a:cubicBezTo>
                  <a:close/>
                </a:path>
              </a:pathLst>
            </a:custGeom>
            <a:solidFill>
              <a:srgbClr val="FBD86A"/>
            </a:solidFill>
            <a:ln w="38100" cap="sq">
              <a:solidFill>
                <a:srgbClr val="19274F"/>
              </a:solidFill>
              <a:prstDash val="solid"/>
              <a:miter/>
            </a:ln>
          </p:spPr>
          <p:txBody>
            <a:bodyPr anchor="ctr"/>
            <a:lstStyle/>
            <a:p>
              <a:pPr algn="just"/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B2AAD98-1B93-A7AF-8B1C-433E9C1E3141}"/>
                </a:ext>
              </a:extLst>
            </p:cNvPr>
            <p:cNvSpPr txBox="1"/>
            <p:nvPr/>
          </p:nvSpPr>
          <p:spPr>
            <a:xfrm>
              <a:off x="6542214" y="2850629"/>
              <a:ext cx="8456535" cy="182492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ác nhóm HS (vẫn giữ nhóm ở Hoạt động 1) thảo luận và hoàn thành Bản thu hoạch.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Freeform 103">
            <a:extLst>
              <a:ext uri="{FF2B5EF4-FFF2-40B4-BE49-F238E27FC236}">
                <a16:creationId xmlns:a16="http://schemas.microsoft.com/office/drawing/2014/main" id="{5101A79A-EA97-E710-4D1F-712CB0A20306}"/>
              </a:ext>
            </a:extLst>
          </p:cNvPr>
          <p:cNvSpPr/>
          <p:nvPr/>
        </p:nvSpPr>
        <p:spPr>
          <a:xfrm>
            <a:off x="7999031" y="5396820"/>
            <a:ext cx="5943600" cy="4054719"/>
          </a:xfrm>
          <a:custGeom>
            <a:avLst/>
            <a:gdLst/>
            <a:ahLst/>
            <a:cxnLst/>
            <a:rect l="l" t="t" r="r" b="b"/>
            <a:pathLst>
              <a:path w="1154583" h="825527">
                <a:moveTo>
                  <a:pt x="0" y="0"/>
                </a:moveTo>
                <a:lnTo>
                  <a:pt x="1154583" y="0"/>
                </a:lnTo>
                <a:lnTo>
                  <a:pt x="1154583" y="825527"/>
                </a:lnTo>
                <a:lnTo>
                  <a:pt x="0" y="8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44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>
            <a:extLst>
              <a:ext uri="{FF2B5EF4-FFF2-40B4-BE49-F238E27FC236}">
                <a16:creationId xmlns:a16="http://schemas.microsoft.com/office/drawing/2014/main" id="{6D50A6D6-FCF9-E95A-0A7F-14CB044F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20" y="1814"/>
            <a:ext cx="16502957" cy="748475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THU HOẠCH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EE710A-0F63-290F-A8AB-EC1863634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854417"/>
              </p:ext>
            </p:extLst>
          </p:nvPr>
        </p:nvGraphicFramePr>
        <p:xfrm>
          <a:off x="-3" y="750289"/>
          <a:ext cx="18288004" cy="9516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9203">
                  <a:extLst>
                    <a:ext uri="{9D8B030D-6E8A-4147-A177-3AD203B41FA5}">
                      <a16:colId xmlns:a16="http://schemas.microsoft.com/office/drawing/2014/main" val="3587983594"/>
                    </a:ext>
                  </a:extLst>
                </a:gridCol>
                <a:gridCol w="340739">
                  <a:extLst>
                    <a:ext uri="{9D8B030D-6E8A-4147-A177-3AD203B41FA5}">
                      <a16:colId xmlns:a16="http://schemas.microsoft.com/office/drawing/2014/main" val="221202040"/>
                    </a:ext>
                  </a:extLst>
                </a:gridCol>
                <a:gridCol w="9108062">
                  <a:extLst>
                    <a:ext uri="{9D8B030D-6E8A-4147-A177-3AD203B41FA5}">
                      <a16:colId xmlns:a16="http://schemas.microsoft.com/office/drawing/2014/main" val="2140562835"/>
                    </a:ext>
                  </a:extLst>
                </a:gridCol>
              </a:tblGrid>
              <a:tr h="2420201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các thành viên: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</a:t>
                      </a:r>
                      <a:r>
                        <a:rPr lang="vi-VN" sz="28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 kết quả: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 thành:                                                                               Chưa hoàn thành: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</a:t>
                      </a:r>
                      <a:r>
                        <a:rPr lang="vi-VN" sz="28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 xét về việc tìm thông tin để giải ô chữ: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93062"/>
                  </a:ext>
                </a:extLst>
              </a:tr>
              <a:tr h="77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 giải được ô chữ:</a:t>
                      </a:r>
                    </a:p>
                  </a:txBody>
                  <a:tcPr marL="180000" marR="180000" marT="23193" marB="23193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điền vào dãy ô ở mỗi hàng ngang: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điền vào dãy ô ở mỗi hàng ngang:</a:t>
                      </a:r>
                    </a:p>
                  </a:txBody>
                  <a:tcPr marL="180000" marR="180000" marT="23193" marB="23193" anchor="ctr"/>
                </a:tc>
                <a:extLst>
                  <a:ext uri="{0D108BD9-81ED-4DB2-BD59-A6C34878D82A}">
                    <a16:rowId xmlns:a16="http://schemas.microsoft.com/office/drawing/2014/main" val="1451980276"/>
                  </a:ext>
                </a:extLst>
              </a:tr>
              <a:tr h="24202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 đã cho trong Bảng 1 là đủ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 tìm thêm thông tin (trên Internet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 tìm bằng cách khác)</a:t>
                      </a:r>
                    </a:p>
                  </a:txBody>
                  <a:tcPr marL="180000" marR="180000" marT="23193" marB="23193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Luôn chỉ có một từ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nhiều từ và phải lựa chọn 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Luôn chỉ có một từ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nhiều từ và phải lựa chọn </a:t>
                      </a:r>
                    </a:p>
                  </a:txBody>
                  <a:tcPr marL="180000" marR="180000" marT="23193" marB="23193" anchor="ctr"/>
                </a:tc>
                <a:extLst>
                  <a:ext uri="{0D108BD9-81ED-4DB2-BD59-A6C34878D82A}">
                    <a16:rowId xmlns:a16="http://schemas.microsoft.com/office/drawing/2014/main" val="3347848436"/>
                  </a:ext>
                </a:extLst>
              </a:tr>
              <a:tr h="581589"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C. </a:t>
                      </a:r>
                      <a:r>
                        <a:rPr lang="vi-VN" sz="2800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Đánh giá về vai trò của sự hợp tác khi thực hiện nhiệm vụ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31738"/>
                  </a:ext>
                </a:extLst>
              </a:tr>
              <a:tr h="58158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Để nhóm hoàn thành nhiệm vụ nhanh và chính xác: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988157"/>
                  </a:ext>
                </a:extLst>
              </a:tr>
              <a:tr h="242020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cần một vài bạn thực hiện nhiệm vụ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 có phân chia công việc và bạn nào 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cũng tham gia thực hiện nhiệm vụ</a:t>
                      </a:r>
                    </a:p>
                  </a:txBody>
                  <a:tcPr marL="180000" marR="180000" marT="23193" marB="23193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23193" marB="2319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 cần trao đổi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trao đổi sẽ tốt hơn</a:t>
                      </a:r>
                    </a:p>
                  </a:txBody>
                  <a:tcPr marL="180000" marR="180000" marT="23193" marB="23193" anchor="ctr"/>
                </a:tc>
                <a:extLst>
                  <a:ext uri="{0D108BD9-81ED-4DB2-BD59-A6C34878D82A}">
                    <a16:rowId xmlns:a16="http://schemas.microsoft.com/office/drawing/2014/main" val="29288984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49C86B-D82F-CD06-763B-2F396414086B}"/>
              </a:ext>
            </a:extLst>
          </p:cNvPr>
          <p:cNvSpPr/>
          <p:nvPr/>
        </p:nvSpPr>
        <p:spPr>
          <a:xfrm>
            <a:off x="2362200" y="2247900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CE62A6-B136-4E39-41C9-CE27B9ADDCDC}"/>
              </a:ext>
            </a:extLst>
          </p:cNvPr>
          <p:cNvSpPr/>
          <p:nvPr/>
        </p:nvSpPr>
        <p:spPr>
          <a:xfrm>
            <a:off x="13030200" y="2247900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365395-FD11-9051-9F6A-BD6AF7155F68}"/>
              </a:ext>
            </a:extLst>
          </p:cNvPr>
          <p:cNvSpPr/>
          <p:nvPr/>
        </p:nvSpPr>
        <p:spPr>
          <a:xfrm>
            <a:off x="17243077" y="4526643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E621E1-299C-86E6-7B89-14DFFFD4EE86}"/>
              </a:ext>
            </a:extLst>
          </p:cNvPr>
          <p:cNvSpPr/>
          <p:nvPr/>
        </p:nvSpPr>
        <p:spPr>
          <a:xfrm>
            <a:off x="17243077" y="5806651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0D8FAA-6BE5-F0E9-FB0D-F8D0FD440512}"/>
              </a:ext>
            </a:extLst>
          </p:cNvPr>
          <p:cNvSpPr/>
          <p:nvPr/>
        </p:nvSpPr>
        <p:spPr>
          <a:xfrm>
            <a:off x="8142566" y="4526643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03FCA3-2584-E5D7-BE0B-E91AA5941A1E}"/>
              </a:ext>
            </a:extLst>
          </p:cNvPr>
          <p:cNvSpPr/>
          <p:nvPr/>
        </p:nvSpPr>
        <p:spPr>
          <a:xfrm>
            <a:off x="8142566" y="5806651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575E01-A3D9-D7FC-D549-60DD735AAE23}"/>
              </a:ext>
            </a:extLst>
          </p:cNvPr>
          <p:cNvSpPr/>
          <p:nvPr/>
        </p:nvSpPr>
        <p:spPr>
          <a:xfrm>
            <a:off x="8142566" y="8104303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C2CE1-9F2E-9D8F-7B25-F5D6B9641B60}"/>
              </a:ext>
            </a:extLst>
          </p:cNvPr>
          <p:cNvSpPr/>
          <p:nvPr/>
        </p:nvSpPr>
        <p:spPr>
          <a:xfrm>
            <a:off x="8142566" y="9384311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7FD7CB-8DC0-8FC0-C980-4B26E4DED0FC}"/>
              </a:ext>
            </a:extLst>
          </p:cNvPr>
          <p:cNvSpPr/>
          <p:nvPr/>
        </p:nvSpPr>
        <p:spPr>
          <a:xfrm>
            <a:off x="17243077" y="8104303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98A9FD-2566-9743-625F-7E3FDE769B62}"/>
              </a:ext>
            </a:extLst>
          </p:cNvPr>
          <p:cNvSpPr/>
          <p:nvPr/>
        </p:nvSpPr>
        <p:spPr>
          <a:xfrm>
            <a:off x="17243077" y="9384311"/>
            <a:ext cx="3048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81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06148"/>
            <a:ext cx="3909810" cy="2425020"/>
            <a:chOff x="0" y="0"/>
            <a:chExt cx="5213080" cy="32333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3080" cy="323336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grpSp>
          <p:nvGrpSpPr>
            <p:cNvPr id="6" name="Group 6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140312" y="459693"/>
              <a:ext cx="2932457" cy="2313975"/>
            </a:xfrm>
            <a:custGeom>
              <a:avLst/>
              <a:gdLst/>
              <a:ahLst/>
              <a:cxnLst/>
              <a:rect l="l" t="t" r="r" b="b"/>
              <a:pathLst>
                <a:path w="2932457" h="2313975">
                  <a:moveTo>
                    <a:pt x="0" y="0"/>
                  </a:moveTo>
                  <a:lnTo>
                    <a:pt x="2932456" y="0"/>
                  </a:lnTo>
                  <a:lnTo>
                    <a:pt x="2932456" y="2313974"/>
                  </a:lnTo>
                  <a:lnTo>
                    <a:pt x="0" y="231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3930991"/>
            <a:ext cx="3909810" cy="2425020"/>
            <a:chOff x="0" y="1"/>
            <a:chExt cx="5213080" cy="3233359"/>
          </a:xfrm>
        </p:grpSpPr>
        <p:sp>
          <p:nvSpPr>
            <p:cNvPr id="12" name="Freeform 12"/>
            <p:cNvSpPr/>
            <p:nvPr/>
          </p:nvSpPr>
          <p:spPr>
            <a:xfrm>
              <a:off x="0" y="1"/>
              <a:ext cx="5213080" cy="3233359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5" name="Freeform 15"/>
            <p:cNvSpPr/>
            <p:nvPr/>
          </p:nvSpPr>
          <p:spPr>
            <a:xfrm>
              <a:off x="158080" y="178693"/>
              <a:ext cx="4896921" cy="287597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84319" y="0"/>
                  </a:moveTo>
                  <a:lnTo>
                    <a:pt x="882974" y="0"/>
                  </a:lnTo>
                  <a:cubicBezTo>
                    <a:pt x="929542" y="0"/>
                    <a:pt x="967293" y="37751"/>
                    <a:pt x="967293" y="84319"/>
                  </a:cubicBezTo>
                  <a:lnTo>
                    <a:pt x="967293" y="483775"/>
                  </a:lnTo>
                  <a:cubicBezTo>
                    <a:pt x="967293" y="530343"/>
                    <a:pt x="929542" y="568094"/>
                    <a:pt x="882974" y="568094"/>
                  </a:cubicBezTo>
                  <a:lnTo>
                    <a:pt x="84319" y="568094"/>
                  </a:lnTo>
                  <a:cubicBezTo>
                    <a:pt x="37751" y="568094"/>
                    <a:pt x="0" y="530343"/>
                    <a:pt x="0" y="483775"/>
                  </a:cubicBezTo>
                  <a:lnTo>
                    <a:pt x="0" y="84319"/>
                  </a:lnTo>
                  <a:cubicBezTo>
                    <a:pt x="0" y="37751"/>
                    <a:pt x="37751" y="0"/>
                    <a:pt x="84319" y="0"/>
                  </a:cubicBezTo>
                  <a:close/>
                </a:path>
              </a:pathLst>
            </a:custGeom>
            <a:solidFill>
              <a:srgbClr val="FFD33C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  <p:txBody>
            <a:bodyPr anchor="ctr"/>
            <a:lstStyle/>
            <a:p>
              <a:pPr algn="ctr"/>
              <a:r>
                <a:rPr lang="vi-VN" sz="5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8E9A6ED-1A9A-F37E-9CFC-E395ADC0F87C}"/>
              </a:ext>
            </a:extLst>
          </p:cNvPr>
          <p:cNvGrpSpPr/>
          <p:nvPr/>
        </p:nvGrpSpPr>
        <p:grpSpPr>
          <a:xfrm>
            <a:off x="1028700" y="6955832"/>
            <a:ext cx="3909810" cy="2425020"/>
            <a:chOff x="1028700" y="6955832"/>
            <a:chExt cx="3909810" cy="2425020"/>
          </a:xfrm>
        </p:grpSpPr>
        <p:sp>
          <p:nvSpPr>
            <p:cNvPr id="20" name="Freeform 20"/>
            <p:cNvSpPr/>
            <p:nvPr/>
          </p:nvSpPr>
          <p:spPr>
            <a:xfrm>
              <a:off x="1028700" y="6955832"/>
              <a:ext cx="3909810" cy="242502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3" name="Freeform: Shape 62">
              <a:hlinkClick r:id="rId4" action="ppaction://hlinksldjump"/>
              <a:extLst>
                <a:ext uri="{FF2B5EF4-FFF2-40B4-BE49-F238E27FC236}">
                  <a16:creationId xmlns:a16="http://schemas.microsoft.com/office/drawing/2014/main" id="{4E684068-7144-1771-B430-71780ED8A6D6}"/>
                </a:ext>
              </a:extLst>
            </p:cNvPr>
            <p:cNvSpPr/>
            <p:nvPr/>
          </p:nvSpPr>
          <p:spPr>
            <a:xfrm>
              <a:off x="1147260" y="7089851"/>
              <a:ext cx="3672691" cy="2156981"/>
            </a:xfrm>
            <a:custGeom>
              <a:avLst/>
              <a:gdLst>
                <a:gd name="connsiteX0" fmla="*/ 320149 w 3672691"/>
                <a:gd name="connsiteY0" fmla="*/ 0 h 2156981"/>
                <a:gd name="connsiteX1" fmla="*/ 3352542 w 3672691"/>
                <a:gd name="connsiteY1" fmla="*/ 0 h 2156981"/>
                <a:gd name="connsiteX2" fmla="*/ 3672691 w 3672691"/>
                <a:gd name="connsiteY2" fmla="*/ 320149 h 2156981"/>
                <a:gd name="connsiteX3" fmla="*/ 3672691 w 3672691"/>
                <a:gd name="connsiteY3" fmla="*/ 1836832 h 2156981"/>
                <a:gd name="connsiteX4" fmla="*/ 3352542 w 3672691"/>
                <a:gd name="connsiteY4" fmla="*/ 2156981 h 2156981"/>
                <a:gd name="connsiteX5" fmla="*/ 320149 w 3672691"/>
                <a:gd name="connsiteY5" fmla="*/ 2156981 h 2156981"/>
                <a:gd name="connsiteX6" fmla="*/ 0 w 3672691"/>
                <a:gd name="connsiteY6" fmla="*/ 1836832 h 2156981"/>
                <a:gd name="connsiteX7" fmla="*/ 0 w 3672691"/>
                <a:gd name="connsiteY7" fmla="*/ 320149 h 2156981"/>
                <a:gd name="connsiteX8" fmla="*/ 320149 w 3672691"/>
                <a:gd name="connsiteY8" fmla="*/ 0 h 21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691" h="2156981">
                  <a:moveTo>
                    <a:pt x="320149" y="0"/>
                  </a:moveTo>
                  <a:lnTo>
                    <a:pt x="3352542" y="0"/>
                  </a:lnTo>
                  <a:cubicBezTo>
                    <a:pt x="3529355" y="0"/>
                    <a:pt x="3672691" y="143336"/>
                    <a:pt x="3672691" y="320149"/>
                  </a:cubicBezTo>
                  <a:lnTo>
                    <a:pt x="3672691" y="1836832"/>
                  </a:lnTo>
                  <a:cubicBezTo>
                    <a:pt x="3672691" y="2013645"/>
                    <a:pt x="3529355" y="2156981"/>
                    <a:pt x="3352542" y="2156981"/>
                  </a:cubicBezTo>
                  <a:lnTo>
                    <a:pt x="320149" y="2156981"/>
                  </a:lnTo>
                  <a:cubicBezTo>
                    <a:pt x="143336" y="2156981"/>
                    <a:pt x="0" y="2013645"/>
                    <a:pt x="0" y="1836832"/>
                  </a:cubicBezTo>
                  <a:lnTo>
                    <a:pt x="0" y="320149"/>
                  </a:lnTo>
                  <a:cubicBezTo>
                    <a:pt x="0" y="143336"/>
                    <a:pt x="143336" y="0"/>
                    <a:pt x="320149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</p:sp>
        <p:sp>
          <p:nvSpPr>
            <p:cNvPr id="25" name="Freeform 25">
              <a:hlinkClick r:id="rId4" action="ppaction://hlinksldjump"/>
            </p:cNvPr>
            <p:cNvSpPr/>
            <p:nvPr/>
          </p:nvSpPr>
          <p:spPr>
            <a:xfrm>
              <a:off x="2063567" y="7308525"/>
              <a:ext cx="1840076" cy="1719635"/>
            </a:xfrm>
            <a:custGeom>
              <a:avLst/>
              <a:gdLst/>
              <a:ahLst/>
              <a:cxnLst/>
              <a:rect l="l" t="t" r="r" b="b"/>
              <a:pathLst>
                <a:path w="2453435" h="2292847">
                  <a:moveTo>
                    <a:pt x="0" y="0"/>
                  </a:moveTo>
                  <a:lnTo>
                    <a:pt x="2453436" y="0"/>
                  </a:lnTo>
                  <a:lnTo>
                    <a:pt x="2453436" y="2292846"/>
                  </a:lnTo>
                  <a:lnTo>
                    <a:pt x="0" y="2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34414" y="906148"/>
            <a:ext cx="11524886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436928"/>
              <a:ext cx="1488398" cy="901841"/>
              <a:chOff x="0" y="-66675"/>
              <a:chExt cx="294005" cy="17814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73610" y="1447709"/>
              <a:ext cx="13831692" cy="7964184"/>
              <a:chOff x="-55064" y="-66675"/>
              <a:chExt cx="2732186" cy="157317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55064" y="0"/>
                <a:ext cx="2732186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A46AD4E-F3B0-8C8E-AAE6-5565E7099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235" y="2576063"/>
            <a:ext cx="9955628" cy="1115322"/>
          </a:xfrm>
        </p:spPr>
        <p:txBody>
          <a:bodyPr>
            <a:norm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thể tìm thông tin phù hợp từ nhiều nguồn.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CBBD5F5-D70F-73C6-206F-AF154E1CDDAB}"/>
              </a:ext>
            </a:extLst>
          </p:cNvPr>
          <p:cNvSpPr txBox="1">
            <a:spLocks/>
          </p:cNvSpPr>
          <p:nvPr/>
        </p:nvSpPr>
        <p:spPr>
          <a:xfrm>
            <a:off x="6593887" y="3792146"/>
            <a:ext cx="9955628" cy="1115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 có thông tin phù hợp thì phải lựa chọn.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93371ED-3545-BADA-5B3D-C64DAFC8A31C}"/>
              </a:ext>
            </a:extLst>
          </p:cNvPr>
          <p:cNvSpPr txBox="1">
            <a:spLocks/>
          </p:cNvSpPr>
          <p:nvPr/>
        </p:nvSpPr>
        <p:spPr>
          <a:xfrm>
            <a:off x="6598691" y="5069269"/>
            <a:ext cx="9793918" cy="2429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 thành viên trong nhóm biết cách hợp tác sẽ giúp hoàn thành nhiệm vụ nhanh và chính xác.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D9271CDA-8A0B-CA84-D579-D3F18DA8ACBD}"/>
              </a:ext>
            </a:extLst>
          </p:cNvPr>
          <p:cNvGrpSpPr/>
          <p:nvPr/>
        </p:nvGrpSpPr>
        <p:grpSpPr>
          <a:xfrm>
            <a:off x="886083" y="2967647"/>
            <a:ext cx="2729252" cy="6386875"/>
            <a:chOff x="886083" y="2967647"/>
            <a:chExt cx="2729252" cy="6386875"/>
          </a:xfrm>
        </p:grpSpPr>
        <p:sp>
          <p:nvSpPr>
            <p:cNvPr id="55" name="Freeform 55"/>
            <p:cNvSpPr/>
            <p:nvPr/>
          </p:nvSpPr>
          <p:spPr>
            <a:xfrm>
              <a:off x="886083" y="3808564"/>
              <a:ext cx="2729252" cy="5545958"/>
            </a:xfrm>
            <a:custGeom>
              <a:avLst/>
              <a:gdLst/>
              <a:ahLst/>
              <a:cxnLst/>
              <a:rect l="l" t="t" r="r" b="b"/>
              <a:pathLst>
                <a:path w="1494590" h="2157903">
                  <a:moveTo>
                    <a:pt x="74573" y="0"/>
                  </a:moveTo>
                  <a:lnTo>
                    <a:pt x="1420017" y="0"/>
                  </a:lnTo>
                  <a:cubicBezTo>
                    <a:pt x="1439795" y="0"/>
                    <a:pt x="1458763" y="7857"/>
                    <a:pt x="1472748" y="21842"/>
                  </a:cubicBezTo>
                  <a:cubicBezTo>
                    <a:pt x="1486733" y="35827"/>
                    <a:pt x="1494590" y="54795"/>
                    <a:pt x="1494590" y="74573"/>
                  </a:cubicBezTo>
                  <a:lnTo>
                    <a:pt x="1494590" y="2083330"/>
                  </a:lnTo>
                  <a:cubicBezTo>
                    <a:pt x="1494590" y="2103108"/>
                    <a:pt x="1486733" y="2122076"/>
                    <a:pt x="1472748" y="2136061"/>
                  </a:cubicBezTo>
                  <a:cubicBezTo>
                    <a:pt x="1458763" y="2150046"/>
                    <a:pt x="1439795" y="2157903"/>
                    <a:pt x="1420017" y="2157903"/>
                  </a:cubicBezTo>
                  <a:lnTo>
                    <a:pt x="74573" y="2157903"/>
                  </a:lnTo>
                  <a:cubicBezTo>
                    <a:pt x="33388" y="2157903"/>
                    <a:pt x="0" y="2124515"/>
                    <a:pt x="0" y="2083330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endParaRPr lang="vi-VN"/>
            </a:p>
          </p:txBody>
        </p:sp>
        <p:sp>
          <p:nvSpPr>
            <p:cNvPr id="58" name="Freeform 58">
              <a:hlinkClick r:id="rId3" action="ppaction://hlinksldjump"/>
            </p:cNvPr>
            <p:cNvSpPr/>
            <p:nvPr/>
          </p:nvSpPr>
          <p:spPr>
            <a:xfrm>
              <a:off x="1009882" y="3943214"/>
              <a:ext cx="2458629" cy="5286061"/>
            </a:xfrm>
            <a:custGeom>
              <a:avLst/>
              <a:gdLst/>
              <a:ahLst/>
              <a:cxnLst/>
              <a:rect l="l" t="t" r="r" b="b"/>
              <a:pathLst>
                <a:path w="1406693" h="2056779">
                  <a:moveTo>
                    <a:pt x="64243" y="0"/>
                  </a:moveTo>
                  <a:lnTo>
                    <a:pt x="1342450" y="0"/>
                  </a:lnTo>
                  <a:cubicBezTo>
                    <a:pt x="1359488" y="0"/>
                    <a:pt x="1375829" y="6768"/>
                    <a:pt x="1387877" y="18816"/>
                  </a:cubicBezTo>
                  <a:cubicBezTo>
                    <a:pt x="1399925" y="30864"/>
                    <a:pt x="1406693" y="47205"/>
                    <a:pt x="1406693" y="64243"/>
                  </a:cubicBezTo>
                  <a:lnTo>
                    <a:pt x="1406693" y="1992537"/>
                  </a:lnTo>
                  <a:cubicBezTo>
                    <a:pt x="1406693" y="2009575"/>
                    <a:pt x="1399925" y="2025915"/>
                    <a:pt x="1387877" y="2037963"/>
                  </a:cubicBezTo>
                  <a:cubicBezTo>
                    <a:pt x="1375829" y="2050011"/>
                    <a:pt x="1359488" y="2056779"/>
                    <a:pt x="1342450" y="2056779"/>
                  </a:cubicBezTo>
                  <a:lnTo>
                    <a:pt x="64243" y="2056779"/>
                  </a:lnTo>
                  <a:cubicBezTo>
                    <a:pt x="28763" y="2056779"/>
                    <a:pt x="0" y="2028017"/>
                    <a:pt x="0" y="1992537"/>
                  </a:cubicBezTo>
                  <a:lnTo>
                    <a:pt x="0" y="64243"/>
                  </a:lnTo>
                  <a:cubicBezTo>
                    <a:pt x="0" y="47205"/>
                    <a:pt x="6768" y="30864"/>
                    <a:pt x="18816" y="18816"/>
                  </a:cubicBezTo>
                  <a:cubicBezTo>
                    <a:pt x="30864" y="6768"/>
                    <a:pt x="47205" y="0"/>
                    <a:pt x="64243" y="0"/>
                  </a:cubicBezTo>
                  <a:close/>
                </a:path>
              </a:pathLst>
            </a:custGeom>
            <a:solidFill>
              <a:srgbClr val="93D8FF"/>
            </a:solidFill>
            <a:ln w="47625" cap="rnd">
              <a:solidFill>
                <a:srgbClr val="1A1E2D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1"/>
            <p:cNvSpPr/>
            <p:nvPr/>
          </p:nvSpPr>
          <p:spPr>
            <a:xfrm>
              <a:off x="1409792" y="2967647"/>
              <a:ext cx="1681833" cy="16818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endParaRPr lang="vi-VN"/>
            </a:p>
          </p:txBody>
        </p:sp>
        <p:sp>
          <p:nvSpPr>
            <p:cNvPr id="64" name="Freeform 64">
              <a:hlinkClick r:id="rId3" action="ppaction://hlinksldjump"/>
            </p:cNvPr>
            <p:cNvSpPr/>
            <p:nvPr/>
          </p:nvSpPr>
          <p:spPr>
            <a:xfrm>
              <a:off x="1527565" y="3085420"/>
              <a:ext cx="1446288" cy="14462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93D8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965917" y="932479"/>
            <a:ext cx="16356167" cy="1610047"/>
            <a:chOff x="0" y="0"/>
            <a:chExt cx="21808222" cy="214672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1808222" cy="2146729"/>
            </a:xfrm>
            <a:custGeom>
              <a:avLst/>
              <a:gdLst/>
              <a:ahLst/>
              <a:cxnLst/>
              <a:rect l="l" t="t" r="r" b="b"/>
              <a:pathLst>
                <a:path w="6364098" h="626461">
                  <a:moveTo>
                    <a:pt x="17513" y="0"/>
                  </a:moveTo>
                  <a:lnTo>
                    <a:pt x="6346585" y="0"/>
                  </a:lnTo>
                  <a:cubicBezTo>
                    <a:pt x="6356257" y="0"/>
                    <a:pt x="6364098" y="7841"/>
                    <a:pt x="6364098" y="17513"/>
                  </a:cubicBezTo>
                  <a:lnTo>
                    <a:pt x="6364098" y="608947"/>
                  </a:lnTo>
                  <a:cubicBezTo>
                    <a:pt x="6364098" y="618620"/>
                    <a:pt x="6356257" y="626461"/>
                    <a:pt x="6346585" y="626461"/>
                  </a:cubicBezTo>
                  <a:lnTo>
                    <a:pt x="17513" y="626461"/>
                  </a:lnTo>
                  <a:cubicBezTo>
                    <a:pt x="7841" y="626461"/>
                    <a:pt x="0" y="618620"/>
                    <a:pt x="0" y="608947"/>
                  </a:cubicBezTo>
                  <a:lnTo>
                    <a:pt x="0" y="17513"/>
                  </a:lnTo>
                  <a:cubicBezTo>
                    <a:pt x="0" y="7841"/>
                    <a:pt x="7841" y="0"/>
                    <a:pt x="1751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5" name="Freeform 75"/>
            <p:cNvSpPr/>
            <p:nvPr/>
          </p:nvSpPr>
          <p:spPr>
            <a:xfrm>
              <a:off x="184321" y="185059"/>
              <a:ext cx="21439579" cy="1751824"/>
            </a:xfrm>
            <a:custGeom>
              <a:avLst/>
              <a:gdLst/>
              <a:ahLst/>
              <a:cxnLst/>
              <a:rect l="l" t="t" r="r" b="b"/>
              <a:pathLst>
                <a:path w="6256521" h="511219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496775"/>
                  </a:lnTo>
                  <a:cubicBezTo>
                    <a:pt x="6256521" y="504752"/>
                    <a:pt x="6250054" y="511219"/>
                    <a:pt x="6242077" y="511219"/>
                  </a:cubicBezTo>
                  <a:lnTo>
                    <a:pt x="14444" y="511219"/>
                  </a:lnTo>
                  <a:cubicBezTo>
                    <a:pt x="10613" y="511219"/>
                    <a:pt x="6939" y="509697"/>
                    <a:pt x="4231" y="506988"/>
                  </a:cubicBezTo>
                  <a:cubicBezTo>
                    <a:pt x="1522" y="504280"/>
                    <a:pt x="0" y="500606"/>
                    <a:pt x="0" y="496775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73A0CA9D-C2D9-ADDC-39A7-73EF5BC9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297" y="1145656"/>
            <a:ext cx="14793405" cy="1183692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NHÀ THÔNG THÁI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BE98370-6239-F57D-B730-65BCA93C26A8}"/>
              </a:ext>
            </a:extLst>
          </p:cNvPr>
          <p:cNvGrpSpPr/>
          <p:nvPr/>
        </p:nvGrpSpPr>
        <p:grpSpPr>
          <a:xfrm>
            <a:off x="4332727" y="2967646"/>
            <a:ext cx="2729252" cy="6386875"/>
            <a:chOff x="886083" y="2967647"/>
            <a:chExt cx="2729252" cy="6386875"/>
          </a:xfrm>
        </p:grpSpPr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A60746DF-BEE9-A84C-12D1-D93A27F71257}"/>
                </a:ext>
              </a:extLst>
            </p:cNvPr>
            <p:cNvSpPr/>
            <p:nvPr/>
          </p:nvSpPr>
          <p:spPr>
            <a:xfrm>
              <a:off x="886083" y="3808564"/>
              <a:ext cx="2729252" cy="5545958"/>
            </a:xfrm>
            <a:custGeom>
              <a:avLst/>
              <a:gdLst/>
              <a:ahLst/>
              <a:cxnLst/>
              <a:rect l="l" t="t" r="r" b="b"/>
              <a:pathLst>
                <a:path w="1494590" h="2157903">
                  <a:moveTo>
                    <a:pt x="74573" y="0"/>
                  </a:moveTo>
                  <a:lnTo>
                    <a:pt x="1420017" y="0"/>
                  </a:lnTo>
                  <a:cubicBezTo>
                    <a:pt x="1439795" y="0"/>
                    <a:pt x="1458763" y="7857"/>
                    <a:pt x="1472748" y="21842"/>
                  </a:cubicBezTo>
                  <a:cubicBezTo>
                    <a:pt x="1486733" y="35827"/>
                    <a:pt x="1494590" y="54795"/>
                    <a:pt x="1494590" y="74573"/>
                  </a:cubicBezTo>
                  <a:lnTo>
                    <a:pt x="1494590" y="2083330"/>
                  </a:lnTo>
                  <a:cubicBezTo>
                    <a:pt x="1494590" y="2103108"/>
                    <a:pt x="1486733" y="2122076"/>
                    <a:pt x="1472748" y="2136061"/>
                  </a:cubicBezTo>
                  <a:cubicBezTo>
                    <a:pt x="1458763" y="2150046"/>
                    <a:pt x="1439795" y="2157903"/>
                    <a:pt x="1420017" y="2157903"/>
                  </a:cubicBezTo>
                  <a:lnTo>
                    <a:pt x="74573" y="2157903"/>
                  </a:lnTo>
                  <a:cubicBezTo>
                    <a:pt x="33388" y="2157903"/>
                    <a:pt x="0" y="2124515"/>
                    <a:pt x="0" y="2083330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endParaRPr lang="vi-VN"/>
            </a:p>
          </p:txBody>
        </p:sp>
        <p:sp>
          <p:nvSpPr>
            <p:cNvPr id="82" name="Freeform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62C4A5B1-DA8B-F4CA-A076-8A1E8F794552}"/>
                </a:ext>
              </a:extLst>
            </p:cNvPr>
            <p:cNvSpPr/>
            <p:nvPr/>
          </p:nvSpPr>
          <p:spPr>
            <a:xfrm>
              <a:off x="1027699" y="3943215"/>
              <a:ext cx="2458629" cy="5286061"/>
            </a:xfrm>
            <a:custGeom>
              <a:avLst/>
              <a:gdLst/>
              <a:ahLst/>
              <a:cxnLst/>
              <a:rect l="l" t="t" r="r" b="b"/>
              <a:pathLst>
                <a:path w="1406693" h="2056779">
                  <a:moveTo>
                    <a:pt x="64243" y="0"/>
                  </a:moveTo>
                  <a:lnTo>
                    <a:pt x="1342450" y="0"/>
                  </a:lnTo>
                  <a:cubicBezTo>
                    <a:pt x="1359488" y="0"/>
                    <a:pt x="1375829" y="6768"/>
                    <a:pt x="1387877" y="18816"/>
                  </a:cubicBezTo>
                  <a:cubicBezTo>
                    <a:pt x="1399925" y="30864"/>
                    <a:pt x="1406693" y="47205"/>
                    <a:pt x="1406693" y="64243"/>
                  </a:cubicBezTo>
                  <a:lnTo>
                    <a:pt x="1406693" y="1992537"/>
                  </a:lnTo>
                  <a:cubicBezTo>
                    <a:pt x="1406693" y="2009575"/>
                    <a:pt x="1399925" y="2025915"/>
                    <a:pt x="1387877" y="2037963"/>
                  </a:cubicBezTo>
                  <a:cubicBezTo>
                    <a:pt x="1375829" y="2050011"/>
                    <a:pt x="1359488" y="2056779"/>
                    <a:pt x="1342450" y="2056779"/>
                  </a:cubicBezTo>
                  <a:lnTo>
                    <a:pt x="64243" y="2056779"/>
                  </a:lnTo>
                  <a:cubicBezTo>
                    <a:pt x="28763" y="2056779"/>
                    <a:pt x="0" y="2028017"/>
                    <a:pt x="0" y="1992537"/>
                  </a:cubicBezTo>
                  <a:lnTo>
                    <a:pt x="0" y="64243"/>
                  </a:lnTo>
                  <a:cubicBezTo>
                    <a:pt x="0" y="47205"/>
                    <a:pt x="6768" y="30864"/>
                    <a:pt x="18816" y="18816"/>
                  </a:cubicBezTo>
                  <a:cubicBezTo>
                    <a:pt x="30864" y="6768"/>
                    <a:pt x="47205" y="0"/>
                    <a:pt x="64243" y="0"/>
                  </a:cubicBezTo>
                  <a:close/>
                </a:path>
              </a:pathLst>
            </a:custGeom>
            <a:solidFill>
              <a:srgbClr val="F0AEC1"/>
            </a:solidFill>
            <a:ln w="47625" cap="rnd">
              <a:solidFill>
                <a:srgbClr val="1A1E2D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97BD7765-AF49-2C22-DF33-BE2FB4B42847}"/>
                </a:ext>
              </a:extLst>
            </p:cNvPr>
            <p:cNvSpPr/>
            <p:nvPr/>
          </p:nvSpPr>
          <p:spPr>
            <a:xfrm>
              <a:off x="1409792" y="2967647"/>
              <a:ext cx="1681833" cy="16818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endParaRPr lang="vi-VN"/>
            </a:p>
          </p:txBody>
        </p:sp>
        <p:sp>
          <p:nvSpPr>
            <p:cNvPr id="84" name="Freeform 64">
              <a:hlinkClick r:id="rId4" action="ppaction://hlinksldjump"/>
              <a:extLst>
                <a:ext uri="{FF2B5EF4-FFF2-40B4-BE49-F238E27FC236}">
                  <a16:creationId xmlns:a16="http://schemas.microsoft.com/office/drawing/2014/main" id="{E7FA5E9D-CB61-8BAF-9B82-6E815133751A}"/>
                </a:ext>
              </a:extLst>
            </p:cNvPr>
            <p:cNvSpPr/>
            <p:nvPr/>
          </p:nvSpPr>
          <p:spPr>
            <a:xfrm>
              <a:off x="1527565" y="3085420"/>
              <a:ext cx="1446288" cy="14462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AEC1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CFF4EC9-A994-68B8-7D00-55A15866DCD8}"/>
              </a:ext>
            </a:extLst>
          </p:cNvPr>
          <p:cNvGrpSpPr/>
          <p:nvPr/>
        </p:nvGrpSpPr>
        <p:grpSpPr>
          <a:xfrm>
            <a:off x="7779373" y="2967645"/>
            <a:ext cx="2729252" cy="6386875"/>
            <a:chOff x="886083" y="2967647"/>
            <a:chExt cx="2729252" cy="6386875"/>
          </a:xfrm>
        </p:grpSpPr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CA129626-0315-1EA7-B8B9-46BF73982B18}"/>
                </a:ext>
              </a:extLst>
            </p:cNvPr>
            <p:cNvSpPr/>
            <p:nvPr/>
          </p:nvSpPr>
          <p:spPr>
            <a:xfrm>
              <a:off x="886083" y="3808564"/>
              <a:ext cx="2729252" cy="5545958"/>
            </a:xfrm>
            <a:custGeom>
              <a:avLst/>
              <a:gdLst/>
              <a:ahLst/>
              <a:cxnLst/>
              <a:rect l="l" t="t" r="r" b="b"/>
              <a:pathLst>
                <a:path w="1494590" h="2157903">
                  <a:moveTo>
                    <a:pt x="74573" y="0"/>
                  </a:moveTo>
                  <a:lnTo>
                    <a:pt x="1420017" y="0"/>
                  </a:lnTo>
                  <a:cubicBezTo>
                    <a:pt x="1439795" y="0"/>
                    <a:pt x="1458763" y="7857"/>
                    <a:pt x="1472748" y="21842"/>
                  </a:cubicBezTo>
                  <a:cubicBezTo>
                    <a:pt x="1486733" y="35827"/>
                    <a:pt x="1494590" y="54795"/>
                    <a:pt x="1494590" y="74573"/>
                  </a:cubicBezTo>
                  <a:lnTo>
                    <a:pt x="1494590" y="2083330"/>
                  </a:lnTo>
                  <a:cubicBezTo>
                    <a:pt x="1494590" y="2103108"/>
                    <a:pt x="1486733" y="2122076"/>
                    <a:pt x="1472748" y="2136061"/>
                  </a:cubicBezTo>
                  <a:cubicBezTo>
                    <a:pt x="1458763" y="2150046"/>
                    <a:pt x="1439795" y="2157903"/>
                    <a:pt x="1420017" y="2157903"/>
                  </a:cubicBezTo>
                  <a:lnTo>
                    <a:pt x="74573" y="2157903"/>
                  </a:lnTo>
                  <a:cubicBezTo>
                    <a:pt x="33388" y="2157903"/>
                    <a:pt x="0" y="2124515"/>
                    <a:pt x="0" y="2083330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58">
              <a:hlinkClick r:id="rId5" action="ppaction://hlinksldjump"/>
              <a:extLst>
                <a:ext uri="{FF2B5EF4-FFF2-40B4-BE49-F238E27FC236}">
                  <a16:creationId xmlns:a16="http://schemas.microsoft.com/office/drawing/2014/main" id="{309D8BB5-D541-6B63-AD6D-C671411B29A1}"/>
                </a:ext>
              </a:extLst>
            </p:cNvPr>
            <p:cNvSpPr/>
            <p:nvPr/>
          </p:nvSpPr>
          <p:spPr>
            <a:xfrm>
              <a:off x="1003204" y="3929668"/>
              <a:ext cx="2458629" cy="5286061"/>
            </a:xfrm>
            <a:custGeom>
              <a:avLst/>
              <a:gdLst/>
              <a:ahLst/>
              <a:cxnLst/>
              <a:rect l="l" t="t" r="r" b="b"/>
              <a:pathLst>
                <a:path w="1406693" h="2056779">
                  <a:moveTo>
                    <a:pt x="64243" y="0"/>
                  </a:moveTo>
                  <a:lnTo>
                    <a:pt x="1342450" y="0"/>
                  </a:lnTo>
                  <a:cubicBezTo>
                    <a:pt x="1359488" y="0"/>
                    <a:pt x="1375829" y="6768"/>
                    <a:pt x="1387877" y="18816"/>
                  </a:cubicBezTo>
                  <a:cubicBezTo>
                    <a:pt x="1399925" y="30864"/>
                    <a:pt x="1406693" y="47205"/>
                    <a:pt x="1406693" y="64243"/>
                  </a:cubicBezTo>
                  <a:lnTo>
                    <a:pt x="1406693" y="1992537"/>
                  </a:lnTo>
                  <a:cubicBezTo>
                    <a:pt x="1406693" y="2009575"/>
                    <a:pt x="1399925" y="2025915"/>
                    <a:pt x="1387877" y="2037963"/>
                  </a:cubicBezTo>
                  <a:cubicBezTo>
                    <a:pt x="1375829" y="2050011"/>
                    <a:pt x="1359488" y="2056779"/>
                    <a:pt x="1342450" y="2056779"/>
                  </a:cubicBezTo>
                  <a:lnTo>
                    <a:pt x="64243" y="2056779"/>
                  </a:lnTo>
                  <a:cubicBezTo>
                    <a:pt x="28763" y="2056779"/>
                    <a:pt x="0" y="2028017"/>
                    <a:pt x="0" y="1992537"/>
                  </a:cubicBezTo>
                  <a:lnTo>
                    <a:pt x="0" y="64243"/>
                  </a:lnTo>
                  <a:cubicBezTo>
                    <a:pt x="0" y="47205"/>
                    <a:pt x="6768" y="30864"/>
                    <a:pt x="18816" y="18816"/>
                  </a:cubicBezTo>
                  <a:cubicBezTo>
                    <a:pt x="30864" y="6768"/>
                    <a:pt x="47205" y="0"/>
                    <a:pt x="64243" y="0"/>
                  </a:cubicBezTo>
                  <a:close/>
                </a:path>
              </a:pathLst>
            </a:custGeom>
            <a:solidFill>
              <a:srgbClr val="C3E48E"/>
            </a:solidFill>
            <a:ln w="47625" cap="rnd">
              <a:solidFill>
                <a:srgbClr val="1A1E2D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61">
              <a:extLst>
                <a:ext uri="{FF2B5EF4-FFF2-40B4-BE49-F238E27FC236}">
                  <a16:creationId xmlns:a16="http://schemas.microsoft.com/office/drawing/2014/main" id="{1EC227F7-0576-DF75-BB6A-031A654772DE}"/>
                </a:ext>
              </a:extLst>
            </p:cNvPr>
            <p:cNvSpPr/>
            <p:nvPr/>
          </p:nvSpPr>
          <p:spPr>
            <a:xfrm>
              <a:off x="1409792" y="2967647"/>
              <a:ext cx="1681833" cy="16818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64">
              <a:hlinkClick r:id="rId5" action="ppaction://hlinksldjump"/>
              <a:extLst>
                <a:ext uri="{FF2B5EF4-FFF2-40B4-BE49-F238E27FC236}">
                  <a16:creationId xmlns:a16="http://schemas.microsoft.com/office/drawing/2014/main" id="{22859A42-250D-7F5B-5494-327DEC57236C}"/>
                </a:ext>
              </a:extLst>
            </p:cNvPr>
            <p:cNvSpPr/>
            <p:nvPr/>
          </p:nvSpPr>
          <p:spPr>
            <a:xfrm>
              <a:off x="1527565" y="3085420"/>
              <a:ext cx="1446288" cy="14462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C3E48E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9AC8336-8CDA-3CD4-5043-441742E772A7}"/>
              </a:ext>
            </a:extLst>
          </p:cNvPr>
          <p:cNvGrpSpPr/>
          <p:nvPr/>
        </p:nvGrpSpPr>
        <p:grpSpPr>
          <a:xfrm>
            <a:off x="11189638" y="2967644"/>
            <a:ext cx="2729252" cy="6386875"/>
            <a:chOff x="886083" y="2967647"/>
            <a:chExt cx="2729252" cy="6386875"/>
          </a:xfrm>
        </p:grpSpPr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A1B4F211-4775-D244-B5B4-74E3B138E4AC}"/>
                </a:ext>
              </a:extLst>
            </p:cNvPr>
            <p:cNvSpPr/>
            <p:nvPr/>
          </p:nvSpPr>
          <p:spPr>
            <a:xfrm>
              <a:off x="886083" y="3808564"/>
              <a:ext cx="2729252" cy="5545958"/>
            </a:xfrm>
            <a:custGeom>
              <a:avLst/>
              <a:gdLst/>
              <a:ahLst/>
              <a:cxnLst/>
              <a:rect l="l" t="t" r="r" b="b"/>
              <a:pathLst>
                <a:path w="1494590" h="2157903">
                  <a:moveTo>
                    <a:pt x="74573" y="0"/>
                  </a:moveTo>
                  <a:lnTo>
                    <a:pt x="1420017" y="0"/>
                  </a:lnTo>
                  <a:cubicBezTo>
                    <a:pt x="1439795" y="0"/>
                    <a:pt x="1458763" y="7857"/>
                    <a:pt x="1472748" y="21842"/>
                  </a:cubicBezTo>
                  <a:cubicBezTo>
                    <a:pt x="1486733" y="35827"/>
                    <a:pt x="1494590" y="54795"/>
                    <a:pt x="1494590" y="74573"/>
                  </a:cubicBezTo>
                  <a:lnTo>
                    <a:pt x="1494590" y="2083330"/>
                  </a:lnTo>
                  <a:cubicBezTo>
                    <a:pt x="1494590" y="2103108"/>
                    <a:pt x="1486733" y="2122076"/>
                    <a:pt x="1472748" y="2136061"/>
                  </a:cubicBezTo>
                  <a:cubicBezTo>
                    <a:pt x="1458763" y="2150046"/>
                    <a:pt x="1439795" y="2157903"/>
                    <a:pt x="1420017" y="2157903"/>
                  </a:cubicBezTo>
                  <a:lnTo>
                    <a:pt x="74573" y="2157903"/>
                  </a:lnTo>
                  <a:cubicBezTo>
                    <a:pt x="33388" y="2157903"/>
                    <a:pt x="0" y="2124515"/>
                    <a:pt x="0" y="2083330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58">
              <a:hlinkClick r:id="rId6" action="ppaction://hlinksldjump"/>
              <a:extLst>
                <a:ext uri="{FF2B5EF4-FFF2-40B4-BE49-F238E27FC236}">
                  <a16:creationId xmlns:a16="http://schemas.microsoft.com/office/drawing/2014/main" id="{58E5354A-27CF-3F6A-C0EB-883E5D34CE1F}"/>
                </a:ext>
              </a:extLst>
            </p:cNvPr>
            <p:cNvSpPr/>
            <p:nvPr/>
          </p:nvSpPr>
          <p:spPr>
            <a:xfrm>
              <a:off x="999034" y="3943218"/>
              <a:ext cx="2458629" cy="5286061"/>
            </a:xfrm>
            <a:custGeom>
              <a:avLst/>
              <a:gdLst/>
              <a:ahLst/>
              <a:cxnLst/>
              <a:rect l="l" t="t" r="r" b="b"/>
              <a:pathLst>
                <a:path w="1406693" h="2056779">
                  <a:moveTo>
                    <a:pt x="64243" y="0"/>
                  </a:moveTo>
                  <a:lnTo>
                    <a:pt x="1342450" y="0"/>
                  </a:lnTo>
                  <a:cubicBezTo>
                    <a:pt x="1359488" y="0"/>
                    <a:pt x="1375829" y="6768"/>
                    <a:pt x="1387877" y="18816"/>
                  </a:cubicBezTo>
                  <a:cubicBezTo>
                    <a:pt x="1399925" y="30864"/>
                    <a:pt x="1406693" y="47205"/>
                    <a:pt x="1406693" y="64243"/>
                  </a:cubicBezTo>
                  <a:lnTo>
                    <a:pt x="1406693" y="1992537"/>
                  </a:lnTo>
                  <a:cubicBezTo>
                    <a:pt x="1406693" y="2009575"/>
                    <a:pt x="1399925" y="2025915"/>
                    <a:pt x="1387877" y="2037963"/>
                  </a:cubicBezTo>
                  <a:cubicBezTo>
                    <a:pt x="1375829" y="2050011"/>
                    <a:pt x="1359488" y="2056779"/>
                    <a:pt x="1342450" y="2056779"/>
                  </a:cubicBezTo>
                  <a:lnTo>
                    <a:pt x="64243" y="2056779"/>
                  </a:lnTo>
                  <a:cubicBezTo>
                    <a:pt x="28763" y="2056779"/>
                    <a:pt x="0" y="2028017"/>
                    <a:pt x="0" y="1992537"/>
                  </a:cubicBezTo>
                  <a:lnTo>
                    <a:pt x="0" y="64243"/>
                  </a:lnTo>
                  <a:cubicBezTo>
                    <a:pt x="0" y="47205"/>
                    <a:pt x="6768" y="30864"/>
                    <a:pt x="18816" y="18816"/>
                  </a:cubicBezTo>
                  <a:cubicBezTo>
                    <a:pt x="30864" y="6768"/>
                    <a:pt x="47205" y="0"/>
                    <a:pt x="64243" y="0"/>
                  </a:cubicBezTo>
                  <a:close/>
                </a:path>
              </a:pathLst>
            </a:custGeom>
            <a:solidFill>
              <a:srgbClr val="FFFFA3"/>
            </a:solidFill>
            <a:ln w="47625" cap="rnd">
              <a:solidFill>
                <a:srgbClr val="1A1E2D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A09F24CF-9266-877C-573A-3481C78D7CEC}"/>
                </a:ext>
              </a:extLst>
            </p:cNvPr>
            <p:cNvSpPr/>
            <p:nvPr/>
          </p:nvSpPr>
          <p:spPr>
            <a:xfrm>
              <a:off x="1409792" y="2967647"/>
              <a:ext cx="1681833" cy="16818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64">
              <a:hlinkClick r:id="rId6" action="ppaction://hlinksldjump"/>
              <a:extLst>
                <a:ext uri="{FF2B5EF4-FFF2-40B4-BE49-F238E27FC236}">
                  <a16:creationId xmlns:a16="http://schemas.microsoft.com/office/drawing/2014/main" id="{E4184014-B598-A0B5-5FB8-AD3DF3A46FED}"/>
                </a:ext>
              </a:extLst>
            </p:cNvPr>
            <p:cNvSpPr/>
            <p:nvPr/>
          </p:nvSpPr>
          <p:spPr>
            <a:xfrm>
              <a:off x="1527565" y="3085420"/>
              <a:ext cx="1446288" cy="14462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A3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8F26F0A-15C5-5520-9A19-08AB0B38354F}"/>
              </a:ext>
            </a:extLst>
          </p:cNvPr>
          <p:cNvGrpSpPr/>
          <p:nvPr/>
        </p:nvGrpSpPr>
        <p:grpSpPr>
          <a:xfrm>
            <a:off x="14592832" y="2967643"/>
            <a:ext cx="2729252" cy="6386875"/>
            <a:chOff x="886083" y="2967647"/>
            <a:chExt cx="2729252" cy="6386875"/>
          </a:xfrm>
        </p:grpSpPr>
        <p:sp>
          <p:nvSpPr>
            <p:cNvPr id="96" name="Freeform 55">
              <a:extLst>
                <a:ext uri="{FF2B5EF4-FFF2-40B4-BE49-F238E27FC236}">
                  <a16:creationId xmlns:a16="http://schemas.microsoft.com/office/drawing/2014/main" id="{937AB9CD-34C9-5C76-92F3-CA18B21D7575}"/>
                </a:ext>
              </a:extLst>
            </p:cNvPr>
            <p:cNvSpPr/>
            <p:nvPr/>
          </p:nvSpPr>
          <p:spPr>
            <a:xfrm>
              <a:off x="886083" y="3808564"/>
              <a:ext cx="2729252" cy="5545958"/>
            </a:xfrm>
            <a:custGeom>
              <a:avLst/>
              <a:gdLst/>
              <a:ahLst/>
              <a:cxnLst/>
              <a:rect l="l" t="t" r="r" b="b"/>
              <a:pathLst>
                <a:path w="1494590" h="2157903">
                  <a:moveTo>
                    <a:pt x="74573" y="0"/>
                  </a:moveTo>
                  <a:lnTo>
                    <a:pt x="1420017" y="0"/>
                  </a:lnTo>
                  <a:cubicBezTo>
                    <a:pt x="1439795" y="0"/>
                    <a:pt x="1458763" y="7857"/>
                    <a:pt x="1472748" y="21842"/>
                  </a:cubicBezTo>
                  <a:cubicBezTo>
                    <a:pt x="1486733" y="35827"/>
                    <a:pt x="1494590" y="54795"/>
                    <a:pt x="1494590" y="74573"/>
                  </a:cubicBezTo>
                  <a:lnTo>
                    <a:pt x="1494590" y="2083330"/>
                  </a:lnTo>
                  <a:cubicBezTo>
                    <a:pt x="1494590" y="2103108"/>
                    <a:pt x="1486733" y="2122076"/>
                    <a:pt x="1472748" y="2136061"/>
                  </a:cubicBezTo>
                  <a:cubicBezTo>
                    <a:pt x="1458763" y="2150046"/>
                    <a:pt x="1439795" y="2157903"/>
                    <a:pt x="1420017" y="2157903"/>
                  </a:cubicBezTo>
                  <a:lnTo>
                    <a:pt x="74573" y="2157903"/>
                  </a:lnTo>
                  <a:cubicBezTo>
                    <a:pt x="33388" y="2157903"/>
                    <a:pt x="0" y="2124515"/>
                    <a:pt x="0" y="2083330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83CBEC9F-3FCA-516C-0334-29985A5FEEB0}"/>
                </a:ext>
              </a:extLst>
            </p:cNvPr>
            <p:cNvSpPr/>
            <p:nvPr/>
          </p:nvSpPr>
          <p:spPr>
            <a:xfrm>
              <a:off x="999034" y="3943218"/>
              <a:ext cx="2458629" cy="5286061"/>
            </a:xfrm>
            <a:custGeom>
              <a:avLst/>
              <a:gdLst/>
              <a:ahLst/>
              <a:cxnLst/>
              <a:rect l="l" t="t" r="r" b="b"/>
              <a:pathLst>
                <a:path w="1406693" h="2056779">
                  <a:moveTo>
                    <a:pt x="64243" y="0"/>
                  </a:moveTo>
                  <a:lnTo>
                    <a:pt x="1342450" y="0"/>
                  </a:lnTo>
                  <a:cubicBezTo>
                    <a:pt x="1359488" y="0"/>
                    <a:pt x="1375829" y="6768"/>
                    <a:pt x="1387877" y="18816"/>
                  </a:cubicBezTo>
                  <a:cubicBezTo>
                    <a:pt x="1399925" y="30864"/>
                    <a:pt x="1406693" y="47205"/>
                    <a:pt x="1406693" y="64243"/>
                  </a:cubicBezTo>
                  <a:lnTo>
                    <a:pt x="1406693" y="1992537"/>
                  </a:lnTo>
                  <a:cubicBezTo>
                    <a:pt x="1406693" y="2009575"/>
                    <a:pt x="1399925" y="2025915"/>
                    <a:pt x="1387877" y="2037963"/>
                  </a:cubicBezTo>
                  <a:cubicBezTo>
                    <a:pt x="1375829" y="2050011"/>
                    <a:pt x="1359488" y="2056779"/>
                    <a:pt x="1342450" y="2056779"/>
                  </a:cubicBezTo>
                  <a:lnTo>
                    <a:pt x="64243" y="2056779"/>
                  </a:lnTo>
                  <a:cubicBezTo>
                    <a:pt x="28763" y="2056779"/>
                    <a:pt x="0" y="2028017"/>
                    <a:pt x="0" y="1992537"/>
                  </a:cubicBezTo>
                  <a:lnTo>
                    <a:pt x="0" y="64243"/>
                  </a:lnTo>
                  <a:cubicBezTo>
                    <a:pt x="0" y="47205"/>
                    <a:pt x="6768" y="30864"/>
                    <a:pt x="18816" y="18816"/>
                  </a:cubicBezTo>
                  <a:cubicBezTo>
                    <a:pt x="30864" y="6768"/>
                    <a:pt x="47205" y="0"/>
                    <a:pt x="6424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47625" cap="rnd">
              <a:solidFill>
                <a:srgbClr val="1A1E2D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61">
              <a:extLst>
                <a:ext uri="{FF2B5EF4-FFF2-40B4-BE49-F238E27FC236}">
                  <a16:creationId xmlns:a16="http://schemas.microsoft.com/office/drawing/2014/main" id="{9A55EC99-EAD2-9AC3-7ABD-A89DE93A37DF}"/>
                </a:ext>
              </a:extLst>
            </p:cNvPr>
            <p:cNvSpPr/>
            <p:nvPr/>
          </p:nvSpPr>
          <p:spPr>
            <a:xfrm>
              <a:off x="1409792" y="2967647"/>
              <a:ext cx="1681833" cy="16818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64">
              <a:hlinkClick r:id="rId7" action="ppaction://hlinksldjump"/>
              <a:extLst>
                <a:ext uri="{FF2B5EF4-FFF2-40B4-BE49-F238E27FC236}">
                  <a16:creationId xmlns:a16="http://schemas.microsoft.com/office/drawing/2014/main" id="{70929D89-9AD2-EDA7-EA83-1AF0500537F7}"/>
                </a:ext>
              </a:extLst>
            </p:cNvPr>
            <p:cNvSpPr/>
            <p:nvPr/>
          </p:nvSpPr>
          <p:spPr>
            <a:xfrm>
              <a:off x="1527565" y="3085420"/>
              <a:ext cx="1446288" cy="144628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Graphic 1" descr="Close">
            <a:hlinkClick r:id="rId8" action="ppaction://hlinksldjump"/>
            <a:extLst>
              <a:ext uri="{FF2B5EF4-FFF2-40B4-BE49-F238E27FC236}">
                <a16:creationId xmlns:a16="http://schemas.microsoft.com/office/drawing/2014/main" id="{8E99F501-2EB9-28F3-180D-6051E7FBB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22084" y="104523"/>
            <a:ext cx="841828" cy="841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divot"/>
          </a:sp3d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C9ECFF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185797"/>
            <a:ext cx="15078662" cy="1659944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biểu </a:t>
            </a:r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đúng về làm việc nhóm là</a:t>
            </a:r>
            <a:endParaRPr lang="vi-VN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0" y="2994316"/>
            <a:ext cx="7234529" cy="27058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cần phân công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công việc dựa vào điểm mạnh của mỗi người.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0" y="6181579"/>
            <a:ext cx="7234529" cy="27058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cần có tinh thần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trách nhiệm.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448803" y="2989154"/>
            <a:ext cx="7234529" cy="27058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mỗi người chỉ cần quan tâm đến phần việc của mình.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448803" y="6181579"/>
            <a:ext cx="7234529" cy="270581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cần thảo luận, góp ý và giúp đỡ lẫn nhau.</a:t>
            </a:r>
          </a:p>
        </p:txBody>
      </p:sp>
      <p:sp>
        <p:nvSpPr>
          <p:cNvPr id="39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8B8350E5-92D3-87FD-E481-FD02C8699F2F}"/>
              </a:ext>
            </a:extLst>
          </p:cNvPr>
          <p:cNvSpPr/>
          <p:nvPr/>
        </p:nvSpPr>
        <p:spPr>
          <a:xfrm>
            <a:off x="17172956" y="9233670"/>
            <a:ext cx="975464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396515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F7D1DC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372395"/>
            <a:ext cx="15078662" cy="21069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chuẩn bị đồ dùng cho chuyến </a:t>
            </a:r>
            <a:b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lịch Nhật Bản sắp tới em cần tìm hiểu thông tin gì?</a:t>
            </a:r>
            <a:endParaRPr lang="vi-VN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752797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Thông tin về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thời tiết Nhật Bản.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402373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Thông tin về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lịch sử Nhật Bản.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747635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Thông tin về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ẩm thực Nhật Bản.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402373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Thông tin về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giao thông Nhật Bản.</a:t>
            </a:r>
          </a:p>
        </p:txBody>
      </p:sp>
      <p:sp>
        <p:nvSpPr>
          <p:cNvPr id="6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660A07FB-AA7F-08CA-6E5E-2D6B68AD2ED5}"/>
              </a:ext>
            </a:extLst>
          </p:cNvPr>
          <p:cNvSpPr/>
          <p:nvPr/>
        </p:nvSpPr>
        <p:spPr>
          <a:xfrm>
            <a:off x="17172956" y="9233670"/>
            <a:ext cx="975464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884948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8" y="1377516"/>
            <a:ext cx="15697202" cy="20572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3: 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 tin nào sau đây là </a:t>
            </a:r>
            <a:r>
              <a:rPr lang="vi-VN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vi-VN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phù hợp cho nội dung bài thuyết trình về cuộc khởi nghĩa Hai Bà Trưng?</a:t>
            </a:r>
            <a:endParaRPr lang="vi-VN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731190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80000" rtlCol="0" anchor="ctr"/>
          <a:lstStyle/>
          <a:p>
            <a:pPr marL="742950" indent="-742950" algn="ctr">
              <a:lnSpc>
                <a:spcPct val="150000"/>
              </a:lnSpc>
              <a:buAutoNum type="alphaUcPeriod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Thời gian diễn ra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cuộc khởi nghĩa.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438900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Quân địch.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726028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Kết quả của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cuộc khởi nghĩa.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438900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Nhà nước Văn Lang.</a:t>
            </a:r>
          </a:p>
        </p:txBody>
      </p:sp>
      <p:sp>
        <p:nvSpPr>
          <p:cNvPr id="6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7EB925E9-0B03-FAB5-1891-66454D91C9CC}"/>
              </a:ext>
            </a:extLst>
          </p:cNvPr>
          <p:cNvSpPr/>
          <p:nvPr/>
        </p:nvSpPr>
        <p:spPr>
          <a:xfrm>
            <a:off x="17172956" y="9233670"/>
            <a:ext cx="975464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930712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FFFFB9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372396"/>
            <a:ext cx="15078662" cy="1659944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có thể tìm kiếm thông tin trên Internet bằng cách nào?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197245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Sử dụng mạng xã hội.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285906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Sử dụng phần mềm Microsoft Teams.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192083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Sử dụng thư điện tử.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285906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Sử dụng máy tìm kiếm google.com.</a:t>
            </a:r>
          </a:p>
        </p:txBody>
      </p:sp>
      <p:sp>
        <p:nvSpPr>
          <p:cNvPr id="3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B8C10F8B-10DC-D7B3-1B58-4685E74F85F7}"/>
              </a:ext>
            </a:extLst>
          </p:cNvPr>
          <p:cNvSpPr/>
          <p:nvPr/>
        </p:nvSpPr>
        <p:spPr>
          <a:xfrm>
            <a:off x="17172956" y="9233670"/>
            <a:ext cx="975464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68715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57" cy="9042341"/>
            <a:chOff x="0" y="0"/>
            <a:chExt cx="22867543" cy="12056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5403" cy="2188631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4337281" y="0"/>
              <a:ext cx="18530262" cy="12056454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655730" y="383864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4" name="Title 53">
            <a:extLst>
              <a:ext uri="{FF2B5EF4-FFF2-40B4-BE49-F238E27FC236}">
                <a16:creationId xmlns:a16="http://schemas.microsoft.com/office/drawing/2014/main" id="{85EC030E-93D6-3835-8D7D-58A40085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7358" y="1221208"/>
            <a:ext cx="13206242" cy="1170630"/>
          </a:xfrm>
        </p:spPr>
        <p:txBody>
          <a:bodyPr>
            <a:normAutofit/>
          </a:bodyPr>
          <a:lstStyle/>
          <a:p>
            <a:r>
              <a:rPr lang="vi-VN" sz="60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yt1s.com - Trò chơi PowerPoint Giải ô chữ An toàn giao thông  Tải miễn phí_v720P">
            <a:hlinkClick r:id="" action="ppaction://media"/>
            <a:extLst>
              <a:ext uri="{FF2B5EF4-FFF2-40B4-BE49-F238E27FC236}">
                <a16:creationId xmlns:a16="http://schemas.microsoft.com/office/drawing/2014/main" id="{52B0B2ED-F5A9-2AEF-DB36-E34574F3C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22179" y="2760534"/>
            <a:ext cx="10896600" cy="6130030"/>
          </a:xfrm>
          <a:prstGeom prst="rect">
            <a:avLst/>
          </a:prstGeom>
          <a:ln w="107950" cap="rnd">
            <a:solidFill>
              <a:schemeClr val="accent1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8629484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372396"/>
            <a:ext cx="15078662" cy="16651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5: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Phát biểu nào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đúng </a:t>
            </a:r>
            <a:b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tìm kiếm thông tin trong giải quyết vấn đề?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471080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A. Để giải quyết vấn đề em cần đưa ra quyết định dựa vào những thông tin mà mình đã tìm kiếm được.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285906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cs typeface="Arial" panose="020B0604020202020204" pitchFamily="34" charset="0"/>
              </a:rPr>
              <a:t>B. Bất kì thông nào em tìm kiếm được cũng giúp giải quyết vấn đề.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465918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C. Thiếu thông tin sẽ khiến em gặp khó khăn trong giải quyết vấn đề.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285906"/>
            <a:ext cx="7082130" cy="23812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D. Có đủ thông tin sẽ giúp em giải quyết vấn đề tốt hơn.</a:t>
            </a:r>
          </a:p>
        </p:txBody>
      </p:sp>
      <p:sp>
        <p:nvSpPr>
          <p:cNvPr id="6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ACBB6D9D-C30F-226A-4442-C24A4955E3AB}"/>
              </a:ext>
            </a:extLst>
          </p:cNvPr>
          <p:cNvSpPr/>
          <p:nvPr/>
        </p:nvSpPr>
        <p:spPr>
          <a:xfrm>
            <a:off x="17172956" y="9233670"/>
            <a:ext cx="975464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196173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68670" y="622330"/>
            <a:ext cx="17150660" cy="9042341"/>
            <a:chOff x="0" y="0"/>
            <a:chExt cx="22867547" cy="1205645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9867824"/>
              <a:ext cx="5167610" cy="2188630"/>
              <a:chOff x="0" y="0"/>
              <a:chExt cx="1508018" cy="6386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508018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8018" h="638688">
                    <a:moveTo>
                      <a:pt x="73909" y="0"/>
                    </a:moveTo>
                    <a:lnTo>
                      <a:pt x="1434108" y="0"/>
                    </a:lnTo>
                    <a:cubicBezTo>
                      <a:pt x="1453710" y="0"/>
                      <a:pt x="1472509" y="7787"/>
                      <a:pt x="1486370" y="21648"/>
                    </a:cubicBezTo>
                    <a:cubicBezTo>
                      <a:pt x="1500231" y="35508"/>
                      <a:pt x="1508018" y="54307"/>
                      <a:pt x="1508018" y="73909"/>
                    </a:cubicBezTo>
                    <a:lnTo>
                      <a:pt x="1508018" y="564779"/>
                    </a:lnTo>
                    <a:cubicBezTo>
                      <a:pt x="1508018" y="584381"/>
                      <a:pt x="1500231" y="603180"/>
                      <a:pt x="1486370" y="617041"/>
                    </a:cubicBezTo>
                    <a:cubicBezTo>
                      <a:pt x="1472509" y="630902"/>
                      <a:pt x="1453710" y="638688"/>
                      <a:pt x="1434108" y="638688"/>
                    </a:cubicBezTo>
                    <a:lnTo>
                      <a:pt x="73909" y="638688"/>
                    </a:lnTo>
                    <a:cubicBezTo>
                      <a:pt x="54307" y="638688"/>
                      <a:pt x="35508" y="630902"/>
                      <a:pt x="21648" y="617041"/>
                    </a:cubicBezTo>
                    <a:cubicBezTo>
                      <a:pt x="7787" y="603180"/>
                      <a:pt x="0" y="584381"/>
                      <a:pt x="0" y="564779"/>
                    </a:cubicBezTo>
                    <a:lnTo>
                      <a:pt x="0" y="73909"/>
                    </a:lnTo>
                    <a:cubicBezTo>
                      <a:pt x="0" y="54307"/>
                      <a:pt x="7787" y="35508"/>
                      <a:pt x="21648" y="21648"/>
                    </a:cubicBezTo>
                    <a:cubicBezTo>
                      <a:pt x="35508" y="7787"/>
                      <a:pt x="54307" y="0"/>
                      <a:pt x="73909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508018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7003" y="9988779"/>
              <a:ext cx="3314679" cy="1946720"/>
              <a:chOff x="0" y="0"/>
              <a:chExt cx="967293" cy="568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655730" y="10251688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42" name="Group 42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4666487" y="2624107"/>
              <a:ext cx="17871855" cy="9148173"/>
              <a:chOff x="0" y="-226611"/>
              <a:chExt cx="5215384" cy="266962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-226611"/>
                <a:ext cx="5215384" cy="2573718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2443019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2425691"/>
                    </a:lnTo>
                    <a:cubicBezTo>
                      <a:pt x="5215384" y="2430287"/>
                      <a:pt x="5213558" y="2434694"/>
                      <a:pt x="5210308" y="2437943"/>
                    </a:cubicBezTo>
                    <a:cubicBezTo>
                      <a:pt x="5207059" y="2441193"/>
                      <a:pt x="5202651" y="2443019"/>
                      <a:pt x="5198056" y="2443019"/>
                    </a:cubicBezTo>
                    <a:lnTo>
                      <a:pt x="17328" y="2443019"/>
                    </a:lnTo>
                    <a:cubicBezTo>
                      <a:pt x="7758" y="2443019"/>
                      <a:pt x="0" y="2435261"/>
                      <a:pt x="0" y="2425691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5215384" cy="250969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Title 68">
            <a:extLst>
              <a:ext uri="{FF2B5EF4-FFF2-40B4-BE49-F238E27FC236}">
                <a16:creationId xmlns:a16="http://schemas.microsoft.com/office/drawing/2014/main" id="{E64C9116-D288-B718-65B8-75DEE50A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535" y="1158122"/>
            <a:ext cx="13403890" cy="1143000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645C1A-85F1-D04B-86B8-24F5E7C79B06}"/>
              </a:ext>
            </a:extLst>
          </p:cNvPr>
          <p:cNvGrpSpPr/>
          <p:nvPr/>
        </p:nvGrpSpPr>
        <p:grpSpPr>
          <a:xfrm>
            <a:off x="4691281" y="2945392"/>
            <a:ext cx="6897476" cy="5856168"/>
            <a:chOff x="5420669" y="2858158"/>
            <a:chExt cx="6897476" cy="5856168"/>
          </a:xfrm>
        </p:grpSpPr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67C1BBE-5016-3E90-5A6D-E732D8F2E79F}"/>
                </a:ext>
              </a:extLst>
            </p:cNvPr>
            <p:cNvSpPr/>
            <p:nvPr/>
          </p:nvSpPr>
          <p:spPr>
            <a:xfrm>
              <a:off x="5887643" y="2858158"/>
              <a:ext cx="5963527" cy="805037"/>
            </a:xfrm>
            <a:prstGeom prst="roundRect">
              <a:avLst>
                <a:gd name="adj" fmla="val 27485"/>
              </a:avLst>
            </a:prstGeom>
            <a:solidFill>
              <a:srgbClr val="FF9DC6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vi-VN" sz="4400" b="1"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  <a:endParaRPr lang="vi-VN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488E7F-ED32-9095-62C1-1FCC2FC76243}"/>
                </a:ext>
              </a:extLst>
            </p:cNvPr>
            <p:cNvSpPr txBox="1"/>
            <p:nvPr/>
          </p:nvSpPr>
          <p:spPr>
            <a:xfrm>
              <a:off x="5420669" y="3738669"/>
              <a:ext cx="6897476" cy="497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em hãy tìm kiếm và lựa chọn thông tin để chuẩn bị bài trình chiếu giới thiệu về một cảnh đẹp ở Việt Nam.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trình chiếu có từ 3 đến 5 trang chiếu. </a:t>
              </a:r>
              <a:endParaRPr lang="vi-VN" sz="36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8FC19C21-50BC-9EF3-3446-CF9FAC675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4"/>
          <a:stretch/>
        </p:blipFill>
        <p:spPr bwMode="auto">
          <a:xfrm>
            <a:off x="12252553" y="2987766"/>
            <a:ext cx="4487850" cy="585616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68670" y="450971"/>
            <a:ext cx="17150660" cy="9213700"/>
            <a:chOff x="0" y="-228479"/>
            <a:chExt cx="22867547" cy="12284933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9867824"/>
              <a:ext cx="5167610" cy="2188630"/>
              <a:chOff x="0" y="0"/>
              <a:chExt cx="1508018" cy="6386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508018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8018" h="638688">
                    <a:moveTo>
                      <a:pt x="73909" y="0"/>
                    </a:moveTo>
                    <a:lnTo>
                      <a:pt x="1434108" y="0"/>
                    </a:lnTo>
                    <a:cubicBezTo>
                      <a:pt x="1453710" y="0"/>
                      <a:pt x="1472509" y="7787"/>
                      <a:pt x="1486370" y="21648"/>
                    </a:cubicBezTo>
                    <a:cubicBezTo>
                      <a:pt x="1500231" y="35508"/>
                      <a:pt x="1508018" y="54307"/>
                      <a:pt x="1508018" y="73909"/>
                    </a:cubicBezTo>
                    <a:lnTo>
                      <a:pt x="1508018" y="564779"/>
                    </a:lnTo>
                    <a:cubicBezTo>
                      <a:pt x="1508018" y="584381"/>
                      <a:pt x="1500231" y="603180"/>
                      <a:pt x="1486370" y="617041"/>
                    </a:cubicBezTo>
                    <a:cubicBezTo>
                      <a:pt x="1472509" y="630902"/>
                      <a:pt x="1453710" y="638688"/>
                      <a:pt x="1434108" y="638688"/>
                    </a:cubicBezTo>
                    <a:lnTo>
                      <a:pt x="73909" y="638688"/>
                    </a:lnTo>
                    <a:cubicBezTo>
                      <a:pt x="54307" y="638688"/>
                      <a:pt x="35508" y="630902"/>
                      <a:pt x="21648" y="617041"/>
                    </a:cubicBezTo>
                    <a:cubicBezTo>
                      <a:pt x="7787" y="603180"/>
                      <a:pt x="0" y="584381"/>
                      <a:pt x="0" y="564779"/>
                    </a:cubicBezTo>
                    <a:lnTo>
                      <a:pt x="0" y="73909"/>
                    </a:lnTo>
                    <a:cubicBezTo>
                      <a:pt x="0" y="54307"/>
                      <a:pt x="7787" y="35508"/>
                      <a:pt x="21648" y="21648"/>
                    </a:cubicBezTo>
                    <a:cubicBezTo>
                      <a:pt x="35508" y="7787"/>
                      <a:pt x="54307" y="0"/>
                      <a:pt x="73909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508018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7003" y="9988779"/>
              <a:ext cx="3314679" cy="1946720"/>
              <a:chOff x="0" y="0"/>
              <a:chExt cx="967293" cy="568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655730" y="10251688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4337281" y="-228479"/>
              <a:ext cx="18530266" cy="1228493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666487" y="3172169"/>
              <a:ext cx="17871855" cy="8600110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5E394525-F322-E17A-142F-9A0C6E6BCA16}"/>
              </a:ext>
            </a:extLst>
          </p:cNvPr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491E186-6A77-F69F-76A1-CD3D855F10C3}"/>
                </a:ext>
              </a:extLst>
            </p:cNvPr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610CC181-1A65-1332-F118-E1165566602E}"/>
                </a:ext>
              </a:extLst>
            </p:cNvPr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45">
            <a:extLst>
              <a:ext uri="{FF2B5EF4-FFF2-40B4-BE49-F238E27FC236}">
                <a16:creationId xmlns:a16="http://schemas.microsoft.com/office/drawing/2014/main" id="{FAD2F741-5E57-182C-9477-A4A596850F90}"/>
              </a:ext>
            </a:extLst>
          </p:cNvPr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73C465B-4C8F-9418-842E-AD20788D77BC}"/>
                </a:ext>
              </a:extLst>
            </p:cNvPr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6CBF2C6F-DE87-44C9-7E86-C89BDA3335D6}"/>
                </a:ext>
              </a:extLst>
            </p:cNvPr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AutoShape 48">
            <a:extLst>
              <a:ext uri="{FF2B5EF4-FFF2-40B4-BE49-F238E27FC236}">
                <a16:creationId xmlns:a16="http://schemas.microsoft.com/office/drawing/2014/main" id="{BE917EF5-35A0-8252-8230-AAACC501EBF9}"/>
              </a:ext>
            </a:extLst>
          </p:cNvPr>
          <p:cNvSpPr/>
          <p:nvPr/>
        </p:nvSpPr>
        <p:spPr>
          <a:xfrm flipV="1">
            <a:off x="4068569" y="2708211"/>
            <a:ext cx="13403852" cy="19050"/>
          </a:xfrm>
          <a:prstGeom prst="line">
            <a:avLst/>
          </a:prstGeom>
          <a:ln w="63500" cap="flat">
            <a:solidFill>
              <a:srgbClr val="1927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D0B9B2D-56CE-EC0F-EBDC-4682F1D5B489}"/>
              </a:ext>
            </a:extLst>
          </p:cNvPr>
          <p:cNvSpPr txBox="1"/>
          <p:nvPr/>
        </p:nvSpPr>
        <p:spPr>
          <a:xfrm>
            <a:off x="4646001" y="3262374"/>
            <a:ext cx="6672948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Vị trí địa lí: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Phía Bắc giáp Thái Nguyên, Vĩnh Phúc; phía Nam giáp Hòa Bình; phía Đông giáp Hưng Yên, Bắc Ninh; phía Tây giáp Phú Thọ.</a:t>
            </a: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37DE93B-ED10-AC9A-1573-47AE8C6C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17" y="1201278"/>
            <a:ext cx="11694724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A9B4DD6B-692B-A0A3-704E-9A9ABF92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5" r="33835"/>
          <a:stretch/>
        </p:blipFill>
        <p:spPr bwMode="auto">
          <a:xfrm>
            <a:off x="12129991" y="3164232"/>
            <a:ext cx="4487850" cy="585616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68670" y="450971"/>
            <a:ext cx="17150660" cy="9213700"/>
            <a:chOff x="0" y="-228479"/>
            <a:chExt cx="22867547" cy="12284933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9867824"/>
              <a:ext cx="5167610" cy="2188630"/>
              <a:chOff x="0" y="0"/>
              <a:chExt cx="1508018" cy="63868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508018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508018" h="638688">
                    <a:moveTo>
                      <a:pt x="73909" y="0"/>
                    </a:moveTo>
                    <a:lnTo>
                      <a:pt x="1434108" y="0"/>
                    </a:lnTo>
                    <a:cubicBezTo>
                      <a:pt x="1453710" y="0"/>
                      <a:pt x="1472509" y="7787"/>
                      <a:pt x="1486370" y="21648"/>
                    </a:cubicBezTo>
                    <a:cubicBezTo>
                      <a:pt x="1500231" y="35508"/>
                      <a:pt x="1508018" y="54307"/>
                      <a:pt x="1508018" y="73909"/>
                    </a:cubicBezTo>
                    <a:lnTo>
                      <a:pt x="1508018" y="564779"/>
                    </a:lnTo>
                    <a:cubicBezTo>
                      <a:pt x="1508018" y="584381"/>
                      <a:pt x="1500231" y="603180"/>
                      <a:pt x="1486370" y="617041"/>
                    </a:cubicBezTo>
                    <a:cubicBezTo>
                      <a:pt x="1472509" y="630902"/>
                      <a:pt x="1453710" y="638688"/>
                      <a:pt x="1434108" y="638688"/>
                    </a:cubicBezTo>
                    <a:lnTo>
                      <a:pt x="73909" y="638688"/>
                    </a:lnTo>
                    <a:cubicBezTo>
                      <a:pt x="54307" y="638688"/>
                      <a:pt x="35508" y="630902"/>
                      <a:pt x="21648" y="617041"/>
                    </a:cubicBezTo>
                    <a:cubicBezTo>
                      <a:pt x="7787" y="603180"/>
                      <a:pt x="0" y="584381"/>
                      <a:pt x="0" y="564779"/>
                    </a:cubicBezTo>
                    <a:lnTo>
                      <a:pt x="0" y="73909"/>
                    </a:lnTo>
                    <a:cubicBezTo>
                      <a:pt x="0" y="54307"/>
                      <a:pt x="7787" y="35508"/>
                      <a:pt x="21648" y="21648"/>
                    </a:cubicBezTo>
                    <a:cubicBezTo>
                      <a:pt x="35508" y="7787"/>
                      <a:pt x="54307" y="0"/>
                      <a:pt x="73909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508018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07003" y="9988779"/>
              <a:ext cx="3314679" cy="1946720"/>
              <a:chOff x="0" y="0"/>
              <a:chExt cx="967293" cy="56809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655730" y="10251688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4337281" y="-228479"/>
              <a:ext cx="18530266" cy="12284933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666487" y="3172169"/>
              <a:ext cx="17871855" cy="8600110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42">
            <a:extLst>
              <a:ext uri="{FF2B5EF4-FFF2-40B4-BE49-F238E27FC236}">
                <a16:creationId xmlns:a16="http://schemas.microsoft.com/office/drawing/2014/main" id="{5E394525-F322-E17A-142F-9A0C6E6BCA16}"/>
              </a:ext>
            </a:extLst>
          </p:cNvPr>
          <p:cNvGrpSpPr/>
          <p:nvPr/>
        </p:nvGrpSpPr>
        <p:grpSpPr>
          <a:xfrm>
            <a:off x="3821631" y="622330"/>
            <a:ext cx="13897699" cy="9042341"/>
            <a:chOff x="0" y="0"/>
            <a:chExt cx="5407522" cy="3518327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491E186-6A77-F69F-76A1-CD3D855F10C3}"/>
                </a:ext>
              </a:extLst>
            </p:cNvPr>
            <p:cNvSpPr/>
            <p:nvPr/>
          </p:nvSpPr>
          <p:spPr>
            <a:xfrm>
              <a:off x="0" y="0"/>
              <a:ext cx="5407521" cy="3518327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610CC181-1A65-1332-F118-E1165566602E}"/>
                </a:ext>
              </a:extLst>
            </p:cNvPr>
            <p:cNvSpPr txBox="1"/>
            <p:nvPr/>
          </p:nvSpPr>
          <p:spPr>
            <a:xfrm>
              <a:off x="0" y="-66675"/>
              <a:ext cx="5407522" cy="3585002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45">
            <a:extLst>
              <a:ext uri="{FF2B5EF4-FFF2-40B4-BE49-F238E27FC236}">
                <a16:creationId xmlns:a16="http://schemas.microsoft.com/office/drawing/2014/main" id="{FAD2F741-5E57-182C-9477-A4A596850F90}"/>
              </a:ext>
            </a:extLst>
          </p:cNvPr>
          <p:cNvGrpSpPr/>
          <p:nvPr/>
        </p:nvGrpSpPr>
        <p:grpSpPr>
          <a:xfrm>
            <a:off x="4068535" y="835461"/>
            <a:ext cx="13403891" cy="8616079"/>
            <a:chOff x="0" y="0"/>
            <a:chExt cx="5215384" cy="3352471"/>
          </a:xfrm>
        </p:grpSpPr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73C465B-4C8F-9418-842E-AD20788D77BC}"/>
                </a:ext>
              </a:extLst>
            </p:cNvPr>
            <p:cNvSpPr/>
            <p:nvPr/>
          </p:nvSpPr>
          <p:spPr>
            <a:xfrm>
              <a:off x="0" y="0"/>
              <a:ext cx="5215384" cy="3352471"/>
            </a:xfrm>
            <a:custGeom>
              <a:avLst/>
              <a:gdLst/>
              <a:ahLst/>
              <a:cxnLst/>
              <a:rect l="l" t="t" r="r" b="b"/>
              <a:pathLst>
                <a:path w="5215384" h="3352471">
                  <a:moveTo>
                    <a:pt x="17328" y="0"/>
                  </a:moveTo>
                  <a:lnTo>
                    <a:pt x="5198056" y="0"/>
                  </a:lnTo>
                  <a:cubicBezTo>
                    <a:pt x="5207626" y="0"/>
                    <a:pt x="5215384" y="7758"/>
                    <a:pt x="5215384" y="17328"/>
                  </a:cubicBezTo>
                  <a:lnTo>
                    <a:pt x="5215384" y="3335143"/>
                  </a:lnTo>
                  <a:cubicBezTo>
                    <a:pt x="5215384" y="3339739"/>
                    <a:pt x="5213558" y="3344146"/>
                    <a:pt x="5210308" y="3347396"/>
                  </a:cubicBezTo>
                  <a:cubicBezTo>
                    <a:pt x="5207059" y="3350645"/>
                    <a:pt x="5202651" y="3352471"/>
                    <a:pt x="5198056" y="3352471"/>
                  </a:cubicBezTo>
                  <a:lnTo>
                    <a:pt x="17328" y="3352471"/>
                  </a:lnTo>
                  <a:cubicBezTo>
                    <a:pt x="7758" y="3352471"/>
                    <a:pt x="0" y="3344713"/>
                    <a:pt x="0" y="3335143"/>
                  </a:cubicBezTo>
                  <a:lnTo>
                    <a:pt x="0" y="17328"/>
                  </a:lnTo>
                  <a:cubicBezTo>
                    <a:pt x="0" y="7758"/>
                    <a:pt x="7758" y="0"/>
                    <a:pt x="17328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</p:sp>
        <p:sp>
          <p:nvSpPr>
            <p:cNvPr id="72" name="TextBox 47">
              <a:extLst>
                <a:ext uri="{FF2B5EF4-FFF2-40B4-BE49-F238E27FC236}">
                  <a16:creationId xmlns:a16="http://schemas.microsoft.com/office/drawing/2014/main" id="{6CBF2C6F-DE87-44C9-7E86-C89BDA3335D6}"/>
                </a:ext>
              </a:extLst>
            </p:cNvPr>
            <p:cNvSpPr txBox="1"/>
            <p:nvPr/>
          </p:nvSpPr>
          <p:spPr>
            <a:xfrm>
              <a:off x="0" y="-66675"/>
              <a:ext cx="5215384" cy="341914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AutoShape 48">
            <a:extLst>
              <a:ext uri="{FF2B5EF4-FFF2-40B4-BE49-F238E27FC236}">
                <a16:creationId xmlns:a16="http://schemas.microsoft.com/office/drawing/2014/main" id="{BE917EF5-35A0-8252-8230-AAACC501EBF9}"/>
              </a:ext>
            </a:extLst>
          </p:cNvPr>
          <p:cNvSpPr/>
          <p:nvPr/>
        </p:nvSpPr>
        <p:spPr>
          <a:xfrm flipV="1">
            <a:off x="4068569" y="2708211"/>
            <a:ext cx="13403852" cy="19050"/>
          </a:xfrm>
          <a:prstGeom prst="line">
            <a:avLst/>
          </a:prstGeom>
          <a:ln w="63500" cap="flat">
            <a:solidFill>
              <a:srgbClr val="19274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D0B9B2D-56CE-EC0F-EBDC-4682F1D5B489}"/>
              </a:ext>
            </a:extLst>
          </p:cNvPr>
          <p:cNvSpPr txBox="1"/>
          <p:nvPr/>
        </p:nvSpPr>
        <p:spPr>
          <a:xfrm>
            <a:off x="4749757" y="3262374"/>
            <a:ext cx="6860199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Khí hậu: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Nền khí hậu nhiệt đới gió mùa.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Văn hóa: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Gắn với nền văn hóa dân gian, các câu chuyện, ca dao tục ngữ,….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Công trình kiến trúc: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37DE93B-ED10-AC9A-1573-47AE8C6C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17" y="1201278"/>
            <a:ext cx="11694724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thực hiện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2">
            <a:extLst>
              <a:ext uri="{FF2B5EF4-FFF2-40B4-BE49-F238E27FC236}">
                <a16:creationId xmlns:a16="http://schemas.microsoft.com/office/drawing/2014/main" id="{A9B4DD6B-692B-A0A3-704E-9A9ABF92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103"/>
          <a:stretch/>
        </p:blipFill>
        <p:spPr bwMode="auto">
          <a:xfrm>
            <a:off x="12233748" y="3093411"/>
            <a:ext cx="4487850" cy="585616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028700"/>
            <a:ext cx="16916400" cy="8229600"/>
            <a:chOff x="0" y="0"/>
            <a:chExt cx="6315241" cy="3202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5241" cy="3202094"/>
            </a:xfrm>
            <a:custGeom>
              <a:avLst/>
              <a:gdLst/>
              <a:ahLst/>
              <a:cxnLst/>
              <a:rect l="l" t="t" r="r" b="b"/>
              <a:pathLst>
                <a:path w="6315241" h="3202094">
                  <a:moveTo>
                    <a:pt x="17649" y="0"/>
                  </a:moveTo>
                  <a:lnTo>
                    <a:pt x="6297592" y="0"/>
                  </a:lnTo>
                  <a:cubicBezTo>
                    <a:pt x="6302273" y="0"/>
                    <a:pt x="6306762" y="1859"/>
                    <a:pt x="6310072" y="5169"/>
                  </a:cubicBezTo>
                  <a:cubicBezTo>
                    <a:pt x="6313382" y="8479"/>
                    <a:pt x="6315241" y="12968"/>
                    <a:pt x="6315241" y="17649"/>
                  </a:cubicBezTo>
                  <a:lnTo>
                    <a:pt x="6315241" y="3184445"/>
                  </a:lnTo>
                  <a:cubicBezTo>
                    <a:pt x="6315241" y="3194192"/>
                    <a:pt x="6307340" y="3202094"/>
                    <a:pt x="6297592" y="3202094"/>
                  </a:cubicBezTo>
                  <a:lnTo>
                    <a:pt x="17649" y="3202094"/>
                  </a:lnTo>
                  <a:cubicBezTo>
                    <a:pt x="12968" y="3202094"/>
                    <a:pt x="8479" y="3200235"/>
                    <a:pt x="5169" y="3196925"/>
                  </a:cubicBezTo>
                  <a:cubicBezTo>
                    <a:pt x="1859" y="3193615"/>
                    <a:pt x="0" y="3189126"/>
                    <a:pt x="0" y="3184445"/>
                  </a:cubicBezTo>
                  <a:lnTo>
                    <a:pt x="0" y="17649"/>
                  </a:lnTo>
                  <a:cubicBezTo>
                    <a:pt x="0" y="12968"/>
                    <a:pt x="1859" y="8479"/>
                    <a:pt x="5169" y="5169"/>
                  </a:cubicBezTo>
                  <a:cubicBezTo>
                    <a:pt x="8479" y="1859"/>
                    <a:pt x="12968" y="0"/>
                    <a:pt x="17649" y="0"/>
                  </a:cubicBezTo>
                  <a:close/>
                </a:path>
              </a:pathLst>
            </a:custGeom>
            <a:solidFill>
              <a:srgbClr val="BCBEFA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315241" cy="3268769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83097" y="1389101"/>
            <a:ext cx="8829312" cy="7563225"/>
          </a:xfrm>
          <a:custGeom>
            <a:avLst/>
            <a:gdLst/>
            <a:ahLst/>
            <a:cxnLst/>
            <a:rect l="l" t="t" r="r" b="b"/>
            <a:pathLst>
              <a:path w="3022313" h="2942811">
                <a:moveTo>
                  <a:pt x="29901" y="0"/>
                </a:moveTo>
                <a:lnTo>
                  <a:pt x="2992412" y="0"/>
                </a:lnTo>
                <a:cubicBezTo>
                  <a:pt x="3000342" y="0"/>
                  <a:pt x="3007947" y="3150"/>
                  <a:pt x="3013555" y="8758"/>
                </a:cubicBezTo>
                <a:cubicBezTo>
                  <a:pt x="3019163" y="14365"/>
                  <a:pt x="3022313" y="21971"/>
                  <a:pt x="3022313" y="29901"/>
                </a:cubicBezTo>
                <a:lnTo>
                  <a:pt x="3022313" y="2912910"/>
                </a:lnTo>
                <a:cubicBezTo>
                  <a:pt x="3022313" y="2920841"/>
                  <a:pt x="3019163" y="2928446"/>
                  <a:pt x="3013555" y="2934053"/>
                </a:cubicBezTo>
                <a:cubicBezTo>
                  <a:pt x="3007947" y="2939661"/>
                  <a:pt x="3000342" y="2942811"/>
                  <a:pt x="2992412" y="2942811"/>
                </a:cubicBezTo>
                <a:lnTo>
                  <a:pt x="29901" y="2942811"/>
                </a:lnTo>
                <a:cubicBezTo>
                  <a:pt x="21971" y="2942811"/>
                  <a:pt x="14365" y="2939661"/>
                  <a:pt x="8758" y="2934053"/>
                </a:cubicBezTo>
                <a:cubicBezTo>
                  <a:pt x="3150" y="2928446"/>
                  <a:pt x="0" y="2920841"/>
                  <a:pt x="0" y="2912910"/>
                </a:cubicBezTo>
                <a:lnTo>
                  <a:pt x="0" y="29901"/>
                </a:lnTo>
                <a:cubicBezTo>
                  <a:pt x="0" y="21971"/>
                  <a:pt x="3150" y="14365"/>
                  <a:pt x="8758" y="8758"/>
                </a:cubicBezTo>
                <a:cubicBezTo>
                  <a:pt x="14365" y="3150"/>
                  <a:pt x="21971" y="0"/>
                  <a:pt x="29901" y="0"/>
                </a:cubicBezTo>
                <a:close/>
              </a:path>
            </a:pathLst>
          </a:custGeom>
          <a:solidFill>
            <a:srgbClr val="FBD86A"/>
          </a:solidFill>
          <a:ln w="47625" cap="rnd">
            <a:solidFill>
              <a:srgbClr val="FFFFFF"/>
            </a:solidFill>
            <a:prstDash val="solid"/>
            <a:round/>
          </a:ln>
        </p:spPr>
      </p:sp>
      <p:grpSp>
        <p:nvGrpSpPr>
          <p:cNvPr id="8" name="Group 8"/>
          <p:cNvGrpSpPr/>
          <p:nvPr/>
        </p:nvGrpSpPr>
        <p:grpSpPr>
          <a:xfrm>
            <a:off x="10231167" y="1361887"/>
            <a:ext cx="6802782" cy="7563225"/>
            <a:chOff x="0" y="0"/>
            <a:chExt cx="2894428" cy="29428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94428" cy="2942811"/>
            </a:xfrm>
            <a:custGeom>
              <a:avLst/>
              <a:gdLst/>
              <a:ahLst/>
              <a:cxnLst/>
              <a:rect l="l" t="t" r="r" b="b"/>
              <a:pathLst>
                <a:path w="2894428" h="2942811">
                  <a:moveTo>
                    <a:pt x="31222" y="0"/>
                  </a:moveTo>
                  <a:lnTo>
                    <a:pt x="2863206" y="0"/>
                  </a:lnTo>
                  <a:cubicBezTo>
                    <a:pt x="2871487" y="0"/>
                    <a:pt x="2879428" y="3289"/>
                    <a:pt x="2885283" y="9145"/>
                  </a:cubicBezTo>
                  <a:cubicBezTo>
                    <a:pt x="2891139" y="15000"/>
                    <a:pt x="2894428" y="22942"/>
                    <a:pt x="2894428" y="31222"/>
                  </a:cubicBezTo>
                  <a:lnTo>
                    <a:pt x="2894428" y="2911589"/>
                  </a:lnTo>
                  <a:cubicBezTo>
                    <a:pt x="2894428" y="2919870"/>
                    <a:pt x="2891139" y="2927811"/>
                    <a:pt x="2885283" y="2933666"/>
                  </a:cubicBezTo>
                  <a:cubicBezTo>
                    <a:pt x="2879428" y="2939522"/>
                    <a:pt x="2871487" y="2942811"/>
                    <a:pt x="2863206" y="2942811"/>
                  </a:cubicBezTo>
                  <a:lnTo>
                    <a:pt x="31222" y="2942811"/>
                  </a:lnTo>
                  <a:cubicBezTo>
                    <a:pt x="22942" y="2942811"/>
                    <a:pt x="15000" y="2939522"/>
                    <a:pt x="9145" y="2933666"/>
                  </a:cubicBezTo>
                  <a:cubicBezTo>
                    <a:pt x="3289" y="2927811"/>
                    <a:pt x="0" y="2919870"/>
                    <a:pt x="0" y="2911589"/>
                  </a:cubicBezTo>
                  <a:lnTo>
                    <a:pt x="0" y="31222"/>
                  </a:lnTo>
                  <a:cubicBezTo>
                    <a:pt x="0" y="22942"/>
                    <a:pt x="3289" y="15000"/>
                    <a:pt x="9145" y="9145"/>
                  </a:cubicBezTo>
                  <a:cubicBezTo>
                    <a:pt x="15000" y="3289"/>
                    <a:pt x="22942" y="0"/>
                    <a:pt x="31222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894428" cy="3009486"/>
            </a:xfrm>
            <a:prstGeom prst="rect">
              <a:avLst/>
            </a:prstGeom>
          </p:spPr>
          <p:txBody>
            <a:bodyPr lIns="46656" tIns="46656" rIns="46656" bIns="46656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83567" y="2598414"/>
            <a:ext cx="6312722" cy="5271123"/>
          </a:xfrm>
          <a:custGeom>
            <a:avLst/>
            <a:gdLst/>
            <a:ahLst/>
            <a:cxnLst/>
            <a:rect l="l" t="t" r="r" b="b"/>
            <a:pathLst>
              <a:path w="6967479" h="5817845">
                <a:moveTo>
                  <a:pt x="0" y="0"/>
                </a:moveTo>
                <a:lnTo>
                  <a:pt x="6967479" y="0"/>
                </a:lnTo>
                <a:lnTo>
                  <a:pt x="6967479" y="5817844"/>
                </a:lnTo>
                <a:lnTo>
                  <a:pt x="0" y="581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5FB3ABE-0264-5CEE-EB64-FB784FB0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51" y="1810657"/>
            <a:ext cx="8229600" cy="1143000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7B9C38-4DDD-43C9-EC55-6AF292B49E07}"/>
              </a:ext>
            </a:extLst>
          </p:cNvPr>
          <p:cNvSpPr/>
          <p:nvPr/>
        </p:nvSpPr>
        <p:spPr>
          <a:xfrm>
            <a:off x="1744111" y="3238500"/>
            <a:ext cx="7476090" cy="5257800"/>
          </a:xfrm>
          <a:prstGeom prst="roundRect">
            <a:avLst>
              <a:gd name="adj" fmla="val 1031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Ôn lại các kiến thức đã học ở Bài 2.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Đọc và chuẩn bị trước </a:t>
            </a:r>
            <a:r>
              <a:rPr lang="vi-VN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Bài 1 (chủ đề C2): Thực hành tạo cây thư mục.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06148"/>
            <a:ext cx="3909810" cy="2425020"/>
            <a:chOff x="0" y="0"/>
            <a:chExt cx="5213080" cy="32333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13080" cy="323336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grpSp>
          <p:nvGrpSpPr>
            <p:cNvPr id="6" name="Group 6"/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140312" y="459693"/>
              <a:ext cx="2932457" cy="2313975"/>
            </a:xfrm>
            <a:custGeom>
              <a:avLst/>
              <a:gdLst/>
              <a:ahLst/>
              <a:cxnLst/>
              <a:rect l="l" t="t" r="r" b="b"/>
              <a:pathLst>
                <a:path w="2932457" h="2313975">
                  <a:moveTo>
                    <a:pt x="0" y="0"/>
                  </a:moveTo>
                  <a:lnTo>
                    <a:pt x="2932456" y="0"/>
                  </a:lnTo>
                  <a:lnTo>
                    <a:pt x="2932456" y="2313974"/>
                  </a:lnTo>
                  <a:lnTo>
                    <a:pt x="0" y="231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3811853"/>
            <a:ext cx="3909810" cy="2544158"/>
            <a:chOff x="0" y="-158850"/>
            <a:chExt cx="5213080" cy="3392210"/>
          </a:xfrm>
        </p:grpSpPr>
        <p:sp>
          <p:nvSpPr>
            <p:cNvPr id="12" name="Freeform 12"/>
            <p:cNvSpPr/>
            <p:nvPr/>
          </p:nvSpPr>
          <p:spPr>
            <a:xfrm>
              <a:off x="0" y="1"/>
              <a:ext cx="5213080" cy="3233359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grpSp>
          <p:nvGrpSpPr>
            <p:cNvPr id="14" name="Group 14"/>
            <p:cNvGrpSpPr/>
            <p:nvPr/>
          </p:nvGrpSpPr>
          <p:grpSpPr>
            <a:xfrm>
              <a:off x="158080" y="-158850"/>
              <a:ext cx="4896921" cy="3213517"/>
              <a:chOff x="0" y="-66675"/>
              <a:chExt cx="967293" cy="6347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1394975" y="355119"/>
              <a:ext cx="2423130" cy="2495733"/>
            </a:xfrm>
            <a:custGeom>
              <a:avLst/>
              <a:gdLst/>
              <a:ahLst/>
              <a:cxnLst/>
              <a:rect l="l" t="t" r="r" b="b"/>
              <a:pathLst>
                <a:path w="2423130" h="2495733">
                  <a:moveTo>
                    <a:pt x="0" y="0"/>
                  </a:moveTo>
                  <a:lnTo>
                    <a:pt x="2423130" y="0"/>
                  </a:lnTo>
                  <a:lnTo>
                    <a:pt x="2423130" y="2495733"/>
                  </a:lnTo>
                  <a:lnTo>
                    <a:pt x="0" y="2495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8E9A6ED-1A9A-F37E-9CFC-E395ADC0F87C}"/>
              </a:ext>
            </a:extLst>
          </p:cNvPr>
          <p:cNvGrpSpPr/>
          <p:nvPr/>
        </p:nvGrpSpPr>
        <p:grpSpPr>
          <a:xfrm>
            <a:off x="1028700" y="6955832"/>
            <a:ext cx="3909810" cy="2425020"/>
            <a:chOff x="1028700" y="6955832"/>
            <a:chExt cx="3909810" cy="2425020"/>
          </a:xfrm>
        </p:grpSpPr>
        <p:sp>
          <p:nvSpPr>
            <p:cNvPr id="20" name="Freeform 20"/>
            <p:cNvSpPr/>
            <p:nvPr/>
          </p:nvSpPr>
          <p:spPr>
            <a:xfrm>
              <a:off x="1028700" y="6955832"/>
              <a:ext cx="3909810" cy="242502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63" name="Freeform: Shape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4E684068-7144-1771-B430-71780ED8A6D6}"/>
                </a:ext>
              </a:extLst>
            </p:cNvPr>
            <p:cNvSpPr/>
            <p:nvPr/>
          </p:nvSpPr>
          <p:spPr>
            <a:xfrm>
              <a:off x="1147260" y="7089851"/>
              <a:ext cx="3672691" cy="2156981"/>
            </a:xfrm>
            <a:custGeom>
              <a:avLst/>
              <a:gdLst>
                <a:gd name="connsiteX0" fmla="*/ 320149 w 3672691"/>
                <a:gd name="connsiteY0" fmla="*/ 0 h 2156981"/>
                <a:gd name="connsiteX1" fmla="*/ 3352542 w 3672691"/>
                <a:gd name="connsiteY1" fmla="*/ 0 h 2156981"/>
                <a:gd name="connsiteX2" fmla="*/ 3672691 w 3672691"/>
                <a:gd name="connsiteY2" fmla="*/ 320149 h 2156981"/>
                <a:gd name="connsiteX3" fmla="*/ 3672691 w 3672691"/>
                <a:gd name="connsiteY3" fmla="*/ 1836832 h 2156981"/>
                <a:gd name="connsiteX4" fmla="*/ 3352542 w 3672691"/>
                <a:gd name="connsiteY4" fmla="*/ 2156981 h 2156981"/>
                <a:gd name="connsiteX5" fmla="*/ 320149 w 3672691"/>
                <a:gd name="connsiteY5" fmla="*/ 2156981 h 2156981"/>
                <a:gd name="connsiteX6" fmla="*/ 0 w 3672691"/>
                <a:gd name="connsiteY6" fmla="*/ 1836832 h 2156981"/>
                <a:gd name="connsiteX7" fmla="*/ 0 w 3672691"/>
                <a:gd name="connsiteY7" fmla="*/ 320149 h 2156981"/>
                <a:gd name="connsiteX8" fmla="*/ 320149 w 3672691"/>
                <a:gd name="connsiteY8" fmla="*/ 0 h 21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691" h="2156981">
                  <a:moveTo>
                    <a:pt x="320149" y="0"/>
                  </a:moveTo>
                  <a:lnTo>
                    <a:pt x="3352542" y="0"/>
                  </a:lnTo>
                  <a:cubicBezTo>
                    <a:pt x="3529355" y="0"/>
                    <a:pt x="3672691" y="143336"/>
                    <a:pt x="3672691" y="320149"/>
                  </a:cubicBezTo>
                  <a:lnTo>
                    <a:pt x="3672691" y="1836832"/>
                  </a:lnTo>
                  <a:cubicBezTo>
                    <a:pt x="3672691" y="2013645"/>
                    <a:pt x="3529355" y="2156981"/>
                    <a:pt x="3352542" y="2156981"/>
                  </a:cubicBezTo>
                  <a:lnTo>
                    <a:pt x="320149" y="2156981"/>
                  </a:lnTo>
                  <a:cubicBezTo>
                    <a:pt x="143336" y="2156981"/>
                    <a:pt x="0" y="2013645"/>
                    <a:pt x="0" y="1836832"/>
                  </a:cubicBezTo>
                  <a:lnTo>
                    <a:pt x="0" y="320149"/>
                  </a:lnTo>
                  <a:cubicBezTo>
                    <a:pt x="0" y="143336"/>
                    <a:pt x="143336" y="0"/>
                    <a:pt x="320149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</p:sp>
        <p:sp>
          <p:nvSpPr>
            <p:cNvPr id="25" name="Freeform 25">
              <a:hlinkClick r:id="rId6" action="ppaction://hlinksldjump"/>
            </p:cNvPr>
            <p:cNvSpPr/>
            <p:nvPr/>
          </p:nvSpPr>
          <p:spPr>
            <a:xfrm>
              <a:off x="2063567" y="7308525"/>
              <a:ext cx="1840076" cy="1719635"/>
            </a:xfrm>
            <a:custGeom>
              <a:avLst/>
              <a:gdLst/>
              <a:ahLst/>
              <a:cxnLst/>
              <a:rect l="l" t="t" r="r" b="b"/>
              <a:pathLst>
                <a:path w="2453435" h="2292847">
                  <a:moveTo>
                    <a:pt x="0" y="0"/>
                  </a:moveTo>
                  <a:lnTo>
                    <a:pt x="2453436" y="0"/>
                  </a:lnTo>
                  <a:lnTo>
                    <a:pt x="2453436" y="2292846"/>
                  </a:lnTo>
                  <a:lnTo>
                    <a:pt x="0" y="2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34414" y="906148"/>
            <a:ext cx="11524886" cy="8474704"/>
            <a:chOff x="0" y="0"/>
            <a:chExt cx="15366515" cy="112996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7354808" y="9436928"/>
              <a:ext cx="1488398" cy="901841"/>
              <a:chOff x="0" y="-66675"/>
              <a:chExt cx="294005" cy="17814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73610" y="1447709"/>
              <a:ext cx="13831692" cy="7964184"/>
              <a:chOff x="-55064" y="-66675"/>
              <a:chExt cx="2732186" cy="1573172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-55064" y="0"/>
                <a:ext cx="2732186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Title 66">
            <a:extLst>
              <a:ext uri="{FF2B5EF4-FFF2-40B4-BE49-F238E27FC236}">
                <a16:creationId xmlns:a16="http://schemas.microsoft.com/office/drawing/2014/main" id="{6106131F-5D7B-4F01-8BC3-2827ECB62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8733" y="2569745"/>
            <a:ext cx="10373769" cy="4894351"/>
          </a:xfrm>
        </p:spPr>
        <p:txBody>
          <a:bodyPr>
            <a:noAutofit/>
          </a:bodyPr>
          <a:lstStyle/>
          <a:p>
            <a:pPr>
              <a:lnSpc>
                <a:spcPts val="12649"/>
              </a:lnSpc>
            </a:pPr>
            <a: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  <a:t>CẢM ƠN CÁC BẠN </a:t>
            </a:r>
            <a:b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</a:br>
            <a: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ea typeface="Stinger Fit Bold"/>
                <a:cs typeface="Arial" panose="020B0604020202020204" pitchFamily="34" charset="0"/>
                <a:sym typeface="Stinger Fit Bold"/>
              </a:rPr>
              <a:t>ĐÃ CHÚ Ý LẮNG NGHE BÀI HỌC HÔM NAY!</a:t>
            </a:r>
            <a:endParaRPr lang="en-US" sz="6600" b="1" dirty="0">
              <a:solidFill>
                <a:srgbClr val="375CD1"/>
              </a:solidFill>
              <a:latin typeface="Arial" panose="020B0604020202020204" pitchFamily="34" charset="0"/>
              <a:ea typeface="Stinger Fit Bold"/>
              <a:cs typeface="Arial" panose="020B0604020202020204" pitchFamily="34" charset="0"/>
              <a:sym typeface="Stinger Fit Bold"/>
            </a:endParaRPr>
          </a:p>
        </p:txBody>
      </p:sp>
    </p:spTree>
    <p:extLst>
      <p:ext uri="{BB962C8B-B14F-4D97-AF65-F5344CB8AC3E}">
        <p14:creationId xmlns:p14="http://schemas.microsoft.com/office/powerpoint/2010/main" val="13370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57" cy="9042341"/>
            <a:chOff x="0" y="0"/>
            <a:chExt cx="22867543" cy="120564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5403" cy="2188631"/>
            </a:xfrm>
            <a:custGeom>
              <a:avLst/>
              <a:gdLst/>
              <a:ahLst/>
              <a:cxnLst/>
              <a:rect l="l" t="t" r="r" b="b"/>
              <a:pathLst>
                <a:path w="1501537" h="638688">
                  <a:moveTo>
                    <a:pt x="74228" y="0"/>
                  </a:moveTo>
                  <a:lnTo>
                    <a:pt x="1427309" y="0"/>
                  </a:lnTo>
                  <a:cubicBezTo>
                    <a:pt x="1446995" y="0"/>
                    <a:pt x="1465876" y="7820"/>
                    <a:pt x="1479796" y="21741"/>
                  </a:cubicBezTo>
                  <a:cubicBezTo>
                    <a:pt x="1493717" y="35661"/>
                    <a:pt x="1501537" y="54542"/>
                    <a:pt x="1501537" y="74228"/>
                  </a:cubicBezTo>
                  <a:lnTo>
                    <a:pt x="1501537" y="564460"/>
                  </a:lnTo>
                  <a:cubicBezTo>
                    <a:pt x="1501537" y="584147"/>
                    <a:pt x="1493717" y="603027"/>
                    <a:pt x="1479796" y="616947"/>
                  </a:cubicBezTo>
                  <a:cubicBezTo>
                    <a:pt x="1465876" y="630868"/>
                    <a:pt x="1446995" y="638688"/>
                    <a:pt x="1427309" y="638688"/>
                  </a:cubicBezTo>
                  <a:lnTo>
                    <a:pt x="74228" y="638688"/>
                  </a:lnTo>
                  <a:cubicBezTo>
                    <a:pt x="54542" y="638688"/>
                    <a:pt x="35661" y="630868"/>
                    <a:pt x="21741" y="616947"/>
                  </a:cubicBezTo>
                  <a:cubicBezTo>
                    <a:pt x="7820" y="603027"/>
                    <a:pt x="0" y="584147"/>
                    <a:pt x="0" y="564460"/>
                  </a:cubicBezTo>
                  <a:lnTo>
                    <a:pt x="0" y="74228"/>
                  </a:lnTo>
                  <a:cubicBezTo>
                    <a:pt x="0" y="54542"/>
                    <a:pt x="7820" y="35661"/>
                    <a:pt x="21741" y="21741"/>
                  </a:cubicBezTo>
                  <a:cubicBezTo>
                    <a:pt x="35661" y="7820"/>
                    <a:pt x="54542" y="0"/>
                    <a:pt x="74228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4337281" y="0"/>
              <a:ext cx="18530262" cy="12056454"/>
            </a:xfrm>
            <a:custGeom>
              <a:avLst/>
              <a:gdLst/>
              <a:ahLst/>
              <a:cxnLst/>
              <a:rect l="l" t="t" r="r" b="b"/>
              <a:pathLst>
                <a:path w="5407521" h="3518327">
                  <a:moveTo>
                    <a:pt x="20611" y="0"/>
                  </a:moveTo>
                  <a:lnTo>
                    <a:pt x="5386910" y="0"/>
                  </a:lnTo>
                  <a:cubicBezTo>
                    <a:pt x="5392377" y="0"/>
                    <a:pt x="5397619" y="2172"/>
                    <a:pt x="5401485" y="6037"/>
                  </a:cubicBezTo>
                  <a:cubicBezTo>
                    <a:pt x="5405350" y="9902"/>
                    <a:pt x="5407521" y="15145"/>
                    <a:pt x="5407521" y="20611"/>
                  </a:cubicBezTo>
                  <a:lnTo>
                    <a:pt x="5407521" y="3497716"/>
                  </a:lnTo>
                  <a:cubicBezTo>
                    <a:pt x="5407521" y="3509099"/>
                    <a:pt x="5398293" y="3518327"/>
                    <a:pt x="5386910" y="3518327"/>
                  </a:cubicBezTo>
                  <a:lnTo>
                    <a:pt x="20611" y="3518327"/>
                  </a:lnTo>
                  <a:cubicBezTo>
                    <a:pt x="15145" y="3518327"/>
                    <a:pt x="9902" y="3516156"/>
                    <a:pt x="6037" y="3512290"/>
                  </a:cubicBezTo>
                  <a:cubicBezTo>
                    <a:pt x="2172" y="3508425"/>
                    <a:pt x="0" y="3503182"/>
                    <a:pt x="0" y="3497716"/>
                  </a:cubicBezTo>
                  <a:lnTo>
                    <a:pt x="0" y="20611"/>
                  </a:lnTo>
                  <a:cubicBezTo>
                    <a:pt x="0" y="15145"/>
                    <a:pt x="2172" y="9902"/>
                    <a:pt x="6037" y="6037"/>
                  </a:cubicBezTo>
                  <a:cubicBezTo>
                    <a:pt x="9902" y="2172"/>
                    <a:pt x="15145" y="0"/>
                    <a:pt x="20611" y="0"/>
                  </a:cubicBezTo>
                  <a:close/>
                </a:path>
              </a:pathLst>
            </a:custGeom>
            <a:solidFill>
              <a:srgbClr val="FBD86A"/>
            </a:solidFill>
            <a:ln cap="rnd">
              <a:noFill/>
              <a:prstDash val="solid"/>
              <a:round/>
            </a:ln>
          </p:spPr>
        </p: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568670" y="2472481"/>
            <a:ext cx="2646513" cy="1641473"/>
            <a:chOff x="0" y="0"/>
            <a:chExt cx="3528684" cy="2188630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956564" y="339706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6"/>
                  </a:lnTo>
                  <a:lnTo>
                    <a:pt x="0" y="1509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49" name="TextBox 4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655730" y="383864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4" name="Title 53">
            <a:extLst>
              <a:ext uri="{FF2B5EF4-FFF2-40B4-BE49-F238E27FC236}">
                <a16:creationId xmlns:a16="http://schemas.microsoft.com/office/drawing/2014/main" id="{85EC030E-93D6-3835-8D7D-58A40085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7358" y="1221208"/>
            <a:ext cx="13206242" cy="1170630"/>
          </a:xfrm>
        </p:spPr>
        <p:txBody>
          <a:bodyPr>
            <a:normAutofit/>
          </a:bodyPr>
          <a:lstStyle/>
          <a:p>
            <a:r>
              <a:rPr lang="vi-VN" sz="60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3ECAA31-D332-90F7-6A8B-0302E5E142F1}"/>
              </a:ext>
            </a:extLst>
          </p:cNvPr>
          <p:cNvGrpSpPr/>
          <p:nvPr/>
        </p:nvGrpSpPr>
        <p:grpSpPr>
          <a:xfrm>
            <a:off x="5152002" y="2872128"/>
            <a:ext cx="11236953" cy="3459132"/>
            <a:chOff x="5671935" y="2926505"/>
            <a:chExt cx="10236908" cy="304070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0E7FA1-24CF-0305-F3A3-E1818734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1935" y="2936821"/>
              <a:ext cx="4186648" cy="30298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5E8086-B128-C1C9-1E37-8D3307988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9023" y="2926505"/>
              <a:ext cx="5629820" cy="30407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7B7B0A0-DCA7-DA91-CFF7-EC19BC42D340}"/>
              </a:ext>
            </a:extLst>
          </p:cNvPr>
          <p:cNvGrpSpPr/>
          <p:nvPr/>
        </p:nvGrpSpPr>
        <p:grpSpPr>
          <a:xfrm>
            <a:off x="4776958" y="6944007"/>
            <a:ext cx="11983411" cy="2135076"/>
            <a:chOff x="4776958" y="6666024"/>
            <a:chExt cx="11983411" cy="2135076"/>
          </a:xfrm>
        </p:grpSpPr>
        <p:sp>
          <p:nvSpPr>
            <p:cNvPr id="17" name="Freeform 17"/>
            <p:cNvSpPr/>
            <p:nvPr/>
          </p:nvSpPr>
          <p:spPr>
            <a:xfrm>
              <a:off x="5983245" y="6666024"/>
              <a:ext cx="10777124" cy="2135076"/>
            </a:xfrm>
            <a:custGeom>
              <a:avLst/>
              <a:gdLst/>
              <a:ahLst/>
              <a:cxnLst/>
              <a:rect l="l" t="t" r="r" b="b"/>
              <a:pathLst>
                <a:path w="3831627" h="640089">
                  <a:moveTo>
                    <a:pt x="23585" y="0"/>
                  </a:moveTo>
                  <a:lnTo>
                    <a:pt x="3808041" y="0"/>
                  </a:lnTo>
                  <a:cubicBezTo>
                    <a:pt x="3814297" y="0"/>
                    <a:pt x="3820295" y="2485"/>
                    <a:pt x="3824718" y="6908"/>
                  </a:cubicBezTo>
                  <a:cubicBezTo>
                    <a:pt x="3829142" y="11331"/>
                    <a:pt x="3831627" y="17330"/>
                    <a:pt x="3831627" y="23585"/>
                  </a:cubicBezTo>
                  <a:lnTo>
                    <a:pt x="3831627" y="616504"/>
                  </a:lnTo>
                  <a:cubicBezTo>
                    <a:pt x="3831627" y="629529"/>
                    <a:pt x="3821067" y="640089"/>
                    <a:pt x="3808041" y="640089"/>
                  </a:cubicBezTo>
                  <a:lnTo>
                    <a:pt x="23585" y="640089"/>
                  </a:lnTo>
                  <a:cubicBezTo>
                    <a:pt x="17330" y="640089"/>
                    <a:pt x="11331" y="637604"/>
                    <a:pt x="6908" y="633181"/>
                  </a:cubicBezTo>
                  <a:cubicBezTo>
                    <a:pt x="2485" y="628758"/>
                    <a:pt x="0" y="622759"/>
                    <a:pt x="0" y="616504"/>
                  </a:cubicBezTo>
                  <a:lnTo>
                    <a:pt x="0" y="23585"/>
                  </a:lnTo>
                  <a:cubicBezTo>
                    <a:pt x="0" y="17330"/>
                    <a:pt x="2485" y="11331"/>
                    <a:pt x="6908" y="6908"/>
                  </a:cubicBezTo>
                  <a:cubicBezTo>
                    <a:pt x="11331" y="2485"/>
                    <a:pt x="17330" y="0"/>
                    <a:pt x="23585" y="0"/>
                  </a:cubicBezTo>
                  <a:close/>
                </a:path>
              </a:pathLst>
            </a:custGeom>
            <a:solidFill>
              <a:schemeClr val="bg1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bIns="10800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giải trò chơi ô chữ, em cần tìm thông tin hữu ích ở đâu để đoán ra các chữ?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id="{AC21A60C-B1C2-4A79-D05D-E4CE59D9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776958" y="6950226"/>
              <a:ext cx="1016494" cy="154697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90599" y="912996"/>
            <a:ext cx="16306802" cy="8461008"/>
          </a:xfrm>
          <a:custGeom>
            <a:avLst/>
            <a:gdLst/>
            <a:ahLst/>
            <a:cxnLst/>
            <a:rect l="l" t="t" r="r" b="b"/>
            <a:pathLst>
              <a:path w="6256521" h="3292134">
                <a:moveTo>
                  <a:pt x="14444" y="0"/>
                </a:moveTo>
                <a:lnTo>
                  <a:pt x="6242077" y="0"/>
                </a:lnTo>
                <a:cubicBezTo>
                  <a:pt x="6250054" y="0"/>
                  <a:pt x="6256521" y="6467"/>
                  <a:pt x="6256521" y="14444"/>
                </a:cubicBezTo>
                <a:lnTo>
                  <a:pt x="6256521" y="3277690"/>
                </a:lnTo>
                <a:cubicBezTo>
                  <a:pt x="6256521" y="3281521"/>
                  <a:pt x="6254999" y="3285194"/>
                  <a:pt x="6252290" y="3287903"/>
                </a:cubicBezTo>
                <a:cubicBezTo>
                  <a:pt x="6249581" y="3290612"/>
                  <a:pt x="6245908" y="3292134"/>
                  <a:pt x="6242077" y="3292134"/>
                </a:cubicBezTo>
                <a:lnTo>
                  <a:pt x="14444" y="3292134"/>
                </a:lnTo>
                <a:cubicBezTo>
                  <a:pt x="10613" y="3292134"/>
                  <a:pt x="6939" y="3290612"/>
                  <a:pt x="4231" y="3287903"/>
                </a:cubicBezTo>
                <a:cubicBezTo>
                  <a:pt x="1522" y="3285194"/>
                  <a:pt x="0" y="3281521"/>
                  <a:pt x="0" y="3277690"/>
                </a:cubicBezTo>
                <a:lnTo>
                  <a:pt x="0" y="14444"/>
                </a:lnTo>
                <a:cubicBezTo>
                  <a:pt x="0" y="6467"/>
                  <a:pt x="6467" y="0"/>
                  <a:pt x="14444" y="0"/>
                </a:cubicBezTo>
                <a:close/>
              </a:path>
            </a:pathLst>
          </a:custGeom>
          <a:solidFill>
            <a:schemeClr val="bg1"/>
          </a:solidFill>
          <a:ln w="47625" cap="rnd">
            <a:solidFill>
              <a:srgbClr val="1A1E2D"/>
            </a:solidFill>
            <a:prstDash val="lgDash"/>
            <a:round/>
          </a:ln>
        </p:spPr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2F01322-E057-8449-E116-F840273A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86655"/>
            <a:ext cx="15697200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6CD687-E96C-E645-FB56-B2D5AAD6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914" y="3078991"/>
            <a:ext cx="8928524" cy="501371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12B022-091F-85E7-A4A2-27C16BDB3A15}"/>
              </a:ext>
            </a:extLst>
          </p:cNvPr>
          <p:cNvSpPr txBox="1"/>
          <p:nvPr/>
        </p:nvSpPr>
        <p:spPr>
          <a:xfrm>
            <a:off x="11290724" y="3288390"/>
            <a:ext cx="5401105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giải trò chơi ô chữ, em cần tìm đáp án của câu hỏi tương ứng với từng hàng ngang để đoán ra các chữ.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16DB4B-F790-67ED-F9CB-B14DACFC0986}"/>
              </a:ext>
            </a:extLst>
          </p:cNvPr>
          <p:cNvGrpSpPr/>
          <p:nvPr/>
        </p:nvGrpSpPr>
        <p:grpSpPr>
          <a:xfrm>
            <a:off x="1596171" y="4991100"/>
            <a:ext cx="2819400" cy="1403609"/>
            <a:chOff x="2438400" y="5829300"/>
            <a:chExt cx="2819400" cy="140360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8695B20-F237-593E-026D-CDAFD3702946}"/>
                </a:ext>
              </a:extLst>
            </p:cNvPr>
            <p:cNvSpPr/>
            <p:nvPr/>
          </p:nvSpPr>
          <p:spPr>
            <a:xfrm>
              <a:off x="3124200" y="5829300"/>
              <a:ext cx="2133600" cy="1219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56">
              <a:extLst>
                <a:ext uri="{FF2B5EF4-FFF2-40B4-BE49-F238E27FC236}">
                  <a16:creationId xmlns:a16="http://schemas.microsoft.com/office/drawing/2014/main" id="{F53203A8-5724-4F47-8480-E159C79D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>
            <a:xfrm>
              <a:off x="2438400" y="6316844"/>
              <a:ext cx="838200" cy="91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77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830956" cy="11663780"/>
              <a:chOff x="0" y="0"/>
              <a:chExt cx="6370733" cy="34037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70733" cy="3403737"/>
              </a:xfrm>
              <a:custGeom>
                <a:avLst/>
                <a:gdLst/>
                <a:ahLst/>
                <a:cxnLst/>
                <a:rect l="l" t="t" r="r" b="b"/>
                <a:pathLst>
                  <a:path w="6370733" h="3403737">
                    <a:moveTo>
                      <a:pt x="17495" y="0"/>
                    </a:moveTo>
                    <a:lnTo>
                      <a:pt x="6353238" y="0"/>
                    </a:lnTo>
                    <a:cubicBezTo>
                      <a:pt x="6362900" y="0"/>
                      <a:pt x="6370733" y="7833"/>
                      <a:pt x="6370733" y="17495"/>
                    </a:cubicBezTo>
                    <a:lnTo>
                      <a:pt x="6370733" y="3386242"/>
                    </a:lnTo>
                    <a:cubicBezTo>
                      <a:pt x="6370733" y="3390882"/>
                      <a:pt x="6368890" y="3395332"/>
                      <a:pt x="6365609" y="3398613"/>
                    </a:cubicBezTo>
                    <a:cubicBezTo>
                      <a:pt x="6362328" y="3401894"/>
                      <a:pt x="6357878" y="3403737"/>
                      <a:pt x="6353238" y="3403737"/>
                    </a:cubicBezTo>
                    <a:lnTo>
                      <a:pt x="17495" y="3403737"/>
                    </a:lnTo>
                    <a:cubicBezTo>
                      <a:pt x="12855" y="3403737"/>
                      <a:pt x="8405" y="3401894"/>
                      <a:pt x="5124" y="3398613"/>
                    </a:cubicBezTo>
                    <a:cubicBezTo>
                      <a:pt x="1843" y="3395332"/>
                      <a:pt x="0" y="3390882"/>
                      <a:pt x="0" y="3386242"/>
                    </a:cubicBezTo>
                    <a:lnTo>
                      <a:pt x="0" y="17495"/>
                    </a:lnTo>
                    <a:cubicBezTo>
                      <a:pt x="0" y="12855"/>
                      <a:pt x="1843" y="8405"/>
                      <a:pt x="5124" y="5124"/>
                    </a:cubicBezTo>
                    <a:cubicBezTo>
                      <a:pt x="8405" y="1843"/>
                      <a:pt x="12855" y="0"/>
                      <a:pt x="17495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6370733" cy="347041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95688" y="1837149"/>
              <a:ext cx="21439580" cy="9635413"/>
              <a:chOff x="0" y="0"/>
              <a:chExt cx="6256521" cy="281181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56521" cy="2811817"/>
              </a:xfrm>
              <a:custGeom>
                <a:avLst/>
                <a:gdLst/>
                <a:ahLst/>
                <a:cxnLst/>
                <a:rect l="l" t="t" r="r" b="b"/>
                <a:pathLst>
                  <a:path w="6256521" h="2811817">
                    <a:moveTo>
                      <a:pt x="14444" y="0"/>
                    </a:moveTo>
                    <a:lnTo>
                      <a:pt x="6242077" y="0"/>
                    </a:lnTo>
                    <a:cubicBezTo>
                      <a:pt x="6250054" y="0"/>
                      <a:pt x="6256521" y="6467"/>
                      <a:pt x="6256521" y="14444"/>
                    </a:cubicBezTo>
                    <a:lnTo>
                      <a:pt x="6256521" y="2797372"/>
                    </a:lnTo>
                    <a:cubicBezTo>
                      <a:pt x="6256521" y="2801203"/>
                      <a:pt x="6254999" y="2804877"/>
                      <a:pt x="6252290" y="2807586"/>
                    </a:cubicBezTo>
                    <a:cubicBezTo>
                      <a:pt x="6249581" y="2810295"/>
                      <a:pt x="6245908" y="2811817"/>
                      <a:pt x="6242077" y="2811817"/>
                    </a:cubicBezTo>
                    <a:lnTo>
                      <a:pt x="14444" y="2811817"/>
                    </a:lnTo>
                    <a:cubicBezTo>
                      <a:pt x="6467" y="2811817"/>
                      <a:pt x="0" y="2805350"/>
                      <a:pt x="0" y="2797372"/>
                    </a:cubicBezTo>
                    <a:lnTo>
                      <a:pt x="0" y="14444"/>
                    </a:lnTo>
                    <a:cubicBezTo>
                      <a:pt x="0" y="6467"/>
                      <a:pt x="6467" y="0"/>
                      <a:pt x="14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A1E2D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6256521" cy="287849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AutoShape 9"/>
            <p:cNvSpPr/>
            <p:nvPr/>
          </p:nvSpPr>
          <p:spPr>
            <a:xfrm flipV="1">
              <a:off x="176336" y="4333141"/>
              <a:ext cx="21439504" cy="56819"/>
            </a:xfrm>
            <a:prstGeom prst="line">
              <a:avLst/>
            </a:prstGeom>
            <a:ln w="63500" cap="flat">
              <a:solidFill>
                <a:srgbClr val="19274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5725650" y="4454593"/>
            <a:ext cx="11114550" cy="4454928"/>
          </a:xfrm>
          <a:prstGeom prst="rect">
            <a:avLst/>
          </a:prstGeom>
        </p:spPr>
        <p:txBody>
          <a:bodyPr wrap="square" lIns="0" tIns="0" rIns="0" bIns="7200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latin typeface="Arial" panose="020B0604020202020204" pitchFamily="34" charset="0"/>
                <a:cs typeface="Arial" panose="020B0604020202020204" pitchFamily="34" charset="0"/>
              </a:rPr>
              <a:t>THỰC HÀNH TÌM KIẾM VÀ CHỌN THÔNG TIN TRONG GIẢI QUYẾT VẤN ĐỀ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724718" y="5090413"/>
            <a:ext cx="3657290" cy="3766872"/>
          </a:xfrm>
          <a:custGeom>
            <a:avLst/>
            <a:gdLst/>
            <a:ahLst/>
            <a:cxnLst/>
            <a:rect l="l" t="t" r="r" b="b"/>
            <a:pathLst>
              <a:path w="2978843" h="3068097">
                <a:moveTo>
                  <a:pt x="0" y="0"/>
                </a:moveTo>
                <a:lnTo>
                  <a:pt x="2978843" y="0"/>
                </a:lnTo>
                <a:lnTo>
                  <a:pt x="2978843" y="3068097"/>
                </a:lnTo>
                <a:lnTo>
                  <a:pt x="0" y="3068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AA0D65C0-D303-50F2-9BE7-7ACAC2CB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57" y="869651"/>
            <a:ext cx="16065114" cy="1143000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CHỦ ĐỀ C1</a:t>
            </a:r>
          </a:p>
        </p:txBody>
      </p:sp>
      <p:sp>
        <p:nvSpPr>
          <p:cNvPr id="32" name="Title 30">
            <a:extLst>
              <a:ext uri="{FF2B5EF4-FFF2-40B4-BE49-F238E27FC236}">
                <a16:creationId xmlns:a16="http://schemas.microsoft.com/office/drawing/2014/main" id="{C6324FF3-3CA4-B36E-B8EB-1D3CDA69BB02}"/>
              </a:ext>
            </a:extLst>
          </p:cNvPr>
          <p:cNvSpPr txBox="1">
            <a:spLocks/>
          </p:cNvSpPr>
          <p:nvPr/>
        </p:nvSpPr>
        <p:spPr>
          <a:xfrm>
            <a:off x="1118728" y="2511941"/>
            <a:ext cx="160651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846786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41636"/>
            <a:ext cx="16373217" cy="8775781"/>
            <a:chOff x="0" y="-37261"/>
            <a:chExt cx="21830956" cy="1170104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830956" cy="11663780"/>
              <a:chOff x="0" y="0"/>
              <a:chExt cx="6370733" cy="340373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70733" cy="3403737"/>
              </a:xfrm>
              <a:custGeom>
                <a:avLst/>
                <a:gdLst/>
                <a:ahLst/>
                <a:cxnLst/>
                <a:rect l="l" t="t" r="r" b="b"/>
                <a:pathLst>
                  <a:path w="6370733" h="3403737">
                    <a:moveTo>
                      <a:pt x="17495" y="0"/>
                    </a:moveTo>
                    <a:lnTo>
                      <a:pt x="6353238" y="0"/>
                    </a:lnTo>
                    <a:cubicBezTo>
                      <a:pt x="6362900" y="0"/>
                      <a:pt x="6370733" y="7833"/>
                      <a:pt x="6370733" y="17495"/>
                    </a:cubicBezTo>
                    <a:lnTo>
                      <a:pt x="6370733" y="3386242"/>
                    </a:lnTo>
                    <a:cubicBezTo>
                      <a:pt x="6370733" y="3390882"/>
                      <a:pt x="6368890" y="3395332"/>
                      <a:pt x="6365609" y="3398613"/>
                    </a:cubicBezTo>
                    <a:cubicBezTo>
                      <a:pt x="6362328" y="3401894"/>
                      <a:pt x="6357878" y="3403737"/>
                      <a:pt x="6353238" y="3403737"/>
                    </a:cubicBezTo>
                    <a:lnTo>
                      <a:pt x="17495" y="3403737"/>
                    </a:lnTo>
                    <a:cubicBezTo>
                      <a:pt x="12855" y="3403737"/>
                      <a:pt x="8405" y="3401894"/>
                      <a:pt x="5124" y="3398613"/>
                    </a:cubicBezTo>
                    <a:cubicBezTo>
                      <a:pt x="1843" y="3395332"/>
                      <a:pt x="0" y="3390882"/>
                      <a:pt x="0" y="3386242"/>
                    </a:cubicBezTo>
                    <a:lnTo>
                      <a:pt x="0" y="17495"/>
                    </a:lnTo>
                    <a:cubicBezTo>
                      <a:pt x="0" y="12855"/>
                      <a:pt x="1843" y="8405"/>
                      <a:pt x="5124" y="5124"/>
                    </a:cubicBezTo>
                    <a:cubicBezTo>
                      <a:pt x="8405" y="1843"/>
                      <a:pt x="12855" y="0"/>
                      <a:pt x="174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6370733" cy="347041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95688" y="-37261"/>
              <a:ext cx="21468608" cy="11509823"/>
              <a:chOff x="0" y="-66675"/>
              <a:chExt cx="6264992" cy="33588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8471" y="0"/>
                <a:ext cx="6256521" cy="3292134"/>
              </a:xfrm>
              <a:custGeom>
                <a:avLst/>
                <a:gdLst/>
                <a:ahLst/>
                <a:cxnLst/>
                <a:rect l="l" t="t" r="r" b="b"/>
                <a:pathLst>
                  <a:path w="6256521" h="3292134">
                    <a:moveTo>
                      <a:pt x="14444" y="0"/>
                    </a:moveTo>
                    <a:lnTo>
                      <a:pt x="6242077" y="0"/>
                    </a:lnTo>
                    <a:cubicBezTo>
                      <a:pt x="6250054" y="0"/>
                      <a:pt x="6256521" y="6467"/>
                      <a:pt x="6256521" y="14444"/>
                    </a:cubicBezTo>
                    <a:lnTo>
                      <a:pt x="6256521" y="3277690"/>
                    </a:lnTo>
                    <a:cubicBezTo>
                      <a:pt x="6256521" y="3281521"/>
                      <a:pt x="6254999" y="3285194"/>
                      <a:pt x="6252290" y="3287903"/>
                    </a:cubicBezTo>
                    <a:cubicBezTo>
                      <a:pt x="6249581" y="3290612"/>
                      <a:pt x="6245908" y="3292134"/>
                      <a:pt x="6242077" y="3292134"/>
                    </a:cubicBezTo>
                    <a:lnTo>
                      <a:pt x="14444" y="3292134"/>
                    </a:lnTo>
                    <a:cubicBezTo>
                      <a:pt x="10613" y="3292134"/>
                      <a:pt x="6939" y="3290612"/>
                      <a:pt x="4231" y="3287903"/>
                    </a:cubicBezTo>
                    <a:cubicBezTo>
                      <a:pt x="1522" y="3285194"/>
                      <a:pt x="0" y="3281521"/>
                      <a:pt x="0" y="3277690"/>
                    </a:cubicBezTo>
                    <a:lnTo>
                      <a:pt x="0" y="14444"/>
                    </a:lnTo>
                    <a:cubicBezTo>
                      <a:pt x="0" y="6467"/>
                      <a:pt x="6467" y="0"/>
                      <a:pt x="14444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A1E2D"/>
                </a:solidFill>
                <a:prstDash val="lgDash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6256521" cy="335880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2362200" y="3531962"/>
            <a:ext cx="6198770" cy="5271314"/>
            <a:chOff x="660747" y="0"/>
            <a:chExt cx="8265026" cy="6559512"/>
          </a:xfrm>
        </p:grpSpPr>
        <p:sp>
          <p:nvSpPr>
            <p:cNvPr id="11" name="Freeform 11"/>
            <p:cNvSpPr/>
            <p:nvPr/>
          </p:nvSpPr>
          <p:spPr>
            <a:xfrm>
              <a:off x="660747" y="0"/>
              <a:ext cx="8265026" cy="6559512"/>
            </a:xfrm>
            <a:custGeom>
              <a:avLst/>
              <a:gdLst/>
              <a:ahLst/>
              <a:cxnLst/>
              <a:rect l="l" t="t" r="r" b="b"/>
              <a:pathLst>
                <a:path w="2797548" h="1914204">
                  <a:moveTo>
                    <a:pt x="39841" y="0"/>
                  </a:moveTo>
                  <a:lnTo>
                    <a:pt x="2757707" y="0"/>
                  </a:lnTo>
                  <a:cubicBezTo>
                    <a:pt x="2779711" y="0"/>
                    <a:pt x="2797548" y="17837"/>
                    <a:pt x="2797548" y="39841"/>
                  </a:cubicBezTo>
                  <a:lnTo>
                    <a:pt x="2797548" y="1874363"/>
                  </a:lnTo>
                  <a:cubicBezTo>
                    <a:pt x="2797548" y="1884929"/>
                    <a:pt x="2793350" y="1895063"/>
                    <a:pt x="2785879" y="1902535"/>
                  </a:cubicBezTo>
                  <a:cubicBezTo>
                    <a:pt x="2778407" y="1910006"/>
                    <a:pt x="2768273" y="1914204"/>
                    <a:pt x="2757707" y="1914204"/>
                  </a:cubicBezTo>
                  <a:lnTo>
                    <a:pt x="39841" y="1914204"/>
                  </a:lnTo>
                  <a:cubicBezTo>
                    <a:pt x="17837" y="1914204"/>
                    <a:pt x="0" y="1896366"/>
                    <a:pt x="0" y="1874363"/>
                  </a:cubicBezTo>
                  <a:lnTo>
                    <a:pt x="0" y="39841"/>
                  </a:lnTo>
                  <a:cubicBezTo>
                    <a:pt x="0" y="17837"/>
                    <a:pt x="17837" y="0"/>
                    <a:pt x="3984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4" name="Freeform 14"/>
            <p:cNvSpPr/>
            <p:nvPr/>
          </p:nvSpPr>
          <p:spPr>
            <a:xfrm>
              <a:off x="870394" y="186093"/>
              <a:ext cx="7852175" cy="1493719"/>
            </a:xfrm>
            <a:custGeom>
              <a:avLst/>
              <a:gdLst/>
              <a:ahLst/>
              <a:cxnLst/>
              <a:rect l="l" t="t" r="r" b="b"/>
              <a:pathLst>
                <a:path w="2697403" h="435899">
                  <a:moveTo>
                    <a:pt x="33503" y="0"/>
                  </a:moveTo>
                  <a:lnTo>
                    <a:pt x="2663901" y="0"/>
                  </a:lnTo>
                  <a:cubicBezTo>
                    <a:pt x="2672786" y="0"/>
                    <a:pt x="2681307" y="3530"/>
                    <a:pt x="2687590" y="9813"/>
                  </a:cubicBezTo>
                  <a:cubicBezTo>
                    <a:pt x="2693873" y="16096"/>
                    <a:pt x="2697403" y="24617"/>
                    <a:pt x="2697403" y="33503"/>
                  </a:cubicBezTo>
                  <a:lnTo>
                    <a:pt x="2697403" y="402396"/>
                  </a:lnTo>
                  <a:cubicBezTo>
                    <a:pt x="2697403" y="420899"/>
                    <a:pt x="2682404" y="435899"/>
                    <a:pt x="2663901" y="435899"/>
                  </a:cubicBezTo>
                  <a:lnTo>
                    <a:pt x="33503" y="435899"/>
                  </a:lnTo>
                  <a:cubicBezTo>
                    <a:pt x="15000" y="435899"/>
                    <a:pt x="0" y="420899"/>
                    <a:pt x="0" y="402396"/>
                  </a:cubicBezTo>
                  <a:lnTo>
                    <a:pt x="0" y="33503"/>
                  </a:lnTo>
                  <a:cubicBezTo>
                    <a:pt x="0" y="15000"/>
                    <a:pt x="15000" y="0"/>
                    <a:pt x="33503" y="0"/>
                  </a:cubicBezTo>
                  <a:close/>
                </a:path>
              </a:pathLst>
            </a:custGeom>
            <a:solidFill>
              <a:srgbClr val="93D8FF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26646" y="2228131"/>
              <a:ext cx="5733225" cy="1107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 ô chữ</a:t>
              </a:r>
              <a:endParaRPr lang="vi-VN" sz="4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803535" y="3531962"/>
            <a:ext cx="6122265" cy="5271314"/>
            <a:chOff x="391373" y="0"/>
            <a:chExt cx="8163019" cy="6559512"/>
          </a:xfrm>
        </p:grpSpPr>
        <p:sp>
          <p:nvSpPr>
            <p:cNvPr id="20" name="Freeform 20"/>
            <p:cNvSpPr/>
            <p:nvPr/>
          </p:nvSpPr>
          <p:spPr>
            <a:xfrm>
              <a:off x="391373" y="0"/>
              <a:ext cx="8163019" cy="6559512"/>
            </a:xfrm>
            <a:custGeom>
              <a:avLst/>
              <a:gdLst/>
              <a:ahLst/>
              <a:cxnLst/>
              <a:rect l="l" t="t" r="r" b="b"/>
              <a:pathLst>
                <a:path w="2797548" h="1914204">
                  <a:moveTo>
                    <a:pt x="39841" y="0"/>
                  </a:moveTo>
                  <a:lnTo>
                    <a:pt x="2757707" y="0"/>
                  </a:lnTo>
                  <a:cubicBezTo>
                    <a:pt x="2779711" y="0"/>
                    <a:pt x="2797548" y="17837"/>
                    <a:pt x="2797548" y="39841"/>
                  </a:cubicBezTo>
                  <a:lnTo>
                    <a:pt x="2797548" y="1874363"/>
                  </a:lnTo>
                  <a:cubicBezTo>
                    <a:pt x="2797548" y="1884929"/>
                    <a:pt x="2793350" y="1895063"/>
                    <a:pt x="2785879" y="1902535"/>
                  </a:cubicBezTo>
                  <a:cubicBezTo>
                    <a:pt x="2778407" y="1910006"/>
                    <a:pt x="2768273" y="1914204"/>
                    <a:pt x="2757707" y="1914204"/>
                  </a:cubicBezTo>
                  <a:lnTo>
                    <a:pt x="39841" y="1914204"/>
                  </a:lnTo>
                  <a:cubicBezTo>
                    <a:pt x="17837" y="1914204"/>
                    <a:pt x="0" y="1896366"/>
                    <a:pt x="0" y="1874363"/>
                  </a:cubicBezTo>
                  <a:lnTo>
                    <a:pt x="0" y="39841"/>
                  </a:lnTo>
                  <a:cubicBezTo>
                    <a:pt x="0" y="17837"/>
                    <a:pt x="17837" y="0"/>
                    <a:pt x="3984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23" name="Freeform 23"/>
            <p:cNvSpPr/>
            <p:nvPr/>
          </p:nvSpPr>
          <p:spPr>
            <a:xfrm>
              <a:off x="667201" y="186093"/>
              <a:ext cx="7654962" cy="1493719"/>
            </a:xfrm>
            <a:custGeom>
              <a:avLst/>
              <a:gdLst/>
              <a:ahLst/>
              <a:cxnLst/>
              <a:rect l="l" t="t" r="r" b="b"/>
              <a:pathLst>
                <a:path w="2697403" h="435899">
                  <a:moveTo>
                    <a:pt x="33503" y="0"/>
                  </a:moveTo>
                  <a:lnTo>
                    <a:pt x="2663901" y="0"/>
                  </a:lnTo>
                  <a:cubicBezTo>
                    <a:pt x="2672786" y="0"/>
                    <a:pt x="2681307" y="3530"/>
                    <a:pt x="2687590" y="9813"/>
                  </a:cubicBezTo>
                  <a:cubicBezTo>
                    <a:pt x="2693873" y="16096"/>
                    <a:pt x="2697403" y="24617"/>
                    <a:pt x="2697403" y="33503"/>
                  </a:cubicBezTo>
                  <a:lnTo>
                    <a:pt x="2697403" y="402396"/>
                  </a:lnTo>
                  <a:cubicBezTo>
                    <a:pt x="2697403" y="420899"/>
                    <a:pt x="2682404" y="435899"/>
                    <a:pt x="2663901" y="435899"/>
                  </a:cubicBezTo>
                  <a:lnTo>
                    <a:pt x="33503" y="435899"/>
                  </a:lnTo>
                  <a:cubicBezTo>
                    <a:pt x="15000" y="435899"/>
                    <a:pt x="0" y="420899"/>
                    <a:pt x="0" y="402396"/>
                  </a:cubicBezTo>
                  <a:lnTo>
                    <a:pt x="0" y="33503"/>
                  </a:lnTo>
                  <a:cubicBezTo>
                    <a:pt x="0" y="15000"/>
                    <a:pt x="15000" y="0"/>
                    <a:pt x="33503" y="0"/>
                  </a:cubicBezTo>
                  <a:close/>
                </a:path>
              </a:pathLst>
            </a:custGeom>
            <a:solidFill>
              <a:srgbClr val="7DD6B0"/>
            </a:solidFill>
            <a:ln cap="rnd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37160" y="2222875"/>
              <a:ext cx="5715043" cy="3635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thông tin và hợp tác trong giải quyết vấn đề</a:t>
              </a:r>
              <a:endParaRPr lang="vi-VN" sz="44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687671" y="1439142"/>
            <a:ext cx="1676400" cy="1566672"/>
          </a:xfrm>
          <a:custGeom>
            <a:avLst/>
            <a:gdLst/>
            <a:ahLst/>
            <a:cxnLst/>
            <a:rect l="l" t="t" r="r" b="b"/>
            <a:pathLst>
              <a:path w="2398181" h="2241209">
                <a:moveTo>
                  <a:pt x="0" y="0"/>
                </a:moveTo>
                <a:lnTo>
                  <a:pt x="2398180" y="0"/>
                </a:lnTo>
                <a:lnTo>
                  <a:pt x="2398180" y="2241209"/>
                </a:lnTo>
                <a:lnTo>
                  <a:pt x="0" y="2241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13F126CE-141F-5B50-AEA3-AB2D9E655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1400390"/>
            <a:ext cx="10668000" cy="1470025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6CFEB826-9C4D-D966-67D2-B338D52D670A}"/>
              </a:ext>
            </a:extLst>
          </p:cNvPr>
          <p:cNvSpPr/>
          <p:nvPr/>
        </p:nvSpPr>
        <p:spPr>
          <a:xfrm>
            <a:off x="14308654" y="1425505"/>
            <a:ext cx="2291675" cy="1566672"/>
          </a:xfrm>
          <a:custGeom>
            <a:avLst/>
            <a:gdLst/>
            <a:ahLst/>
            <a:cxnLst/>
            <a:rect l="l" t="t" r="r" b="b"/>
            <a:pathLst>
              <a:path w="1988730" h="1359568">
                <a:moveTo>
                  <a:pt x="0" y="0"/>
                </a:moveTo>
                <a:lnTo>
                  <a:pt x="1988729" y="0"/>
                </a:lnTo>
                <a:lnTo>
                  <a:pt x="1988729" y="1359568"/>
                </a:lnTo>
                <a:lnTo>
                  <a:pt x="0" y="135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497570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70" y="622330"/>
            <a:ext cx="17150661" cy="9042341"/>
            <a:chOff x="0" y="0"/>
            <a:chExt cx="22867548" cy="1205645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2466868"/>
              <a:ext cx="5004559" cy="2188630"/>
              <a:chOff x="0" y="0"/>
              <a:chExt cx="1460436" cy="63868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60436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460436" h="638688">
                    <a:moveTo>
                      <a:pt x="76317" y="0"/>
                    </a:moveTo>
                    <a:lnTo>
                      <a:pt x="1384118" y="0"/>
                    </a:lnTo>
                    <a:cubicBezTo>
                      <a:pt x="1404359" y="0"/>
                      <a:pt x="1423770" y="8041"/>
                      <a:pt x="1438083" y="22353"/>
                    </a:cubicBezTo>
                    <a:cubicBezTo>
                      <a:pt x="1452395" y="36665"/>
                      <a:pt x="1460436" y="56077"/>
                      <a:pt x="1460436" y="76317"/>
                    </a:cubicBezTo>
                    <a:lnTo>
                      <a:pt x="1460436" y="562371"/>
                    </a:lnTo>
                    <a:cubicBezTo>
                      <a:pt x="1460436" y="582612"/>
                      <a:pt x="1452395" y="602023"/>
                      <a:pt x="1438083" y="616335"/>
                    </a:cubicBezTo>
                    <a:cubicBezTo>
                      <a:pt x="1423770" y="630648"/>
                      <a:pt x="1404359" y="638688"/>
                      <a:pt x="1384118" y="638688"/>
                    </a:cubicBezTo>
                    <a:lnTo>
                      <a:pt x="76317" y="638688"/>
                    </a:lnTo>
                    <a:cubicBezTo>
                      <a:pt x="56077" y="638688"/>
                      <a:pt x="36665" y="630648"/>
                      <a:pt x="22353" y="616335"/>
                    </a:cubicBezTo>
                    <a:cubicBezTo>
                      <a:pt x="8041" y="602023"/>
                      <a:pt x="0" y="582612"/>
                      <a:pt x="0" y="562371"/>
                    </a:cubicBezTo>
                    <a:lnTo>
                      <a:pt x="0" y="76317"/>
                    </a:lnTo>
                    <a:cubicBezTo>
                      <a:pt x="0" y="56077"/>
                      <a:pt x="8041" y="36665"/>
                      <a:pt x="22353" y="22353"/>
                    </a:cubicBezTo>
                    <a:cubicBezTo>
                      <a:pt x="36665" y="8041"/>
                      <a:pt x="56077" y="0"/>
                      <a:pt x="76317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460436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37282" y="0"/>
              <a:ext cx="18530265" cy="12056454"/>
              <a:chOff x="0" y="0"/>
              <a:chExt cx="5407522" cy="35183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407521" cy="3518327"/>
              </a:xfrm>
              <a:custGeom>
                <a:avLst/>
                <a:gdLst/>
                <a:ahLst/>
                <a:cxnLst/>
                <a:rect l="l" t="t" r="r" b="b"/>
                <a:pathLst>
                  <a:path w="5407521" h="3518327">
                    <a:moveTo>
                      <a:pt x="20611" y="0"/>
                    </a:moveTo>
                    <a:lnTo>
                      <a:pt x="5386910" y="0"/>
                    </a:lnTo>
                    <a:cubicBezTo>
                      <a:pt x="5392377" y="0"/>
                      <a:pt x="5397619" y="2172"/>
                      <a:pt x="5401485" y="6037"/>
                    </a:cubicBezTo>
                    <a:cubicBezTo>
                      <a:pt x="5405350" y="9902"/>
                      <a:pt x="5407521" y="15145"/>
                      <a:pt x="5407521" y="20611"/>
                    </a:cubicBezTo>
                    <a:lnTo>
                      <a:pt x="5407521" y="3497716"/>
                    </a:lnTo>
                    <a:cubicBezTo>
                      <a:pt x="5407521" y="3509099"/>
                      <a:pt x="5398293" y="3518327"/>
                      <a:pt x="5386910" y="3518327"/>
                    </a:cubicBezTo>
                    <a:lnTo>
                      <a:pt x="20611" y="3518327"/>
                    </a:lnTo>
                    <a:cubicBezTo>
                      <a:pt x="15145" y="3518327"/>
                      <a:pt x="9902" y="3516156"/>
                      <a:pt x="6037" y="3512290"/>
                    </a:cubicBezTo>
                    <a:cubicBezTo>
                      <a:pt x="2172" y="3508425"/>
                      <a:pt x="0" y="3503182"/>
                      <a:pt x="0" y="3497716"/>
                    </a:cubicBezTo>
                    <a:lnTo>
                      <a:pt x="0" y="20611"/>
                    </a:lnTo>
                    <a:cubicBezTo>
                      <a:pt x="0" y="15145"/>
                      <a:pt x="2172" y="9902"/>
                      <a:pt x="6037" y="6037"/>
                    </a:cubicBezTo>
                    <a:cubicBezTo>
                      <a:pt x="9902" y="2172"/>
                      <a:pt x="15145" y="0"/>
                      <a:pt x="20611" y="0"/>
                    </a:cubicBezTo>
                    <a:close/>
                  </a:path>
                </a:pathLst>
              </a:custGeom>
              <a:solidFill>
                <a:srgbClr val="FBD86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5407522" cy="3585002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666487" y="284175"/>
              <a:ext cx="17871855" cy="11488105"/>
              <a:chOff x="0" y="0"/>
              <a:chExt cx="5215384" cy="335247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5384" cy="3352471"/>
              </a:xfrm>
              <a:custGeom>
                <a:avLst/>
                <a:gdLst/>
                <a:ahLst/>
                <a:cxnLst/>
                <a:rect l="l" t="t" r="r" b="b"/>
                <a:pathLst>
                  <a:path w="5215384" h="3352471">
                    <a:moveTo>
                      <a:pt x="17328" y="0"/>
                    </a:moveTo>
                    <a:lnTo>
                      <a:pt x="5198056" y="0"/>
                    </a:lnTo>
                    <a:cubicBezTo>
                      <a:pt x="5207626" y="0"/>
                      <a:pt x="5215384" y="7758"/>
                      <a:pt x="5215384" y="17328"/>
                    </a:cubicBezTo>
                    <a:lnTo>
                      <a:pt x="5215384" y="3335143"/>
                    </a:lnTo>
                    <a:cubicBezTo>
                      <a:pt x="5215384" y="3339739"/>
                      <a:pt x="5213558" y="3344146"/>
                      <a:pt x="5210308" y="3347396"/>
                    </a:cubicBezTo>
                    <a:cubicBezTo>
                      <a:pt x="5207059" y="3350645"/>
                      <a:pt x="5202651" y="3352471"/>
                      <a:pt x="5198056" y="3352471"/>
                    </a:cubicBezTo>
                    <a:lnTo>
                      <a:pt x="17328" y="3352471"/>
                    </a:lnTo>
                    <a:cubicBezTo>
                      <a:pt x="7758" y="3352471"/>
                      <a:pt x="0" y="3344713"/>
                      <a:pt x="0" y="3335143"/>
                    </a:cubicBezTo>
                    <a:lnTo>
                      <a:pt x="0" y="17328"/>
                    </a:lnTo>
                    <a:cubicBezTo>
                      <a:pt x="0" y="7758"/>
                      <a:pt x="7758" y="0"/>
                      <a:pt x="17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1927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5215384" cy="3419146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7003" y="2587823"/>
              <a:ext cx="3314679" cy="1946720"/>
              <a:chOff x="0" y="0"/>
              <a:chExt cx="967293" cy="56809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19274F"/>
                </a:solidFill>
                <a:prstDash val="lgDash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956564" y="2806574"/>
              <a:ext cx="1680434" cy="1509335"/>
            </a:xfrm>
            <a:custGeom>
              <a:avLst/>
              <a:gdLst/>
              <a:ahLst/>
              <a:cxnLst/>
              <a:rect l="l" t="t" r="r" b="b"/>
              <a:pathLst>
                <a:path w="1680434" h="1509335">
                  <a:moveTo>
                    <a:pt x="0" y="0"/>
                  </a:moveTo>
                  <a:lnTo>
                    <a:pt x="1680434" y="0"/>
                  </a:lnTo>
                  <a:lnTo>
                    <a:pt x="1680434" y="1509335"/>
                  </a:lnTo>
                  <a:lnTo>
                    <a:pt x="0" y="1509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568670" y="622330"/>
            <a:ext cx="2646513" cy="1641473"/>
            <a:chOff x="0" y="0"/>
            <a:chExt cx="3528684" cy="218863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771866" y="311161"/>
              <a:ext cx="1984952" cy="1566307"/>
            </a:xfrm>
            <a:custGeom>
              <a:avLst/>
              <a:gdLst/>
              <a:ahLst/>
              <a:cxnLst/>
              <a:rect l="l" t="t" r="r" b="b"/>
              <a:pathLst>
                <a:path w="1984952" h="1566307">
                  <a:moveTo>
                    <a:pt x="0" y="0"/>
                  </a:moveTo>
                  <a:lnTo>
                    <a:pt x="1984952" y="0"/>
                  </a:lnTo>
                  <a:lnTo>
                    <a:pt x="1984952" y="1566308"/>
                  </a:lnTo>
                  <a:lnTo>
                    <a:pt x="0" y="156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568670" y="4322720"/>
            <a:ext cx="2646513" cy="1641473"/>
            <a:chOff x="0" y="0"/>
            <a:chExt cx="3528684" cy="218863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1057907" y="312644"/>
              <a:ext cx="1412870" cy="1563342"/>
            </a:xfrm>
            <a:custGeom>
              <a:avLst/>
              <a:gdLst/>
              <a:ahLst/>
              <a:cxnLst/>
              <a:rect l="l" t="t" r="r" b="b"/>
              <a:pathLst>
                <a:path w="1412870" h="1563342">
                  <a:moveTo>
                    <a:pt x="0" y="0"/>
                  </a:moveTo>
                  <a:lnTo>
                    <a:pt x="1412870" y="0"/>
                  </a:lnTo>
                  <a:lnTo>
                    <a:pt x="1412870" y="1563342"/>
                  </a:lnTo>
                  <a:lnTo>
                    <a:pt x="0" y="1563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>
            <a:off x="568670" y="6172959"/>
            <a:ext cx="2646513" cy="1686222"/>
            <a:chOff x="0" y="0"/>
            <a:chExt cx="3528684" cy="2248295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 rot="-1173271">
              <a:off x="1057907" y="295243"/>
              <a:ext cx="1384713" cy="1772432"/>
            </a:xfrm>
            <a:custGeom>
              <a:avLst/>
              <a:gdLst/>
              <a:ahLst/>
              <a:cxnLst/>
              <a:rect l="l" t="t" r="r" b="b"/>
              <a:pathLst>
                <a:path w="1384713" h="1772432">
                  <a:moveTo>
                    <a:pt x="0" y="0"/>
                  </a:moveTo>
                  <a:lnTo>
                    <a:pt x="1384712" y="0"/>
                  </a:lnTo>
                  <a:lnTo>
                    <a:pt x="1384712" y="1772432"/>
                  </a:lnTo>
                  <a:lnTo>
                    <a:pt x="0" y="1772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568670" y="8023198"/>
            <a:ext cx="2646513" cy="1641473"/>
            <a:chOff x="0" y="0"/>
            <a:chExt cx="3528684" cy="2188630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3528684" cy="2188630"/>
              <a:chOff x="0" y="0"/>
              <a:chExt cx="1029744" cy="63868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029744" cy="638688"/>
              </a:xfrm>
              <a:custGeom>
                <a:avLst/>
                <a:gdLst/>
                <a:ahLst/>
                <a:cxnLst/>
                <a:rect l="l" t="t" r="r" b="b"/>
                <a:pathLst>
                  <a:path w="1029744" h="638688">
                    <a:moveTo>
                      <a:pt x="108237" y="0"/>
                    </a:moveTo>
                    <a:lnTo>
                      <a:pt x="921507" y="0"/>
                    </a:lnTo>
                    <a:cubicBezTo>
                      <a:pt x="981285" y="0"/>
                      <a:pt x="1029744" y="48459"/>
                      <a:pt x="1029744" y="108237"/>
                    </a:cubicBezTo>
                    <a:lnTo>
                      <a:pt x="1029744" y="530451"/>
                    </a:lnTo>
                    <a:cubicBezTo>
                      <a:pt x="1029744" y="590229"/>
                      <a:pt x="981285" y="638688"/>
                      <a:pt x="921507" y="638688"/>
                    </a:cubicBezTo>
                    <a:lnTo>
                      <a:pt x="108237" y="638688"/>
                    </a:lnTo>
                    <a:cubicBezTo>
                      <a:pt x="48459" y="638688"/>
                      <a:pt x="0" y="590229"/>
                      <a:pt x="0" y="530451"/>
                    </a:cubicBezTo>
                    <a:lnTo>
                      <a:pt x="0" y="108237"/>
                    </a:lnTo>
                    <a:cubicBezTo>
                      <a:pt x="0" y="48459"/>
                      <a:pt x="48459" y="0"/>
                      <a:pt x="108237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66675"/>
                <a:ext cx="1029744" cy="705363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07003" y="120955"/>
              <a:ext cx="3314679" cy="1946720"/>
              <a:chOff x="0" y="0"/>
              <a:chExt cx="967293" cy="56809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93426" y="0"/>
                    </a:moveTo>
                    <a:lnTo>
                      <a:pt x="873867" y="0"/>
                    </a:lnTo>
                    <a:cubicBezTo>
                      <a:pt x="898645" y="0"/>
                      <a:pt x="922409" y="9843"/>
                      <a:pt x="939929" y="27364"/>
                    </a:cubicBezTo>
                    <a:cubicBezTo>
                      <a:pt x="957450" y="44885"/>
                      <a:pt x="967293" y="68648"/>
                      <a:pt x="967293" y="93426"/>
                    </a:cubicBezTo>
                    <a:lnTo>
                      <a:pt x="967293" y="474668"/>
                    </a:lnTo>
                    <a:cubicBezTo>
                      <a:pt x="967293" y="499446"/>
                      <a:pt x="957450" y="523209"/>
                      <a:pt x="939929" y="540730"/>
                    </a:cubicBezTo>
                    <a:cubicBezTo>
                      <a:pt x="922409" y="558251"/>
                      <a:pt x="898645" y="568094"/>
                      <a:pt x="873867" y="568094"/>
                    </a:cubicBezTo>
                    <a:lnTo>
                      <a:pt x="93426" y="568094"/>
                    </a:lnTo>
                    <a:cubicBezTo>
                      <a:pt x="68648" y="568094"/>
                      <a:pt x="44885" y="558251"/>
                      <a:pt x="27364" y="540730"/>
                    </a:cubicBezTo>
                    <a:cubicBezTo>
                      <a:pt x="9843" y="523209"/>
                      <a:pt x="0" y="499446"/>
                      <a:pt x="0" y="474668"/>
                    </a:cubicBezTo>
                    <a:lnTo>
                      <a:pt x="0" y="93426"/>
                    </a:lnTo>
                    <a:cubicBezTo>
                      <a:pt x="0" y="68648"/>
                      <a:pt x="9843" y="44885"/>
                      <a:pt x="27364" y="27364"/>
                    </a:cubicBezTo>
                    <a:cubicBezTo>
                      <a:pt x="44885" y="9843"/>
                      <a:pt x="68648" y="0"/>
                      <a:pt x="93426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38100" cap="rnd">
                <a:solidFill>
                  <a:srgbClr val="FFFFFF"/>
                </a:solidFill>
                <a:prstDash val="lgDash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46656" tIns="46656" rIns="46656" bIns="46656" rtlCol="0" anchor="ctr"/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655730" y="383864"/>
              <a:ext cx="2189065" cy="1420902"/>
            </a:xfrm>
            <a:custGeom>
              <a:avLst/>
              <a:gdLst/>
              <a:ahLst/>
              <a:cxnLst/>
              <a:rect l="l" t="t" r="r" b="b"/>
              <a:pathLst>
                <a:path w="2189065" h="1420902">
                  <a:moveTo>
                    <a:pt x="0" y="0"/>
                  </a:moveTo>
                  <a:lnTo>
                    <a:pt x="2189066" y="0"/>
                  </a:lnTo>
                  <a:lnTo>
                    <a:pt x="2189066" y="1420902"/>
                  </a:lnTo>
                  <a:lnTo>
                    <a:pt x="0" y="1420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5" name="Title 54">
            <a:extLst>
              <a:ext uri="{FF2B5EF4-FFF2-40B4-BE49-F238E27FC236}">
                <a16:creationId xmlns:a16="http://schemas.microsoft.com/office/drawing/2014/main" id="{180FD8C2-21A3-FAC1-58E6-4EBB36B1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16" y="1491887"/>
            <a:ext cx="12404527" cy="4602003"/>
          </a:xfrm>
        </p:spPr>
        <p:txBody>
          <a:bodyPr bIns="10800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b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7200" b="1" dirty="0">
                <a:solidFill>
                  <a:srgbClr val="375CD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Ô CHỮ</a:t>
            </a:r>
            <a:endParaRPr lang="vi-VN" sz="7200" dirty="0"/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E29CCBDA-E280-9FA6-DA7C-74A425A245AF}"/>
              </a:ext>
            </a:extLst>
          </p:cNvPr>
          <p:cNvSpPr/>
          <p:nvPr/>
        </p:nvSpPr>
        <p:spPr>
          <a:xfrm>
            <a:off x="8794914" y="6664364"/>
            <a:ext cx="3951129" cy="2701135"/>
          </a:xfrm>
          <a:custGeom>
            <a:avLst/>
            <a:gdLst/>
            <a:ahLst/>
            <a:cxnLst/>
            <a:rect l="l" t="t" r="r" b="b"/>
            <a:pathLst>
              <a:path w="1988730" h="1359568">
                <a:moveTo>
                  <a:pt x="0" y="0"/>
                </a:moveTo>
                <a:lnTo>
                  <a:pt x="1988729" y="0"/>
                </a:lnTo>
                <a:lnTo>
                  <a:pt x="1988729" y="1359568"/>
                </a:lnTo>
                <a:lnTo>
                  <a:pt x="0" y="13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40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95400" y="1866900"/>
            <a:ext cx="15697200" cy="7848600"/>
          </a:xfrm>
          <a:custGeom>
            <a:avLst/>
            <a:gdLst/>
            <a:ahLst/>
            <a:cxnLst/>
            <a:rect l="l" t="t" r="r" b="b"/>
            <a:pathLst>
              <a:path w="6421214" h="3365882">
                <a:moveTo>
                  <a:pt x="14074" y="0"/>
                </a:moveTo>
                <a:lnTo>
                  <a:pt x="6407141" y="0"/>
                </a:lnTo>
                <a:cubicBezTo>
                  <a:pt x="6410873" y="0"/>
                  <a:pt x="6414453" y="1483"/>
                  <a:pt x="6417092" y="4122"/>
                </a:cubicBezTo>
                <a:cubicBezTo>
                  <a:pt x="6419731" y="6761"/>
                  <a:pt x="6421214" y="10341"/>
                  <a:pt x="6421214" y="14074"/>
                </a:cubicBezTo>
                <a:lnTo>
                  <a:pt x="6421214" y="3351808"/>
                </a:lnTo>
                <a:cubicBezTo>
                  <a:pt x="6421214" y="3355541"/>
                  <a:pt x="6419731" y="3359120"/>
                  <a:pt x="6417092" y="3361760"/>
                </a:cubicBezTo>
                <a:cubicBezTo>
                  <a:pt x="6414453" y="3364399"/>
                  <a:pt x="6410873" y="3365882"/>
                  <a:pt x="6407141" y="3365882"/>
                </a:cubicBezTo>
                <a:lnTo>
                  <a:pt x="14074" y="3365882"/>
                </a:lnTo>
                <a:cubicBezTo>
                  <a:pt x="10341" y="3365882"/>
                  <a:pt x="6761" y="3364399"/>
                  <a:pt x="4122" y="3361760"/>
                </a:cubicBezTo>
                <a:cubicBezTo>
                  <a:pt x="1483" y="3359120"/>
                  <a:pt x="0" y="3355541"/>
                  <a:pt x="0" y="3351808"/>
                </a:cubicBezTo>
                <a:lnTo>
                  <a:pt x="0" y="14074"/>
                </a:lnTo>
                <a:cubicBezTo>
                  <a:pt x="0" y="10341"/>
                  <a:pt x="1483" y="6761"/>
                  <a:pt x="4122" y="4122"/>
                </a:cubicBezTo>
                <a:cubicBezTo>
                  <a:pt x="6761" y="1483"/>
                  <a:pt x="10341" y="0"/>
                  <a:pt x="14074" y="0"/>
                </a:cubicBezTo>
                <a:close/>
              </a:path>
            </a:pathLst>
          </a:custGeom>
          <a:solidFill>
            <a:srgbClr val="FFFFFF"/>
          </a:solidFill>
          <a:ln w="47625" cap="rnd">
            <a:solidFill>
              <a:srgbClr val="19274F"/>
            </a:solidFill>
            <a:prstDash val="lgDash"/>
            <a:round/>
          </a:ln>
        </p:spPr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6D50A6D6-FCF9-E95A-0A7F-14CB044F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21" y="432625"/>
            <a:ext cx="16502957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 SGK tr. 17 và thực hiện yêu cầu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3A50D9-1BDD-1219-1F6E-17AB0BB2181D}"/>
              </a:ext>
            </a:extLst>
          </p:cNvPr>
          <p:cNvGrpSpPr/>
          <p:nvPr/>
        </p:nvGrpSpPr>
        <p:grpSpPr>
          <a:xfrm>
            <a:off x="2209800" y="2227940"/>
            <a:ext cx="4267200" cy="7126520"/>
            <a:chOff x="2247675" y="2991484"/>
            <a:chExt cx="4267200" cy="71265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345F353-5627-8F4E-52E1-67293DF95F9B}"/>
                </a:ext>
              </a:extLst>
            </p:cNvPr>
            <p:cNvGrpSpPr/>
            <p:nvPr/>
          </p:nvGrpSpPr>
          <p:grpSpPr>
            <a:xfrm>
              <a:off x="2247675" y="2991484"/>
              <a:ext cx="4267200" cy="3309300"/>
              <a:chOff x="2247675" y="2244036"/>
              <a:chExt cx="4267200" cy="3309300"/>
            </a:xfrm>
          </p:grpSpPr>
          <p:pic>
            <p:nvPicPr>
              <p:cNvPr id="7" name="Picture 40">
                <a:extLst>
                  <a:ext uri="{FF2B5EF4-FFF2-40B4-BE49-F238E27FC236}">
                    <a16:creationId xmlns:a16="http://schemas.microsoft.com/office/drawing/2014/main" id="{2E373A81-DA76-A983-0CE4-745793F5C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26827" y="2244036"/>
                <a:ext cx="1308896" cy="1042795"/>
              </a:xfrm>
              <a:prstGeom prst="rect">
                <a:avLst/>
              </a:prstGeom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55D42BE-F6EC-C929-CB72-E3056856757C}"/>
                  </a:ext>
                </a:extLst>
              </p:cNvPr>
              <p:cNvSpPr/>
              <p:nvPr/>
            </p:nvSpPr>
            <p:spPr>
              <a:xfrm>
                <a:off x="2247675" y="3549668"/>
                <a:ext cx="4267200" cy="2003668"/>
              </a:xfrm>
              <a:prstGeom prst="roundRect">
                <a:avLst/>
              </a:prstGeom>
              <a:solidFill>
                <a:srgbClr val="C6D0F2"/>
              </a:solidFill>
              <a:ln>
                <a:solidFill>
                  <a:srgbClr val="C6D0F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THEO NHÓM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DDA816-28F2-0949-94EF-B9B606132169}"/>
                </a:ext>
              </a:extLst>
            </p:cNvPr>
            <p:cNvSpPr txBox="1"/>
            <p:nvPr/>
          </p:nvSpPr>
          <p:spPr>
            <a:xfrm>
              <a:off x="2421055" y="6446421"/>
              <a:ext cx="3920440" cy="367158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Đọc thông tin trong </a:t>
              </a:r>
              <a:r>
                <a:rPr lang="vi-VN" sz="4000" i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Bảng 1. Gợi ý giải ô chữ </a:t>
              </a:r>
              <a:r>
                <a:rPr lang="vi-VN" sz="4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và thực hành.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8228CD-C3B8-C250-43BF-B07164239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" b="349"/>
          <a:stretch/>
        </p:blipFill>
        <p:spPr>
          <a:xfrm>
            <a:off x="7158784" y="2352220"/>
            <a:ext cx="9152031" cy="687796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8898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92521" y="1866900"/>
            <a:ext cx="16502958" cy="7848600"/>
          </a:xfrm>
          <a:custGeom>
            <a:avLst/>
            <a:gdLst/>
            <a:ahLst/>
            <a:cxnLst/>
            <a:rect l="l" t="t" r="r" b="b"/>
            <a:pathLst>
              <a:path w="6421214" h="3365882">
                <a:moveTo>
                  <a:pt x="14074" y="0"/>
                </a:moveTo>
                <a:lnTo>
                  <a:pt x="6407141" y="0"/>
                </a:lnTo>
                <a:cubicBezTo>
                  <a:pt x="6410873" y="0"/>
                  <a:pt x="6414453" y="1483"/>
                  <a:pt x="6417092" y="4122"/>
                </a:cubicBezTo>
                <a:cubicBezTo>
                  <a:pt x="6419731" y="6761"/>
                  <a:pt x="6421214" y="10341"/>
                  <a:pt x="6421214" y="14074"/>
                </a:cubicBezTo>
                <a:lnTo>
                  <a:pt x="6421214" y="3351808"/>
                </a:lnTo>
                <a:cubicBezTo>
                  <a:pt x="6421214" y="3355541"/>
                  <a:pt x="6419731" y="3359120"/>
                  <a:pt x="6417092" y="3361760"/>
                </a:cubicBezTo>
                <a:cubicBezTo>
                  <a:pt x="6414453" y="3364399"/>
                  <a:pt x="6410873" y="3365882"/>
                  <a:pt x="6407141" y="3365882"/>
                </a:cubicBezTo>
                <a:lnTo>
                  <a:pt x="14074" y="3365882"/>
                </a:lnTo>
                <a:cubicBezTo>
                  <a:pt x="10341" y="3365882"/>
                  <a:pt x="6761" y="3364399"/>
                  <a:pt x="4122" y="3361760"/>
                </a:cubicBezTo>
                <a:cubicBezTo>
                  <a:pt x="1483" y="3359120"/>
                  <a:pt x="0" y="3355541"/>
                  <a:pt x="0" y="3351808"/>
                </a:cubicBezTo>
                <a:lnTo>
                  <a:pt x="0" y="14074"/>
                </a:lnTo>
                <a:cubicBezTo>
                  <a:pt x="0" y="10341"/>
                  <a:pt x="1483" y="6761"/>
                  <a:pt x="4122" y="4122"/>
                </a:cubicBezTo>
                <a:cubicBezTo>
                  <a:pt x="6761" y="1483"/>
                  <a:pt x="10341" y="0"/>
                  <a:pt x="14074" y="0"/>
                </a:cubicBezTo>
                <a:close/>
              </a:path>
            </a:pathLst>
          </a:custGeom>
          <a:solidFill>
            <a:srgbClr val="FFFFFF"/>
          </a:solidFill>
          <a:ln w="47625" cap="rnd">
            <a:solidFill>
              <a:srgbClr val="19274F"/>
            </a:solidFill>
            <a:prstDash val="lgDash"/>
            <a:round/>
          </a:ln>
        </p:spPr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6D50A6D6-FCF9-E95A-0A7F-14CB044F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21" y="432625"/>
            <a:ext cx="16502957" cy="1143000"/>
          </a:xfrm>
          <a:solidFill>
            <a:srgbClr val="FFD3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THỰC HIỆN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3A1AA-AACE-5C29-CDC6-4A372262AF29}"/>
              </a:ext>
            </a:extLst>
          </p:cNvPr>
          <p:cNvSpPr txBox="1"/>
          <p:nvPr/>
        </p:nvSpPr>
        <p:spPr>
          <a:xfrm>
            <a:off x="1447800" y="2524247"/>
            <a:ext cx="8077200" cy="6533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Bảng 1 cung cấp thông tin về các từ trên các ô chữ ở hàng 1, 2, 3, 5, 6, 7, 8 (Hình 1). Hãy thảo luận nhóm để tìm từ khóa tiếng Anh trên hàng dọc được tô đậm và cho biết nghĩa tiếng Việt của từ đó.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29060C-B0DB-27D4-0F7D-CB21346AE61A}"/>
              </a:ext>
            </a:extLst>
          </p:cNvPr>
          <p:cNvGrpSpPr/>
          <p:nvPr/>
        </p:nvGrpSpPr>
        <p:grpSpPr>
          <a:xfrm>
            <a:off x="10448579" y="2421268"/>
            <a:ext cx="6045093" cy="7294232"/>
            <a:chOff x="10448579" y="2421268"/>
            <a:chExt cx="6045093" cy="7294232"/>
          </a:xfrm>
        </p:grpSpPr>
        <p:pic>
          <p:nvPicPr>
            <p:cNvPr id="4" name="Picture 18">
              <a:extLst>
                <a:ext uri="{FF2B5EF4-FFF2-40B4-BE49-F238E27FC236}">
                  <a16:creationId xmlns:a16="http://schemas.microsoft.com/office/drawing/2014/main" id="{1E3A4F50-A9FA-3323-EE74-2E9B021BE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448579" y="2421268"/>
              <a:ext cx="6045093" cy="72942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3C3808-F12C-8869-0EBC-02211BFEB94C}"/>
                </a:ext>
              </a:extLst>
            </p:cNvPr>
            <p:cNvSpPr txBox="1"/>
            <p:nvPr/>
          </p:nvSpPr>
          <p:spPr>
            <a:xfrm>
              <a:off x="11413725" y="3637013"/>
              <a:ext cx="4114800" cy="24313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>
                  <a:solidFill>
                    <a:srgbClr val="375CD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Ô CHỮ</a:t>
              </a:r>
              <a:endParaRPr lang="vi-VN" sz="5400" b="1" dirty="0">
                <a:solidFill>
                  <a:srgbClr val="375CD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7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1221</Words>
  <Application>Microsoft Office PowerPoint</Application>
  <PresentationFormat>Custom</PresentationFormat>
  <Paragraphs>185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CHÀO CẢ LỚP!  CHÀO MỪNG CÁC EM ĐẾN VỚI BÀI HỌC MỚI!</vt:lpstr>
      <vt:lpstr>KHỞI ĐỘNG</vt:lpstr>
      <vt:lpstr>KHỞI ĐỘNG</vt:lpstr>
      <vt:lpstr>GỢI Ý</vt:lpstr>
      <vt:lpstr>CHỦ ĐỀ C1</vt:lpstr>
      <vt:lpstr>NỘI DUNG BÀI HỌC</vt:lpstr>
      <vt:lpstr>1. GIẢI Ô CHỮ</vt:lpstr>
      <vt:lpstr>Quan sát hình 1 SGK tr. 17 và thực hiện yêu cầu</vt:lpstr>
      <vt:lpstr>HƯỚNG DẪN THỰC HIỆN</vt:lpstr>
      <vt:lpstr>PowerPoint Presentation</vt:lpstr>
      <vt:lpstr>PowerPoint Presentation</vt:lpstr>
      <vt:lpstr>PowerPoint Presentation</vt:lpstr>
      <vt:lpstr>BẢN THU HOẠCH</vt:lpstr>
      <vt:lpstr>Có thể tìm thông tin phù hợp từ nhiều nguồn.</vt:lpstr>
      <vt:lpstr>NHÀ THÔNG THÁI</vt:lpstr>
      <vt:lpstr>Câu 1: Phát biểu không đúng về làm việc nhóm là</vt:lpstr>
      <vt:lpstr>Câu 2: Để chuẩn bị đồ dùng cho chuyến  du lịch Nhật Bản sắp tới em cần tìm hiểu thông tin gì?</vt:lpstr>
      <vt:lpstr>Câu 3: Thông tin nào sau đây là không phù hợp cho nội dung bài thuyết trình về cuộc khởi nghĩa Hai Bà Trưng?</vt:lpstr>
      <vt:lpstr>Câu 4: Em có thể tìm kiếm thông tin trên Internet bằng cách nào?</vt:lpstr>
      <vt:lpstr>Câu 5: Phát biểu nào không đúng  về tìm kiếm thông tin trong giải quyết vấn đề?</vt:lpstr>
      <vt:lpstr>VẬN DỤNG</vt:lpstr>
      <vt:lpstr>Gợi ý thực hiện</vt:lpstr>
      <vt:lpstr>Gợi ý thực hiện</vt:lpstr>
      <vt:lpstr>HƯỚNG DẪN VỀ NHÀ</vt:lpstr>
      <vt:lpstr>CẢM ƠN CÁC BẠN  ĐÃ CHÚ Ý LẮNG NGHE BÀI HỌC HÔM NAY!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Skills to Start a Research Education Presentation in Violet Yellow Semi-Realistic Flat Graphic  Style</dc:title>
  <cp:lastModifiedBy>My Tra</cp:lastModifiedBy>
  <cp:revision>52</cp:revision>
  <dcterms:created xsi:type="dcterms:W3CDTF">2006-08-16T00:00:00Z</dcterms:created>
  <dcterms:modified xsi:type="dcterms:W3CDTF">2024-08-01T08:37:17Z</dcterms:modified>
  <dc:identifier>DAGLouH3BqQ</dc:identifier>
</cp:coreProperties>
</file>