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66" r:id="rId2"/>
    <p:sldId id="267" r:id="rId3"/>
    <p:sldId id="268" r:id="rId4"/>
    <p:sldId id="269" r:id="rId5"/>
    <p:sldId id="270" r:id="rId6"/>
    <p:sldId id="271" r:id="rId7"/>
    <p:sldId id="256" r:id="rId8"/>
    <p:sldId id="257" r:id="rId9"/>
    <p:sldId id="273" r:id="rId10"/>
    <p:sldId id="283" r:id="rId11"/>
    <p:sldId id="285" r:id="rId12"/>
    <p:sldId id="284" r:id="rId13"/>
    <p:sldId id="286" r:id="rId14"/>
    <p:sldId id="272" r:id="rId15"/>
    <p:sldId id="287" r:id="rId16"/>
    <p:sldId id="288" r:id="rId17"/>
    <p:sldId id="289" r:id="rId18"/>
    <p:sldId id="290" r:id="rId19"/>
    <p:sldId id="291" r:id="rId20"/>
    <p:sldId id="292" r:id="rId21"/>
    <p:sldId id="274" r:id="rId22"/>
    <p:sldId id="275" r:id="rId23"/>
    <p:sldId id="277" r:id="rId24"/>
    <p:sldId id="279" r:id="rId25"/>
    <p:sldId id="280" r:id="rId26"/>
    <p:sldId id="281" r:id="rId27"/>
    <p:sldId id="282" r:id="rId28"/>
    <p:sldId id="278" r:id="rId29"/>
    <p:sldId id="258" r:id="rId30"/>
    <p:sldId id="259" r:id="rId31"/>
    <p:sldId id="293" r:id="rId32"/>
    <p:sldId id="294" r:id="rId33"/>
    <p:sldId id="295" r:id="rId34"/>
    <p:sldId id="298" r:id="rId35"/>
    <p:sldId id="296" r:id="rId36"/>
    <p:sldId id="297" r:id="rId3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7FE1"/>
    <a:srgbClr val="2850D2"/>
    <a:srgbClr val="3A2D4D"/>
    <a:srgbClr val="375CD1"/>
    <a:srgbClr val="4166DB"/>
    <a:srgbClr val="DAE1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876"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A87C74-6075-4490-8BAD-D325682D5187}" type="datetimeFigureOut">
              <a:rPr lang="vi-VN" smtClean="0"/>
              <a:t>07/08/2024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A6C406-192E-4FBE-9AAA-04627D1792F3}" type="slidenum">
              <a:rPr lang="vi-VN" smtClean="0"/>
              <a:t>‹#›</a:t>
            </a:fld>
            <a:endParaRPr lang="vi-VN"/>
          </a:p>
        </p:txBody>
      </p:sp>
    </p:spTree>
    <p:extLst>
      <p:ext uri="{BB962C8B-B14F-4D97-AF65-F5344CB8AC3E}">
        <p14:creationId xmlns:p14="http://schemas.microsoft.com/office/powerpoint/2010/main" val="1703199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Shape tên con vật tương ứng với một câu hỏi. GV chọn khối màu XANH để đi tới câu hỏi. Sau khi HS hoàn thành câu hỏi, GV click vào ô NEXT góc phải màn hình để kết thúc trò chơi.</a:t>
            </a:r>
          </a:p>
        </p:txBody>
      </p:sp>
      <p:sp>
        <p:nvSpPr>
          <p:cNvPr id="4" name="Slide Number Placeholder 3"/>
          <p:cNvSpPr>
            <a:spLocks noGrp="1"/>
          </p:cNvSpPr>
          <p:nvPr>
            <p:ph type="sldNum" sz="quarter" idx="5"/>
          </p:nvPr>
        </p:nvSpPr>
        <p:spPr/>
        <p:txBody>
          <a:bodyPr/>
          <a:lstStyle/>
          <a:p>
            <a:fld id="{8BA6C406-192E-4FBE-9AAA-04627D1792F3}" type="slidenum">
              <a:rPr lang="vi-VN" smtClean="0"/>
              <a:t>22</a:t>
            </a:fld>
            <a:endParaRPr lang="vi-VN"/>
          </a:p>
        </p:txBody>
      </p:sp>
    </p:spTree>
    <p:extLst>
      <p:ext uri="{BB962C8B-B14F-4D97-AF65-F5344CB8AC3E}">
        <p14:creationId xmlns:p14="http://schemas.microsoft.com/office/powerpoint/2010/main" val="2713241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8BA6C406-192E-4FBE-9AAA-04627D1792F3}" type="slidenum">
              <a:rPr lang="vi-VN" smtClean="0"/>
              <a:t>23</a:t>
            </a:fld>
            <a:endParaRPr lang="vi-VN"/>
          </a:p>
        </p:txBody>
      </p:sp>
    </p:spTree>
    <p:extLst>
      <p:ext uri="{BB962C8B-B14F-4D97-AF65-F5344CB8AC3E}">
        <p14:creationId xmlns:p14="http://schemas.microsoft.com/office/powerpoint/2010/main" val="4135023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8BA6C406-192E-4FBE-9AAA-04627D1792F3}" type="slidenum">
              <a:rPr lang="vi-VN" smtClean="0"/>
              <a:t>24</a:t>
            </a:fld>
            <a:endParaRPr lang="vi-VN"/>
          </a:p>
        </p:txBody>
      </p:sp>
    </p:spTree>
    <p:extLst>
      <p:ext uri="{BB962C8B-B14F-4D97-AF65-F5344CB8AC3E}">
        <p14:creationId xmlns:p14="http://schemas.microsoft.com/office/powerpoint/2010/main" val="773051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8BA6C406-192E-4FBE-9AAA-04627D1792F3}" type="slidenum">
              <a:rPr lang="vi-VN" smtClean="0"/>
              <a:t>25</a:t>
            </a:fld>
            <a:endParaRPr lang="vi-VN"/>
          </a:p>
        </p:txBody>
      </p:sp>
    </p:spTree>
    <p:extLst>
      <p:ext uri="{BB962C8B-B14F-4D97-AF65-F5344CB8AC3E}">
        <p14:creationId xmlns:p14="http://schemas.microsoft.com/office/powerpoint/2010/main" val="763608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8BA6C406-192E-4FBE-9AAA-04627D1792F3}" type="slidenum">
              <a:rPr lang="vi-VN" smtClean="0"/>
              <a:t>26</a:t>
            </a:fld>
            <a:endParaRPr lang="vi-VN"/>
          </a:p>
        </p:txBody>
      </p:sp>
    </p:spTree>
    <p:extLst>
      <p:ext uri="{BB962C8B-B14F-4D97-AF65-F5344CB8AC3E}">
        <p14:creationId xmlns:p14="http://schemas.microsoft.com/office/powerpoint/2010/main" val="3241784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8BA6C406-192E-4FBE-9AAA-04627D1792F3}" type="slidenum">
              <a:rPr lang="vi-VN" smtClean="0"/>
              <a:t>27</a:t>
            </a:fld>
            <a:endParaRPr lang="vi-VN"/>
          </a:p>
        </p:txBody>
      </p:sp>
    </p:spTree>
    <p:extLst>
      <p:ext uri="{BB962C8B-B14F-4D97-AF65-F5344CB8AC3E}">
        <p14:creationId xmlns:p14="http://schemas.microsoft.com/office/powerpoint/2010/main" val="4030683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1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24.png"/><Relationship Id="rId12" Type="http://schemas.microsoft.com/office/2007/relationships/hdphoto" Target="../media/hdphoto2.wdp"/><Relationship Id="rId17" Type="http://schemas.openxmlformats.org/officeDocument/2006/relationships/image" Target="../media/image31.png"/><Relationship Id="rId2" Type="http://schemas.openxmlformats.org/officeDocument/2006/relationships/audio" Target="../media/media1.mp3"/><Relationship Id="rId16" Type="http://schemas.microsoft.com/office/2007/relationships/hdphoto" Target="../media/hdphoto3.wdp"/><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3.png"/><Relationship Id="rId1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 Id="rId14" Type="http://schemas.openxmlformats.org/officeDocument/2006/relationships/slide" Target="slide22.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26.xml"/><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slide" Target="slide27.xml"/><Relationship Id="rId2" Type="http://schemas.openxmlformats.org/officeDocument/2006/relationships/notesSlide" Target="../notesSlides/notesSlide1.xml"/><Relationship Id="rId16" Type="http://schemas.microsoft.com/office/2007/relationships/hdphoto" Target="../media/hdphoto4.wdp"/><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slide" Target="slide24.xml"/><Relationship Id="rId5" Type="http://schemas.openxmlformats.org/officeDocument/2006/relationships/image" Target="../media/image35.png"/><Relationship Id="rId15" Type="http://schemas.openxmlformats.org/officeDocument/2006/relationships/image" Target="../media/image38.png"/><Relationship Id="rId10" Type="http://schemas.openxmlformats.org/officeDocument/2006/relationships/slide" Target="slide25.xml"/><Relationship Id="rId4" Type="http://schemas.openxmlformats.org/officeDocument/2006/relationships/image" Target="../media/image34.png"/><Relationship Id="rId9" Type="http://schemas.openxmlformats.org/officeDocument/2006/relationships/slide" Target="slide23.xml"/><Relationship Id="rId14" Type="http://schemas.openxmlformats.org/officeDocument/2006/relationships/slide" Target="slide28.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slide" Target="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slide" Target="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slide" Target="slide22.xm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10" Type="http://schemas.microsoft.com/office/2007/relationships/hdphoto" Target="../media/hdphoto1.wdp"/><Relationship Id="rId4" Type="http://schemas.openxmlformats.org/officeDocument/2006/relationships/image" Target="../media/image43.png"/><Relationship Id="rId9"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3.sv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3.sv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3.sv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hyperlink" Target="https://www.youtube.com/watch?v=UxwGGWD1wfE&amp;list=PLlJl1BR90sNE13WvpMX6oGjXzsZ90GKEM" TargetMode="External"/><Relationship Id="rId5" Type="http://schemas.openxmlformats.org/officeDocument/2006/relationships/image" Target="../media/image14.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2" name="Freeform 2"/>
          <p:cNvSpPr/>
          <p:nvPr/>
        </p:nvSpPr>
        <p:spPr>
          <a:xfrm flipH="1">
            <a:off x="-2668014" y="5211789"/>
            <a:ext cx="8734126" cy="5353291"/>
          </a:xfrm>
          <a:custGeom>
            <a:avLst/>
            <a:gdLst/>
            <a:ahLst/>
            <a:cxnLst/>
            <a:rect l="l" t="t" r="r" b="b"/>
            <a:pathLst>
              <a:path w="8734126" h="5353291">
                <a:moveTo>
                  <a:pt x="8734126" y="0"/>
                </a:moveTo>
                <a:lnTo>
                  <a:pt x="0" y="0"/>
                </a:lnTo>
                <a:lnTo>
                  <a:pt x="0" y="5353291"/>
                </a:lnTo>
                <a:lnTo>
                  <a:pt x="8734126" y="5353291"/>
                </a:lnTo>
                <a:lnTo>
                  <a:pt x="8734126" y="0"/>
                </a:lnTo>
                <a:close/>
              </a:path>
            </a:pathLst>
          </a:custGeom>
          <a:blipFill>
            <a:blip r:embed="rId2">
              <a:alphaModFix amt="73000"/>
            </a:blip>
            <a:stretch>
              <a:fillRect/>
            </a:stretch>
          </a:blipFill>
          <a:ln cap="sq">
            <a:noFill/>
            <a:prstDash val="solid"/>
            <a:miter/>
          </a:ln>
        </p:spPr>
      </p:sp>
      <p:sp>
        <p:nvSpPr>
          <p:cNvPr id="4" name="Freeform 4"/>
          <p:cNvSpPr/>
          <p:nvPr/>
        </p:nvSpPr>
        <p:spPr>
          <a:xfrm>
            <a:off x="13053418" y="5014478"/>
            <a:ext cx="6414975" cy="3931845"/>
          </a:xfrm>
          <a:custGeom>
            <a:avLst/>
            <a:gdLst/>
            <a:ahLst/>
            <a:cxnLst/>
            <a:rect l="l" t="t" r="r" b="b"/>
            <a:pathLst>
              <a:path w="6414975" h="3931845">
                <a:moveTo>
                  <a:pt x="0" y="0"/>
                </a:moveTo>
                <a:lnTo>
                  <a:pt x="6414975" y="0"/>
                </a:lnTo>
                <a:lnTo>
                  <a:pt x="6414975" y="3931845"/>
                </a:lnTo>
                <a:lnTo>
                  <a:pt x="0" y="3931845"/>
                </a:lnTo>
                <a:lnTo>
                  <a:pt x="0" y="0"/>
                </a:lnTo>
                <a:close/>
              </a:path>
            </a:pathLst>
          </a:custGeom>
          <a:blipFill>
            <a:blip r:embed="rId2">
              <a:alphaModFix amt="73000"/>
            </a:blip>
            <a:stretch>
              <a:fillRect/>
            </a:stretch>
          </a:blipFill>
          <a:ln cap="sq">
            <a:noFill/>
            <a:prstDash val="solid"/>
            <a:miter/>
          </a:ln>
        </p:spPr>
      </p:sp>
      <p:grpSp>
        <p:nvGrpSpPr>
          <p:cNvPr id="24" name="Group 23">
            <a:extLst>
              <a:ext uri="{FF2B5EF4-FFF2-40B4-BE49-F238E27FC236}">
                <a16:creationId xmlns:a16="http://schemas.microsoft.com/office/drawing/2014/main" id="{5512BBD7-C65B-D0A5-46F8-5D64FDAFDA14}"/>
              </a:ext>
            </a:extLst>
          </p:cNvPr>
          <p:cNvGrpSpPr/>
          <p:nvPr/>
        </p:nvGrpSpPr>
        <p:grpSpPr>
          <a:xfrm>
            <a:off x="2845140" y="2247899"/>
            <a:ext cx="12750120" cy="6439483"/>
            <a:chOff x="2845140" y="1752017"/>
            <a:chExt cx="12750120" cy="6935366"/>
          </a:xfrm>
        </p:grpSpPr>
        <p:sp>
          <p:nvSpPr>
            <p:cNvPr id="6" name="Freeform 6"/>
            <p:cNvSpPr/>
            <p:nvPr/>
          </p:nvSpPr>
          <p:spPr>
            <a:xfrm>
              <a:off x="2997540" y="1904417"/>
              <a:ext cx="12597720" cy="6782966"/>
            </a:xfrm>
            <a:custGeom>
              <a:avLst/>
              <a:gdLst/>
              <a:ahLst/>
              <a:cxnLst/>
              <a:rect l="l" t="t" r="r" b="b"/>
              <a:pathLst>
                <a:path w="3317918" h="1786460">
                  <a:moveTo>
                    <a:pt x="61455" y="0"/>
                  </a:moveTo>
                  <a:lnTo>
                    <a:pt x="3256463" y="0"/>
                  </a:lnTo>
                  <a:cubicBezTo>
                    <a:pt x="3272762" y="0"/>
                    <a:pt x="3288393" y="6475"/>
                    <a:pt x="3299918" y="18000"/>
                  </a:cubicBezTo>
                  <a:cubicBezTo>
                    <a:pt x="3311443" y="29525"/>
                    <a:pt x="3317918" y="45156"/>
                    <a:pt x="3317918" y="61455"/>
                  </a:cubicBezTo>
                  <a:lnTo>
                    <a:pt x="3317918" y="1725005"/>
                  </a:lnTo>
                  <a:cubicBezTo>
                    <a:pt x="3317918" y="1741304"/>
                    <a:pt x="3311443" y="1756935"/>
                    <a:pt x="3299918" y="1768460"/>
                  </a:cubicBezTo>
                  <a:cubicBezTo>
                    <a:pt x="3288393" y="1779986"/>
                    <a:pt x="3272762" y="1786460"/>
                    <a:pt x="3256463" y="1786460"/>
                  </a:cubicBezTo>
                  <a:lnTo>
                    <a:pt x="61455" y="1786460"/>
                  </a:lnTo>
                  <a:cubicBezTo>
                    <a:pt x="45156" y="1786460"/>
                    <a:pt x="29525" y="1779986"/>
                    <a:pt x="18000" y="1768460"/>
                  </a:cubicBezTo>
                  <a:cubicBezTo>
                    <a:pt x="6475" y="1756935"/>
                    <a:pt x="0" y="1741304"/>
                    <a:pt x="0" y="1725005"/>
                  </a:cubicBezTo>
                  <a:lnTo>
                    <a:pt x="0" y="61455"/>
                  </a:lnTo>
                  <a:cubicBezTo>
                    <a:pt x="0" y="45156"/>
                    <a:pt x="6475" y="29525"/>
                    <a:pt x="18000" y="18000"/>
                  </a:cubicBezTo>
                  <a:cubicBezTo>
                    <a:pt x="29525" y="6475"/>
                    <a:pt x="45156" y="0"/>
                    <a:pt x="61455" y="0"/>
                  </a:cubicBezTo>
                  <a:close/>
                </a:path>
              </a:pathLst>
            </a:custGeom>
            <a:solidFill>
              <a:srgbClr val="893141"/>
            </a:solidFill>
          </p:spPr>
        </p:sp>
        <p:sp>
          <p:nvSpPr>
            <p:cNvPr id="9" name="Freeform 9"/>
            <p:cNvSpPr/>
            <p:nvPr/>
          </p:nvSpPr>
          <p:spPr>
            <a:xfrm>
              <a:off x="2845140" y="1752017"/>
              <a:ext cx="12597720" cy="6782966"/>
            </a:xfrm>
            <a:custGeom>
              <a:avLst/>
              <a:gdLst/>
              <a:ahLst/>
              <a:cxnLst/>
              <a:rect l="l" t="t" r="r" b="b"/>
              <a:pathLst>
                <a:path w="3317918" h="1786460">
                  <a:moveTo>
                    <a:pt x="61455" y="0"/>
                  </a:moveTo>
                  <a:lnTo>
                    <a:pt x="3256463" y="0"/>
                  </a:lnTo>
                  <a:cubicBezTo>
                    <a:pt x="3272762" y="0"/>
                    <a:pt x="3288393" y="6475"/>
                    <a:pt x="3299918" y="18000"/>
                  </a:cubicBezTo>
                  <a:cubicBezTo>
                    <a:pt x="3311443" y="29525"/>
                    <a:pt x="3317918" y="45156"/>
                    <a:pt x="3317918" y="61455"/>
                  </a:cubicBezTo>
                  <a:lnTo>
                    <a:pt x="3317918" y="1725005"/>
                  </a:lnTo>
                  <a:cubicBezTo>
                    <a:pt x="3317918" y="1741304"/>
                    <a:pt x="3311443" y="1756935"/>
                    <a:pt x="3299918" y="1768460"/>
                  </a:cubicBezTo>
                  <a:cubicBezTo>
                    <a:pt x="3288393" y="1779986"/>
                    <a:pt x="3272762" y="1786460"/>
                    <a:pt x="3256463" y="1786460"/>
                  </a:cubicBezTo>
                  <a:lnTo>
                    <a:pt x="61455" y="1786460"/>
                  </a:lnTo>
                  <a:cubicBezTo>
                    <a:pt x="45156" y="1786460"/>
                    <a:pt x="29525" y="1779986"/>
                    <a:pt x="18000" y="1768460"/>
                  </a:cubicBezTo>
                  <a:cubicBezTo>
                    <a:pt x="6475" y="1756935"/>
                    <a:pt x="0" y="1741304"/>
                    <a:pt x="0" y="1725005"/>
                  </a:cubicBezTo>
                  <a:lnTo>
                    <a:pt x="0" y="61455"/>
                  </a:lnTo>
                  <a:cubicBezTo>
                    <a:pt x="0" y="45156"/>
                    <a:pt x="6475" y="29525"/>
                    <a:pt x="18000" y="18000"/>
                  </a:cubicBezTo>
                  <a:cubicBezTo>
                    <a:pt x="29525" y="6475"/>
                    <a:pt x="45156" y="0"/>
                    <a:pt x="61455" y="0"/>
                  </a:cubicBezTo>
                  <a:close/>
                </a:path>
              </a:pathLst>
            </a:custGeom>
            <a:solidFill>
              <a:srgbClr val="FFFFFF"/>
            </a:solidFill>
          </p:spPr>
        </p:sp>
      </p:grpSp>
      <p:grpSp>
        <p:nvGrpSpPr>
          <p:cNvPr id="29" name="Group 28">
            <a:extLst>
              <a:ext uri="{FF2B5EF4-FFF2-40B4-BE49-F238E27FC236}">
                <a16:creationId xmlns:a16="http://schemas.microsoft.com/office/drawing/2014/main" id="{A38CA984-77EB-3084-3CCB-36BB282835D1}"/>
              </a:ext>
            </a:extLst>
          </p:cNvPr>
          <p:cNvGrpSpPr/>
          <p:nvPr/>
        </p:nvGrpSpPr>
        <p:grpSpPr>
          <a:xfrm>
            <a:off x="-1317865" y="-2495797"/>
            <a:ext cx="20863218" cy="3524497"/>
            <a:chOff x="-1317865" y="-2495797"/>
            <a:chExt cx="20863218" cy="3524497"/>
          </a:xfrm>
        </p:grpSpPr>
        <p:sp>
          <p:nvSpPr>
            <p:cNvPr id="17" name="Freeform 17"/>
            <p:cNvSpPr/>
            <p:nvPr/>
          </p:nvSpPr>
          <p:spPr>
            <a:xfrm rot="5400000">
              <a:off x="7341500" y="-2805601"/>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5400000">
              <a:off x="3166837" y="-2805601"/>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5400000">
              <a:off x="-967390" y="-2805601"/>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rot="5400000">
              <a:off x="11526276" y="-2846272"/>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21"/>
            <p:cNvSpPr/>
            <p:nvPr/>
          </p:nvSpPr>
          <p:spPr>
            <a:xfrm rot="5400000">
              <a:off x="15711052" y="-2805601"/>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1" name="Freeform 11"/>
          <p:cNvSpPr/>
          <p:nvPr/>
        </p:nvSpPr>
        <p:spPr>
          <a:xfrm flipH="1">
            <a:off x="16264534" y="-165079"/>
            <a:ext cx="1801401" cy="1917096"/>
          </a:xfrm>
          <a:custGeom>
            <a:avLst/>
            <a:gdLst/>
            <a:ahLst/>
            <a:cxnLst/>
            <a:rect l="l" t="t" r="r" b="b"/>
            <a:pathLst>
              <a:path w="2579812" h="2745501">
                <a:moveTo>
                  <a:pt x="2579813" y="0"/>
                </a:moveTo>
                <a:lnTo>
                  <a:pt x="0" y="0"/>
                </a:lnTo>
                <a:lnTo>
                  <a:pt x="0" y="2745501"/>
                </a:lnTo>
                <a:lnTo>
                  <a:pt x="2579813" y="2745501"/>
                </a:lnTo>
                <a:lnTo>
                  <a:pt x="2579813" y="0"/>
                </a:lnTo>
                <a:close/>
              </a:path>
            </a:pathLst>
          </a:custGeom>
          <a:blipFill>
            <a:blip r:embed="rId5"/>
            <a:stretch>
              <a:fillRect t="-156554" r="-713220" b="-200976"/>
            </a:stretch>
          </a:blipFill>
        </p:spPr>
      </p:sp>
      <p:sp>
        <p:nvSpPr>
          <p:cNvPr id="30" name="Title 29">
            <a:extLst>
              <a:ext uri="{FF2B5EF4-FFF2-40B4-BE49-F238E27FC236}">
                <a16:creationId xmlns:a16="http://schemas.microsoft.com/office/drawing/2014/main" id="{5D5B9B8B-A8D4-7C91-4B5C-42F2C7C38752}"/>
              </a:ext>
            </a:extLst>
          </p:cNvPr>
          <p:cNvSpPr>
            <a:spLocks noGrp="1"/>
          </p:cNvSpPr>
          <p:nvPr>
            <p:ph type="title"/>
          </p:nvPr>
        </p:nvSpPr>
        <p:spPr>
          <a:xfrm>
            <a:off x="3066654" y="2811589"/>
            <a:ext cx="12033517" cy="5227512"/>
          </a:xfrm>
        </p:spPr>
        <p:txBody>
          <a:bodyPr>
            <a:noAutofit/>
          </a:bodyPr>
          <a:lstStyle/>
          <a:p>
            <a:pPr>
              <a:lnSpc>
                <a:spcPct val="150000"/>
              </a:lnSpc>
            </a:pPr>
            <a:r>
              <a:rPr lang="vi-VN" sz="8000" b="1" dirty="0">
                <a:solidFill>
                  <a:srgbClr val="4166DB"/>
                </a:solidFill>
                <a:latin typeface="Arial" panose="020B0604020202020204" pitchFamily="34" charset="0"/>
                <a:cs typeface="Arial" panose="020B0604020202020204" pitchFamily="34" charset="0"/>
              </a:rPr>
              <a:t>CHÀO MỪNG CÁC EM ĐẾN VỚI BÀI HỌC MỚI NGÀY HÔM NAY!</a:t>
            </a:r>
            <a:endParaRPr lang="vi-VN" sz="8000" dirty="0">
              <a:solidFill>
                <a:srgbClr val="4166DB"/>
              </a:solidFill>
            </a:endParaRPr>
          </a:p>
        </p:txBody>
      </p:sp>
      <p:sp>
        <p:nvSpPr>
          <p:cNvPr id="3" name="Freeform 75">
            <a:hlinkClick r:id="rId6" action="ppaction://hlinksldjump"/>
            <a:extLst>
              <a:ext uri="{FF2B5EF4-FFF2-40B4-BE49-F238E27FC236}">
                <a16:creationId xmlns:a16="http://schemas.microsoft.com/office/drawing/2014/main" id="{B0B3EC83-A30F-B1B6-79C5-3D83B11501D7}"/>
              </a:ext>
            </a:extLst>
          </p:cNvPr>
          <p:cNvSpPr/>
          <p:nvPr/>
        </p:nvSpPr>
        <p:spPr>
          <a:xfrm>
            <a:off x="2622117" y="7954797"/>
            <a:ext cx="889073" cy="1022992"/>
          </a:xfrm>
          <a:custGeom>
            <a:avLst/>
            <a:gdLst/>
            <a:ahLst/>
            <a:cxnLst/>
            <a:rect l="l" t="t" r="r" b="b"/>
            <a:pathLst>
              <a:path w="830120" h="955159">
                <a:moveTo>
                  <a:pt x="0" y="0"/>
                </a:moveTo>
                <a:lnTo>
                  <a:pt x="830121" y="0"/>
                </a:lnTo>
                <a:lnTo>
                  <a:pt x="830121" y="955159"/>
                </a:lnTo>
                <a:lnTo>
                  <a:pt x="0" y="9551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2913635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750" tmFilter="0, 0; .2, .5; .8, .5; 1, 0"/>
                                        <p:tgtEl>
                                          <p:spTgt spid="3"/>
                                        </p:tgtEl>
                                      </p:cBhvr>
                                    </p:animEffect>
                                    <p:animScale>
                                      <p:cBhvr>
                                        <p:cTn id="7" dur="375"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outHorizont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2" name="Freeform 2"/>
          <p:cNvSpPr/>
          <p:nvPr/>
        </p:nvSpPr>
        <p:spPr>
          <a:xfrm flipH="1">
            <a:off x="-2881059" y="-237933"/>
            <a:ext cx="8734126" cy="5353291"/>
          </a:xfrm>
          <a:custGeom>
            <a:avLst/>
            <a:gdLst/>
            <a:ahLst/>
            <a:cxnLst/>
            <a:rect l="l" t="t" r="r" b="b"/>
            <a:pathLst>
              <a:path w="8734126" h="5353291">
                <a:moveTo>
                  <a:pt x="8734125" y="0"/>
                </a:moveTo>
                <a:lnTo>
                  <a:pt x="0" y="0"/>
                </a:lnTo>
                <a:lnTo>
                  <a:pt x="0" y="5353291"/>
                </a:lnTo>
                <a:lnTo>
                  <a:pt x="8734125" y="5353291"/>
                </a:lnTo>
                <a:lnTo>
                  <a:pt x="8734125" y="0"/>
                </a:lnTo>
                <a:close/>
              </a:path>
            </a:pathLst>
          </a:custGeom>
          <a:blipFill>
            <a:blip r:embed="rId2">
              <a:alphaModFix amt="73000"/>
            </a:blip>
            <a:stretch>
              <a:fillRect/>
            </a:stretch>
          </a:blipFill>
          <a:ln cap="sq">
            <a:noFill/>
            <a:prstDash val="solid"/>
            <a:miter/>
          </a:ln>
        </p:spPr>
      </p:sp>
      <p:sp>
        <p:nvSpPr>
          <p:cNvPr id="4" name="Freeform 4"/>
          <p:cNvSpPr/>
          <p:nvPr/>
        </p:nvSpPr>
        <p:spPr>
          <a:xfrm>
            <a:off x="12768161" y="6418175"/>
            <a:ext cx="7998322" cy="4902305"/>
          </a:xfrm>
          <a:custGeom>
            <a:avLst/>
            <a:gdLst/>
            <a:ahLst/>
            <a:cxnLst/>
            <a:rect l="l" t="t" r="r" b="b"/>
            <a:pathLst>
              <a:path w="7998322" h="4902305">
                <a:moveTo>
                  <a:pt x="0" y="0"/>
                </a:moveTo>
                <a:lnTo>
                  <a:pt x="7998322" y="0"/>
                </a:lnTo>
                <a:lnTo>
                  <a:pt x="7998322" y="4902305"/>
                </a:lnTo>
                <a:lnTo>
                  <a:pt x="0" y="4902305"/>
                </a:lnTo>
                <a:lnTo>
                  <a:pt x="0" y="0"/>
                </a:lnTo>
                <a:close/>
              </a:path>
            </a:pathLst>
          </a:custGeom>
          <a:blipFill>
            <a:blip r:embed="rId2">
              <a:alphaModFix amt="73000"/>
            </a:blip>
            <a:stretch>
              <a:fillRect/>
            </a:stretch>
          </a:blipFill>
          <a:ln cap="sq">
            <a:noFill/>
            <a:prstDash val="solid"/>
            <a:miter/>
          </a:ln>
        </p:spPr>
      </p:sp>
      <p:sp>
        <p:nvSpPr>
          <p:cNvPr id="25" name="Title 24">
            <a:extLst>
              <a:ext uri="{FF2B5EF4-FFF2-40B4-BE49-F238E27FC236}">
                <a16:creationId xmlns:a16="http://schemas.microsoft.com/office/drawing/2014/main" id="{465D77DD-66F9-3509-1B98-8DF588953D99}"/>
              </a:ext>
            </a:extLst>
          </p:cNvPr>
          <p:cNvSpPr>
            <a:spLocks noGrp="1"/>
          </p:cNvSpPr>
          <p:nvPr>
            <p:ph type="title"/>
          </p:nvPr>
        </p:nvSpPr>
        <p:spPr>
          <a:xfrm>
            <a:off x="1017550" y="832654"/>
            <a:ext cx="16252900" cy="1143000"/>
          </a:xfrm>
        </p:spPr>
        <p:txBody>
          <a:bodyPr>
            <a:normAutofit/>
          </a:bodyPr>
          <a:lstStyle/>
          <a:p>
            <a:r>
              <a:rPr lang="vi-VN" sz="4800" b="1" dirty="0">
                <a:solidFill>
                  <a:srgbClr val="3A2D4D"/>
                </a:solidFill>
                <a:latin typeface="Arial" panose="020B0604020202020204" pitchFamily="34" charset="0"/>
                <a:cs typeface="Arial" panose="020B0604020202020204" pitchFamily="34" charset="0"/>
              </a:rPr>
              <a:t>TRẢ LỜI CÂU HỎI</a:t>
            </a:r>
          </a:p>
        </p:txBody>
      </p:sp>
      <p:pic>
        <p:nvPicPr>
          <p:cNvPr id="26" name="Picture 10">
            <a:extLst>
              <a:ext uri="{FF2B5EF4-FFF2-40B4-BE49-F238E27FC236}">
                <a16:creationId xmlns:a16="http://schemas.microsoft.com/office/drawing/2014/main" id="{F0B6303A-189A-219B-911F-330FC06AD27A}"/>
              </a:ext>
            </a:extLst>
          </p:cNvPr>
          <p:cNvPicPr>
            <a:picLocks noChangeAspect="1"/>
          </p:cNvPicPr>
          <p:nvPr/>
        </p:nvPicPr>
        <p:blipFill>
          <a:blip r:embed="rId3"/>
          <a:srcRect/>
          <a:stretch>
            <a:fillRect/>
          </a:stretch>
        </p:blipFill>
        <p:spPr>
          <a:xfrm>
            <a:off x="10687293" y="2660957"/>
            <a:ext cx="6470650" cy="7760901"/>
          </a:xfrm>
          <a:prstGeom prst="rect">
            <a:avLst/>
          </a:prstGeom>
        </p:spPr>
      </p:pic>
      <p:grpSp>
        <p:nvGrpSpPr>
          <p:cNvPr id="29" name="Group 28">
            <a:extLst>
              <a:ext uri="{FF2B5EF4-FFF2-40B4-BE49-F238E27FC236}">
                <a16:creationId xmlns:a16="http://schemas.microsoft.com/office/drawing/2014/main" id="{B926B9C8-F4C1-CD3A-8F7D-9258530B8A1E}"/>
              </a:ext>
            </a:extLst>
          </p:cNvPr>
          <p:cNvGrpSpPr/>
          <p:nvPr/>
        </p:nvGrpSpPr>
        <p:grpSpPr>
          <a:xfrm>
            <a:off x="1572356" y="2551226"/>
            <a:ext cx="7571645" cy="6249874"/>
            <a:chOff x="1724755" y="3266164"/>
            <a:chExt cx="7571645" cy="6249874"/>
          </a:xfrm>
        </p:grpSpPr>
        <p:grpSp>
          <p:nvGrpSpPr>
            <p:cNvPr id="24" name="Group 23">
              <a:extLst>
                <a:ext uri="{FF2B5EF4-FFF2-40B4-BE49-F238E27FC236}">
                  <a16:creationId xmlns:a16="http://schemas.microsoft.com/office/drawing/2014/main" id="{DF346879-5CED-30B2-8C86-41F01CFAAF9E}"/>
                </a:ext>
              </a:extLst>
            </p:cNvPr>
            <p:cNvGrpSpPr/>
            <p:nvPr/>
          </p:nvGrpSpPr>
          <p:grpSpPr>
            <a:xfrm>
              <a:off x="1724755" y="3266164"/>
              <a:ext cx="7571645" cy="6249874"/>
              <a:chOff x="5986281" y="1164264"/>
              <a:chExt cx="11090578" cy="8157386"/>
            </a:xfrm>
          </p:grpSpPr>
          <p:sp>
            <p:nvSpPr>
              <p:cNvPr id="6" name="Freeform 6"/>
              <p:cNvSpPr/>
              <p:nvPr/>
            </p:nvSpPr>
            <p:spPr>
              <a:xfrm>
                <a:off x="6544350" y="1181100"/>
                <a:ext cx="10532509" cy="8140550"/>
              </a:xfrm>
              <a:custGeom>
                <a:avLst/>
                <a:gdLst/>
                <a:ahLst/>
                <a:cxnLst/>
                <a:rect l="l" t="t" r="r" b="b"/>
                <a:pathLst>
                  <a:path w="2126759" h="1498659">
                    <a:moveTo>
                      <a:pt x="66291" y="0"/>
                    </a:moveTo>
                    <a:lnTo>
                      <a:pt x="2060468" y="0"/>
                    </a:lnTo>
                    <a:cubicBezTo>
                      <a:pt x="2078050" y="0"/>
                      <a:pt x="2094911" y="6984"/>
                      <a:pt x="2107343" y="19416"/>
                    </a:cubicBezTo>
                    <a:cubicBezTo>
                      <a:pt x="2119775" y="31848"/>
                      <a:pt x="2126759" y="48710"/>
                      <a:pt x="2126759" y="66291"/>
                    </a:cubicBezTo>
                    <a:lnTo>
                      <a:pt x="2126759" y="1432368"/>
                    </a:lnTo>
                    <a:cubicBezTo>
                      <a:pt x="2126759" y="1449949"/>
                      <a:pt x="2119775" y="1466811"/>
                      <a:pt x="2107343" y="1479243"/>
                    </a:cubicBezTo>
                    <a:cubicBezTo>
                      <a:pt x="2094911" y="1491675"/>
                      <a:pt x="2078050" y="1498659"/>
                      <a:pt x="2060468" y="1498659"/>
                    </a:cubicBezTo>
                    <a:lnTo>
                      <a:pt x="66291" y="1498659"/>
                    </a:lnTo>
                    <a:cubicBezTo>
                      <a:pt x="48710" y="1498659"/>
                      <a:pt x="31848" y="1491675"/>
                      <a:pt x="19416" y="1479243"/>
                    </a:cubicBezTo>
                    <a:cubicBezTo>
                      <a:pt x="6984" y="1466811"/>
                      <a:pt x="0" y="1449949"/>
                      <a:pt x="0" y="1432368"/>
                    </a:cubicBezTo>
                    <a:lnTo>
                      <a:pt x="0" y="66291"/>
                    </a:lnTo>
                    <a:cubicBezTo>
                      <a:pt x="0" y="48710"/>
                      <a:pt x="6984" y="31848"/>
                      <a:pt x="19416" y="19416"/>
                    </a:cubicBezTo>
                    <a:cubicBezTo>
                      <a:pt x="31848" y="6984"/>
                      <a:pt x="48710" y="0"/>
                      <a:pt x="66291" y="0"/>
                    </a:cubicBezTo>
                    <a:close/>
                  </a:path>
                </a:pathLst>
              </a:custGeom>
              <a:solidFill>
                <a:srgbClr val="893141"/>
              </a:solidFill>
            </p:spPr>
          </p:sp>
          <p:sp>
            <p:nvSpPr>
              <p:cNvPr id="9" name="Freeform 9"/>
              <p:cNvSpPr/>
              <p:nvPr/>
            </p:nvSpPr>
            <p:spPr>
              <a:xfrm>
                <a:off x="5986281" y="1164264"/>
                <a:ext cx="10867348" cy="7958472"/>
              </a:xfrm>
              <a:custGeom>
                <a:avLst/>
                <a:gdLst/>
                <a:ahLst/>
                <a:cxnLst/>
                <a:rect l="l" t="t" r="r" b="b"/>
                <a:pathLst>
                  <a:path w="2126759" h="1498659">
                    <a:moveTo>
                      <a:pt x="66291" y="0"/>
                    </a:moveTo>
                    <a:lnTo>
                      <a:pt x="2060468" y="0"/>
                    </a:lnTo>
                    <a:cubicBezTo>
                      <a:pt x="2078050" y="0"/>
                      <a:pt x="2094911" y="6984"/>
                      <a:pt x="2107343" y="19416"/>
                    </a:cubicBezTo>
                    <a:cubicBezTo>
                      <a:pt x="2119775" y="31848"/>
                      <a:pt x="2126759" y="48710"/>
                      <a:pt x="2126759" y="66291"/>
                    </a:cubicBezTo>
                    <a:lnTo>
                      <a:pt x="2126759" y="1432368"/>
                    </a:lnTo>
                    <a:cubicBezTo>
                      <a:pt x="2126759" y="1449949"/>
                      <a:pt x="2119775" y="1466811"/>
                      <a:pt x="2107343" y="1479243"/>
                    </a:cubicBezTo>
                    <a:cubicBezTo>
                      <a:pt x="2094911" y="1491675"/>
                      <a:pt x="2078050" y="1498659"/>
                      <a:pt x="2060468" y="1498659"/>
                    </a:cubicBezTo>
                    <a:lnTo>
                      <a:pt x="66291" y="1498659"/>
                    </a:lnTo>
                    <a:cubicBezTo>
                      <a:pt x="48710" y="1498659"/>
                      <a:pt x="31848" y="1491675"/>
                      <a:pt x="19416" y="1479243"/>
                    </a:cubicBezTo>
                    <a:cubicBezTo>
                      <a:pt x="6984" y="1466811"/>
                      <a:pt x="0" y="1449949"/>
                      <a:pt x="0" y="1432368"/>
                    </a:cubicBezTo>
                    <a:lnTo>
                      <a:pt x="0" y="66291"/>
                    </a:lnTo>
                    <a:cubicBezTo>
                      <a:pt x="0" y="48710"/>
                      <a:pt x="6984" y="31848"/>
                      <a:pt x="19416" y="19416"/>
                    </a:cubicBezTo>
                    <a:cubicBezTo>
                      <a:pt x="31848" y="6984"/>
                      <a:pt x="48710" y="0"/>
                      <a:pt x="66291" y="0"/>
                    </a:cubicBezTo>
                    <a:close/>
                  </a:path>
                </a:pathLst>
              </a:custGeom>
              <a:solidFill>
                <a:srgbClr val="FFFFFF"/>
              </a:solidFill>
            </p:spPr>
          </p:sp>
        </p:grpSp>
        <p:sp>
          <p:nvSpPr>
            <p:cNvPr id="28" name="TextBox 27">
              <a:extLst>
                <a:ext uri="{FF2B5EF4-FFF2-40B4-BE49-F238E27FC236}">
                  <a16:creationId xmlns:a16="http://schemas.microsoft.com/office/drawing/2014/main" id="{DC7CE1DD-6566-FE62-A14D-50802B013E51}"/>
                </a:ext>
              </a:extLst>
            </p:cNvPr>
            <p:cNvSpPr txBox="1"/>
            <p:nvPr/>
          </p:nvSpPr>
          <p:spPr>
            <a:xfrm>
              <a:off x="2737306" y="4382799"/>
              <a:ext cx="5394142" cy="4029501"/>
            </a:xfrm>
            <a:prstGeom prst="rect">
              <a:avLst/>
            </a:prstGeom>
            <a:noFill/>
          </p:spPr>
          <p:txBody>
            <a:bodyPr wrap="square">
              <a:spAutoFit/>
            </a:bodyPr>
            <a:lstStyle/>
            <a:p>
              <a:pPr algn="just">
                <a:lnSpc>
                  <a:spcPct val="150000"/>
                </a:lnSpc>
              </a:pPr>
              <a:r>
                <a:rPr lang="vi-VN" sz="4400" dirty="0">
                  <a:effectLst/>
                  <a:latin typeface="Arial" panose="020B0604020202020204" pitchFamily="34" charset="0"/>
                  <a:ea typeface="Calibri" panose="020F0502020204030204" pitchFamily="34" charset="0"/>
                  <a:cs typeface="Arial" panose="020B0604020202020204" pitchFamily="34" charset="0"/>
                </a:rPr>
                <a:t>Khi gặp một vấn đề, em cần yếu tố nào để có thể giải quyết được vấn đề đó?</a:t>
              </a:r>
              <a:endParaRPr lang="vi-VN" sz="44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120431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8" name="Freeform 21">
            <a:extLst>
              <a:ext uri="{FF2B5EF4-FFF2-40B4-BE49-F238E27FC236}">
                <a16:creationId xmlns:a16="http://schemas.microsoft.com/office/drawing/2014/main" id="{7148F56F-2563-4513-CD4E-4C2321355709}"/>
              </a:ext>
            </a:extLst>
          </p:cNvPr>
          <p:cNvSpPr/>
          <p:nvPr/>
        </p:nvSpPr>
        <p:spPr>
          <a:xfrm rot="5400000">
            <a:off x="8663583" y="847648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22">
            <a:extLst>
              <a:ext uri="{FF2B5EF4-FFF2-40B4-BE49-F238E27FC236}">
                <a16:creationId xmlns:a16="http://schemas.microsoft.com/office/drawing/2014/main" id="{CBFBD341-AA72-AC9A-FD61-0A373A13880D}"/>
              </a:ext>
            </a:extLst>
          </p:cNvPr>
          <p:cNvSpPr/>
          <p:nvPr/>
        </p:nvSpPr>
        <p:spPr>
          <a:xfrm rot="5400000">
            <a:off x="4559723" y="847648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23">
            <a:extLst>
              <a:ext uri="{FF2B5EF4-FFF2-40B4-BE49-F238E27FC236}">
                <a16:creationId xmlns:a16="http://schemas.microsoft.com/office/drawing/2014/main" id="{FE5F64E6-3330-E38B-709F-F33E661BC1F7}"/>
              </a:ext>
            </a:extLst>
          </p:cNvPr>
          <p:cNvSpPr/>
          <p:nvPr/>
        </p:nvSpPr>
        <p:spPr>
          <a:xfrm rot="5400000">
            <a:off x="364827" y="8457726"/>
            <a:ext cx="3483826" cy="4213480"/>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24">
            <a:extLst>
              <a:ext uri="{FF2B5EF4-FFF2-40B4-BE49-F238E27FC236}">
                <a16:creationId xmlns:a16="http://schemas.microsoft.com/office/drawing/2014/main" id="{E51713FC-73A7-443F-6009-3B2CB3AE228B}"/>
              </a:ext>
            </a:extLst>
          </p:cNvPr>
          <p:cNvSpPr/>
          <p:nvPr/>
        </p:nvSpPr>
        <p:spPr>
          <a:xfrm rot="5400000">
            <a:off x="12531297" y="847648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25">
            <a:extLst>
              <a:ext uri="{FF2B5EF4-FFF2-40B4-BE49-F238E27FC236}">
                <a16:creationId xmlns:a16="http://schemas.microsoft.com/office/drawing/2014/main" id="{63DA5B00-0DFD-2934-1655-D2B269EE91C6}"/>
              </a:ext>
            </a:extLst>
          </p:cNvPr>
          <p:cNvSpPr/>
          <p:nvPr/>
        </p:nvSpPr>
        <p:spPr>
          <a:xfrm rot="5400000">
            <a:off x="16355571" y="847648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Freeform 2"/>
          <p:cNvSpPr/>
          <p:nvPr/>
        </p:nvSpPr>
        <p:spPr>
          <a:xfrm flipH="1">
            <a:off x="-2881059" y="-237933"/>
            <a:ext cx="8734126" cy="5353291"/>
          </a:xfrm>
          <a:custGeom>
            <a:avLst/>
            <a:gdLst/>
            <a:ahLst/>
            <a:cxnLst/>
            <a:rect l="l" t="t" r="r" b="b"/>
            <a:pathLst>
              <a:path w="8734126" h="5353291">
                <a:moveTo>
                  <a:pt x="8734125" y="0"/>
                </a:moveTo>
                <a:lnTo>
                  <a:pt x="0" y="0"/>
                </a:lnTo>
                <a:lnTo>
                  <a:pt x="0" y="5353291"/>
                </a:lnTo>
                <a:lnTo>
                  <a:pt x="8734125" y="5353291"/>
                </a:lnTo>
                <a:lnTo>
                  <a:pt x="8734125" y="0"/>
                </a:lnTo>
                <a:close/>
              </a:path>
            </a:pathLst>
          </a:custGeom>
          <a:blipFill>
            <a:blip r:embed="rId4">
              <a:alphaModFix amt="73000"/>
            </a:blip>
            <a:stretch>
              <a:fillRect/>
            </a:stretch>
          </a:blipFill>
          <a:ln cap="sq">
            <a:noFill/>
            <a:prstDash val="solid"/>
            <a:miter/>
          </a:ln>
        </p:spPr>
      </p:sp>
      <p:sp>
        <p:nvSpPr>
          <p:cNvPr id="4" name="Freeform 4"/>
          <p:cNvSpPr/>
          <p:nvPr/>
        </p:nvSpPr>
        <p:spPr>
          <a:xfrm>
            <a:off x="14020799" y="419101"/>
            <a:ext cx="6745683" cy="4134542"/>
          </a:xfrm>
          <a:custGeom>
            <a:avLst/>
            <a:gdLst/>
            <a:ahLst/>
            <a:cxnLst/>
            <a:rect l="l" t="t" r="r" b="b"/>
            <a:pathLst>
              <a:path w="7998322" h="4902305">
                <a:moveTo>
                  <a:pt x="0" y="0"/>
                </a:moveTo>
                <a:lnTo>
                  <a:pt x="7998322" y="0"/>
                </a:lnTo>
                <a:lnTo>
                  <a:pt x="7998322" y="4902305"/>
                </a:lnTo>
                <a:lnTo>
                  <a:pt x="0" y="4902305"/>
                </a:lnTo>
                <a:lnTo>
                  <a:pt x="0" y="0"/>
                </a:lnTo>
                <a:close/>
              </a:path>
            </a:pathLst>
          </a:custGeom>
          <a:blipFill>
            <a:blip r:embed="rId4">
              <a:alphaModFix amt="73000"/>
            </a:blip>
            <a:stretch>
              <a:fillRect/>
            </a:stretch>
          </a:blipFill>
          <a:ln cap="sq">
            <a:noFill/>
            <a:prstDash val="solid"/>
            <a:miter/>
          </a:ln>
        </p:spPr>
      </p:sp>
      <p:grpSp>
        <p:nvGrpSpPr>
          <p:cNvPr id="29" name="Group 28">
            <a:extLst>
              <a:ext uri="{FF2B5EF4-FFF2-40B4-BE49-F238E27FC236}">
                <a16:creationId xmlns:a16="http://schemas.microsoft.com/office/drawing/2014/main" id="{B926B9C8-F4C1-CD3A-8F7D-9258530B8A1E}"/>
              </a:ext>
            </a:extLst>
          </p:cNvPr>
          <p:cNvGrpSpPr/>
          <p:nvPr/>
        </p:nvGrpSpPr>
        <p:grpSpPr>
          <a:xfrm>
            <a:off x="2209800" y="1485900"/>
            <a:ext cx="7571645" cy="6249874"/>
            <a:chOff x="1724755" y="3266164"/>
            <a:chExt cx="7571645" cy="6249874"/>
          </a:xfrm>
        </p:grpSpPr>
        <p:grpSp>
          <p:nvGrpSpPr>
            <p:cNvPr id="24" name="Group 23">
              <a:extLst>
                <a:ext uri="{FF2B5EF4-FFF2-40B4-BE49-F238E27FC236}">
                  <a16:creationId xmlns:a16="http://schemas.microsoft.com/office/drawing/2014/main" id="{DF346879-5CED-30B2-8C86-41F01CFAAF9E}"/>
                </a:ext>
              </a:extLst>
            </p:cNvPr>
            <p:cNvGrpSpPr/>
            <p:nvPr/>
          </p:nvGrpSpPr>
          <p:grpSpPr>
            <a:xfrm>
              <a:off x="1724755" y="3266164"/>
              <a:ext cx="7571645" cy="6249874"/>
              <a:chOff x="5986281" y="1164264"/>
              <a:chExt cx="11090578" cy="8157386"/>
            </a:xfrm>
          </p:grpSpPr>
          <p:sp>
            <p:nvSpPr>
              <p:cNvPr id="6" name="Freeform 6"/>
              <p:cNvSpPr/>
              <p:nvPr/>
            </p:nvSpPr>
            <p:spPr>
              <a:xfrm>
                <a:off x="6544350" y="1181100"/>
                <a:ext cx="10532509" cy="8140550"/>
              </a:xfrm>
              <a:custGeom>
                <a:avLst/>
                <a:gdLst/>
                <a:ahLst/>
                <a:cxnLst/>
                <a:rect l="l" t="t" r="r" b="b"/>
                <a:pathLst>
                  <a:path w="2126759" h="1498659">
                    <a:moveTo>
                      <a:pt x="66291" y="0"/>
                    </a:moveTo>
                    <a:lnTo>
                      <a:pt x="2060468" y="0"/>
                    </a:lnTo>
                    <a:cubicBezTo>
                      <a:pt x="2078050" y="0"/>
                      <a:pt x="2094911" y="6984"/>
                      <a:pt x="2107343" y="19416"/>
                    </a:cubicBezTo>
                    <a:cubicBezTo>
                      <a:pt x="2119775" y="31848"/>
                      <a:pt x="2126759" y="48710"/>
                      <a:pt x="2126759" y="66291"/>
                    </a:cubicBezTo>
                    <a:lnTo>
                      <a:pt x="2126759" y="1432368"/>
                    </a:lnTo>
                    <a:cubicBezTo>
                      <a:pt x="2126759" y="1449949"/>
                      <a:pt x="2119775" y="1466811"/>
                      <a:pt x="2107343" y="1479243"/>
                    </a:cubicBezTo>
                    <a:cubicBezTo>
                      <a:pt x="2094911" y="1491675"/>
                      <a:pt x="2078050" y="1498659"/>
                      <a:pt x="2060468" y="1498659"/>
                    </a:cubicBezTo>
                    <a:lnTo>
                      <a:pt x="66291" y="1498659"/>
                    </a:lnTo>
                    <a:cubicBezTo>
                      <a:pt x="48710" y="1498659"/>
                      <a:pt x="31848" y="1491675"/>
                      <a:pt x="19416" y="1479243"/>
                    </a:cubicBezTo>
                    <a:cubicBezTo>
                      <a:pt x="6984" y="1466811"/>
                      <a:pt x="0" y="1449949"/>
                      <a:pt x="0" y="1432368"/>
                    </a:cubicBezTo>
                    <a:lnTo>
                      <a:pt x="0" y="66291"/>
                    </a:lnTo>
                    <a:cubicBezTo>
                      <a:pt x="0" y="48710"/>
                      <a:pt x="6984" y="31848"/>
                      <a:pt x="19416" y="19416"/>
                    </a:cubicBezTo>
                    <a:cubicBezTo>
                      <a:pt x="31848" y="6984"/>
                      <a:pt x="48710" y="0"/>
                      <a:pt x="66291" y="0"/>
                    </a:cubicBezTo>
                    <a:close/>
                  </a:path>
                </a:pathLst>
              </a:custGeom>
              <a:solidFill>
                <a:srgbClr val="893141"/>
              </a:solidFill>
            </p:spPr>
          </p:sp>
          <p:sp>
            <p:nvSpPr>
              <p:cNvPr id="9" name="Freeform 9"/>
              <p:cNvSpPr/>
              <p:nvPr/>
            </p:nvSpPr>
            <p:spPr>
              <a:xfrm>
                <a:off x="5986281" y="1164264"/>
                <a:ext cx="10867348" cy="7958472"/>
              </a:xfrm>
              <a:custGeom>
                <a:avLst/>
                <a:gdLst/>
                <a:ahLst/>
                <a:cxnLst/>
                <a:rect l="l" t="t" r="r" b="b"/>
                <a:pathLst>
                  <a:path w="2126759" h="1498659">
                    <a:moveTo>
                      <a:pt x="66291" y="0"/>
                    </a:moveTo>
                    <a:lnTo>
                      <a:pt x="2060468" y="0"/>
                    </a:lnTo>
                    <a:cubicBezTo>
                      <a:pt x="2078050" y="0"/>
                      <a:pt x="2094911" y="6984"/>
                      <a:pt x="2107343" y="19416"/>
                    </a:cubicBezTo>
                    <a:cubicBezTo>
                      <a:pt x="2119775" y="31848"/>
                      <a:pt x="2126759" y="48710"/>
                      <a:pt x="2126759" y="66291"/>
                    </a:cubicBezTo>
                    <a:lnTo>
                      <a:pt x="2126759" y="1432368"/>
                    </a:lnTo>
                    <a:cubicBezTo>
                      <a:pt x="2126759" y="1449949"/>
                      <a:pt x="2119775" y="1466811"/>
                      <a:pt x="2107343" y="1479243"/>
                    </a:cubicBezTo>
                    <a:cubicBezTo>
                      <a:pt x="2094911" y="1491675"/>
                      <a:pt x="2078050" y="1498659"/>
                      <a:pt x="2060468" y="1498659"/>
                    </a:cubicBezTo>
                    <a:lnTo>
                      <a:pt x="66291" y="1498659"/>
                    </a:lnTo>
                    <a:cubicBezTo>
                      <a:pt x="48710" y="1498659"/>
                      <a:pt x="31848" y="1491675"/>
                      <a:pt x="19416" y="1479243"/>
                    </a:cubicBezTo>
                    <a:cubicBezTo>
                      <a:pt x="6984" y="1466811"/>
                      <a:pt x="0" y="1449949"/>
                      <a:pt x="0" y="1432368"/>
                    </a:cubicBezTo>
                    <a:lnTo>
                      <a:pt x="0" y="66291"/>
                    </a:lnTo>
                    <a:cubicBezTo>
                      <a:pt x="0" y="48710"/>
                      <a:pt x="6984" y="31848"/>
                      <a:pt x="19416" y="19416"/>
                    </a:cubicBezTo>
                    <a:cubicBezTo>
                      <a:pt x="31848" y="6984"/>
                      <a:pt x="48710" y="0"/>
                      <a:pt x="66291" y="0"/>
                    </a:cubicBezTo>
                    <a:close/>
                  </a:path>
                </a:pathLst>
              </a:custGeom>
              <a:solidFill>
                <a:srgbClr val="FFFFFF"/>
              </a:solidFill>
            </p:spPr>
          </p:sp>
        </p:grpSp>
        <p:sp>
          <p:nvSpPr>
            <p:cNvPr id="28" name="TextBox 27">
              <a:extLst>
                <a:ext uri="{FF2B5EF4-FFF2-40B4-BE49-F238E27FC236}">
                  <a16:creationId xmlns:a16="http://schemas.microsoft.com/office/drawing/2014/main" id="{DC7CE1DD-6566-FE62-A14D-50802B013E51}"/>
                </a:ext>
              </a:extLst>
            </p:cNvPr>
            <p:cNvSpPr txBox="1"/>
            <p:nvPr/>
          </p:nvSpPr>
          <p:spPr>
            <a:xfrm>
              <a:off x="2511652" y="4368370"/>
              <a:ext cx="5845449" cy="4029501"/>
            </a:xfrm>
            <a:prstGeom prst="rect">
              <a:avLst/>
            </a:prstGeom>
            <a:noFill/>
          </p:spPr>
          <p:txBody>
            <a:bodyPr wrap="square">
              <a:spAutoFit/>
            </a:bodyPr>
            <a:lstStyle/>
            <a:p>
              <a:pPr algn="just">
                <a:lnSpc>
                  <a:spcPct val="150000"/>
                </a:lnSpc>
              </a:pPr>
              <a:r>
                <a:rPr lang="vi-VN" sz="4400" dirty="0">
                  <a:effectLst/>
                  <a:latin typeface="Arial" panose="020B0604020202020204" pitchFamily="34" charset="0"/>
                  <a:ea typeface="Calibri" panose="020F0502020204030204" pitchFamily="34" charset="0"/>
                  <a:cs typeface="Arial" panose="020B0604020202020204" pitchFamily="34" charset="0"/>
                </a:rPr>
                <a:t>Khi gặp một vấn đề, em cần có đầy đủ thông tin để có thể giải quyết được vấn đề đó.</a:t>
              </a:r>
              <a:endParaRPr lang="vi-VN" sz="4400" dirty="0">
                <a:effectLst/>
                <a:latin typeface="Arial" panose="020B0604020202020204" pitchFamily="34" charset="0"/>
                <a:cs typeface="Arial" panose="020B0604020202020204" pitchFamily="34" charset="0"/>
              </a:endParaRPr>
            </a:p>
          </p:txBody>
        </p:sp>
      </p:grpSp>
      <p:sp>
        <p:nvSpPr>
          <p:cNvPr id="7" name="Freeform 19">
            <a:extLst>
              <a:ext uri="{FF2B5EF4-FFF2-40B4-BE49-F238E27FC236}">
                <a16:creationId xmlns:a16="http://schemas.microsoft.com/office/drawing/2014/main" id="{19BBA877-1920-32E9-02BD-5C075E9D82CD}"/>
              </a:ext>
            </a:extLst>
          </p:cNvPr>
          <p:cNvSpPr/>
          <p:nvPr/>
        </p:nvSpPr>
        <p:spPr>
          <a:xfrm>
            <a:off x="10591800" y="2350645"/>
            <a:ext cx="5656301" cy="7656582"/>
          </a:xfrm>
          <a:custGeom>
            <a:avLst/>
            <a:gdLst/>
            <a:ahLst/>
            <a:cxnLst/>
            <a:rect l="l" t="t" r="r" b="b"/>
            <a:pathLst>
              <a:path w="821281" h="1111717">
                <a:moveTo>
                  <a:pt x="0" y="0"/>
                </a:moveTo>
                <a:lnTo>
                  <a:pt x="821281" y="0"/>
                </a:lnTo>
                <a:lnTo>
                  <a:pt x="821281" y="1111717"/>
                </a:lnTo>
                <a:lnTo>
                  <a:pt x="0" y="1111717"/>
                </a:lnTo>
                <a:lnTo>
                  <a:pt x="0" y="0"/>
                </a:lnTo>
                <a:close/>
              </a:path>
            </a:pathLst>
          </a:custGeom>
          <a:blipFill>
            <a:blip r:embed="rId5"/>
            <a:stretch>
              <a:fillRect/>
            </a:stretch>
          </a:blipFill>
        </p:spPr>
      </p:sp>
    </p:spTree>
    <p:extLst>
      <p:ext uri="{BB962C8B-B14F-4D97-AF65-F5344CB8AC3E}">
        <p14:creationId xmlns:p14="http://schemas.microsoft.com/office/powerpoint/2010/main" val="31683624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2" name="Freeform 2"/>
          <p:cNvSpPr/>
          <p:nvPr/>
        </p:nvSpPr>
        <p:spPr>
          <a:xfrm flipH="1">
            <a:off x="-2881059" y="-237933"/>
            <a:ext cx="8734126" cy="5353291"/>
          </a:xfrm>
          <a:custGeom>
            <a:avLst/>
            <a:gdLst/>
            <a:ahLst/>
            <a:cxnLst/>
            <a:rect l="l" t="t" r="r" b="b"/>
            <a:pathLst>
              <a:path w="8734126" h="5353291">
                <a:moveTo>
                  <a:pt x="8734125" y="0"/>
                </a:moveTo>
                <a:lnTo>
                  <a:pt x="0" y="0"/>
                </a:lnTo>
                <a:lnTo>
                  <a:pt x="0" y="5353291"/>
                </a:lnTo>
                <a:lnTo>
                  <a:pt x="8734125" y="5353291"/>
                </a:lnTo>
                <a:lnTo>
                  <a:pt x="8734125" y="0"/>
                </a:lnTo>
                <a:close/>
              </a:path>
            </a:pathLst>
          </a:custGeom>
          <a:blipFill>
            <a:blip r:embed="rId2">
              <a:alphaModFix amt="73000"/>
            </a:blip>
            <a:stretch>
              <a:fillRect/>
            </a:stretch>
          </a:blipFill>
          <a:ln cap="sq">
            <a:noFill/>
            <a:prstDash val="solid"/>
            <a:miter/>
          </a:ln>
        </p:spPr>
      </p:sp>
      <p:sp>
        <p:nvSpPr>
          <p:cNvPr id="4" name="Freeform 4"/>
          <p:cNvSpPr/>
          <p:nvPr/>
        </p:nvSpPr>
        <p:spPr>
          <a:xfrm>
            <a:off x="12768161" y="6418175"/>
            <a:ext cx="7998322" cy="4902305"/>
          </a:xfrm>
          <a:custGeom>
            <a:avLst/>
            <a:gdLst/>
            <a:ahLst/>
            <a:cxnLst/>
            <a:rect l="l" t="t" r="r" b="b"/>
            <a:pathLst>
              <a:path w="7998322" h="4902305">
                <a:moveTo>
                  <a:pt x="0" y="0"/>
                </a:moveTo>
                <a:lnTo>
                  <a:pt x="7998322" y="0"/>
                </a:lnTo>
                <a:lnTo>
                  <a:pt x="7998322" y="4902305"/>
                </a:lnTo>
                <a:lnTo>
                  <a:pt x="0" y="4902305"/>
                </a:lnTo>
                <a:lnTo>
                  <a:pt x="0" y="0"/>
                </a:lnTo>
                <a:close/>
              </a:path>
            </a:pathLst>
          </a:custGeom>
          <a:blipFill>
            <a:blip r:embed="rId2">
              <a:alphaModFix amt="73000"/>
            </a:blip>
            <a:stretch>
              <a:fillRect/>
            </a:stretch>
          </a:blipFill>
          <a:ln cap="sq">
            <a:noFill/>
            <a:prstDash val="solid"/>
            <a:miter/>
          </a:ln>
        </p:spPr>
      </p:sp>
      <p:sp>
        <p:nvSpPr>
          <p:cNvPr id="25" name="Title 24">
            <a:extLst>
              <a:ext uri="{FF2B5EF4-FFF2-40B4-BE49-F238E27FC236}">
                <a16:creationId xmlns:a16="http://schemas.microsoft.com/office/drawing/2014/main" id="{465D77DD-66F9-3509-1B98-8DF588953D99}"/>
              </a:ext>
            </a:extLst>
          </p:cNvPr>
          <p:cNvSpPr>
            <a:spLocks noGrp="1"/>
          </p:cNvSpPr>
          <p:nvPr>
            <p:ph type="title"/>
          </p:nvPr>
        </p:nvSpPr>
        <p:spPr>
          <a:xfrm>
            <a:off x="1572356" y="1041287"/>
            <a:ext cx="15585587" cy="1143000"/>
          </a:xfrm>
        </p:spPr>
        <p:txBody>
          <a:bodyPr>
            <a:normAutofit/>
          </a:bodyPr>
          <a:lstStyle/>
          <a:p>
            <a:pPr>
              <a:lnSpc>
                <a:spcPct val="107000"/>
              </a:lnSpc>
            </a:pPr>
            <a:r>
              <a:rPr lang="vi-VN" sz="4800" b="1" dirty="0">
                <a:solidFill>
                  <a:srgbClr val="2850D2"/>
                </a:solidFill>
                <a:effectLst/>
                <a:latin typeface="Arial" panose="020B0604020202020204" pitchFamily="34" charset="0"/>
                <a:ea typeface="Calibri" panose="020F0502020204030204" pitchFamily="34" charset="0"/>
                <a:cs typeface="Arial" panose="020B0604020202020204" pitchFamily="34" charset="0"/>
              </a:rPr>
              <a:t>Đọc lại vấn đề phần Khởi động và cho biết</a:t>
            </a:r>
            <a:endParaRPr lang="vi-VN" sz="4800" b="1" dirty="0">
              <a:solidFill>
                <a:srgbClr val="2850D2"/>
              </a:solidFill>
              <a:effectLst/>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B926B9C8-F4C1-CD3A-8F7D-9258530B8A1E}"/>
              </a:ext>
            </a:extLst>
          </p:cNvPr>
          <p:cNvGrpSpPr/>
          <p:nvPr/>
        </p:nvGrpSpPr>
        <p:grpSpPr>
          <a:xfrm>
            <a:off x="888553" y="2797290"/>
            <a:ext cx="7571645" cy="6249874"/>
            <a:chOff x="1724755" y="3266164"/>
            <a:chExt cx="7571645" cy="6249874"/>
          </a:xfrm>
        </p:grpSpPr>
        <p:grpSp>
          <p:nvGrpSpPr>
            <p:cNvPr id="24" name="Group 23">
              <a:extLst>
                <a:ext uri="{FF2B5EF4-FFF2-40B4-BE49-F238E27FC236}">
                  <a16:creationId xmlns:a16="http://schemas.microsoft.com/office/drawing/2014/main" id="{DF346879-5CED-30B2-8C86-41F01CFAAF9E}"/>
                </a:ext>
              </a:extLst>
            </p:cNvPr>
            <p:cNvGrpSpPr/>
            <p:nvPr/>
          </p:nvGrpSpPr>
          <p:grpSpPr>
            <a:xfrm>
              <a:off x="1724755" y="3266164"/>
              <a:ext cx="7571645" cy="6249874"/>
              <a:chOff x="5986281" y="1164264"/>
              <a:chExt cx="11090578" cy="8157386"/>
            </a:xfrm>
          </p:grpSpPr>
          <p:sp>
            <p:nvSpPr>
              <p:cNvPr id="6" name="Freeform 6"/>
              <p:cNvSpPr/>
              <p:nvPr/>
            </p:nvSpPr>
            <p:spPr>
              <a:xfrm>
                <a:off x="6544350" y="1181100"/>
                <a:ext cx="10532509" cy="8140550"/>
              </a:xfrm>
              <a:custGeom>
                <a:avLst/>
                <a:gdLst/>
                <a:ahLst/>
                <a:cxnLst/>
                <a:rect l="l" t="t" r="r" b="b"/>
                <a:pathLst>
                  <a:path w="2126759" h="1498659">
                    <a:moveTo>
                      <a:pt x="66291" y="0"/>
                    </a:moveTo>
                    <a:lnTo>
                      <a:pt x="2060468" y="0"/>
                    </a:lnTo>
                    <a:cubicBezTo>
                      <a:pt x="2078050" y="0"/>
                      <a:pt x="2094911" y="6984"/>
                      <a:pt x="2107343" y="19416"/>
                    </a:cubicBezTo>
                    <a:cubicBezTo>
                      <a:pt x="2119775" y="31848"/>
                      <a:pt x="2126759" y="48710"/>
                      <a:pt x="2126759" y="66291"/>
                    </a:cubicBezTo>
                    <a:lnTo>
                      <a:pt x="2126759" y="1432368"/>
                    </a:lnTo>
                    <a:cubicBezTo>
                      <a:pt x="2126759" y="1449949"/>
                      <a:pt x="2119775" y="1466811"/>
                      <a:pt x="2107343" y="1479243"/>
                    </a:cubicBezTo>
                    <a:cubicBezTo>
                      <a:pt x="2094911" y="1491675"/>
                      <a:pt x="2078050" y="1498659"/>
                      <a:pt x="2060468" y="1498659"/>
                    </a:cubicBezTo>
                    <a:lnTo>
                      <a:pt x="66291" y="1498659"/>
                    </a:lnTo>
                    <a:cubicBezTo>
                      <a:pt x="48710" y="1498659"/>
                      <a:pt x="31848" y="1491675"/>
                      <a:pt x="19416" y="1479243"/>
                    </a:cubicBezTo>
                    <a:cubicBezTo>
                      <a:pt x="6984" y="1466811"/>
                      <a:pt x="0" y="1449949"/>
                      <a:pt x="0" y="1432368"/>
                    </a:cubicBezTo>
                    <a:lnTo>
                      <a:pt x="0" y="66291"/>
                    </a:lnTo>
                    <a:cubicBezTo>
                      <a:pt x="0" y="48710"/>
                      <a:pt x="6984" y="31848"/>
                      <a:pt x="19416" y="19416"/>
                    </a:cubicBezTo>
                    <a:cubicBezTo>
                      <a:pt x="31848" y="6984"/>
                      <a:pt x="48710" y="0"/>
                      <a:pt x="66291" y="0"/>
                    </a:cubicBezTo>
                    <a:close/>
                  </a:path>
                </a:pathLst>
              </a:custGeom>
              <a:solidFill>
                <a:srgbClr val="893141"/>
              </a:solidFill>
            </p:spPr>
          </p:sp>
          <p:sp>
            <p:nvSpPr>
              <p:cNvPr id="9" name="Freeform 9"/>
              <p:cNvSpPr/>
              <p:nvPr/>
            </p:nvSpPr>
            <p:spPr>
              <a:xfrm>
                <a:off x="5986281" y="1164264"/>
                <a:ext cx="10867348" cy="7958472"/>
              </a:xfrm>
              <a:custGeom>
                <a:avLst/>
                <a:gdLst/>
                <a:ahLst/>
                <a:cxnLst/>
                <a:rect l="l" t="t" r="r" b="b"/>
                <a:pathLst>
                  <a:path w="2126759" h="1498659">
                    <a:moveTo>
                      <a:pt x="66291" y="0"/>
                    </a:moveTo>
                    <a:lnTo>
                      <a:pt x="2060468" y="0"/>
                    </a:lnTo>
                    <a:cubicBezTo>
                      <a:pt x="2078050" y="0"/>
                      <a:pt x="2094911" y="6984"/>
                      <a:pt x="2107343" y="19416"/>
                    </a:cubicBezTo>
                    <a:cubicBezTo>
                      <a:pt x="2119775" y="31848"/>
                      <a:pt x="2126759" y="48710"/>
                      <a:pt x="2126759" y="66291"/>
                    </a:cubicBezTo>
                    <a:lnTo>
                      <a:pt x="2126759" y="1432368"/>
                    </a:lnTo>
                    <a:cubicBezTo>
                      <a:pt x="2126759" y="1449949"/>
                      <a:pt x="2119775" y="1466811"/>
                      <a:pt x="2107343" y="1479243"/>
                    </a:cubicBezTo>
                    <a:cubicBezTo>
                      <a:pt x="2094911" y="1491675"/>
                      <a:pt x="2078050" y="1498659"/>
                      <a:pt x="2060468" y="1498659"/>
                    </a:cubicBezTo>
                    <a:lnTo>
                      <a:pt x="66291" y="1498659"/>
                    </a:lnTo>
                    <a:cubicBezTo>
                      <a:pt x="48710" y="1498659"/>
                      <a:pt x="31848" y="1491675"/>
                      <a:pt x="19416" y="1479243"/>
                    </a:cubicBezTo>
                    <a:cubicBezTo>
                      <a:pt x="6984" y="1466811"/>
                      <a:pt x="0" y="1449949"/>
                      <a:pt x="0" y="1432368"/>
                    </a:cubicBezTo>
                    <a:lnTo>
                      <a:pt x="0" y="66291"/>
                    </a:lnTo>
                    <a:cubicBezTo>
                      <a:pt x="0" y="48710"/>
                      <a:pt x="6984" y="31848"/>
                      <a:pt x="19416" y="19416"/>
                    </a:cubicBezTo>
                    <a:cubicBezTo>
                      <a:pt x="31848" y="6984"/>
                      <a:pt x="48710" y="0"/>
                      <a:pt x="66291" y="0"/>
                    </a:cubicBezTo>
                    <a:close/>
                  </a:path>
                </a:pathLst>
              </a:custGeom>
              <a:solidFill>
                <a:srgbClr val="FFFFFF"/>
              </a:solidFill>
            </p:spPr>
          </p:sp>
        </p:grpSp>
        <p:sp>
          <p:nvSpPr>
            <p:cNvPr id="28" name="TextBox 27">
              <a:extLst>
                <a:ext uri="{FF2B5EF4-FFF2-40B4-BE49-F238E27FC236}">
                  <a16:creationId xmlns:a16="http://schemas.microsoft.com/office/drawing/2014/main" id="{DC7CE1DD-6566-FE62-A14D-50802B013E51}"/>
                </a:ext>
              </a:extLst>
            </p:cNvPr>
            <p:cNvSpPr txBox="1"/>
            <p:nvPr/>
          </p:nvSpPr>
          <p:spPr>
            <a:xfrm>
              <a:off x="2562955" y="4880102"/>
              <a:ext cx="5742844" cy="4029501"/>
            </a:xfrm>
            <a:prstGeom prst="rect">
              <a:avLst/>
            </a:prstGeom>
            <a:noFill/>
          </p:spPr>
          <p:txBody>
            <a:bodyPr wrap="square">
              <a:spAutoFit/>
            </a:bodyPr>
            <a:lstStyle/>
            <a:p>
              <a:pPr algn="just">
                <a:lnSpc>
                  <a:spcPct val="150000"/>
                </a:lnSpc>
              </a:pPr>
              <a:r>
                <a:rPr lang="vi-VN" sz="4400" dirty="0">
                  <a:effectLst/>
                  <a:latin typeface="Arial" panose="020B0604020202020204" pitchFamily="34" charset="0"/>
                  <a:ea typeface="Calibri" panose="020F0502020204030204" pitchFamily="34" charset="0"/>
                  <a:cs typeface="Arial" panose="020B0604020202020204" pitchFamily="34" charset="0"/>
                </a:rPr>
                <a:t>Những thông tin giúp tính diện tích vườn rau của bác Phương có vai trò gì?</a:t>
              </a:r>
              <a:endParaRPr lang="vi-VN" sz="4400" dirty="0">
                <a:effectLst/>
                <a:latin typeface="Arial" panose="020B0604020202020204" pitchFamily="34" charset="0"/>
                <a:cs typeface="Arial" panose="020B0604020202020204" pitchFamily="34" charset="0"/>
              </a:endParaRPr>
            </a:p>
          </p:txBody>
        </p:sp>
      </p:grpSp>
      <p:sp>
        <p:nvSpPr>
          <p:cNvPr id="3" name="Freeform 12">
            <a:extLst>
              <a:ext uri="{FF2B5EF4-FFF2-40B4-BE49-F238E27FC236}">
                <a16:creationId xmlns:a16="http://schemas.microsoft.com/office/drawing/2014/main" id="{C89D6657-524A-392F-EFA7-387710194F67}"/>
              </a:ext>
            </a:extLst>
          </p:cNvPr>
          <p:cNvSpPr/>
          <p:nvPr/>
        </p:nvSpPr>
        <p:spPr>
          <a:xfrm>
            <a:off x="1309956" y="3169900"/>
            <a:ext cx="6576437" cy="1183250"/>
          </a:xfrm>
          <a:custGeom>
            <a:avLst/>
            <a:gdLst/>
            <a:ahLst/>
            <a:cxnLst/>
            <a:rect l="l" t="t" r="r" b="b"/>
            <a:pathLst>
              <a:path w="1197608" h="215477">
                <a:moveTo>
                  <a:pt x="107738" y="0"/>
                </a:moveTo>
                <a:lnTo>
                  <a:pt x="1089870" y="0"/>
                </a:lnTo>
                <a:cubicBezTo>
                  <a:pt x="1149372" y="0"/>
                  <a:pt x="1197608" y="48236"/>
                  <a:pt x="1197608" y="107738"/>
                </a:cubicBezTo>
                <a:lnTo>
                  <a:pt x="1197608" y="107738"/>
                </a:lnTo>
                <a:cubicBezTo>
                  <a:pt x="1197608" y="136312"/>
                  <a:pt x="1186257" y="163716"/>
                  <a:pt x="1166052" y="183921"/>
                </a:cubicBezTo>
                <a:cubicBezTo>
                  <a:pt x="1145848" y="204126"/>
                  <a:pt x="1118444" y="215477"/>
                  <a:pt x="1089870" y="215477"/>
                </a:cubicBezTo>
                <a:lnTo>
                  <a:pt x="107738" y="215477"/>
                </a:lnTo>
                <a:cubicBezTo>
                  <a:pt x="48236" y="215477"/>
                  <a:pt x="0" y="167241"/>
                  <a:pt x="0" y="107738"/>
                </a:cubicBezTo>
                <a:lnTo>
                  <a:pt x="0" y="107738"/>
                </a:lnTo>
                <a:cubicBezTo>
                  <a:pt x="0" y="48236"/>
                  <a:pt x="48236" y="0"/>
                  <a:pt x="107738" y="0"/>
                </a:cubicBezTo>
                <a:close/>
              </a:path>
            </a:pathLst>
          </a:custGeom>
          <a:solidFill>
            <a:srgbClr val="D0CF87"/>
          </a:solidFill>
        </p:spPr>
        <p:txBody>
          <a:bodyPr anchor="ctr"/>
          <a:lstStyle/>
          <a:p>
            <a:pPr algn="ctr"/>
            <a:r>
              <a:rPr lang="vi-VN" sz="4400" b="1" dirty="0">
                <a:latin typeface="Arial" panose="020B0604020202020204" pitchFamily="34" charset="0"/>
                <a:cs typeface="Arial" panose="020B0604020202020204" pitchFamily="34" charset="0"/>
              </a:rPr>
              <a:t>THẢO LUẬN NHÓM</a:t>
            </a:r>
          </a:p>
        </p:txBody>
      </p:sp>
      <p:pic>
        <p:nvPicPr>
          <p:cNvPr id="7" name="Picture 2">
            <a:extLst>
              <a:ext uri="{FF2B5EF4-FFF2-40B4-BE49-F238E27FC236}">
                <a16:creationId xmlns:a16="http://schemas.microsoft.com/office/drawing/2014/main" id="{7E4E076F-45CC-3F13-218B-A083AB6DA1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680" t="4951" r="29919" b="14852"/>
          <a:stretch/>
        </p:blipFill>
        <p:spPr bwMode="auto">
          <a:xfrm>
            <a:off x="9017447" y="3086100"/>
            <a:ext cx="8382000" cy="551985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1115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2" name="Freeform 2"/>
          <p:cNvSpPr/>
          <p:nvPr/>
        </p:nvSpPr>
        <p:spPr>
          <a:xfrm flipH="1">
            <a:off x="-2881059" y="-237933"/>
            <a:ext cx="8734126" cy="5353291"/>
          </a:xfrm>
          <a:custGeom>
            <a:avLst/>
            <a:gdLst/>
            <a:ahLst/>
            <a:cxnLst/>
            <a:rect l="l" t="t" r="r" b="b"/>
            <a:pathLst>
              <a:path w="8734126" h="5353291">
                <a:moveTo>
                  <a:pt x="8734125" y="0"/>
                </a:moveTo>
                <a:lnTo>
                  <a:pt x="0" y="0"/>
                </a:lnTo>
                <a:lnTo>
                  <a:pt x="0" y="5353291"/>
                </a:lnTo>
                <a:lnTo>
                  <a:pt x="8734125" y="5353291"/>
                </a:lnTo>
                <a:lnTo>
                  <a:pt x="8734125" y="0"/>
                </a:lnTo>
                <a:close/>
              </a:path>
            </a:pathLst>
          </a:custGeom>
          <a:blipFill>
            <a:blip r:embed="rId2">
              <a:alphaModFix amt="73000"/>
            </a:blip>
            <a:stretch>
              <a:fillRect/>
            </a:stretch>
          </a:blipFill>
          <a:ln cap="sq">
            <a:noFill/>
            <a:prstDash val="solid"/>
            <a:miter/>
          </a:ln>
        </p:spPr>
      </p:sp>
      <p:sp>
        <p:nvSpPr>
          <p:cNvPr id="4" name="Freeform 4"/>
          <p:cNvSpPr/>
          <p:nvPr/>
        </p:nvSpPr>
        <p:spPr>
          <a:xfrm>
            <a:off x="14020799" y="419101"/>
            <a:ext cx="6745683" cy="4134542"/>
          </a:xfrm>
          <a:custGeom>
            <a:avLst/>
            <a:gdLst/>
            <a:ahLst/>
            <a:cxnLst/>
            <a:rect l="l" t="t" r="r" b="b"/>
            <a:pathLst>
              <a:path w="7998322" h="4902305">
                <a:moveTo>
                  <a:pt x="0" y="0"/>
                </a:moveTo>
                <a:lnTo>
                  <a:pt x="7998322" y="0"/>
                </a:lnTo>
                <a:lnTo>
                  <a:pt x="7998322" y="4902305"/>
                </a:lnTo>
                <a:lnTo>
                  <a:pt x="0" y="4902305"/>
                </a:lnTo>
                <a:lnTo>
                  <a:pt x="0" y="0"/>
                </a:lnTo>
                <a:close/>
              </a:path>
            </a:pathLst>
          </a:custGeom>
          <a:blipFill>
            <a:blip r:embed="rId2">
              <a:alphaModFix amt="73000"/>
            </a:blip>
            <a:stretch>
              <a:fillRect/>
            </a:stretch>
          </a:blipFill>
          <a:ln cap="sq">
            <a:noFill/>
            <a:prstDash val="solid"/>
            <a:miter/>
          </a:ln>
        </p:spPr>
      </p:sp>
      <p:grpSp>
        <p:nvGrpSpPr>
          <p:cNvPr id="24" name="Group 23">
            <a:extLst>
              <a:ext uri="{FF2B5EF4-FFF2-40B4-BE49-F238E27FC236}">
                <a16:creationId xmlns:a16="http://schemas.microsoft.com/office/drawing/2014/main" id="{DF346879-5CED-30B2-8C86-41F01CFAAF9E}"/>
              </a:ext>
            </a:extLst>
          </p:cNvPr>
          <p:cNvGrpSpPr/>
          <p:nvPr/>
        </p:nvGrpSpPr>
        <p:grpSpPr>
          <a:xfrm>
            <a:off x="3352800" y="1584662"/>
            <a:ext cx="14249400" cy="8283237"/>
            <a:chOff x="5986281" y="1164263"/>
            <a:chExt cx="11090578" cy="8157387"/>
          </a:xfrm>
        </p:grpSpPr>
        <p:sp>
          <p:nvSpPr>
            <p:cNvPr id="6" name="Freeform 6"/>
            <p:cNvSpPr/>
            <p:nvPr/>
          </p:nvSpPr>
          <p:spPr>
            <a:xfrm>
              <a:off x="6544350" y="1181100"/>
              <a:ext cx="10532509" cy="8140550"/>
            </a:xfrm>
            <a:custGeom>
              <a:avLst/>
              <a:gdLst/>
              <a:ahLst/>
              <a:cxnLst/>
              <a:rect l="l" t="t" r="r" b="b"/>
              <a:pathLst>
                <a:path w="2126759" h="1498659">
                  <a:moveTo>
                    <a:pt x="66291" y="0"/>
                  </a:moveTo>
                  <a:lnTo>
                    <a:pt x="2060468" y="0"/>
                  </a:lnTo>
                  <a:cubicBezTo>
                    <a:pt x="2078050" y="0"/>
                    <a:pt x="2094911" y="6984"/>
                    <a:pt x="2107343" y="19416"/>
                  </a:cubicBezTo>
                  <a:cubicBezTo>
                    <a:pt x="2119775" y="31848"/>
                    <a:pt x="2126759" y="48710"/>
                    <a:pt x="2126759" y="66291"/>
                  </a:cubicBezTo>
                  <a:lnTo>
                    <a:pt x="2126759" y="1432368"/>
                  </a:lnTo>
                  <a:cubicBezTo>
                    <a:pt x="2126759" y="1449949"/>
                    <a:pt x="2119775" y="1466811"/>
                    <a:pt x="2107343" y="1479243"/>
                  </a:cubicBezTo>
                  <a:cubicBezTo>
                    <a:pt x="2094911" y="1491675"/>
                    <a:pt x="2078050" y="1498659"/>
                    <a:pt x="2060468" y="1498659"/>
                  </a:cubicBezTo>
                  <a:lnTo>
                    <a:pt x="66291" y="1498659"/>
                  </a:lnTo>
                  <a:cubicBezTo>
                    <a:pt x="48710" y="1498659"/>
                    <a:pt x="31848" y="1491675"/>
                    <a:pt x="19416" y="1479243"/>
                  </a:cubicBezTo>
                  <a:cubicBezTo>
                    <a:pt x="6984" y="1466811"/>
                    <a:pt x="0" y="1449949"/>
                    <a:pt x="0" y="1432368"/>
                  </a:cubicBezTo>
                  <a:lnTo>
                    <a:pt x="0" y="66291"/>
                  </a:lnTo>
                  <a:cubicBezTo>
                    <a:pt x="0" y="48710"/>
                    <a:pt x="6984" y="31848"/>
                    <a:pt x="19416" y="19416"/>
                  </a:cubicBezTo>
                  <a:cubicBezTo>
                    <a:pt x="31848" y="6984"/>
                    <a:pt x="48710" y="0"/>
                    <a:pt x="66291" y="0"/>
                  </a:cubicBezTo>
                  <a:close/>
                </a:path>
              </a:pathLst>
            </a:custGeom>
            <a:solidFill>
              <a:srgbClr val="893141"/>
            </a:solidFill>
          </p:spPr>
        </p:sp>
        <p:sp>
          <p:nvSpPr>
            <p:cNvPr id="9" name="Freeform 9"/>
            <p:cNvSpPr/>
            <p:nvPr/>
          </p:nvSpPr>
          <p:spPr>
            <a:xfrm>
              <a:off x="5986281" y="1164263"/>
              <a:ext cx="10964377" cy="7958474"/>
            </a:xfrm>
            <a:custGeom>
              <a:avLst/>
              <a:gdLst/>
              <a:ahLst/>
              <a:cxnLst/>
              <a:rect l="l" t="t" r="r" b="b"/>
              <a:pathLst>
                <a:path w="2126759" h="1498659">
                  <a:moveTo>
                    <a:pt x="66291" y="0"/>
                  </a:moveTo>
                  <a:lnTo>
                    <a:pt x="2060468" y="0"/>
                  </a:lnTo>
                  <a:cubicBezTo>
                    <a:pt x="2078050" y="0"/>
                    <a:pt x="2094911" y="6984"/>
                    <a:pt x="2107343" y="19416"/>
                  </a:cubicBezTo>
                  <a:cubicBezTo>
                    <a:pt x="2119775" y="31848"/>
                    <a:pt x="2126759" y="48710"/>
                    <a:pt x="2126759" y="66291"/>
                  </a:cubicBezTo>
                  <a:lnTo>
                    <a:pt x="2126759" y="1432368"/>
                  </a:lnTo>
                  <a:cubicBezTo>
                    <a:pt x="2126759" y="1449949"/>
                    <a:pt x="2119775" y="1466811"/>
                    <a:pt x="2107343" y="1479243"/>
                  </a:cubicBezTo>
                  <a:cubicBezTo>
                    <a:pt x="2094911" y="1491675"/>
                    <a:pt x="2078050" y="1498659"/>
                    <a:pt x="2060468" y="1498659"/>
                  </a:cubicBezTo>
                  <a:lnTo>
                    <a:pt x="66291" y="1498659"/>
                  </a:lnTo>
                  <a:cubicBezTo>
                    <a:pt x="48710" y="1498659"/>
                    <a:pt x="31848" y="1491675"/>
                    <a:pt x="19416" y="1479243"/>
                  </a:cubicBezTo>
                  <a:cubicBezTo>
                    <a:pt x="6984" y="1466811"/>
                    <a:pt x="0" y="1449949"/>
                    <a:pt x="0" y="1432368"/>
                  </a:cubicBezTo>
                  <a:lnTo>
                    <a:pt x="0" y="66291"/>
                  </a:lnTo>
                  <a:cubicBezTo>
                    <a:pt x="0" y="48710"/>
                    <a:pt x="6984" y="31848"/>
                    <a:pt x="19416" y="19416"/>
                  </a:cubicBezTo>
                  <a:cubicBezTo>
                    <a:pt x="31848" y="6984"/>
                    <a:pt x="48710" y="0"/>
                    <a:pt x="66291" y="0"/>
                  </a:cubicBezTo>
                  <a:close/>
                </a:path>
              </a:pathLst>
            </a:custGeom>
            <a:solidFill>
              <a:srgbClr val="FFFFFF"/>
            </a:solidFill>
          </p:spPr>
        </p:sp>
      </p:grpSp>
      <p:sp>
        <p:nvSpPr>
          <p:cNvPr id="28" name="TextBox 27">
            <a:extLst>
              <a:ext uri="{FF2B5EF4-FFF2-40B4-BE49-F238E27FC236}">
                <a16:creationId xmlns:a16="http://schemas.microsoft.com/office/drawing/2014/main" id="{DC7CE1DD-6566-FE62-A14D-50802B013E51}"/>
              </a:ext>
            </a:extLst>
          </p:cNvPr>
          <p:cNvSpPr txBox="1"/>
          <p:nvPr/>
        </p:nvSpPr>
        <p:spPr>
          <a:xfrm>
            <a:off x="5410200" y="1796515"/>
            <a:ext cx="10070398" cy="707886"/>
          </a:xfrm>
          <a:prstGeom prst="rect">
            <a:avLst/>
          </a:prstGeom>
          <a:noFill/>
        </p:spPr>
        <p:txBody>
          <a:bodyPr wrap="square">
            <a:spAutoFit/>
          </a:bodyPr>
          <a:lstStyle/>
          <a:p>
            <a:pPr marL="571500" indent="-571500" algn="ctr">
              <a:buFont typeface="Arial" panose="020B0604020202020204" pitchFamily="34" charset="0"/>
              <a:buChar char="•"/>
            </a:pPr>
            <a:r>
              <a:rPr lang="vi-VN" sz="4000" b="1" dirty="0">
                <a:effectLst/>
                <a:latin typeface="Arial" panose="020B0604020202020204" pitchFamily="34" charset="0"/>
                <a:ea typeface="Calibri" panose="020F0502020204030204" pitchFamily="34" charset="0"/>
                <a:cs typeface="Arial" panose="020B0604020202020204" pitchFamily="34" charset="0"/>
              </a:rPr>
              <a:t>Vườn rau có dạng hình chữ nhật</a:t>
            </a:r>
            <a:endParaRPr lang="vi-VN" sz="4000" b="1" dirty="0">
              <a:effectLst/>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A8003AF9-C810-74E5-79AD-BCE675FD1001}"/>
              </a:ext>
            </a:extLst>
          </p:cNvPr>
          <p:cNvSpPr>
            <a:spLocks noGrp="1"/>
          </p:cNvSpPr>
          <p:nvPr>
            <p:ph type="title"/>
          </p:nvPr>
        </p:nvSpPr>
        <p:spPr>
          <a:xfrm>
            <a:off x="3826138" y="441662"/>
            <a:ext cx="13392952" cy="1143000"/>
          </a:xfrm>
        </p:spPr>
        <p:txBody>
          <a:bodyPr>
            <a:normAutofit/>
          </a:bodyPr>
          <a:lstStyle/>
          <a:p>
            <a:r>
              <a:rPr lang="vi-VN" sz="4800" b="1" dirty="0">
                <a:solidFill>
                  <a:srgbClr val="2850D2"/>
                </a:solidFill>
                <a:latin typeface="Arial" panose="020B0604020202020204" pitchFamily="34" charset="0"/>
                <a:cs typeface="Arial" panose="020B0604020202020204" pitchFamily="34" charset="0"/>
              </a:rPr>
              <a:t>Gợi ý trả lời</a:t>
            </a:r>
          </a:p>
        </p:txBody>
      </p:sp>
      <p:sp>
        <p:nvSpPr>
          <p:cNvPr id="5" name="Freeform 13">
            <a:extLst>
              <a:ext uri="{FF2B5EF4-FFF2-40B4-BE49-F238E27FC236}">
                <a16:creationId xmlns:a16="http://schemas.microsoft.com/office/drawing/2014/main" id="{7079795B-EE98-4E01-B649-02F8182F0E93}"/>
              </a:ext>
            </a:extLst>
          </p:cNvPr>
          <p:cNvSpPr/>
          <p:nvPr/>
        </p:nvSpPr>
        <p:spPr>
          <a:xfrm flipH="1">
            <a:off x="-682631" y="2924239"/>
            <a:ext cx="4712404" cy="9543328"/>
          </a:xfrm>
          <a:custGeom>
            <a:avLst/>
            <a:gdLst/>
            <a:ahLst/>
            <a:cxnLst/>
            <a:rect l="l" t="t" r="r" b="b"/>
            <a:pathLst>
              <a:path w="6555808" h="13276501">
                <a:moveTo>
                  <a:pt x="6555809" y="0"/>
                </a:moveTo>
                <a:lnTo>
                  <a:pt x="0" y="0"/>
                </a:lnTo>
                <a:lnTo>
                  <a:pt x="0" y="13276502"/>
                </a:lnTo>
                <a:lnTo>
                  <a:pt x="6555809" y="13276502"/>
                </a:lnTo>
                <a:lnTo>
                  <a:pt x="6555809" y="0"/>
                </a:lnTo>
                <a:close/>
              </a:path>
            </a:pathLst>
          </a:custGeom>
          <a:blipFill>
            <a:blip r:embed="rId3"/>
            <a:stretch>
              <a:fillRect/>
            </a:stretch>
          </a:blipFill>
        </p:spPr>
      </p:sp>
      <p:grpSp>
        <p:nvGrpSpPr>
          <p:cNvPr id="16" name="Group 15">
            <a:extLst>
              <a:ext uri="{FF2B5EF4-FFF2-40B4-BE49-F238E27FC236}">
                <a16:creationId xmlns:a16="http://schemas.microsoft.com/office/drawing/2014/main" id="{A1485E54-9F26-CEA9-CE67-4B8F6FB817B6}"/>
              </a:ext>
            </a:extLst>
          </p:cNvPr>
          <p:cNvGrpSpPr/>
          <p:nvPr/>
        </p:nvGrpSpPr>
        <p:grpSpPr>
          <a:xfrm>
            <a:off x="4257706" y="2624783"/>
            <a:ext cx="12060729" cy="1824923"/>
            <a:chOff x="4718031" y="2999588"/>
            <a:chExt cx="12060729" cy="1824923"/>
          </a:xfrm>
        </p:grpSpPr>
        <p:sp>
          <p:nvSpPr>
            <p:cNvPr id="14" name="Arrow: Right 13">
              <a:extLst>
                <a:ext uri="{FF2B5EF4-FFF2-40B4-BE49-F238E27FC236}">
                  <a16:creationId xmlns:a16="http://schemas.microsoft.com/office/drawing/2014/main" id="{9D9F5376-1A85-D8F0-D645-0AEDC76805C8}"/>
                </a:ext>
              </a:extLst>
            </p:cNvPr>
            <p:cNvSpPr/>
            <p:nvPr/>
          </p:nvSpPr>
          <p:spPr>
            <a:xfrm>
              <a:off x="4718031" y="3673891"/>
              <a:ext cx="673923" cy="476316"/>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CEB45F33-8FEE-41D3-AAB8-0F190E02DEDF}"/>
                </a:ext>
              </a:extLst>
            </p:cNvPr>
            <p:cNvSpPr txBox="1"/>
            <p:nvPr/>
          </p:nvSpPr>
          <p:spPr>
            <a:xfrm>
              <a:off x="5706610" y="2999588"/>
              <a:ext cx="11072150" cy="1824923"/>
            </a:xfrm>
            <a:prstGeom prst="rect">
              <a:avLst/>
            </a:prstGeom>
            <a:noFill/>
          </p:spPr>
          <p:txBody>
            <a:bodyPr wrap="square">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Nếu không biết vườn rau có dạng hình chữ nhật thì em chưa hiểu rõ được vấn đề.</a:t>
              </a:r>
              <a:endParaRPr lang="vi-VN" sz="4000" dirty="0">
                <a:effectLst/>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1AAC0D52-6C9C-6D3D-CFB2-AA0071948460}"/>
              </a:ext>
            </a:extLst>
          </p:cNvPr>
          <p:cNvSpPr txBox="1"/>
          <p:nvPr/>
        </p:nvSpPr>
        <p:spPr>
          <a:xfrm>
            <a:off x="5196723" y="4751055"/>
            <a:ext cx="10497352" cy="703078"/>
          </a:xfrm>
          <a:prstGeom prst="rect">
            <a:avLst/>
          </a:prstGeom>
          <a:noFill/>
        </p:spPr>
        <p:txBody>
          <a:bodyPr wrap="square">
            <a:spAutoFit/>
          </a:bodyPr>
          <a:lstStyle/>
          <a:p>
            <a:pPr marL="571500" indent="-571500" algn="ctr">
              <a:lnSpc>
                <a:spcPct val="107000"/>
              </a:lnSpc>
              <a:buFont typeface="Arial" panose="020B0604020202020204" pitchFamily="34" charset="0"/>
              <a:buChar char="•"/>
            </a:pPr>
            <a:r>
              <a:rPr lang="vi-VN" sz="4000" b="1" dirty="0">
                <a:effectLst/>
                <a:latin typeface="Arial" panose="020B0604020202020204" pitchFamily="34" charset="0"/>
                <a:ea typeface="Calibri" panose="020F0502020204030204" pitchFamily="34" charset="0"/>
                <a:cs typeface="Arial" panose="020B0604020202020204" pitchFamily="34" charset="0"/>
              </a:rPr>
              <a:t>Công thức tính diện tích hình chữ nhật</a:t>
            </a:r>
            <a:endParaRPr lang="vi-VN" sz="4000" b="1" dirty="0">
              <a:effectLst/>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0F3C9314-0646-E6F9-B1EB-374AF90BD57A}"/>
              </a:ext>
            </a:extLst>
          </p:cNvPr>
          <p:cNvGrpSpPr/>
          <p:nvPr/>
        </p:nvGrpSpPr>
        <p:grpSpPr>
          <a:xfrm>
            <a:off x="4257706" y="5564190"/>
            <a:ext cx="12060729" cy="718466"/>
            <a:chOff x="4718031" y="3525902"/>
            <a:chExt cx="12060729" cy="718466"/>
          </a:xfrm>
        </p:grpSpPr>
        <p:sp>
          <p:nvSpPr>
            <p:cNvPr id="19" name="Arrow: Right 18">
              <a:extLst>
                <a:ext uri="{FF2B5EF4-FFF2-40B4-BE49-F238E27FC236}">
                  <a16:creationId xmlns:a16="http://schemas.microsoft.com/office/drawing/2014/main" id="{19D8F1CB-DF6B-BC4C-FC5A-9C0230F10502}"/>
                </a:ext>
              </a:extLst>
            </p:cNvPr>
            <p:cNvSpPr/>
            <p:nvPr/>
          </p:nvSpPr>
          <p:spPr>
            <a:xfrm>
              <a:off x="4718031" y="3673891"/>
              <a:ext cx="673923" cy="476316"/>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DEE74927-DB2B-35A8-B1B3-9FF7947C4315}"/>
                </a:ext>
              </a:extLst>
            </p:cNvPr>
            <p:cNvSpPr txBox="1"/>
            <p:nvPr/>
          </p:nvSpPr>
          <p:spPr>
            <a:xfrm>
              <a:off x="5706610" y="3525902"/>
              <a:ext cx="11072150" cy="718466"/>
            </a:xfrm>
            <a:prstGeom prst="rect">
              <a:avLst/>
            </a:prstGeom>
            <a:noFill/>
          </p:spPr>
          <p:txBody>
            <a:bodyPr wrap="square">
              <a:spAutoFit/>
            </a:bodyPr>
            <a:lstStyle/>
            <a:p>
              <a:pPr>
                <a:lnSpc>
                  <a:spcPct val="107000"/>
                </a:lnSpc>
              </a:pPr>
              <a:r>
                <a:rPr lang="vi-VN" sz="4000" dirty="0">
                  <a:effectLst/>
                  <a:latin typeface="Arial" panose="020B0604020202020204" pitchFamily="34" charset="0"/>
                  <a:ea typeface="Calibri" panose="020F0502020204030204" pitchFamily="34" charset="0"/>
                  <a:cs typeface="Arial" panose="020B0604020202020204" pitchFamily="34" charset="0"/>
                </a:rPr>
                <a:t>Đây là kiến thức cần thiết để giải quyết vấn đề.</a:t>
              </a:r>
              <a:endParaRPr lang="vi-VN" sz="4000" dirty="0">
                <a:effectLst/>
                <a:latin typeface="Arial" panose="020B060402020202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id="{3D7BE1EB-2584-EE88-F7D0-12846DC1FC6C}"/>
              </a:ext>
            </a:extLst>
          </p:cNvPr>
          <p:cNvSpPr txBox="1"/>
          <p:nvPr/>
        </p:nvSpPr>
        <p:spPr>
          <a:xfrm>
            <a:off x="4248962" y="6612634"/>
            <a:ext cx="5852277" cy="274825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b="1" dirty="0">
                <a:effectLst/>
                <a:latin typeface="Arial" panose="020B0604020202020204" pitchFamily="34" charset="0"/>
                <a:ea typeface="Calibri" panose="020F0502020204030204" pitchFamily="34" charset="0"/>
                <a:cs typeface="Arial" panose="020B0604020202020204" pitchFamily="34" charset="0"/>
              </a:rPr>
              <a:t>Số đo hai cạnh của vườn: chiều dài và chiều rộng</a:t>
            </a:r>
            <a:endParaRPr lang="vi-VN" sz="4000" b="1" dirty="0">
              <a:effectLst/>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AFBD0241-5ACB-254D-E2AE-8ACAD228453F}"/>
              </a:ext>
            </a:extLst>
          </p:cNvPr>
          <p:cNvGrpSpPr/>
          <p:nvPr/>
        </p:nvGrpSpPr>
        <p:grpSpPr>
          <a:xfrm>
            <a:off x="10870253" y="6587686"/>
            <a:ext cx="5876894" cy="2748253"/>
            <a:chOff x="4718031" y="2892635"/>
            <a:chExt cx="5876894" cy="2748253"/>
          </a:xfrm>
        </p:grpSpPr>
        <p:sp>
          <p:nvSpPr>
            <p:cNvPr id="23" name="Arrow: Right 22">
              <a:extLst>
                <a:ext uri="{FF2B5EF4-FFF2-40B4-BE49-F238E27FC236}">
                  <a16:creationId xmlns:a16="http://schemas.microsoft.com/office/drawing/2014/main" id="{6FF3C097-351F-694B-C53A-861BF6DF6C78}"/>
                </a:ext>
              </a:extLst>
            </p:cNvPr>
            <p:cNvSpPr/>
            <p:nvPr/>
          </p:nvSpPr>
          <p:spPr>
            <a:xfrm>
              <a:off x="4718031" y="4041077"/>
              <a:ext cx="673923" cy="476316"/>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a:extLst>
                <a:ext uri="{FF2B5EF4-FFF2-40B4-BE49-F238E27FC236}">
                  <a16:creationId xmlns:a16="http://schemas.microsoft.com/office/drawing/2014/main" id="{00C0D478-F242-0B43-54BC-5CEE7DC7AA7F}"/>
                </a:ext>
              </a:extLst>
            </p:cNvPr>
            <p:cNvSpPr txBox="1"/>
            <p:nvPr/>
          </p:nvSpPr>
          <p:spPr>
            <a:xfrm>
              <a:off x="5706610" y="2892635"/>
              <a:ext cx="4888315" cy="2748253"/>
            </a:xfrm>
            <a:prstGeom prst="rect">
              <a:avLst/>
            </a:prstGeom>
            <a:noFill/>
          </p:spPr>
          <p:txBody>
            <a:bodyPr wrap="square">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Dữ liệu phải có để tính toán, giải quyết được vấn đề đặt ra.</a:t>
              </a:r>
              <a:endParaRPr lang="vi-VN" sz="40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76568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7"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2" name="Freeform 2"/>
          <p:cNvSpPr/>
          <p:nvPr/>
        </p:nvSpPr>
        <p:spPr>
          <a:xfrm>
            <a:off x="8803639" y="3093161"/>
            <a:ext cx="10901084" cy="6681456"/>
          </a:xfrm>
          <a:custGeom>
            <a:avLst/>
            <a:gdLst/>
            <a:ahLst/>
            <a:cxnLst/>
            <a:rect l="l" t="t" r="r" b="b"/>
            <a:pathLst>
              <a:path w="10901084" h="6681456">
                <a:moveTo>
                  <a:pt x="0" y="0"/>
                </a:moveTo>
                <a:lnTo>
                  <a:pt x="10901084" y="0"/>
                </a:lnTo>
                <a:lnTo>
                  <a:pt x="10901084" y="6681456"/>
                </a:lnTo>
                <a:lnTo>
                  <a:pt x="0" y="6681456"/>
                </a:lnTo>
                <a:lnTo>
                  <a:pt x="0" y="0"/>
                </a:lnTo>
                <a:close/>
              </a:path>
            </a:pathLst>
          </a:custGeom>
          <a:blipFill>
            <a:blip r:embed="rId2">
              <a:alphaModFix amt="73000"/>
            </a:blip>
            <a:stretch>
              <a:fillRect/>
            </a:stretch>
          </a:blipFill>
          <a:ln cap="sq">
            <a:noFill/>
            <a:prstDash val="solid"/>
            <a:miter/>
          </a:ln>
        </p:spPr>
      </p:sp>
      <p:sp>
        <p:nvSpPr>
          <p:cNvPr id="3" name="Freeform 3"/>
          <p:cNvSpPr/>
          <p:nvPr/>
        </p:nvSpPr>
        <p:spPr>
          <a:xfrm flipH="1">
            <a:off x="-955676" y="168903"/>
            <a:ext cx="6976648" cy="4276104"/>
          </a:xfrm>
          <a:custGeom>
            <a:avLst/>
            <a:gdLst/>
            <a:ahLst/>
            <a:cxnLst/>
            <a:rect l="l" t="t" r="r" b="b"/>
            <a:pathLst>
              <a:path w="6976648" h="4276104">
                <a:moveTo>
                  <a:pt x="6976647" y="0"/>
                </a:moveTo>
                <a:lnTo>
                  <a:pt x="0" y="0"/>
                </a:lnTo>
                <a:lnTo>
                  <a:pt x="0" y="4276104"/>
                </a:lnTo>
                <a:lnTo>
                  <a:pt x="6976647" y="4276104"/>
                </a:lnTo>
                <a:lnTo>
                  <a:pt x="6976647" y="0"/>
                </a:lnTo>
                <a:close/>
              </a:path>
            </a:pathLst>
          </a:custGeom>
          <a:blipFill>
            <a:blip r:embed="rId2">
              <a:alphaModFix amt="73000"/>
            </a:blip>
            <a:stretch>
              <a:fillRect/>
            </a:stretch>
          </a:blipFill>
          <a:ln cap="sq">
            <a:noFill/>
            <a:prstDash val="solid"/>
            <a:miter/>
          </a:ln>
        </p:spPr>
      </p:sp>
      <p:sp>
        <p:nvSpPr>
          <p:cNvPr id="4" name="Freeform 4"/>
          <p:cNvSpPr/>
          <p:nvPr/>
        </p:nvSpPr>
        <p:spPr>
          <a:xfrm>
            <a:off x="-515854" y="9258300"/>
            <a:ext cx="19319708" cy="19319708"/>
          </a:xfrm>
          <a:custGeom>
            <a:avLst/>
            <a:gdLst/>
            <a:ahLst/>
            <a:cxnLst/>
            <a:rect l="l" t="t" r="r" b="b"/>
            <a:pathLst>
              <a:path w="19319708" h="19319708">
                <a:moveTo>
                  <a:pt x="0" y="0"/>
                </a:moveTo>
                <a:lnTo>
                  <a:pt x="19319708" y="0"/>
                </a:lnTo>
                <a:lnTo>
                  <a:pt x="19319708" y="19319708"/>
                </a:lnTo>
                <a:lnTo>
                  <a:pt x="0" y="19319708"/>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grpSp>
        <p:nvGrpSpPr>
          <p:cNvPr id="17" name="Group 16">
            <a:extLst>
              <a:ext uri="{FF2B5EF4-FFF2-40B4-BE49-F238E27FC236}">
                <a16:creationId xmlns:a16="http://schemas.microsoft.com/office/drawing/2014/main" id="{6B7BE026-9109-7685-00F1-CC3981152883}"/>
              </a:ext>
            </a:extLst>
          </p:cNvPr>
          <p:cNvGrpSpPr/>
          <p:nvPr/>
        </p:nvGrpSpPr>
        <p:grpSpPr>
          <a:xfrm>
            <a:off x="1470443" y="1280026"/>
            <a:ext cx="10163770" cy="7219369"/>
            <a:chOff x="1470443" y="3903415"/>
            <a:chExt cx="10163770" cy="5182854"/>
          </a:xfrm>
        </p:grpSpPr>
        <p:sp>
          <p:nvSpPr>
            <p:cNvPr id="6" name="Freeform 6"/>
            <p:cNvSpPr/>
            <p:nvPr/>
          </p:nvSpPr>
          <p:spPr>
            <a:xfrm>
              <a:off x="1789802" y="4136941"/>
              <a:ext cx="9844411" cy="4949328"/>
            </a:xfrm>
            <a:custGeom>
              <a:avLst/>
              <a:gdLst/>
              <a:ahLst/>
              <a:cxnLst/>
              <a:rect l="l" t="t" r="r" b="b"/>
              <a:pathLst>
                <a:path w="2592767" h="1303527">
                  <a:moveTo>
                    <a:pt x="78643" y="0"/>
                  </a:moveTo>
                  <a:lnTo>
                    <a:pt x="2514124" y="0"/>
                  </a:lnTo>
                  <a:cubicBezTo>
                    <a:pt x="2557557" y="0"/>
                    <a:pt x="2592767" y="35210"/>
                    <a:pt x="2592767" y="78643"/>
                  </a:cubicBezTo>
                  <a:lnTo>
                    <a:pt x="2592767" y="1224884"/>
                  </a:lnTo>
                  <a:cubicBezTo>
                    <a:pt x="2592767" y="1245741"/>
                    <a:pt x="2584481" y="1265744"/>
                    <a:pt x="2569733" y="1280493"/>
                  </a:cubicBezTo>
                  <a:cubicBezTo>
                    <a:pt x="2554984" y="1295241"/>
                    <a:pt x="2534981" y="1303527"/>
                    <a:pt x="2514124" y="1303527"/>
                  </a:cubicBezTo>
                  <a:lnTo>
                    <a:pt x="78643" y="1303527"/>
                  </a:lnTo>
                  <a:cubicBezTo>
                    <a:pt x="35210" y="1303527"/>
                    <a:pt x="0" y="1268317"/>
                    <a:pt x="0" y="1224884"/>
                  </a:cubicBezTo>
                  <a:lnTo>
                    <a:pt x="0" y="78643"/>
                  </a:lnTo>
                  <a:cubicBezTo>
                    <a:pt x="0" y="35210"/>
                    <a:pt x="35210" y="0"/>
                    <a:pt x="78643" y="0"/>
                  </a:cubicBezTo>
                  <a:close/>
                </a:path>
              </a:pathLst>
            </a:custGeom>
            <a:solidFill>
              <a:srgbClr val="893141"/>
            </a:solidFill>
          </p:spPr>
        </p:sp>
        <p:sp>
          <p:nvSpPr>
            <p:cNvPr id="9" name="Freeform 9"/>
            <p:cNvSpPr/>
            <p:nvPr/>
          </p:nvSpPr>
          <p:spPr>
            <a:xfrm>
              <a:off x="1470443" y="3903415"/>
              <a:ext cx="9844411" cy="4949328"/>
            </a:xfrm>
            <a:custGeom>
              <a:avLst/>
              <a:gdLst/>
              <a:ahLst/>
              <a:cxnLst/>
              <a:rect l="l" t="t" r="r" b="b"/>
              <a:pathLst>
                <a:path w="2592767" h="1303527">
                  <a:moveTo>
                    <a:pt x="78643" y="0"/>
                  </a:moveTo>
                  <a:lnTo>
                    <a:pt x="2514124" y="0"/>
                  </a:lnTo>
                  <a:cubicBezTo>
                    <a:pt x="2557557" y="0"/>
                    <a:pt x="2592767" y="35210"/>
                    <a:pt x="2592767" y="78643"/>
                  </a:cubicBezTo>
                  <a:lnTo>
                    <a:pt x="2592767" y="1224884"/>
                  </a:lnTo>
                  <a:cubicBezTo>
                    <a:pt x="2592767" y="1245741"/>
                    <a:pt x="2584481" y="1265744"/>
                    <a:pt x="2569733" y="1280493"/>
                  </a:cubicBezTo>
                  <a:cubicBezTo>
                    <a:pt x="2554984" y="1295241"/>
                    <a:pt x="2534981" y="1303527"/>
                    <a:pt x="2514124" y="1303527"/>
                  </a:cubicBezTo>
                  <a:lnTo>
                    <a:pt x="78643" y="1303527"/>
                  </a:lnTo>
                  <a:cubicBezTo>
                    <a:pt x="35210" y="1303527"/>
                    <a:pt x="0" y="1268317"/>
                    <a:pt x="0" y="1224884"/>
                  </a:cubicBezTo>
                  <a:lnTo>
                    <a:pt x="0" y="78643"/>
                  </a:lnTo>
                  <a:cubicBezTo>
                    <a:pt x="0" y="35210"/>
                    <a:pt x="35210" y="0"/>
                    <a:pt x="78643" y="0"/>
                  </a:cubicBezTo>
                  <a:close/>
                </a:path>
              </a:pathLst>
            </a:custGeom>
            <a:solidFill>
              <a:srgbClr val="FFFFFF"/>
            </a:solidFill>
          </p:spPr>
        </p:sp>
      </p:grpSp>
      <p:sp>
        <p:nvSpPr>
          <p:cNvPr id="11" name="Freeform 11"/>
          <p:cNvSpPr/>
          <p:nvPr/>
        </p:nvSpPr>
        <p:spPr>
          <a:xfrm flipH="1">
            <a:off x="10816444" y="2648457"/>
            <a:ext cx="7087945" cy="13219687"/>
          </a:xfrm>
          <a:custGeom>
            <a:avLst/>
            <a:gdLst/>
            <a:ahLst/>
            <a:cxnLst/>
            <a:rect l="l" t="t" r="r" b="b"/>
            <a:pathLst>
              <a:path w="7087945" h="13219687">
                <a:moveTo>
                  <a:pt x="7087946" y="0"/>
                </a:moveTo>
                <a:lnTo>
                  <a:pt x="0" y="0"/>
                </a:lnTo>
                <a:lnTo>
                  <a:pt x="0" y="13219686"/>
                </a:lnTo>
                <a:lnTo>
                  <a:pt x="7087946" y="13219686"/>
                </a:lnTo>
                <a:lnTo>
                  <a:pt x="7087946" y="0"/>
                </a:lnTo>
                <a:close/>
              </a:path>
            </a:pathLst>
          </a:custGeom>
          <a:blipFill>
            <a:blip r:embed="rId5"/>
            <a:stretch>
              <a:fillRect/>
            </a:stretch>
          </a:blipFill>
        </p:spPr>
      </p:sp>
      <p:sp>
        <p:nvSpPr>
          <p:cNvPr id="12" name="Freeform 12"/>
          <p:cNvSpPr/>
          <p:nvPr/>
        </p:nvSpPr>
        <p:spPr>
          <a:xfrm rot="-711834">
            <a:off x="12270665" y="-5350500"/>
            <a:ext cx="7752381" cy="6169688"/>
          </a:xfrm>
          <a:custGeom>
            <a:avLst/>
            <a:gdLst/>
            <a:ahLst/>
            <a:cxnLst/>
            <a:rect l="l" t="t" r="r" b="b"/>
            <a:pathLst>
              <a:path w="7752381" h="6169688">
                <a:moveTo>
                  <a:pt x="0" y="0"/>
                </a:moveTo>
                <a:lnTo>
                  <a:pt x="7752381" y="0"/>
                </a:lnTo>
                <a:lnTo>
                  <a:pt x="7752381" y="6169688"/>
                </a:lnTo>
                <a:lnTo>
                  <a:pt x="0" y="6169688"/>
                </a:lnTo>
                <a:lnTo>
                  <a:pt x="0" y="0"/>
                </a:lnTo>
                <a:close/>
              </a:path>
            </a:pathLst>
          </a:custGeom>
          <a:blipFill>
            <a:blip r:embed="rId6">
              <a:alphaModFix amt="80000"/>
            </a:blip>
            <a:stretch>
              <a:fillRect t="-88536" r="-57322"/>
            </a:stretch>
          </a:blipFill>
        </p:spPr>
      </p:sp>
      <p:sp>
        <p:nvSpPr>
          <p:cNvPr id="13" name="Freeform 13"/>
          <p:cNvSpPr/>
          <p:nvPr/>
        </p:nvSpPr>
        <p:spPr>
          <a:xfrm>
            <a:off x="1066038" y="898603"/>
            <a:ext cx="1120823" cy="706709"/>
          </a:xfrm>
          <a:custGeom>
            <a:avLst/>
            <a:gdLst/>
            <a:ahLst/>
            <a:cxnLst/>
            <a:rect l="l" t="t" r="r" b="b"/>
            <a:pathLst>
              <a:path w="1575412" h="993339">
                <a:moveTo>
                  <a:pt x="0" y="0"/>
                </a:moveTo>
                <a:lnTo>
                  <a:pt x="1575412" y="0"/>
                </a:lnTo>
                <a:lnTo>
                  <a:pt x="1575412" y="993339"/>
                </a:lnTo>
                <a:lnTo>
                  <a:pt x="0" y="993339"/>
                </a:lnTo>
                <a:lnTo>
                  <a:pt x="0" y="0"/>
                </a:lnTo>
                <a:close/>
              </a:path>
            </a:pathLst>
          </a:custGeom>
          <a:blipFill>
            <a:blip r:embed="rId7"/>
            <a:stretch>
              <a:fillRect/>
            </a:stretch>
          </a:blipFill>
        </p:spPr>
      </p:sp>
      <p:sp>
        <p:nvSpPr>
          <p:cNvPr id="18" name="Title 17">
            <a:extLst>
              <a:ext uri="{FF2B5EF4-FFF2-40B4-BE49-F238E27FC236}">
                <a16:creationId xmlns:a16="http://schemas.microsoft.com/office/drawing/2014/main" id="{A0246350-8531-9E89-3FC3-FE921E1AF35B}"/>
              </a:ext>
            </a:extLst>
          </p:cNvPr>
          <p:cNvSpPr>
            <a:spLocks noGrp="1"/>
          </p:cNvSpPr>
          <p:nvPr>
            <p:ph type="title"/>
          </p:nvPr>
        </p:nvSpPr>
        <p:spPr>
          <a:xfrm>
            <a:off x="2532648" y="1976951"/>
            <a:ext cx="7469123" cy="5500232"/>
          </a:xfrm>
        </p:spPr>
        <p:txBody>
          <a:bodyPr>
            <a:normAutofit/>
          </a:bodyPr>
          <a:lstStyle/>
          <a:p>
            <a:pPr algn="just">
              <a:lnSpc>
                <a:spcPct val="150000"/>
              </a:lnSpc>
            </a:pPr>
            <a:r>
              <a:rPr lang="vi-VN" sz="4800" b="1" dirty="0">
                <a:effectLst/>
                <a:latin typeface="Arial" panose="020B0604020202020204" pitchFamily="34" charset="0"/>
                <a:ea typeface="Calibri" panose="020F0502020204030204" pitchFamily="34" charset="0"/>
                <a:cs typeface="Arial" panose="020B0604020202020204" pitchFamily="34" charset="0"/>
              </a:rPr>
              <a:t>Thông tin cho ta hiểu rõ vấn đề cần giải quyết, cung cấp kiến thức và dữ liệu để có thể tìm ra cách giải quyết vấn đề.</a:t>
            </a:r>
            <a:endParaRPr lang="vi-VN"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93070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2" name="Freeform 2"/>
          <p:cNvSpPr/>
          <p:nvPr/>
        </p:nvSpPr>
        <p:spPr>
          <a:xfrm>
            <a:off x="13440368" y="4861152"/>
            <a:ext cx="6179769" cy="3787684"/>
          </a:xfrm>
          <a:custGeom>
            <a:avLst/>
            <a:gdLst/>
            <a:ahLst/>
            <a:cxnLst/>
            <a:rect l="l" t="t" r="r" b="b"/>
            <a:pathLst>
              <a:path w="6179769" h="3787684">
                <a:moveTo>
                  <a:pt x="0" y="0"/>
                </a:moveTo>
                <a:lnTo>
                  <a:pt x="6179769" y="0"/>
                </a:lnTo>
                <a:lnTo>
                  <a:pt x="6179769" y="3787683"/>
                </a:lnTo>
                <a:lnTo>
                  <a:pt x="0" y="3787683"/>
                </a:lnTo>
                <a:lnTo>
                  <a:pt x="0" y="0"/>
                </a:lnTo>
                <a:close/>
              </a:path>
            </a:pathLst>
          </a:custGeom>
          <a:blipFill>
            <a:blip r:embed="rId2">
              <a:alphaModFix amt="73000"/>
            </a:blip>
            <a:stretch>
              <a:fillRect/>
            </a:stretch>
          </a:blipFill>
          <a:ln cap="sq">
            <a:noFill/>
            <a:prstDash val="solid"/>
            <a:miter/>
          </a:ln>
        </p:spPr>
      </p:sp>
      <p:sp>
        <p:nvSpPr>
          <p:cNvPr id="19" name="Freeform 19"/>
          <p:cNvSpPr/>
          <p:nvPr/>
        </p:nvSpPr>
        <p:spPr>
          <a:xfrm flipH="1">
            <a:off x="-1243744" y="2004189"/>
            <a:ext cx="9322516" cy="5713926"/>
          </a:xfrm>
          <a:custGeom>
            <a:avLst/>
            <a:gdLst/>
            <a:ahLst/>
            <a:cxnLst/>
            <a:rect l="l" t="t" r="r" b="b"/>
            <a:pathLst>
              <a:path w="9322516" h="5713926">
                <a:moveTo>
                  <a:pt x="9322516" y="0"/>
                </a:moveTo>
                <a:lnTo>
                  <a:pt x="0" y="0"/>
                </a:lnTo>
                <a:lnTo>
                  <a:pt x="0" y="5713925"/>
                </a:lnTo>
                <a:lnTo>
                  <a:pt x="9322516" y="5713925"/>
                </a:lnTo>
                <a:lnTo>
                  <a:pt x="9322516" y="0"/>
                </a:lnTo>
                <a:close/>
              </a:path>
            </a:pathLst>
          </a:custGeom>
          <a:blipFill>
            <a:blip r:embed="rId2">
              <a:alphaModFix amt="73000"/>
            </a:blip>
            <a:stretch>
              <a:fillRect/>
            </a:stretch>
          </a:blipFill>
          <a:ln cap="sq">
            <a:noFill/>
            <a:prstDash val="solid"/>
            <a:miter/>
          </a:ln>
        </p:spPr>
      </p:sp>
      <p:grpSp>
        <p:nvGrpSpPr>
          <p:cNvPr id="40" name="Group 39">
            <a:extLst>
              <a:ext uri="{FF2B5EF4-FFF2-40B4-BE49-F238E27FC236}">
                <a16:creationId xmlns:a16="http://schemas.microsoft.com/office/drawing/2014/main" id="{52FA5A0E-59F7-7C49-7B9F-F1563FABDDD5}"/>
              </a:ext>
            </a:extLst>
          </p:cNvPr>
          <p:cNvGrpSpPr/>
          <p:nvPr/>
        </p:nvGrpSpPr>
        <p:grpSpPr>
          <a:xfrm>
            <a:off x="6477000" y="950862"/>
            <a:ext cx="10757238" cy="7454449"/>
            <a:chOff x="2283479" y="954347"/>
            <a:chExt cx="13624273" cy="7549756"/>
          </a:xfrm>
        </p:grpSpPr>
        <p:sp>
          <p:nvSpPr>
            <p:cNvPr id="41" name="Freeform 6">
              <a:extLst>
                <a:ext uri="{FF2B5EF4-FFF2-40B4-BE49-F238E27FC236}">
                  <a16:creationId xmlns:a16="http://schemas.microsoft.com/office/drawing/2014/main" id="{C04F6145-0189-9A30-2C64-48CE3D17DCC1}"/>
                </a:ext>
              </a:extLst>
            </p:cNvPr>
            <p:cNvSpPr/>
            <p:nvPr/>
          </p:nvSpPr>
          <p:spPr>
            <a:xfrm>
              <a:off x="2685047" y="1221990"/>
              <a:ext cx="13222705" cy="7282113"/>
            </a:xfrm>
            <a:custGeom>
              <a:avLst/>
              <a:gdLst/>
              <a:ahLst/>
              <a:cxnLst/>
              <a:rect l="l" t="t" r="r" b="b"/>
              <a:pathLst>
                <a:path w="3482523" h="1917923">
                  <a:moveTo>
                    <a:pt x="58550" y="0"/>
                  </a:moveTo>
                  <a:lnTo>
                    <a:pt x="3423973" y="0"/>
                  </a:lnTo>
                  <a:cubicBezTo>
                    <a:pt x="3439501" y="0"/>
                    <a:pt x="3454394" y="6169"/>
                    <a:pt x="3465374" y="17149"/>
                  </a:cubicBezTo>
                  <a:cubicBezTo>
                    <a:pt x="3476354" y="28129"/>
                    <a:pt x="3482523" y="43022"/>
                    <a:pt x="3482523" y="58550"/>
                  </a:cubicBezTo>
                  <a:lnTo>
                    <a:pt x="3482523" y="1859373"/>
                  </a:lnTo>
                  <a:cubicBezTo>
                    <a:pt x="3482523" y="1874901"/>
                    <a:pt x="3476354" y="1889794"/>
                    <a:pt x="3465374" y="1900774"/>
                  </a:cubicBezTo>
                  <a:cubicBezTo>
                    <a:pt x="3454394" y="1911754"/>
                    <a:pt x="3439501" y="1917923"/>
                    <a:pt x="3423973" y="1917923"/>
                  </a:cubicBezTo>
                  <a:lnTo>
                    <a:pt x="58550" y="1917923"/>
                  </a:lnTo>
                  <a:cubicBezTo>
                    <a:pt x="43022" y="1917923"/>
                    <a:pt x="28129" y="1911754"/>
                    <a:pt x="17149" y="1900774"/>
                  </a:cubicBezTo>
                  <a:cubicBezTo>
                    <a:pt x="6169" y="1889794"/>
                    <a:pt x="0" y="1874901"/>
                    <a:pt x="0" y="1859373"/>
                  </a:cubicBezTo>
                  <a:lnTo>
                    <a:pt x="0" y="58550"/>
                  </a:lnTo>
                  <a:cubicBezTo>
                    <a:pt x="0" y="43022"/>
                    <a:pt x="6169" y="28129"/>
                    <a:pt x="17149" y="17149"/>
                  </a:cubicBezTo>
                  <a:cubicBezTo>
                    <a:pt x="28129" y="6169"/>
                    <a:pt x="43022" y="0"/>
                    <a:pt x="58550" y="0"/>
                  </a:cubicBezTo>
                  <a:close/>
                </a:path>
              </a:pathLst>
            </a:custGeom>
            <a:solidFill>
              <a:srgbClr val="893141"/>
            </a:solidFill>
          </p:spPr>
        </p:sp>
        <p:sp>
          <p:nvSpPr>
            <p:cNvPr id="42" name="Freeform 9">
              <a:extLst>
                <a:ext uri="{FF2B5EF4-FFF2-40B4-BE49-F238E27FC236}">
                  <a16:creationId xmlns:a16="http://schemas.microsoft.com/office/drawing/2014/main" id="{37BED6BD-C77C-0F03-87EE-F39D0A5C82F2}"/>
                </a:ext>
              </a:extLst>
            </p:cNvPr>
            <p:cNvSpPr/>
            <p:nvPr/>
          </p:nvSpPr>
          <p:spPr>
            <a:xfrm>
              <a:off x="2283479" y="954347"/>
              <a:ext cx="13319474" cy="7282113"/>
            </a:xfrm>
            <a:custGeom>
              <a:avLst/>
              <a:gdLst/>
              <a:ahLst/>
              <a:cxnLst/>
              <a:rect l="l" t="t" r="r" b="b"/>
              <a:pathLst>
                <a:path w="3482523" h="1917923">
                  <a:moveTo>
                    <a:pt x="58550" y="0"/>
                  </a:moveTo>
                  <a:lnTo>
                    <a:pt x="3423973" y="0"/>
                  </a:lnTo>
                  <a:cubicBezTo>
                    <a:pt x="3439501" y="0"/>
                    <a:pt x="3454394" y="6169"/>
                    <a:pt x="3465374" y="17149"/>
                  </a:cubicBezTo>
                  <a:cubicBezTo>
                    <a:pt x="3476354" y="28129"/>
                    <a:pt x="3482523" y="43022"/>
                    <a:pt x="3482523" y="58550"/>
                  </a:cubicBezTo>
                  <a:lnTo>
                    <a:pt x="3482523" y="1859373"/>
                  </a:lnTo>
                  <a:cubicBezTo>
                    <a:pt x="3482523" y="1874901"/>
                    <a:pt x="3476354" y="1889794"/>
                    <a:pt x="3465374" y="1900774"/>
                  </a:cubicBezTo>
                  <a:cubicBezTo>
                    <a:pt x="3454394" y="1911754"/>
                    <a:pt x="3439501" y="1917923"/>
                    <a:pt x="3423973" y="1917923"/>
                  </a:cubicBezTo>
                  <a:lnTo>
                    <a:pt x="58550" y="1917923"/>
                  </a:lnTo>
                  <a:cubicBezTo>
                    <a:pt x="43022" y="1917923"/>
                    <a:pt x="28129" y="1911754"/>
                    <a:pt x="17149" y="1900774"/>
                  </a:cubicBezTo>
                  <a:cubicBezTo>
                    <a:pt x="6169" y="1889794"/>
                    <a:pt x="0" y="1874901"/>
                    <a:pt x="0" y="1859373"/>
                  </a:cubicBezTo>
                  <a:lnTo>
                    <a:pt x="0" y="58550"/>
                  </a:lnTo>
                  <a:cubicBezTo>
                    <a:pt x="0" y="43022"/>
                    <a:pt x="6169" y="28129"/>
                    <a:pt x="17149" y="17149"/>
                  </a:cubicBezTo>
                  <a:cubicBezTo>
                    <a:pt x="28129" y="6169"/>
                    <a:pt x="43022" y="0"/>
                    <a:pt x="58550" y="0"/>
                  </a:cubicBezTo>
                  <a:close/>
                </a:path>
              </a:pathLst>
            </a:custGeom>
            <a:solidFill>
              <a:srgbClr val="FFFFFF"/>
            </a:solidFill>
          </p:spPr>
        </p:sp>
      </p:grpSp>
      <p:grpSp>
        <p:nvGrpSpPr>
          <p:cNvPr id="16" name="Group 16"/>
          <p:cNvGrpSpPr/>
          <p:nvPr/>
        </p:nvGrpSpPr>
        <p:grpSpPr>
          <a:xfrm>
            <a:off x="-872933" y="9572395"/>
            <a:ext cx="19676787" cy="1575597"/>
            <a:chOff x="0" y="0"/>
            <a:chExt cx="3583260" cy="286926"/>
          </a:xfrm>
        </p:grpSpPr>
        <p:sp>
          <p:nvSpPr>
            <p:cNvPr id="17" name="Freeform 17"/>
            <p:cNvSpPr/>
            <p:nvPr/>
          </p:nvSpPr>
          <p:spPr>
            <a:xfrm>
              <a:off x="0" y="0"/>
              <a:ext cx="3583260" cy="286926"/>
            </a:xfrm>
            <a:custGeom>
              <a:avLst/>
              <a:gdLst/>
              <a:ahLst/>
              <a:cxnLst/>
              <a:rect l="l" t="t" r="r" b="b"/>
              <a:pathLst>
                <a:path w="3583260" h="286926">
                  <a:moveTo>
                    <a:pt x="19673" y="0"/>
                  </a:moveTo>
                  <a:lnTo>
                    <a:pt x="3563587" y="0"/>
                  </a:lnTo>
                  <a:cubicBezTo>
                    <a:pt x="3568804" y="0"/>
                    <a:pt x="3573808" y="2073"/>
                    <a:pt x="3577498" y="5762"/>
                  </a:cubicBezTo>
                  <a:cubicBezTo>
                    <a:pt x="3581187" y="9451"/>
                    <a:pt x="3583260" y="14455"/>
                    <a:pt x="3583260" y="19673"/>
                  </a:cubicBezTo>
                  <a:lnTo>
                    <a:pt x="3583260" y="267253"/>
                  </a:lnTo>
                  <a:cubicBezTo>
                    <a:pt x="3583260" y="272470"/>
                    <a:pt x="3581187" y="277474"/>
                    <a:pt x="3577498" y="281164"/>
                  </a:cubicBezTo>
                  <a:cubicBezTo>
                    <a:pt x="3573808" y="284853"/>
                    <a:pt x="3568804" y="286926"/>
                    <a:pt x="3563587" y="286926"/>
                  </a:cubicBezTo>
                  <a:lnTo>
                    <a:pt x="19673" y="286926"/>
                  </a:lnTo>
                  <a:cubicBezTo>
                    <a:pt x="14455" y="286926"/>
                    <a:pt x="9451" y="284853"/>
                    <a:pt x="5762" y="281164"/>
                  </a:cubicBezTo>
                  <a:cubicBezTo>
                    <a:pt x="2073" y="277474"/>
                    <a:pt x="0" y="272470"/>
                    <a:pt x="0" y="267253"/>
                  </a:cubicBezTo>
                  <a:lnTo>
                    <a:pt x="0" y="19673"/>
                  </a:lnTo>
                  <a:cubicBezTo>
                    <a:pt x="0" y="14455"/>
                    <a:pt x="2073" y="9451"/>
                    <a:pt x="5762" y="5762"/>
                  </a:cubicBezTo>
                  <a:cubicBezTo>
                    <a:pt x="9451" y="2073"/>
                    <a:pt x="14455" y="0"/>
                    <a:pt x="19673" y="0"/>
                  </a:cubicBezTo>
                  <a:close/>
                </a:path>
              </a:pathLst>
            </a:custGeom>
            <a:solidFill>
              <a:srgbClr val="3A2D4D"/>
            </a:solidFill>
          </p:spPr>
        </p:sp>
        <p:sp>
          <p:nvSpPr>
            <p:cNvPr id="18" name="TextBox 18"/>
            <p:cNvSpPr txBox="1"/>
            <p:nvPr/>
          </p:nvSpPr>
          <p:spPr>
            <a:xfrm>
              <a:off x="0" y="-66675"/>
              <a:ext cx="3583260" cy="353601"/>
            </a:xfrm>
            <a:prstGeom prst="rect">
              <a:avLst/>
            </a:prstGeom>
          </p:spPr>
          <p:txBody>
            <a:bodyPr lIns="50800" tIns="50800" rIns="50800" bIns="50800" rtlCol="0" anchor="ctr"/>
            <a:lstStyle/>
            <a:p>
              <a:pPr algn="ctr">
                <a:lnSpc>
                  <a:spcPts val="4479"/>
                </a:lnSpc>
              </a:pPr>
              <a:endParaRPr/>
            </a:p>
          </p:txBody>
        </p:sp>
      </p:grpSp>
      <p:sp>
        <p:nvSpPr>
          <p:cNvPr id="20" name="Freeform 20"/>
          <p:cNvSpPr/>
          <p:nvPr/>
        </p:nvSpPr>
        <p:spPr>
          <a:xfrm>
            <a:off x="685800" y="2306955"/>
            <a:ext cx="5961659" cy="8358581"/>
          </a:xfrm>
          <a:custGeom>
            <a:avLst/>
            <a:gdLst/>
            <a:ahLst/>
            <a:cxnLst/>
            <a:rect l="l" t="t" r="r" b="b"/>
            <a:pathLst>
              <a:path w="5961659" h="8358581">
                <a:moveTo>
                  <a:pt x="0" y="0"/>
                </a:moveTo>
                <a:lnTo>
                  <a:pt x="5961659" y="0"/>
                </a:lnTo>
                <a:lnTo>
                  <a:pt x="5961659" y="8358581"/>
                </a:lnTo>
                <a:lnTo>
                  <a:pt x="0" y="8358581"/>
                </a:lnTo>
                <a:lnTo>
                  <a:pt x="0" y="0"/>
                </a:lnTo>
                <a:close/>
              </a:path>
            </a:pathLst>
          </a:custGeom>
          <a:blipFill>
            <a:blip r:embed="rId3"/>
            <a:stretch>
              <a:fillRect b="-61478"/>
            </a:stretch>
          </a:blipFill>
        </p:spPr>
      </p:sp>
      <p:sp>
        <p:nvSpPr>
          <p:cNvPr id="29" name="Freeform 29"/>
          <p:cNvSpPr/>
          <p:nvPr/>
        </p:nvSpPr>
        <p:spPr>
          <a:xfrm>
            <a:off x="793063" y="3152261"/>
            <a:ext cx="1760563" cy="1110081"/>
          </a:xfrm>
          <a:custGeom>
            <a:avLst/>
            <a:gdLst/>
            <a:ahLst/>
            <a:cxnLst/>
            <a:rect l="l" t="t" r="r" b="b"/>
            <a:pathLst>
              <a:path w="1760563" h="1110081">
                <a:moveTo>
                  <a:pt x="0" y="0"/>
                </a:moveTo>
                <a:lnTo>
                  <a:pt x="1760563" y="0"/>
                </a:lnTo>
                <a:lnTo>
                  <a:pt x="1760563" y="1110081"/>
                </a:lnTo>
                <a:lnTo>
                  <a:pt x="0" y="1110081"/>
                </a:lnTo>
                <a:lnTo>
                  <a:pt x="0" y="0"/>
                </a:lnTo>
                <a:close/>
              </a:path>
            </a:pathLst>
          </a:custGeom>
          <a:blipFill>
            <a:blip r:embed="rId4"/>
            <a:stretch>
              <a:fillRect/>
            </a:stretch>
          </a:blipFill>
        </p:spPr>
      </p:sp>
      <p:sp>
        <p:nvSpPr>
          <p:cNvPr id="43" name="Title 42">
            <a:extLst>
              <a:ext uri="{FF2B5EF4-FFF2-40B4-BE49-F238E27FC236}">
                <a16:creationId xmlns:a16="http://schemas.microsoft.com/office/drawing/2014/main" id="{8DB1BA7A-01C9-FDC8-797D-0196B715E754}"/>
              </a:ext>
            </a:extLst>
          </p:cNvPr>
          <p:cNvSpPr>
            <a:spLocks noGrp="1"/>
          </p:cNvSpPr>
          <p:nvPr>
            <p:ph type="title"/>
          </p:nvPr>
        </p:nvSpPr>
        <p:spPr>
          <a:xfrm>
            <a:off x="6830464" y="1324564"/>
            <a:ext cx="9825466" cy="6339456"/>
          </a:xfrm>
        </p:spPr>
        <p:txBody>
          <a:bodyPr bIns="180000">
            <a:noAutofit/>
          </a:bodyPr>
          <a:lstStyle/>
          <a:p>
            <a:pPr>
              <a:lnSpc>
                <a:spcPct val="150000"/>
              </a:lnSpc>
            </a:pPr>
            <a:r>
              <a:rPr lang="vi-VN" sz="7200" b="1" dirty="0">
                <a:solidFill>
                  <a:srgbClr val="4166DB"/>
                </a:solidFill>
                <a:effectLst/>
                <a:latin typeface="Arial" panose="020B0604020202020204" pitchFamily="34" charset="0"/>
                <a:ea typeface="Calibri" panose="020F0502020204030204" pitchFamily="34" charset="0"/>
                <a:cs typeface="Arial" panose="020B0604020202020204" pitchFamily="34" charset="0"/>
              </a:rPr>
              <a:t>02</a:t>
            </a:r>
            <a:br>
              <a:rPr lang="vi-VN" sz="6600" b="1" dirty="0">
                <a:effectLst/>
                <a:latin typeface="Arial" panose="020B0604020202020204" pitchFamily="34" charset="0"/>
                <a:ea typeface="Calibri" panose="020F0502020204030204" pitchFamily="34" charset="0"/>
                <a:cs typeface="Arial" panose="020B0604020202020204" pitchFamily="34" charset="0"/>
              </a:rPr>
            </a:br>
            <a:r>
              <a:rPr lang="vi-VN" sz="6600" b="1" dirty="0">
                <a:effectLst/>
                <a:latin typeface="Arial" panose="020B0604020202020204" pitchFamily="34" charset="0"/>
                <a:ea typeface="Calibri" panose="020F0502020204030204" pitchFamily="34" charset="0"/>
                <a:cs typeface="Arial" panose="020B0604020202020204" pitchFamily="34" charset="0"/>
              </a:rPr>
              <a:t>THU THẬP VÀ TÌM KIẾM THÔNG TIN TRONG GIẢI QUYẾT VẤN ĐỀ</a:t>
            </a:r>
            <a:endParaRPr lang="vi-VN" sz="6600" b="1" dirty="0"/>
          </a:p>
        </p:txBody>
      </p:sp>
    </p:spTree>
    <p:extLst>
      <p:ext uri="{BB962C8B-B14F-4D97-AF65-F5344CB8AC3E}">
        <p14:creationId xmlns:p14="http://schemas.microsoft.com/office/powerpoint/2010/main" val="24833222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2" name="Freeform 2"/>
          <p:cNvSpPr/>
          <p:nvPr/>
        </p:nvSpPr>
        <p:spPr>
          <a:xfrm flipH="1">
            <a:off x="-2881059" y="-237933"/>
            <a:ext cx="8734126" cy="5353291"/>
          </a:xfrm>
          <a:custGeom>
            <a:avLst/>
            <a:gdLst/>
            <a:ahLst/>
            <a:cxnLst/>
            <a:rect l="l" t="t" r="r" b="b"/>
            <a:pathLst>
              <a:path w="8734126" h="5353291">
                <a:moveTo>
                  <a:pt x="8734125" y="0"/>
                </a:moveTo>
                <a:lnTo>
                  <a:pt x="0" y="0"/>
                </a:lnTo>
                <a:lnTo>
                  <a:pt x="0" y="5353291"/>
                </a:lnTo>
                <a:lnTo>
                  <a:pt x="8734125" y="5353291"/>
                </a:lnTo>
                <a:lnTo>
                  <a:pt x="8734125" y="0"/>
                </a:lnTo>
                <a:close/>
              </a:path>
            </a:pathLst>
          </a:custGeom>
          <a:blipFill>
            <a:blip r:embed="rId2">
              <a:alphaModFix amt="73000"/>
            </a:blip>
            <a:stretch>
              <a:fillRect/>
            </a:stretch>
          </a:blipFill>
          <a:ln cap="sq">
            <a:noFill/>
            <a:prstDash val="solid"/>
            <a:miter/>
          </a:ln>
        </p:spPr>
      </p:sp>
      <p:sp>
        <p:nvSpPr>
          <p:cNvPr id="4" name="Freeform 4"/>
          <p:cNvSpPr/>
          <p:nvPr/>
        </p:nvSpPr>
        <p:spPr>
          <a:xfrm>
            <a:off x="12768161" y="6418175"/>
            <a:ext cx="7998322" cy="4902305"/>
          </a:xfrm>
          <a:custGeom>
            <a:avLst/>
            <a:gdLst/>
            <a:ahLst/>
            <a:cxnLst/>
            <a:rect l="l" t="t" r="r" b="b"/>
            <a:pathLst>
              <a:path w="7998322" h="4902305">
                <a:moveTo>
                  <a:pt x="0" y="0"/>
                </a:moveTo>
                <a:lnTo>
                  <a:pt x="7998322" y="0"/>
                </a:lnTo>
                <a:lnTo>
                  <a:pt x="7998322" y="4902305"/>
                </a:lnTo>
                <a:lnTo>
                  <a:pt x="0" y="4902305"/>
                </a:lnTo>
                <a:lnTo>
                  <a:pt x="0" y="0"/>
                </a:lnTo>
                <a:close/>
              </a:path>
            </a:pathLst>
          </a:custGeom>
          <a:blipFill>
            <a:blip r:embed="rId2">
              <a:alphaModFix amt="73000"/>
            </a:blip>
            <a:stretch>
              <a:fillRect/>
            </a:stretch>
          </a:blipFill>
          <a:ln cap="sq">
            <a:noFill/>
            <a:prstDash val="solid"/>
            <a:miter/>
          </a:ln>
        </p:spPr>
      </p:sp>
      <p:sp>
        <p:nvSpPr>
          <p:cNvPr id="25" name="Title 24">
            <a:extLst>
              <a:ext uri="{FF2B5EF4-FFF2-40B4-BE49-F238E27FC236}">
                <a16:creationId xmlns:a16="http://schemas.microsoft.com/office/drawing/2014/main" id="{465D77DD-66F9-3509-1B98-8DF588953D99}"/>
              </a:ext>
            </a:extLst>
          </p:cNvPr>
          <p:cNvSpPr>
            <a:spLocks noGrp="1"/>
          </p:cNvSpPr>
          <p:nvPr>
            <p:ph type="title"/>
          </p:nvPr>
        </p:nvSpPr>
        <p:spPr>
          <a:xfrm>
            <a:off x="1572356" y="1041287"/>
            <a:ext cx="15585587" cy="1143000"/>
          </a:xfrm>
        </p:spPr>
        <p:txBody>
          <a:bodyPr>
            <a:normAutofit/>
          </a:bodyPr>
          <a:lstStyle/>
          <a:p>
            <a:pPr>
              <a:lnSpc>
                <a:spcPct val="107000"/>
              </a:lnSpc>
            </a:pPr>
            <a:r>
              <a:rPr lang="vi-VN" sz="4800" b="1">
                <a:solidFill>
                  <a:srgbClr val="2850D2"/>
                </a:solidFill>
                <a:effectLst/>
                <a:latin typeface="Arial" panose="020B0604020202020204" pitchFamily="34" charset="0"/>
                <a:ea typeface="Calibri" panose="020F0502020204030204" pitchFamily="34" charset="0"/>
                <a:cs typeface="Arial" panose="020B0604020202020204" pitchFamily="34" charset="0"/>
              </a:rPr>
              <a:t>Quan </a:t>
            </a:r>
            <a:r>
              <a:rPr lang="vi-VN" sz="4800" b="1" dirty="0">
                <a:solidFill>
                  <a:srgbClr val="2850D2"/>
                </a:solidFill>
                <a:effectLst/>
                <a:latin typeface="Arial" panose="020B0604020202020204" pitchFamily="34" charset="0"/>
                <a:ea typeface="Calibri" panose="020F0502020204030204" pitchFamily="34" charset="0"/>
                <a:cs typeface="Arial" panose="020B0604020202020204" pitchFamily="34" charset="0"/>
              </a:rPr>
              <a:t>sát lại hình ảnh trong hoạt động Khởi động</a:t>
            </a:r>
            <a:endParaRPr lang="vi-VN" sz="4800" b="1" dirty="0">
              <a:solidFill>
                <a:srgbClr val="2850D2"/>
              </a:solidFill>
              <a:effectLst/>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B926B9C8-F4C1-CD3A-8F7D-9258530B8A1E}"/>
              </a:ext>
            </a:extLst>
          </p:cNvPr>
          <p:cNvGrpSpPr/>
          <p:nvPr/>
        </p:nvGrpSpPr>
        <p:grpSpPr>
          <a:xfrm>
            <a:off x="888553" y="2797290"/>
            <a:ext cx="7571645" cy="6249874"/>
            <a:chOff x="1724755" y="3266164"/>
            <a:chExt cx="7571645" cy="6249874"/>
          </a:xfrm>
        </p:grpSpPr>
        <p:grpSp>
          <p:nvGrpSpPr>
            <p:cNvPr id="24" name="Group 23">
              <a:extLst>
                <a:ext uri="{FF2B5EF4-FFF2-40B4-BE49-F238E27FC236}">
                  <a16:creationId xmlns:a16="http://schemas.microsoft.com/office/drawing/2014/main" id="{DF346879-5CED-30B2-8C86-41F01CFAAF9E}"/>
                </a:ext>
              </a:extLst>
            </p:cNvPr>
            <p:cNvGrpSpPr/>
            <p:nvPr/>
          </p:nvGrpSpPr>
          <p:grpSpPr>
            <a:xfrm>
              <a:off x="1724755" y="3266164"/>
              <a:ext cx="7571645" cy="6249874"/>
              <a:chOff x="5986281" y="1164264"/>
              <a:chExt cx="11090578" cy="8157386"/>
            </a:xfrm>
          </p:grpSpPr>
          <p:sp>
            <p:nvSpPr>
              <p:cNvPr id="6" name="Freeform 6"/>
              <p:cNvSpPr/>
              <p:nvPr/>
            </p:nvSpPr>
            <p:spPr>
              <a:xfrm>
                <a:off x="6544350" y="1181100"/>
                <a:ext cx="10532509" cy="8140550"/>
              </a:xfrm>
              <a:custGeom>
                <a:avLst/>
                <a:gdLst/>
                <a:ahLst/>
                <a:cxnLst/>
                <a:rect l="l" t="t" r="r" b="b"/>
                <a:pathLst>
                  <a:path w="2126759" h="1498659">
                    <a:moveTo>
                      <a:pt x="66291" y="0"/>
                    </a:moveTo>
                    <a:lnTo>
                      <a:pt x="2060468" y="0"/>
                    </a:lnTo>
                    <a:cubicBezTo>
                      <a:pt x="2078050" y="0"/>
                      <a:pt x="2094911" y="6984"/>
                      <a:pt x="2107343" y="19416"/>
                    </a:cubicBezTo>
                    <a:cubicBezTo>
                      <a:pt x="2119775" y="31848"/>
                      <a:pt x="2126759" y="48710"/>
                      <a:pt x="2126759" y="66291"/>
                    </a:cubicBezTo>
                    <a:lnTo>
                      <a:pt x="2126759" y="1432368"/>
                    </a:lnTo>
                    <a:cubicBezTo>
                      <a:pt x="2126759" y="1449949"/>
                      <a:pt x="2119775" y="1466811"/>
                      <a:pt x="2107343" y="1479243"/>
                    </a:cubicBezTo>
                    <a:cubicBezTo>
                      <a:pt x="2094911" y="1491675"/>
                      <a:pt x="2078050" y="1498659"/>
                      <a:pt x="2060468" y="1498659"/>
                    </a:cubicBezTo>
                    <a:lnTo>
                      <a:pt x="66291" y="1498659"/>
                    </a:lnTo>
                    <a:cubicBezTo>
                      <a:pt x="48710" y="1498659"/>
                      <a:pt x="31848" y="1491675"/>
                      <a:pt x="19416" y="1479243"/>
                    </a:cubicBezTo>
                    <a:cubicBezTo>
                      <a:pt x="6984" y="1466811"/>
                      <a:pt x="0" y="1449949"/>
                      <a:pt x="0" y="1432368"/>
                    </a:cubicBezTo>
                    <a:lnTo>
                      <a:pt x="0" y="66291"/>
                    </a:lnTo>
                    <a:cubicBezTo>
                      <a:pt x="0" y="48710"/>
                      <a:pt x="6984" y="31848"/>
                      <a:pt x="19416" y="19416"/>
                    </a:cubicBezTo>
                    <a:cubicBezTo>
                      <a:pt x="31848" y="6984"/>
                      <a:pt x="48710" y="0"/>
                      <a:pt x="66291" y="0"/>
                    </a:cubicBezTo>
                    <a:close/>
                  </a:path>
                </a:pathLst>
              </a:custGeom>
              <a:solidFill>
                <a:srgbClr val="893141"/>
              </a:solidFill>
            </p:spPr>
          </p:sp>
          <p:sp>
            <p:nvSpPr>
              <p:cNvPr id="9" name="Freeform 9"/>
              <p:cNvSpPr/>
              <p:nvPr/>
            </p:nvSpPr>
            <p:spPr>
              <a:xfrm>
                <a:off x="5986281" y="1164264"/>
                <a:ext cx="10867348" cy="7958472"/>
              </a:xfrm>
              <a:custGeom>
                <a:avLst/>
                <a:gdLst/>
                <a:ahLst/>
                <a:cxnLst/>
                <a:rect l="l" t="t" r="r" b="b"/>
                <a:pathLst>
                  <a:path w="2126759" h="1498659">
                    <a:moveTo>
                      <a:pt x="66291" y="0"/>
                    </a:moveTo>
                    <a:lnTo>
                      <a:pt x="2060468" y="0"/>
                    </a:lnTo>
                    <a:cubicBezTo>
                      <a:pt x="2078050" y="0"/>
                      <a:pt x="2094911" y="6984"/>
                      <a:pt x="2107343" y="19416"/>
                    </a:cubicBezTo>
                    <a:cubicBezTo>
                      <a:pt x="2119775" y="31848"/>
                      <a:pt x="2126759" y="48710"/>
                      <a:pt x="2126759" y="66291"/>
                    </a:cubicBezTo>
                    <a:lnTo>
                      <a:pt x="2126759" y="1432368"/>
                    </a:lnTo>
                    <a:cubicBezTo>
                      <a:pt x="2126759" y="1449949"/>
                      <a:pt x="2119775" y="1466811"/>
                      <a:pt x="2107343" y="1479243"/>
                    </a:cubicBezTo>
                    <a:cubicBezTo>
                      <a:pt x="2094911" y="1491675"/>
                      <a:pt x="2078050" y="1498659"/>
                      <a:pt x="2060468" y="1498659"/>
                    </a:cubicBezTo>
                    <a:lnTo>
                      <a:pt x="66291" y="1498659"/>
                    </a:lnTo>
                    <a:cubicBezTo>
                      <a:pt x="48710" y="1498659"/>
                      <a:pt x="31848" y="1491675"/>
                      <a:pt x="19416" y="1479243"/>
                    </a:cubicBezTo>
                    <a:cubicBezTo>
                      <a:pt x="6984" y="1466811"/>
                      <a:pt x="0" y="1449949"/>
                      <a:pt x="0" y="1432368"/>
                    </a:cubicBezTo>
                    <a:lnTo>
                      <a:pt x="0" y="66291"/>
                    </a:lnTo>
                    <a:cubicBezTo>
                      <a:pt x="0" y="48710"/>
                      <a:pt x="6984" y="31848"/>
                      <a:pt x="19416" y="19416"/>
                    </a:cubicBezTo>
                    <a:cubicBezTo>
                      <a:pt x="31848" y="6984"/>
                      <a:pt x="48710" y="0"/>
                      <a:pt x="66291" y="0"/>
                    </a:cubicBezTo>
                    <a:close/>
                  </a:path>
                </a:pathLst>
              </a:custGeom>
              <a:solidFill>
                <a:srgbClr val="FFFFFF"/>
              </a:solidFill>
            </p:spPr>
          </p:sp>
        </p:grpSp>
        <p:sp>
          <p:nvSpPr>
            <p:cNvPr id="28" name="TextBox 27">
              <a:extLst>
                <a:ext uri="{FF2B5EF4-FFF2-40B4-BE49-F238E27FC236}">
                  <a16:creationId xmlns:a16="http://schemas.microsoft.com/office/drawing/2014/main" id="{DC7CE1DD-6566-FE62-A14D-50802B013E51}"/>
                </a:ext>
              </a:extLst>
            </p:cNvPr>
            <p:cNvSpPr txBox="1"/>
            <p:nvPr/>
          </p:nvSpPr>
          <p:spPr>
            <a:xfrm>
              <a:off x="2146159" y="5112787"/>
              <a:ext cx="6576436" cy="3671583"/>
            </a:xfrm>
            <a:prstGeom prst="rect">
              <a:avLst/>
            </a:prstGeom>
            <a:noFill/>
          </p:spPr>
          <p:txBody>
            <a:bodyPr wrap="square">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Để giải quyết vấn đề ở mục Khởi động, em đã biết những thông tin nào và thiếu những thông tin nào?</a:t>
              </a:r>
              <a:endParaRPr lang="vi-VN" sz="4000" dirty="0">
                <a:effectLst/>
                <a:latin typeface="Arial" panose="020B0604020202020204" pitchFamily="34" charset="0"/>
                <a:cs typeface="Arial" panose="020B0604020202020204" pitchFamily="34" charset="0"/>
              </a:endParaRPr>
            </a:p>
          </p:txBody>
        </p:sp>
      </p:grpSp>
      <p:sp>
        <p:nvSpPr>
          <p:cNvPr id="3" name="Freeform 12">
            <a:extLst>
              <a:ext uri="{FF2B5EF4-FFF2-40B4-BE49-F238E27FC236}">
                <a16:creationId xmlns:a16="http://schemas.microsoft.com/office/drawing/2014/main" id="{C89D6657-524A-392F-EFA7-387710194F67}"/>
              </a:ext>
            </a:extLst>
          </p:cNvPr>
          <p:cNvSpPr/>
          <p:nvPr/>
        </p:nvSpPr>
        <p:spPr>
          <a:xfrm>
            <a:off x="1309956" y="3308263"/>
            <a:ext cx="6576437" cy="1183250"/>
          </a:xfrm>
          <a:custGeom>
            <a:avLst/>
            <a:gdLst/>
            <a:ahLst/>
            <a:cxnLst/>
            <a:rect l="l" t="t" r="r" b="b"/>
            <a:pathLst>
              <a:path w="1197608" h="215477">
                <a:moveTo>
                  <a:pt x="107738" y="0"/>
                </a:moveTo>
                <a:lnTo>
                  <a:pt x="1089870" y="0"/>
                </a:lnTo>
                <a:cubicBezTo>
                  <a:pt x="1149372" y="0"/>
                  <a:pt x="1197608" y="48236"/>
                  <a:pt x="1197608" y="107738"/>
                </a:cubicBezTo>
                <a:lnTo>
                  <a:pt x="1197608" y="107738"/>
                </a:lnTo>
                <a:cubicBezTo>
                  <a:pt x="1197608" y="136312"/>
                  <a:pt x="1186257" y="163716"/>
                  <a:pt x="1166052" y="183921"/>
                </a:cubicBezTo>
                <a:cubicBezTo>
                  <a:pt x="1145848" y="204126"/>
                  <a:pt x="1118444" y="215477"/>
                  <a:pt x="1089870" y="215477"/>
                </a:cubicBezTo>
                <a:lnTo>
                  <a:pt x="107738" y="215477"/>
                </a:lnTo>
                <a:cubicBezTo>
                  <a:pt x="48236" y="215477"/>
                  <a:pt x="0" y="167241"/>
                  <a:pt x="0" y="107738"/>
                </a:cubicBezTo>
                <a:lnTo>
                  <a:pt x="0" y="107738"/>
                </a:lnTo>
                <a:cubicBezTo>
                  <a:pt x="0" y="48236"/>
                  <a:pt x="48236" y="0"/>
                  <a:pt x="107738" y="0"/>
                </a:cubicBezTo>
                <a:close/>
              </a:path>
            </a:pathLst>
          </a:custGeom>
          <a:solidFill>
            <a:srgbClr val="D0CF87"/>
          </a:solidFill>
        </p:spPr>
        <p:txBody>
          <a:bodyPr anchor="ctr"/>
          <a:lstStyle/>
          <a:p>
            <a:pPr algn="ctr"/>
            <a:r>
              <a:rPr lang="vi-VN" sz="4400" b="1" dirty="0">
                <a:latin typeface="Arial" panose="020B0604020202020204" pitchFamily="34" charset="0"/>
                <a:cs typeface="Arial" panose="020B0604020202020204" pitchFamily="34" charset="0"/>
              </a:rPr>
              <a:t>THẢO LUẬN NHÓM</a:t>
            </a:r>
          </a:p>
        </p:txBody>
      </p:sp>
      <p:pic>
        <p:nvPicPr>
          <p:cNvPr id="7" name="Picture 2">
            <a:extLst>
              <a:ext uri="{FF2B5EF4-FFF2-40B4-BE49-F238E27FC236}">
                <a16:creationId xmlns:a16="http://schemas.microsoft.com/office/drawing/2014/main" id="{7E4E076F-45CC-3F13-218B-A083AB6DA1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680" t="4951" r="29919" b="14852"/>
          <a:stretch/>
        </p:blipFill>
        <p:spPr bwMode="auto">
          <a:xfrm>
            <a:off x="9017447" y="3086100"/>
            <a:ext cx="8382000" cy="551985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8067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2" name="Freeform 2"/>
          <p:cNvSpPr/>
          <p:nvPr/>
        </p:nvSpPr>
        <p:spPr>
          <a:xfrm flipH="1">
            <a:off x="-2881059" y="-237933"/>
            <a:ext cx="8734126" cy="5353291"/>
          </a:xfrm>
          <a:custGeom>
            <a:avLst/>
            <a:gdLst/>
            <a:ahLst/>
            <a:cxnLst/>
            <a:rect l="l" t="t" r="r" b="b"/>
            <a:pathLst>
              <a:path w="8734126" h="5353291">
                <a:moveTo>
                  <a:pt x="8734125" y="0"/>
                </a:moveTo>
                <a:lnTo>
                  <a:pt x="0" y="0"/>
                </a:lnTo>
                <a:lnTo>
                  <a:pt x="0" y="5353291"/>
                </a:lnTo>
                <a:lnTo>
                  <a:pt x="8734125" y="5353291"/>
                </a:lnTo>
                <a:lnTo>
                  <a:pt x="8734125" y="0"/>
                </a:lnTo>
                <a:close/>
              </a:path>
            </a:pathLst>
          </a:custGeom>
          <a:blipFill>
            <a:blip r:embed="rId2">
              <a:alphaModFix amt="73000"/>
            </a:blip>
            <a:stretch>
              <a:fillRect/>
            </a:stretch>
          </a:blipFill>
          <a:ln cap="sq">
            <a:noFill/>
            <a:prstDash val="solid"/>
            <a:miter/>
          </a:ln>
        </p:spPr>
      </p:sp>
      <p:sp>
        <p:nvSpPr>
          <p:cNvPr id="4" name="Freeform 4"/>
          <p:cNvSpPr/>
          <p:nvPr/>
        </p:nvSpPr>
        <p:spPr>
          <a:xfrm>
            <a:off x="14020799" y="419101"/>
            <a:ext cx="6745683" cy="4134542"/>
          </a:xfrm>
          <a:custGeom>
            <a:avLst/>
            <a:gdLst/>
            <a:ahLst/>
            <a:cxnLst/>
            <a:rect l="l" t="t" r="r" b="b"/>
            <a:pathLst>
              <a:path w="7998322" h="4902305">
                <a:moveTo>
                  <a:pt x="0" y="0"/>
                </a:moveTo>
                <a:lnTo>
                  <a:pt x="7998322" y="0"/>
                </a:lnTo>
                <a:lnTo>
                  <a:pt x="7998322" y="4902305"/>
                </a:lnTo>
                <a:lnTo>
                  <a:pt x="0" y="4902305"/>
                </a:lnTo>
                <a:lnTo>
                  <a:pt x="0" y="0"/>
                </a:lnTo>
                <a:close/>
              </a:path>
            </a:pathLst>
          </a:custGeom>
          <a:blipFill>
            <a:blip r:embed="rId2">
              <a:alphaModFix amt="73000"/>
            </a:blip>
            <a:stretch>
              <a:fillRect/>
            </a:stretch>
          </a:blipFill>
          <a:ln cap="sq">
            <a:noFill/>
            <a:prstDash val="solid"/>
            <a:miter/>
          </a:ln>
        </p:spPr>
      </p:sp>
      <p:grpSp>
        <p:nvGrpSpPr>
          <p:cNvPr id="24" name="Group 23">
            <a:extLst>
              <a:ext uri="{FF2B5EF4-FFF2-40B4-BE49-F238E27FC236}">
                <a16:creationId xmlns:a16="http://schemas.microsoft.com/office/drawing/2014/main" id="{DF346879-5CED-30B2-8C86-41F01CFAAF9E}"/>
              </a:ext>
            </a:extLst>
          </p:cNvPr>
          <p:cNvGrpSpPr/>
          <p:nvPr/>
        </p:nvGrpSpPr>
        <p:grpSpPr>
          <a:xfrm>
            <a:off x="5955598" y="2333116"/>
            <a:ext cx="9525000" cy="6814478"/>
            <a:chOff x="5986281" y="1164263"/>
            <a:chExt cx="11090578" cy="8157387"/>
          </a:xfrm>
        </p:grpSpPr>
        <p:sp>
          <p:nvSpPr>
            <p:cNvPr id="6" name="Freeform 6"/>
            <p:cNvSpPr/>
            <p:nvPr/>
          </p:nvSpPr>
          <p:spPr>
            <a:xfrm>
              <a:off x="6544350" y="1181100"/>
              <a:ext cx="10532509" cy="8140550"/>
            </a:xfrm>
            <a:custGeom>
              <a:avLst/>
              <a:gdLst/>
              <a:ahLst/>
              <a:cxnLst/>
              <a:rect l="l" t="t" r="r" b="b"/>
              <a:pathLst>
                <a:path w="2126759" h="1498659">
                  <a:moveTo>
                    <a:pt x="66291" y="0"/>
                  </a:moveTo>
                  <a:lnTo>
                    <a:pt x="2060468" y="0"/>
                  </a:lnTo>
                  <a:cubicBezTo>
                    <a:pt x="2078050" y="0"/>
                    <a:pt x="2094911" y="6984"/>
                    <a:pt x="2107343" y="19416"/>
                  </a:cubicBezTo>
                  <a:cubicBezTo>
                    <a:pt x="2119775" y="31848"/>
                    <a:pt x="2126759" y="48710"/>
                    <a:pt x="2126759" y="66291"/>
                  </a:cubicBezTo>
                  <a:lnTo>
                    <a:pt x="2126759" y="1432368"/>
                  </a:lnTo>
                  <a:cubicBezTo>
                    <a:pt x="2126759" y="1449949"/>
                    <a:pt x="2119775" y="1466811"/>
                    <a:pt x="2107343" y="1479243"/>
                  </a:cubicBezTo>
                  <a:cubicBezTo>
                    <a:pt x="2094911" y="1491675"/>
                    <a:pt x="2078050" y="1498659"/>
                    <a:pt x="2060468" y="1498659"/>
                  </a:cubicBezTo>
                  <a:lnTo>
                    <a:pt x="66291" y="1498659"/>
                  </a:lnTo>
                  <a:cubicBezTo>
                    <a:pt x="48710" y="1498659"/>
                    <a:pt x="31848" y="1491675"/>
                    <a:pt x="19416" y="1479243"/>
                  </a:cubicBezTo>
                  <a:cubicBezTo>
                    <a:pt x="6984" y="1466811"/>
                    <a:pt x="0" y="1449949"/>
                    <a:pt x="0" y="1432368"/>
                  </a:cubicBezTo>
                  <a:lnTo>
                    <a:pt x="0" y="66291"/>
                  </a:lnTo>
                  <a:cubicBezTo>
                    <a:pt x="0" y="48710"/>
                    <a:pt x="6984" y="31848"/>
                    <a:pt x="19416" y="19416"/>
                  </a:cubicBezTo>
                  <a:cubicBezTo>
                    <a:pt x="31848" y="6984"/>
                    <a:pt x="48710" y="0"/>
                    <a:pt x="66291" y="0"/>
                  </a:cubicBezTo>
                  <a:close/>
                </a:path>
              </a:pathLst>
            </a:custGeom>
            <a:solidFill>
              <a:srgbClr val="893141"/>
            </a:solidFill>
          </p:spPr>
        </p:sp>
        <p:sp>
          <p:nvSpPr>
            <p:cNvPr id="9" name="Freeform 9"/>
            <p:cNvSpPr/>
            <p:nvPr/>
          </p:nvSpPr>
          <p:spPr>
            <a:xfrm>
              <a:off x="5986281" y="1164263"/>
              <a:ext cx="10964377" cy="7958474"/>
            </a:xfrm>
            <a:custGeom>
              <a:avLst/>
              <a:gdLst/>
              <a:ahLst/>
              <a:cxnLst/>
              <a:rect l="l" t="t" r="r" b="b"/>
              <a:pathLst>
                <a:path w="2126759" h="1498659">
                  <a:moveTo>
                    <a:pt x="66291" y="0"/>
                  </a:moveTo>
                  <a:lnTo>
                    <a:pt x="2060468" y="0"/>
                  </a:lnTo>
                  <a:cubicBezTo>
                    <a:pt x="2078050" y="0"/>
                    <a:pt x="2094911" y="6984"/>
                    <a:pt x="2107343" y="19416"/>
                  </a:cubicBezTo>
                  <a:cubicBezTo>
                    <a:pt x="2119775" y="31848"/>
                    <a:pt x="2126759" y="48710"/>
                    <a:pt x="2126759" y="66291"/>
                  </a:cubicBezTo>
                  <a:lnTo>
                    <a:pt x="2126759" y="1432368"/>
                  </a:lnTo>
                  <a:cubicBezTo>
                    <a:pt x="2126759" y="1449949"/>
                    <a:pt x="2119775" y="1466811"/>
                    <a:pt x="2107343" y="1479243"/>
                  </a:cubicBezTo>
                  <a:cubicBezTo>
                    <a:pt x="2094911" y="1491675"/>
                    <a:pt x="2078050" y="1498659"/>
                    <a:pt x="2060468" y="1498659"/>
                  </a:cubicBezTo>
                  <a:lnTo>
                    <a:pt x="66291" y="1498659"/>
                  </a:lnTo>
                  <a:cubicBezTo>
                    <a:pt x="48710" y="1498659"/>
                    <a:pt x="31848" y="1491675"/>
                    <a:pt x="19416" y="1479243"/>
                  </a:cubicBezTo>
                  <a:cubicBezTo>
                    <a:pt x="6984" y="1466811"/>
                    <a:pt x="0" y="1449949"/>
                    <a:pt x="0" y="1432368"/>
                  </a:cubicBezTo>
                  <a:lnTo>
                    <a:pt x="0" y="66291"/>
                  </a:lnTo>
                  <a:cubicBezTo>
                    <a:pt x="0" y="48710"/>
                    <a:pt x="6984" y="31848"/>
                    <a:pt x="19416" y="19416"/>
                  </a:cubicBezTo>
                  <a:cubicBezTo>
                    <a:pt x="31848" y="6984"/>
                    <a:pt x="48710" y="0"/>
                    <a:pt x="66291" y="0"/>
                  </a:cubicBezTo>
                  <a:close/>
                </a:path>
              </a:pathLst>
            </a:custGeom>
            <a:solidFill>
              <a:srgbClr val="FFFFFF"/>
            </a:solidFill>
          </p:spPr>
        </p:sp>
      </p:grpSp>
      <p:sp>
        <p:nvSpPr>
          <p:cNvPr id="28" name="TextBox 27">
            <a:extLst>
              <a:ext uri="{FF2B5EF4-FFF2-40B4-BE49-F238E27FC236}">
                <a16:creationId xmlns:a16="http://schemas.microsoft.com/office/drawing/2014/main" id="{DC7CE1DD-6566-FE62-A14D-50802B013E51}"/>
              </a:ext>
            </a:extLst>
          </p:cNvPr>
          <p:cNvSpPr txBox="1"/>
          <p:nvPr/>
        </p:nvSpPr>
        <p:spPr>
          <a:xfrm>
            <a:off x="6770548" y="3358973"/>
            <a:ext cx="7895011"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Em đã có thông tin vườn rau có dạng hình </a:t>
            </a:r>
            <a:r>
              <a:rPr lang="vi-VN" sz="4000">
                <a:latin typeface="Arial" panose="020B0604020202020204" pitchFamily="34" charset="0"/>
                <a:cs typeface="Arial" panose="020B0604020202020204" pitchFamily="34" charset="0"/>
              </a:rPr>
              <a:t>chữ nhật.</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Chưa có thông tin về công thức tính diện tích hình chữ nhật và số đo hai cạnh của vườn rau.</a:t>
            </a:r>
          </a:p>
        </p:txBody>
      </p:sp>
      <p:sp>
        <p:nvSpPr>
          <p:cNvPr id="3" name="Title 2">
            <a:extLst>
              <a:ext uri="{FF2B5EF4-FFF2-40B4-BE49-F238E27FC236}">
                <a16:creationId xmlns:a16="http://schemas.microsoft.com/office/drawing/2014/main" id="{A8003AF9-C810-74E5-79AD-BCE675FD1001}"/>
              </a:ext>
            </a:extLst>
          </p:cNvPr>
          <p:cNvSpPr>
            <a:spLocks noGrp="1"/>
          </p:cNvSpPr>
          <p:nvPr>
            <p:ph type="title"/>
          </p:nvPr>
        </p:nvSpPr>
        <p:spPr>
          <a:xfrm>
            <a:off x="3963213" y="691333"/>
            <a:ext cx="13392952" cy="1143000"/>
          </a:xfrm>
        </p:spPr>
        <p:txBody>
          <a:bodyPr>
            <a:normAutofit/>
          </a:bodyPr>
          <a:lstStyle/>
          <a:p>
            <a:r>
              <a:rPr lang="vi-VN" sz="4800" b="1" dirty="0">
                <a:solidFill>
                  <a:srgbClr val="2850D2"/>
                </a:solidFill>
                <a:latin typeface="Arial" panose="020B0604020202020204" pitchFamily="34" charset="0"/>
                <a:cs typeface="Arial" panose="020B0604020202020204" pitchFamily="34" charset="0"/>
              </a:rPr>
              <a:t>Gợi ý trả lời</a:t>
            </a:r>
          </a:p>
        </p:txBody>
      </p:sp>
      <p:sp>
        <p:nvSpPr>
          <p:cNvPr id="5" name="Freeform 13">
            <a:extLst>
              <a:ext uri="{FF2B5EF4-FFF2-40B4-BE49-F238E27FC236}">
                <a16:creationId xmlns:a16="http://schemas.microsoft.com/office/drawing/2014/main" id="{7079795B-EE98-4E01-B649-02F8182F0E93}"/>
              </a:ext>
            </a:extLst>
          </p:cNvPr>
          <p:cNvSpPr/>
          <p:nvPr/>
        </p:nvSpPr>
        <p:spPr>
          <a:xfrm flipH="1">
            <a:off x="393170" y="2298609"/>
            <a:ext cx="6157033" cy="12468919"/>
          </a:xfrm>
          <a:custGeom>
            <a:avLst/>
            <a:gdLst/>
            <a:ahLst/>
            <a:cxnLst/>
            <a:rect l="l" t="t" r="r" b="b"/>
            <a:pathLst>
              <a:path w="6555808" h="13276501">
                <a:moveTo>
                  <a:pt x="6555809" y="0"/>
                </a:moveTo>
                <a:lnTo>
                  <a:pt x="0" y="0"/>
                </a:lnTo>
                <a:lnTo>
                  <a:pt x="0" y="13276502"/>
                </a:lnTo>
                <a:lnTo>
                  <a:pt x="6555809" y="13276502"/>
                </a:lnTo>
                <a:lnTo>
                  <a:pt x="6555809" y="0"/>
                </a:lnTo>
                <a:close/>
              </a:path>
            </a:pathLst>
          </a:custGeom>
          <a:blipFill>
            <a:blip r:embed="rId3"/>
            <a:stretch>
              <a:fillRect/>
            </a:stretch>
          </a:blipFill>
        </p:spPr>
      </p:sp>
    </p:spTree>
    <p:extLst>
      <p:ext uri="{BB962C8B-B14F-4D97-AF65-F5344CB8AC3E}">
        <p14:creationId xmlns:p14="http://schemas.microsoft.com/office/powerpoint/2010/main" val="33437068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wipe(left)">
                                      <p:cBhvr>
                                        <p:cTn id="12"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2" name="Freeform 2"/>
          <p:cNvSpPr/>
          <p:nvPr/>
        </p:nvSpPr>
        <p:spPr>
          <a:xfrm flipH="1">
            <a:off x="-2881059" y="-237933"/>
            <a:ext cx="8734126" cy="5353291"/>
          </a:xfrm>
          <a:custGeom>
            <a:avLst/>
            <a:gdLst/>
            <a:ahLst/>
            <a:cxnLst/>
            <a:rect l="l" t="t" r="r" b="b"/>
            <a:pathLst>
              <a:path w="8734126" h="5353291">
                <a:moveTo>
                  <a:pt x="8734125" y="0"/>
                </a:moveTo>
                <a:lnTo>
                  <a:pt x="0" y="0"/>
                </a:lnTo>
                <a:lnTo>
                  <a:pt x="0" y="5353291"/>
                </a:lnTo>
                <a:lnTo>
                  <a:pt x="8734125" y="5353291"/>
                </a:lnTo>
                <a:lnTo>
                  <a:pt x="8734125" y="0"/>
                </a:lnTo>
                <a:close/>
              </a:path>
            </a:pathLst>
          </a:custGeom>
          <a:blipFill>
            <a:blip r:embed="rId2">
              <a:alphaModFix amt="73000"/>
            </a:blip>
            <a:stretch>
              <a:fillRect/>
            </a:stretch>
          </a:blipFill>
          <a:ln cap="sq">
            <a:noFill/>
            <a:prstDash val="solid"/>
            <a:miter/>
          </a:ln>
        </p:spPr>
      </p:sp>
      <p:sp>
        <p:nvSpPr>
          <p:cNvPr id="4" name="Freeform 4"/>
          <p:cNvSpPr/>
          <p:nvPr/>
        </p:nvSpPr>
        <p:spPr>
          <a:xfrm>
            <a:off x="12768161" y="6418175"/>
            <a:ext cx="7998322" cy="4902305"/>
          </a:xfrm>
          <a:custGeom>
            <a:avLst/>
            <a:gdLst/>
            <a:ahLst/>
            <a:cxnLst/>
            <a:rect l="l" t="t" r="r" b="b"/>
            <a:pathLst>
              <a:path w="7998322" h="4902305">
                <a:moveTo>
                  <a:pt x="0" y="0"/>
                </a:moveTo>
                <a:lnTo>
                  <a:pt x="7998322" y="0"/>
                </a:lnTo>
                <a:lnTo>
                  <a:pt x="7998322" y="4902305"/>
                </a:lnTo>
                <a:lnTo>
                  <a:pt x="0" y="4902305"/>
                </a:lnTo>
                <a:lnTo>
                  <a:pt x="0" y="0"/>
                </a:lnTo>
                <a:close/>
              </a:path>
            </a:pathLst>
          </a:custGeom>
          <a:blipFill>
            <a:blip r:embed="rId2">
              <a:alphaModFix amt="73000"/>
            </a:blip>
            <a:stretch>
              <a:fillRect/>
            </a:stretch>
          </a:blipFill>
          <a:ln cap="sq">
            <a:noFill/>
            <a:prstDash val="solid"/>
            <a:miter/>
          </a:ln>
        </p:spPr>
      </p:sp>
      <p:sp>
        <p:nvSpPr>
          <p:cNvPr id="25" name="Title 24">
            <a:extLst>
              <a:ext uri="{FF2B5EF4-FFF2-40B4-BE49-F238E27FC236}">
                <a16:creationId xmlns:a16="http://schemas.microsoft.com/office/drawing/2014/main" id="{465D77DD-66F9-3509-1B98-8DF588953D99}"/>
              </a:ext>
            </a:extLst>
          </p:cNvPr>
          <p:cNvSpPr>
            <a:spLocks noGrp="1"/>
          </p:cNvSpPr>
          <p:nvPr>
            <p:ph type="title"/>
          </p:nvPr>
        </p:nvSpPr>
        <p:spPr>
          <a:xfrm>
            <a:off x="1017550" y="832654"/>
            <a:ext cx="16252900" cy="1143000"/>
          </a:xfrm>
        </p:spPr>
        <p:txBody>
          <a:bodyPr>
            <a:normAutofit/>
          </a:bodyPr>
          <a:lstStyle/>
          <a:p>
            <a:r>
              <a:rPr lang="vi-VN" sz="4800" b="1" dirty="0">
                <a:solidFill>
                  <a:srgbClr val="3A2D4D"/>
                </a:solidFill>
                <a:latin typeface="Arial" panose="020B0604020202020204" pitchFamily="34" charset="0"/>
                <a:cs typeface="Arial" panose="020B0604020202020204" pitchFamily="34" charset="0"/>
              </a:rPr>
              <a:t>TRẢ LỜI CÂU HỎI</a:t>
            </a:r>
          </a:p>
        </p:txBody>
      </p:sp>
      <p:pic>
        <p:nvPicPr>
          <p:cNvPr id="26" name="Picture 10">
            <a:extLst>
              <a:ext uri="{FF2B5EF4-FFF2-40B4-BE49-F238E27FC236}">
                <a16:creationId xmlns:a16="http://schemas.microsoft.com/office/drawing/2014/main" id="{F0B6303A-189A-219B-911F-330FC06AD27A}"/>
              </a:ext>
            </a:extLst>
          </p:cNvPr>
          <p:cNvPicPr>
            <a:picLocks noChangeAspect="1"/>
          </p:cNvPicPr>
          <p:nvPr/>
        </p:nvPicPr>
        <p:blipFill>
          <a:blip r:embed="rId3"/>
          <a:srcRect/>
          <a:stretch>
            <a:fillRect/>
          </a:stretch>
        </p:blipFill>
        <p:spPr>
          <a:xfrm>
            <a:off x="10687293" y="2660957"/>
            <a:ext cx="6470650" cy="7760901"/>
          </a:xfrm>
          <a:prstGeom prst="rect">
            <a:avLst/>
          </a:prstGeom>
        </p:spPr>
      </p:pic>
      <p:grpSp>
        <p:nvGrpSpPr>
          <p:cNvPr id="29" name="Group 28">
            <a:extLst>
              <a:ext uri="{FF2B5EF4-FFF2-40B4-BE49-F238E27FC236}">
                <a16:creationId xmlns:a16="http://schemas.microsoft.com/office/drawing/2014/main" id="{B926B9C8-F4C1-CD3A-8F7D-9258530B8A1E}"/>
              </a:ext>
            </a:extLst>
          </p:cNvPr>
          <p:cNvGrpSpPr/>
          <p:nvPr/>
        </p:nvGrpSpPr>
        <p:grpSpPr>
          <a:xfrm>
            <a:off x="1572356" y="2551226"/>
            <a:ext cx="7571645" cy="6249874"/>
            <a:chOff x="1724755" y="3266164"/>
            <a:chExt cx="7571645" cy="6249874"/>
          </a:xfrm>
        </p:grpSpPr>
        <p:grpSp>
          <p:nvGrpSpPr>
            <p:cNvPr id="24" name="Group 23">
              <a:extLst>
                <a:ext uri="{FF2B5EF4-FFF2-40B4-BE49-F238E27FC236}">
                  <a16:creationId xmlns:a16="http://schemas.microsoft.com/office/drawing/2014/main" id="{DF346879-5CED-30B2-8C86-41F01CFAAF9E}"/>
                </a:ext>
              </a:extLst>
            </p:cNvPr>
            <p:cNvGrpSpPr/>
            <p:nvPr/>
          </p:nvGrpSpPr>
          <p:grpSpPr>
            <a:xfrm>
              <a:off x="1724755" y="3266164"/>
              <a:ext cx="7571645" cy="6249874"/>
              <a:chOff x="5986281" y="1164264"/>
              <a:chExt cx="11090578" cy="8157386"/>
            </a:xfrm>
          </p:grpSpPr>
          <p:sp>
            <p:nvSpPr>
              <p:cNvPr id="6" name="Freeform 6"/>
              <p:cNvSpPr/>
              <p:nvPr/>
            </p:nvSpPr>
            <p:spPr>
              <a:xfrm>
                <a:off x="6544350" y="1181100"/>
                <a:ext cx="10532509" cy="8140550"/>
              </a:xfrm>
              <a:custGeom>
                <a:avLst/>
                <a:gdLst/>
                <a:ahLst/>
                <a:cxnLst/>
                <a:rect l="l" t="t" r="r" b="b"/>
                <a:pathLst>
                  <a:path w="2126759" h="1498659">
                    <a:moveTo>
                      <a:pt x="66291" y="0"/>
                    </a:moveTo>
                    <a:lnTo>
                      <a:pt x="2060468" y="0"/>
                    </a:lnTo>
                    <a:cubicBezTo>
                      <a:pt x="2078050" y="0"/>
                      <a:pt x="2094911" y="6984"/>
                      <a:pt x="2107343" y="19416"/>
                    </a:cubicBezTo>
                    <a:cubicBezTo>
                      <a:pt x="2119775" y="31848"/>
                      <a:pt x="2126759" y="48710"/>
                      <a:pt x="2126759" y="66291"/>
                    </a:cubicBezTo>
                    <a:lnTo>
                      <a:pt x="2126759" y="1432368"/>
                    </a:lnTo>
                    <a:cubicBezTo>
                      <a:pt x="2126759" y="1449949"/>
                      <a:pt x="2119775" y="1466811"/>
                      <a:pt x="2107343" y="1479243"/>
                    </a:cubicBezTo>
                    <a:cubicBezTo>
                      <a:pt x="2094911" y="1491675"/>
                      <a:pt x="2078050" y="1498659"/>
                      <a:pt x="2060468" y="1498659"/>
                    </a:cubicBezTo>
                    <a:lnTo>
                      <a:pt x="66291" y="1498659"/>
                    </a:lnTo>
                    <a:cubicBezTo>
                      <a:pt x="48710" y="1498659"/>
                      <a:pt x="31848" y="1491675"/>
                      <a:pt x="19416" y="1479243"/>
                    </a:cubicBezTo>
                    <a:cubicBezTo>
                      <a:pt x="6984" y="1466811"/>
                      <a:pt x="0" y="1449949"/>
                      <a:pt x="0" y="1432368"/>
                    </a:cubicBezTo>
                    <a:lnTo>
                      <a:pt x="0" y="66291"/>
                    </a:lnTo>
                    <a:cubicBezTo>
                      <a:pt x="0" y="48710"/>
                      <a:pt x="6984" y="31848"/>
                      <a:pt x="19416" y="19416"/>
                    </a:cubicBezTo>
                    <a:cubicBezTo>
                      <a:pt x="31848" y="6984"/>
                      <a:pt x="48710" y="0"/>
                      <a:pt x="66291" y="0"/>
                    </a:cubicBezTo>
                    <a:close/>
                  </a:path>
                </a:pathLst>
              </a:custGeom>
              <a:solidFill>
                <a:srgbClr val="893141"/>
              </a:solidFill>
            </p:spPr>
          </p:sp>
          <p:sp>
            <p:nvSpPr>
              <p:cNvPr id="9" name="Freeform 9"/>
              <p:cNvSpPr/>
              <p:nvPr/>
            </p:nvSpPr>
            <p:spPr>
              <a:xfrm>
                <a:off x="5986281" y="1164264"/>
                <a:ext cx="10867348" cy="7958472"/>
              </a:xfrm>
              <a:custGeom>
                <a:avLst/>
                <a:gdLst/>
                <a:ahLst/>
                <a:cxnLst/>
                <a:rect l="l" t="t" r="r" b="b"/>
                <a:pathLst>
                  <a:path w="2126759" h="1498659">
                    <a:moveTo>
                      <a:pt x="66291" y="0"/>
                    </a:moveTo>
                    <a:lnTo>
                      <a:pt x="2060468" y="0"/>
                    </a:lnTo>
                    <a:cubicBezTo>
                      <a:pt x="2078050" y="0"/>
                      <a:pt x="2094911" y="6984"/>
                      <a:pt x="2107343" y="19416"/>
                    </a:cubicBezTo>
                    <a:cubicBezTo>
                      <a:pt x="2119775" y="31848"/>
                      <a:pt x="2126759" y="48710"/>
                      <a:pt x="2126759" y="66291"/>
                    </a:cubicBezTo>
                    <a:lnTo>
                      <a:pt x="2126759" y="1432368"/>
                    </a:lnTo>
                    <a:cubicBezTo>
                      <a:pt x="2126759" y="1449949"/>
                      <a:pt x="2119775" y="1466811"/>
                      <a:pt x="2107343" y="1479243"/>
                    </a:cubicBezTo>
                    <a:cubicBezTo>
                      <a:pt x="2094911" y="1491675"/>
                      <a:pt x="2078050" y="1498659"/>
                      <a:pt x="2060468" y="1498659"/>
                    </a:cubicBezTo>
                    <a:lnTo>
                      <a:pt x="66291" y="1498659"/>
                    </a:lnTo>
                    <a:cubicBezTo>
                      <a:pt x="48710" y="1498659"/>
                      <a:pt x="31848" y="1491675"/>
                      <a:pt x="19416" y="1479243"/>
                    </a:cubicBezTo>
                    <a:cubicBezTo>
                      <a:pt x="6984" y="1466811"/>
                      <a:pt x="0" y="1449949"/>
                      <a:pt x="0" y="1432368"/>
                    </a:cubicBezTo>
                    <a:lnTo>
                      <a:pt x="0" y="66291"/>
                    </a:lnTo>
                    <a:cubicBezTo>
                      <a:pt x="0" y="48710"/>
                      <a:pt x="6984" y="31848"/>
                      <a:pt x="19416" y="19416"/>
                    </a:cubicBezTo>
                    <a:cubicBezTo>
                      <a:pt x="31848" y="6984"/>
                      <a:pt x="48710" y="0"/>
                      <a:pt x="66291" y="0"/>
                    </a:cubicBezTo>
                    <a:close/>
                  </a:path>
                </a:pathLst>
              </a:custGeom>
              <a:solidFill>
                <a:srgbClr val="FFFFFF"/>
              </a:solidFill>
            </p:spPr>
          </p:sp>
        </p:grpSp>
        <p:sp>
          <p:nvSpPr>
            <p:cNvPr id="28" name="TextBox 27">
              <a:extLst>
                <a:ext uri="{FF2B5EF4-FFF2-40B4-BE49-F238E27FC236}">
                  <a16:creationId xmlns:a16="http://schemas.microsoft.com/office/drawing/2014/main" id="{DC7CE1DD-6566-FE62-A14D-50802B013E51}"/>
                </a:ext>
              </a:extLst>
            </p:cNvPr>
            <p:cNvSpPr txBox="1"/>
            <p:nvPr/>
          </p:nvSpPr>
          <p:spPr>
            <a:xfrm>
              <a:off x="2650130" y="4382799"/>
              <a:ext cx="5568493" cy="4029501"/>
            </a:xfrm>
            <a:prstGeom prst="rect">
              <a:avLst/>
            </a:prstGeom>
            <a:noFill/>
          </p:spPr>
          <p:txBody>
            <a:bodyPr wrap="square">
              <a:spAutoFit/>
            </a:bodyPr>
            <a:lstStyle/>
            <a:p>
              <a:pPr algn="just">
                <a:lnSpc>
                  <a:spcPct val="150000"/>
                </a:lnSpc>
              </a:pPr>
              <a:r>
                <a:rPr lang="vi-VN" sz="4400" dirty="0">
                  <a:effectLst/>
                  <a:latin typeface="Arial" panose="020B0604020202020204" pitchFamily="34" charset="0"/>
                  <a:ea typeface="Calibri" panose="020F0502020204030204" pitchFamily="34" charset="0"/>
                  <a:cs typeface="Arial" panose="020B0604020202020204" pitchFamily="34" charset="0"/>
                </a:rPr>
                <a:t>Với những thông tin còn thiếu, em làm cách nào để có được chúng?</a:t>
              </a:r>
              <a:endParaRPr lang="vi-VN" sz="44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135259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8" name="Freeform 21">
            <a:extLst>
              <a:ext uri="{FF2B5EF4-FFF2-40B4-BE49-F238E27FC236}">
                <a16:creationId xmlns:a16="http://schemas.microsoft.com/office/drawing/2014/main" id="{7148F56F-2563-4513-CD4E-4C2321355709}"/>
              </a:ext>
            </a:extLst>
          </p:cNvPr>
          <p:cNvSpPr/>
          <p:nvPr/>
        </p:nvSpPr>
        <p:spPr>
          <a:xfrm rot="5400000">
            <a:off x="8663583" y="847648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22">
            <a:extLst>
              <a:ext uri="{FF2B5EF4-FFF2-40B4-BE49-F238E27FC236}">
                <a16:creationId xmlns:a16="http://schemas.microsoft.com/office/drawing/2014/main" id="{CBFBD341-AA72-AC9A-FD61-0A373A13880D}"/>
              </a:ext>
            </a:extLst>
          </p:cNvPr>
          <p:cNvSpPr/>
          <p:nvPr/>
        </p:nvSpPr>
        <p:spPr>
          <a:xfrm rot="5400000">
            <a:off x="4559723" y="847648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23">
            <a:extLst>
              <a:ext uri="{FF2B5EF4-FFF2-40B4-BE49-F238E27FC236}">
                <a16:creationId xmlns:a16="http://schemas.microsoft.com/office/drawing/2014/main" id="{FE5F64E6-3330-E38B-709F-F33E661BC1F7}"/>
              </a:ext>
            </a:extLst>
          </p:cNvPr>
          <p:cNvSpPr/>
          <p:nvPr/>
        </p:nvSpPr>
        <p:spPr>
          <a:xfrm rot="5400000">
            <a:off x="364827" y="8457726"/>
            <a:ext cx="3483826" cy="4213480"/>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24">
            <a:extLst>
              <a:ext uri="{FF2B5EF4-FFF2-40B4-BE49-F238E27FC236}">
                <a16:creationId xmlns:a16="http://schemas.microsoft.com/office/drawing/2014/main" id="{E51713FC-73A7-443F-6009-3B2CB3AE228B}"/>
              </a:ext>
            </a:extLst>
          </p:cNvPr>
          <p:cNvSpPr/>
          <p:nvPr/>
        </p:nvSpPr>
        <p:spPr>
          <a:xfrm rot="5400000">
            <a:off x="12531297" y="847648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25">
            <a:extLst>
              <a:ext uri="{FF2B5EF4-FFF2-40B4-BE49-F238E27FC236}">
                <a16:creationId xmlns:a16="http://schemas.microsoft.com/office/drawing/2014/main" id="{63DA5B00-0DFD-2934-1655-D2B269EE91C6}"/>
              </a:ext>
            </a:extLst>
          </p:cNvPr>
          <p:cNvSpPr/>
          <p:nvPr/>
        </p:nvSpPr>
        <p:spPr>
          <a:xfrm rot="5400000">
            <a:off x="16355571" y="847648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Freeform 2"/>
          <p:cNvSpPr/>
          <p:nvPr/>
        </p:nvSpPr>
        <p:spPr>
          <a:xfrm flipH="1">
            <a:off x="-2881059" y="-237933"/>
            <a:ext cx="8734126" cy="5353291"/>
          </a:xfrm>
          <a:custGeom>
            <a:avLst/>
            <a:gdLst/>
            <a:ahLst/>
            <a:cxnLst/>
            <a:rect l="l" t="t" r="r" b="b"/>
            <a:pathLst>
              <a:path w="8734126" h="5353291">
                <a:moveTo>
                  <a:pt x="8734125" y="0"/>
                </a:moveTo>
                <a:lnTo>
                  <a:pt x="0" y="0"/>
                </a:lnTo>
                <a:lnTo>
                  <a:pt x="0" y="5353291"/>
                </a:lnTo>
                <a:lnTo>
                  <a:pt x="8734125" y="5353291"/>
                </a:lnTo>
                <a:lnTo>
                  <a:pt x="8734125" y="0"/>
                </a:lnTo>
                <a:close/>
              </a:path>
            </a:pathLst>
          </a:custGeom>
          <a:blipFill>
            <a:blip r:embed="rId4">
              <a:alphaModFix amt="73000"/>
            </a:blip>
            <a:stretch>
              <a:fillRect/>
            </a:stretch>
          </a:blipFill>
          <a:ln cap="sq">
            <a:noFill/>
            <a:prstDash val="solid"/>
            <a:miter/>
          </a:ln>
        </p:spPr>
      </p:sp>
      <p:sp>
        <p:nvSpPr>
          <p:cNvPr id="4" name="Freeform 4"/>
          <p:cNvSpPr/>
          <p:nvPr/>
        </p:nvSpPr>
        <p:spPr>
          <a:xfrm>
            <a:off x="14020799" y="419101"/>
            <a:ext cx="6745683" cy="4134542"/>
          </a:xfrm>
          <a:custGeom>
            <a:avLst/>
            <a:gdLst/>
            <a:ahLst/>
            <a:cxnLst/>
            <a:rect l="l" t="t" r="r" b="b"/>
            <a:pathLst>
              <a:path w="7998322" h="4902305">
                <a:moveTo>
                  <a:pt x="0" y="0"/>
                </a:moveTo>
                <a:lnTo>
                  <a:pt x="7998322" y="0"/>
                </a:lnTo>
                <a:lnTo>
                  <a:pt x="7998322" y="4902305"/>
                </a:lnTo>
                <a:lnTo>
                  <a:pt x="0" y="4902305"/>
                </a:lnTo>
                <a:lnTo>
                  <a:pt x="0" y="0"/>
                </a:lnTo>
                <a:close/>
              </a:path>
            </a:pathLst>
          </a:custGeom>
          <a:blipFill>
            <a:blip r:embed="rId4">
              <a:alphaModFix amt="73000"/>
            </a:blip>
            <a:stretch>
              <a:fillRect/>
            </a:stretch>
          </a:blipFill>
          <a:ln cap="sq">
            <a:noFill/>
            <a:prstDash val="solid"/>
            <a:miter/>
          </a:ln>
        </p:spPr>
      </p:sp>
      <p:grpSp>
        <p:nvGrpSpPr>
          <p:cNvPr id="29" name="Group 28">
            <a:extLst>
              <a:ext uri="{FF2B5EF4-FFF2-40B4-BE49-F238E27FC236}">
                <a16:creationId xmlns:a16="http://schemas.microsoft.com/office/drawing/2014/main" id="{B926B9C8-F4C1-CD3A-8F7D-9258530B8A1E}"/>
              </a:ext>
            </a:extLst>
          </p:cNvPr>
          <p:cNvGrpSpPr/>
          <p:nvPr/>
        </p:nvGrpSpPr>
        <p:grpSpPr>
          <a:xfrm>
            <a:off x="1632351" y="876300"/>
            <a:ext cx="11810999" cy="3962400"/>
            <a:chOff x="1724755" y="3266164"/>
            <a:chExt cx="7571645" cy="6249874"/>
          </a:xfrm>
        </p:grpSpPr>
        <p:grpSp>
          <p:nvGrpSpPr>
            <p:cNvPr id="24" name="Group 23">
              <a:extLst>
                <a:ext uri="{FF2B5EF4-FFF2-40B4-BE49-F238E27FC236}">
                  <a16:creationId xmlns:a16="http://schemas.microsoft.com/office/drawing/2014/main" id="{DF346879-5CED-30B2-8C86-41F01CFAAF9E}"/>
                </a:ext>
              </a:extLst>
            </p:cNvPr>
            <p:cNvGrpSpPr/>
            <p:nvPr/>
          </p:nvGrpSpPr>
          <p:grpSpPr>
            <a:xfrm>
              <a:off x="1724755" y="3266164"/>
              <a:ext cx="7571645" cy="6249874"/>
              <a:chOff x="5986281" y="1164264"/>
              <a:chExt cx="11090578" cy="8157386"/>
            </a:xfrm>
          </p:grpSpPr>
          <p:sp>
            <p:nvSpPr>
              <p:cNvPr id="6" name="Freeform 6"/>
              <p:cNvSpPr/>
              <p:nvPr/>
            </p:nvSpPr>
            <p:spPr>
              <a:xfrm>
                <a:off x="6544350" y="1181100"/>
                <a:ext cx="10532509" cy="8140550"/>
              </a:xfrm>
              <a:custGeom>
                <a:avLst/>
                <a:gdLst/>
                <a:ahLst/>
                <a:cxnLst/>
                <a:rect l="l" t="t" r="r" b="b"/>
                <a:pathLst>
                  <a:path w="2126759" h="1498659">
                    <a:moveTo>
                      <a:pt x="66291" y="0"/>
                    </a:moveTo>
                    <a:lnTo>
                      <a:pt x="2060468" y="0"/>
                    </a:lnTo>
                    <a:cubicBezTo>
                      <a:pt x="2078050" y="0"/>
                      <a:pt x="2094911" y="6984"/>
                      <a:pt x="2107343" y="19416"/>
                    </a:cubicBezTo>
                    <a:cubicBezTo>
                      <a:pt x="2119775" y="31848"/>
                      <a:pt x="2126759" y="48710"/>
                      <a:pt x="2126759" y="66291"/>
                    </a:cubicBezTo>
                    <a:lnTo>
                      <a:pt x="2126759" y="1432368"/>
                    </a:lnTo>
                    <a:cubicBezTo>
                      <a:pt x="2126759" y="1449949"/>
                      <a:pt x="2119775" y="1466811"/>
                      <a:pt x="2107343" y="1479243"/>
                    </a:cubicBezTo>
                    <a:cubicBezTo>
                      <a:pt x="2094911" y="1491675"/>
                      <a:pt x="2078050" y="1498659"/>
                      <a:pt x="2060468" y="1498659"/>
                    </a:cubicBezTo>
                    <a:lnTo>
                      <a:pt x="66291" y="1498659"/>
                    </a:lnTo>
                    <a:cubicBezTo>
                      <a:pt x="48710" y="1498659"/>
                      <a:pt x="31848" y="1491675"/>
                      <a:pt x="19416" y="1479243"/>
                    </a:cubicBezTo>
                    <a:cubicBezTo>
                      <a:pt x="6984" y="1466811"/>
                      <a:pt x="0" y="1449949"/>
                      <a:pt x="0" y="1432368"/>
                    </a:cubicBezTo>
                    <a:lnTo>
                      <a:pt x="0" y="66291"/>
                    </a:lnTo>
                    <a:cubicBezTo>
                      <a:pt x="0" y="48710"/>
                      <a:pt x="6984" y="31848"/>
                      <a:pt x="19416" y="19416"/>
                    </a:cubicBezTo>
                    <a:cubicBezTo>
                      <a:pt x="31848" y="6984"/>
                      <a:pt x="48710" y="0"/>
                      <a:pt x="66291" y="0"/>
                    </a:cubicBezTo>
                    <a:close/>
                  </a:path>
                </a:pathLst>
              </a:custGeom>
              <a:solidFill>
                <a:srgbClr val="893141"/>
              </a:solidFill>
            </p:spPr>
          </p:sp>
          <p:sp>
            <p:nvSpPr>
              <p:cNvPr id="9" name="Freeform 9"/>
              <p:cNvSpPr/>
              <p:nvPr/>
            </p:nvSpPr>
            <p:spPr>
              <a:xfrm>
                <a:off x="5986281" y="1164264"/>
                <a:ext cx="10867348" cy="7958472"/>
              </a:xfrm>
              <a:custGeom>
                <a:avLst/>
                <a:gdLst/>
                <a:ahLst/>
                <a:cxnLst/>
                <a:rect l="l" t="t" r="r" b="b"/>
                <a:pathLst>
                  <a:path w="2126759" h="1498659">
                    <a:moveTo>
                      <a:pt x="66291" y="0"/>
                    </a:moveTo>
                    <a:lnTo>
                      <a:pt x="2060468" y="0"/>
                    </a:lnTo>
                    <a:cubicBezTo>
                      <a:pt x="2078050" y="0"/>
                      <a:pt x="2094911" y="6984"/>
                      <a:pt x="2107343" y="19416"/>
                    </a:cubicBezTo>
                    <a:cubicBezTo>
                      <a:pt x="2119775" y="31848"/>
                      <a:pt x="2126759" y="48710"/>
                      <a:pt x="2126759" y="66291"/>
                    </a:cubicBezTo>
                    <a:lnTo>
                      <a:pt x="2126759" y="1432368"/>
                    </a:lnTo>
                    <a:cubicBezTo>
                      <a:pt x="2126759" y="1449949"/>
                      <a:pt x="2119775" y="1466811"/>
                      <a:pt x="2107343" y="1479243"/>
                    </a:cubicBezTo>
                    <a:cubicBezTo>
                      <a:pt x="2094911" y="1491675"/>
                      <a:pt x="2078050" y="1498659"/>
                      <a:pt x="2060468" y="1498659"/>
                    </a:cubicBezTo>
                    <a:lnTo>
                      <a:pt x="66291" y="1498659"/>
                    </a:lnTo>
                    <a:cubicBezTo>
                      <a:pt x="48710" y="1498659"/>
                      <a:pt x="31848" y="1491675"/>
                      <a:pt x="19416" y="1479243"/>
                    </a:cubicBezTo>
                    <a:cubicBezTo>
                      <a:pt x="6984" y="1466811"/>
                      <a:pt x="0" y="1449949"/>
                      <a:pt x="0" y="1432368"/>
                    </a:cubicBezTo>
                    <a:lnTo>
                      <a:pt x="0" y="66291"/>
                    </a:lnTo>
                    <a:cubicBezTo>
                      <a:pt x="0" y="48710"/>
                      <a:pt x="6984" y="31848"/>
                      <a:pt x="19416" y="19416"/>
                    </a:cubicBezTo>
                    <a:cubicBezTo>
                      <a:pt x="31848" y="6984"/>
                      <a:pt x="48710" y="0"/>
                      <a:pt x="66291" y="0"/>
                    </a:cubicBezTo>
                    <a:close/>
                  </a:path>
                </a:pathLst>
              </a:custGeom>
              <a:solidFill>
                <a:srgbClr val="FFFFFF"/>
              </a:solidFill>
            </p:spPr>
          </p:sp>
        </p:grpSp>
        <p:sp>
          <p:nvSpPr>
            <p:cNvPr id="28" name="TextBox 27">
              <a:extLst>
                <a:ext uri="{FF2B5EF4-FFF2-40B4-BE49-F238E27FC236}">
                  <a16:creationId xmlns:a16="http://schemas.microsoft.com/office/drawing/2014/main" id="{DC7CE1DD-6566-FE62-A14D-50802B013E51}"/>
                </a:ext>
              </a:extLst>
            </p:cNvPr>
            <p:cNvSpPr txBox="1"/>
            <p:nvPr/>
          </p:nvSpPr>
          <p:spPr>
            <a:xfrm>
              <a:off x="1997918" y="4147497"/>
              <a:ext cx="6872916" cy="4334806"/>
            </a:xfrm>
            <a:prstGeom prst="rect">
              <a:avLst/>
            </a:prstGeom>
            <a:noFill/>
          </p:spPr>
          <p:txBody>
            <a:bodyPr wrap="square">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Xem lại công thức tính diện tích hình chữ nhật trong sách giáo khoa môn toán hoặc tìm trên internet hoặc hỏi người lớn.</a:t>
              </a:r>
              <a:endParaRPr lang="vi-VN" sz="4000" dirty="0">
                <a:effectLst/>
                <a:latin typeface="Arial" panose="020B0604020202020204" pitchFamily="34" charset="0"/>
                <a:cs typeface="Arial" panose="020B0604020202020204" pitchFamily="34" charset="0"/>
              </a:endParaRPr>
            </a:p>
          </p:txBody>
        </p:sp>
      </p:grpSp>
      <p:sp>
        <p:nvSpPr>
          <p:cNvPr id="7" name="Freeform 19">
            <a:extLst>
              <a:ext uri="{FF2B5EF4-FFF2-40B4-BE49-F238E27FC236}">
                <a16:creationId xmlns:a16="http://schemas.microsoft.com/office/drawing/2014/main" id="{19BBA877-1920-32E9-02BD-5C075E9D82CD}"/>
              </a:ext>
            </a:extLst>
          </p:cNvPr>
          <p:cNvSpPr/>
          <p:nvPr/>
        </p:nvSpPr>
        <p:spPr>
          <a:xfrm>
            <a:off x="12676215" y="3619500"/>
            <a:ext cx="4783994" cy="6475794"/>
          </a:xfrm>
          <a:custGeom>
            <a:avLst/>
            <a:gdLst/>
            <a:ahLst/>
            <a:cxnLst/>
            <a:rect l="l" t="t" r="r" b="b"/>
            <a:pathLst>
              <a:path w="821281" h="1111717">
                <a:moveTo>
                  <a:pt x="0" y="0"/>
                </a:moveTo>
                <a:lnTo>
                  <a:pt x="821281" y="0"/>
                </a:lnTo>
                <a:lnTo>
                  <a:pt x="821281" y="1111717"/>
                </a:lnTo>
                <a:lnTo>
                  <a:pt x="0" y="1111717"/>
                </a:lnTo>
                <a:lnTo>
                  <a:pt x="0" y="0"/>
                </a:lnTo>
                <a:close/>
              </a:path>
            </a:pathLst>
          </a:custGeom>
          <a:blipFill>
            <a:blip r:embed="rId5"/>
            <a:stretch>
              <a:fillRect/>
            </a:stretch>
          </a:blipFill>
        </p:spPr>
      </p:sp>
      <p:grpSp>
        <p:nvGrpSpPr>
          <p:cNvPr id="3" name="Group 2">
            <a:extLst>
              <a:ext uri="{FF2B5EF4-FFF2-40B4-BE49-F238E27FC236}">
                <a16:creationId xmlns:a16="http://schemas.microsoft.com/office/drawing/2014/main" id="{B95913DD-043D-BC90-9773-78E3F28CCA86}"/>
              </a:ext>
            </a:extLst>
          </p:cNvPr>
          <p:cNvGrpSpPr/>
          <p:nvPr/>
        </p:nvGrpSpPr>
        <p:grpSpPr>
          <a:xfrm>
            <a:off x="1662901" y="5336433"/>
            <a:ext cx="11780449" cy="2867456"/>
            <a:chOff x="1724755" y="3266164"/>
            <a:chExt cx="7571645" cy="6249874"/>
          </a:xfrm>
        </p:grpSpPr>
        <p:grpSp>
          <p:nvGrpSpPr>
            <p:cNvPr id="5" name="Group 4">
              <a:extLst>
                <a:ext uri="{FF2B5EF4-FFF2-40B4-BE49-F238E27FC236}">
                  <a16:creationId xmlns:a16="http://schemas.microsoft.com/office/drawing/2014/main" id="{DD054FF6-CA50-B7A4-A57D-D632F4927187}"/>
                </a:ext>
              </a:extLst>
            </p:cNvPr>
            <p:cNvGrpSpPr/>
            <p:nvPr/>
          </p:nvGrpSpPr>
          <p:grpSpPr>
            <a:xfrm>
              <a:off x="1724755" y="3266164"/>
              <a:ext cx="7571645" cy="6249874"/>
              <a:chOff x="5986281" y="1164264"/>
              <a:chExt cx="11090578" cy="8157386"/>
            </a:xfrm>
          </p:grpSpPr>
          <p:sp>
            <p:nvSpPr>
              <p:cNvPr id="15" name="Freeform 6">
                <a:extLst>
                  <a:ext uri="{FF2B5EF4-FFF2-40B4-BE49-F238E27FC236}">
                    <a16:creationId xmlns:a16="http://schemas.microsoft.com/office/drawing/2014/main" id="{81E486D0-20FC-8D86-6BFB-1D004AB91E96}"/>
                  </a:ext>
                </a:extLst>
              </p:cNvPr>
              <p:cNvSpPr/>
              <p:nvPr/>
            </p:nvSpPr>
            <p:spPr>
              <a:xfrm>
                <a:off x="6544350" y="1181100"/>
                <a:ext cx="10532509" cy="8140550"/>
              </a:xfrm>
              <a:custGeom>
                <a:avLst/>
                <a:gdLst/>
                <a:ahLst/>
                <a:cxnLst/>
                <a:rect l="l" t="t" r="r" b="b"/>
                <a:pathLst>
                  <a:path w="2126759" h="1498659">
                    <a:moveTo>
                      <a:pt x="66291" y="0"/>
                    </a:moveTo>
                    <a:lnTo>
                      <a:pt x="2060468" y="0"/>
                    </a:lnTo>
                    <a:cubicBezTo>
                      <a:pt x="2078050" y="0"/>
                      <a:pt x="2094911" y="6984"/>
                      <a:pt x="2107343" y="19416"/>
                    </a:cubicBezTo>
                    <a:cubicBezTo>
                      <a:pt x="2119775" y="31848"/>
                      <a:pt x="2126759" y="48710"/>
                      <a:pt x="2126759" y="66291"/>
                    </a:cubicBezTo>
                    <a:lnTo>
                      <a:pt x="2126759" y="1432368"/>
                    </a:lnTo>
                    <a:cubicBezTo>
                      <a:pt x="2126759" y="1449949"/>
                      <a:pt x="2119775" y="1466811"/>
                      <a:pt x="2107343" y="1479243"/>
                    </a:cubicBezTo>
                    <a:cubicBezTo>
                      <a:pt x="2094911" y="1491675"/>
                      <a:pt x="2078050" y="1498659"/>
                      <a:pt x="2060468" y="1498659"/>
                    </a:cubicBezTo>
                    <a:lnTo>
                      <a:pt x="66291" y="1498659"/>
                    </a:lnTo>
                    <a:cubicBezTo>
                      <a:pt x="48710" y="1498659"/>
                      <a:pt x="31848" y="1491675"/>
                      <a:pt x="19416" y="1479243"/>
                    </a:cubicBezTo>
                    <a:cubicBezTo>
                      <a:pt x="6984" y="1466811"/>
                      <a:pt x="0" y="1449949"/>
                      <a:pt x="0" y="1432368"/>
                    </a:cubicBezTo>
                    <a:lnTo>
                      <a:pt x="0" y="66291"/>
                    </a:lnTo>
                    <a:cubicBezTo>
                      <a:pt x="0" y="48710"/>
                      <a:pt x="6984" y="31848"/>
                      <a:pt x="19416" y="19416"/>
                    </a:cubicBezTo>
                    <a:cubicBezTo>
                      <a:pt x="31848" y="6984"/>
                      <a:pt x="48710" y="0"/>
                      <a:pt x="66291" y="0"/>
                    </a:cubicBezTo>
                    <a:close/>
                  </a:path>
                </a:pathLst>
              </a:custGeom>
              <a:solidFill>
                <a:srgbClr val="893141"/>
              </a:solidFill>
            </p:spPr>
          </p:sp>
          <p:sp>
            <p:nvSpPr>
              <p:cNvPr id="16" name="Freeform 9">
                <a:extLst>
                  <a:ext uri="{FF2B5EF4-FFF2-40B4-BE49-F238E27FC236}">
                    <a16:creationId xmlns:a16="http://schemas.microsoft.com/office/drawing/2014/main" id="{8CBB8180-5228-7E5A-32CB-2A0DCFDF9018}"/>
                  </a:ext>
                </a:extLst>
              </p:cNvPr>
              <p:cNvSpPr/>
              <p:nvPr/>
            </p:nvSpPr>
            <p:spPr>
              <a:xfrm>
                <a:off x="5986281" y="1164264"/>
                <a:ext cx="10867348" cy="7958472"/>
              </a:xfrm>
              <a:custGeom>
                <a:avLst/>
                <a:gdLst/>
                <a:ahLst/>
                <a:cxnLst/>
                <a:rect l="l" t="t" r="r" b="b"/>
                <a:pathLst>
                  <a:path w="2126759" h="1498659">
                    <a:moveTo>
                      <a:pt x="66291" y="0"/>
                    </a:moveTo>
                    <a:lnTo>
                      <a:pt x="2060468" y="0"/>
                    </a:lnTo>
                    <a:cubicBezTo>
                      <a:pt x="2078050" y="0"/>
                      <a:pt x="2094911" y="6984"/>
                      <a:pt x="2107343" y="19416"/>
                    </a:cubicBezTo>
                    <a:cubicBezTo>
                      <a:pt x="2119775" y="31848"/>
                      <a:pt x="2126759" y="48710"/>
                      <a:pt x="2126759" y="66291"/>
                    </a:cubicBezTo>
                    <a:lnTo>
                      <a:pt x="2126759" y="1432368"/>
                    </a:lnTo>
                    <a:cubicBezTo>
                      <a:pt x="2126759" y="1449949"/>
                      <a:pt x="2119775" y="1466811"/>
                      <a:pt x="2107343" y="1479243"/>
                    </a:cubicBezTo>
                    <a:cubicBezTo>
                      <a:pt x="2094911" y="1491675"/>
                      <a:pt x="2078050" y="1498659"/>
                      <a:pt x="2060468" y="1498659"/>
                    </a:cubicBezTo>
                    <a:lnTo>
                      <a:pt x="66291" y="1498659"/>
                    </a:lnTo>
                    <a:cubicBezTo>
                      <a:pt x="48710" y="1498659"/>
                      <a:pt x="31848" y="1491675"/>
                      <a:pt x="19416" y="1479243"/>
                    </a:cubicBezTo>
                    <a:cubicBezTo>
                      <a:pt x="6984" y="1466811"/>
                      <a:pt x="0" y="1449949"/>
                      <a:pt x="0" y="1432368"/>
                    </a:cubicBezTo>
                    <a:lnTo>
                      <a:pt x="0" y="66291"/>
                    </a:lnTo>
                    <a:cubicBezTo>
                      <a:pt x="0" y="48710"/>
                      <a:pt x="6984" y="31848"/>
                      <a:pt x="19416" y="19416"/>
                    </a:cubicBezTo>
                    <a:cubicBezTo>
                      <a:pt x="31848" y="6984"/>
                      <a:pt x="48710" y="0"/>
                      <a:pt x="66291" y="0"/>
                    </a:cubicBezTo>
                    <a:close/>
                  </a:path>
                </a:pathLst>
              </a:custGeom>
              <a:solidFill>
                <a:srgbClr val="FFFFFF"/>
              </a:solidFill>
            </p:spPr>
          </p:sp>
        </p:grpSp>
        <p:sp>
          <p:nvSpPr>
            <p:cNvPr id="14" name="TextBox 13">
              <a:extLst>
                <a:ext uri="{FF2B5EF4-FFF2-40B4-BE49-F238E27FC236}">
                  <a16:creationId xmlns:a16="http://schemas.microsoft.com/office/drawing/2014/main" id="{757C322D-3EFC-0BE8-491A-A555E7241A54}"/>
                </a:ext>
              </a:extLst>
            </p:cNvPr>
            <p:cNvSpPr txBox="1"/>
            <p:nvPr/>
          </p:nvSpPr>
          <p:spPr>
            <a:xfrm>
              <a:off x="1937266" y="4147496"/>
              <a:ext cx="7037897" cy="3977581"/>
            </a:xfrm>
            <a:prstGeom prst="rect">
              <a:avLst/>
            </a:prstGeom>
            <a:noFill/>
          </p:spPr>
          <p:txBody>
            <a:bodyPr wrap="square">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Em có thể hỏi bác Phương hoặc tự mình đo,… để xác định số đo hai cạnh của vườn rau.</a:t>
              </a:r>
              <a:endParaRPr lang="vi-VN" sz="40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930442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4BEE324D-F84F-52AD-6DAE-73E0F68AE78E}"/>
              </a:ext>
            </a:extLst>
          </p:cNvPr>
          <p:cNvGrpSpPr/>
          <p:nvPr/>
        </p:nvGrpSpPr>
        <p:grpSpPr>
          <a:xfrm>
            <a:off x="10667999" y="-357384"/>
            <a:ext cx="7620001" cy="11001768"/>
            <a:chOff x="11306340" y="-357384"/>
            <a:chExt cx="7395913" cy="11001768"/>
          </a:xfrm>
        </p:grpSpPr>
        <p:sp>
          <p:nvSpPr>
            <p:cNvPr id="6" name="Freeform 6"/>
            <p:cNvSpPr/>
            <p:nvPr/>
          </p:nvSpPr>
          <p:spPr>
            <a:xfrm rot="-10800000" flipV="1">
              <a:off x="11306340" y="3245775"/>
              <a:ext cx="3079671" cy="3699305"/>
            </a:xfrm>
            <a:custGeom>
              <a:avLst/>
              <a:gdLst/>
              <a:ahLst/>
              <a:cxnLst/>
              <a:rect l="l" t="t" r="r" b="b"/>
              <a:pathLst>
                <a:path w="3079671" h="3699305">
                  <a:moveTo>
                    <a:pt x="0" y="3699304"/>
                  </a:moveTo>
                  <a:lnTo>
                    <a:pt x="3079671" y="3699304"/>
                  </a:lnTo>
                  <a:lnTo>
                    <a:pt x="3079671" y="0"/>
                  </a:lnTo>
                  <a:lnTo>
                    <a:pt x="0" y="0"/>
                  </a:lnTo>
                  <a:lnTo>
                    <a:pt x="0" y="3699304"/>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1" name="Group 50">
              <a:extLst>
                <a:ext uri="{FF2B5EF4-FFF2-40B4-BE49-F238E27FC236}">
                  <a16:creationId xmlns:a16="http://schemas.microsoft.com/office/drawing/2014/main" id="{232517CB-DB9E-CB7D-6EEC-AAF1C4656A07}"/>
                </a:ext>
              </a:extLst>
            </p:cNvPr>
            <p:cNvGrpSpPr/>
            <p:nvPr/>
          </p:nvGrpSpPr>
          <p:grpSpPr>
            <a:xfrm>
              <a:off x="11306340" y="-357384"/>
              <a:ext cx="7395913" cy="11001768"/>
              <a:chOff x="11193328" y="-357384"/>
              <a:chExt cx="7395913" cy="11001768"/>
            </a:xfrm>
          </p:grpSpPr>
          <p:grpSp>
            <p:nvGrpSpPr>
              <p:cNvPr id="2" name="Group 2"/>
              <p:cNvGrpSpPr/>
              <p:nvPr/>
            </p:nvGrpSpPr>
            <p:grpSpPr>
              <a:xfrm>
                <a:off x="13527593" y="-357384"/>
                <a:ext cx="5061648" cy="11001768"/>
                <a:chOff x="0" y="0"/>
                <a:chExt cx="1333109" cy="2897585"/>
              </a:xfrm>
            </p:grpSpPr>
            <p:sp>
              <p:nvSpPr>
                <p:cNvPr id="3" name="Freeform 3"/>
                <p:cNvSpPr/>
                <p:nvPr/>
              </p:nvSpPr>
              <p:spPr>
                <a:xfrm>
                  <a:off x="0" y="0"/>
                  <a:ext cx="1333109" cy="2897585"/>
                </a:xfrm>
                <a:custGeom>
                  <a:avLst/>
                  <a:gdLst/>
                  <a:ahLst/>
                  <a:cxnLst/>
                  <a:rect l="l" t="t" r="r" b="b"/>
                  <a:pathLst>
                    <a:path w="1333109" h="2897585">
                      <a:moveTo>
                        <a:pt x="78006" y="0"/>
                      </a:moveTo>
                      <a:lnTo>
                        <a:pt x="1255103" y="0"/>
                      </a:lnTo>
                      <a:cubicBezTo>
                        <a:pt x="1298185" y="0"/>
                        <a:pt x="1333109" y="34924"/>
                        <a:pt x="1333109" y="78006"/>
                      </a:cubicBezTo>
                      <a:lnTo>
                        <a:pt x="1333109" y="2819579"/>
                      </a:lnTo>
                      <a:cubicBezTo>
                        <a:pt x="1333109" y="2862661"/>
                        <a:pt x="1298185" y="2897585"/>
                        <a:pt x="1255103" y="2897585"/>
                      </a:cubicBezTo>
                      <a:lnTo>
                        <a:pt x="78006" y="2897585"/>
                      </a:lnTo>
                      <a:cubicBezTo>
                        <a:pt x="34924" y="2897585"/>
                        <a:pt x="0" y="2862661"/>
                        <a:pt x="0" y="2819579"/>
                      </a:cubicBezTo>
                      <a:lnTo>
                        <a:pt x="0" y="78006"/>
                      </a:lnTo>
                      <a:cubicBezTo>
                        <a:pt x="0" y="34924"/>
                        <a:pt x="34924" y="0"/>
                        <a:pt x="78006" y="0"/>
                      </a:cubicBezTo>
                      <a:close/>
                    </a:path>
                  </a:pathLst>
                </a:custGeom>
                <a:solidFill>
                  <a:srgbClr val="FFFFFF"/>
                </a:solidFill>
              </p:spPr>
            </p:sp>
            <p:sp>
              <p:nvSpPr>
                <p:cNvPr id="4" name="TextBox 4"/>
                <p:cNvSpPr txBox="1"/>
                <p:nvPr/>
              </p:nvSpPr>
              <p:spPr>
                <a:xfrm>
                  <a:off x="0" y="-38100"/>
                  <a:ext cx="1333109" cy="293568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5" name="Freeform 5"/>
              <p:cNvSpPr/>
              <p:nvPr/>
            </p:nvSpPr>
            <p:spPr>
              <a:xfrm rot="-10800000" flipV="1">
                <a:off x="11193328" y="6945079"/>
                <a:ext cx="3079671" cy="3699305"/>
              </a:xfrm>
              <a:custGeom>
                <a:avLst/>
                <a:gdLst/>
                <a:ahLst/>
                <a:cxnLst/>
                <a:rect l="l" t="t" r="r" b="b"/>
                <a:pathLst>
                  <a:path w="3079671" h="3699305">
                    <a:moveTo>
                      <a:pt x="0" y="3699305"/>
                    </a:moveTo>
                    <a:lnTo>
                      <a:pt x="3079671" y="3699305"/>
                    </a:lnTo>
                    <a:lnTo>
                      <a:pt x="3079671" y="0"/>
                    </a:lnTo>
                    <a:lnTo>
                      <a:pt x="0" y="0"/>
                    </a:lnTo>
                    <a:lnTo>
                      <a:pt x="0" y="369930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0800000" flipV="1">
                <a:off x="11215153" y="-357384"/>
                <a:ext cx="3079671" cy="3699305"/>
              </a:xfrm>
              <a:custGeom>
                <a:avLst/>
                <a:gdLst/>
                <a:ahLst/>
                <a:cxnLst/>
                <a:rect l="l" t="t" r="r" b="b"/>
                <a:pathLst>
                  <a:path w="3079671" h="3699305">
                    <a:moveTo>
                      <a:pt x="0" y="3699305"/>
                    </a:moveTo>
                    <a:lnTo>
                      <a:pt x="3079671" y="3699305"/>
                    </a:lnTo>
                    <a:lnTo>
                      <a:pt x="3079671" y="0"/>
                    </a:lnTo>
                    <a:lnTo>
                      <a:pt x="0" y="0"/>
                    </a:lnTo>
                    <a:lnTo>
                      <a:pt x="0" y="3699305"/>
                    </a:lnTo>
                    <a:close/>
                  </a:path>
                </a:pathLst>
              </a:custGeom>
              <a:blipFill>
                <a:blip r:embed="rId2">
                  <a:extLst>
                    <a:ext uri="{96DAC541-7B7A-43D3-8B79-37D633B846F1}">
                      <asvg:svgBlip xmlns:asvg="http://schemas.microsoft.com/office/drawing/2016/SVG/main" r:embed="rId3"/>
                    </a:ext>
                  </a:extLst>
                </a:blip>
                <a:stretch>
                  <a:fillRect/>
                </a:stretch>
              </a:blipFill>
            </p:spPr>
          </p:sp>
        </p:grpSp>
      </p:grpSp>
      <p:sp>
        <p:nvSpPr>
          <p:cNvPr id="27" name="Freeform 27"/>
          <p:cNvSpPr/>
          <p:nvPr/>
        </p:nvSpPr>
        <p:spPr>
          <a:xfrm>
            <a:off x="11658600" y="2806524"/>
            <a:ext cx="5574739" cy="7480476"/>
          </a:xfrm>
          <a:custGeom>
            <a:avLst/>
            <a:gdLst/>
            <a:ahLst/>
            <a:cxnLst/>
            <a:rect l="l" t="t" r="r" b="b"/>
            <a:pathLst>
              <a:path w="6065972" h="8139638">
                <a:moveTo>
                  <a:pt x="0" y="0"/>
                </a:moveTo>
                <a:lnTo>
                  <a:pt x="6065972" y="0"/>
                </a:lnTo>
                <a:lnTo>
                  <a:pt x="6065972" y="8139638"/>
                </a:lnTo>
                <a:lnTo>
                  <a:pt x="0" y="8139638"/>
                </a:lnTo>
                <a:lnTo>
                  <a:pt x="0" y="0"/>
                </a:lnTo>
                <a:close/>
              </a:path>
            </a:pathLst>
          </a:custGeom>
          <a:blipFill>
            <a:blip r:embed="rId4"/>
            <a:stretch>
              <a:fillRect b="-74795"/>
            </a:stretch>
          </a:blipFill>
        </p:spPr>
      </p:sp>
      <p:sp>
        <p:nvSpPr>
          <p:cNvPr id="55" name="Title 54">
            <a:extLst>
              <a:ext uri="{FF2B5EF4-FFF2-40B4-BE49-F238E27FC236}">
                <a16:creationId xmlns:a16="http://schemas.microsoft.com/office/drawing/2014/main" id="{5F5E4C5A-9AA3-A7C0-A068-19CA3D0ED733}"/>
              </a:ext>
            </a:extLst>
          </p:cNvPr>
          <p:cNvSpPr>
            <a:spLocks noGrp="1"/>
          </p:cNvSpPr>
          <p:nvPr>
            <p:ph type="title"/>
          </p:nvPr>
        </p:nvSpPr>
        <p:spPr>
          <a:xfrm>
            <a:off x="11512269" y="872399"/>
            <a:ext cx="5867400" cy="1143000"/>
          </a:xfrm>
        </p:spPr>
        <p:txBody>
          <a:bodyPr>
            <a:normAutofit/>
          </a:bodyPr>
          <a:lstStyle/>
          <a:p>
            <a:r>
              <a:rPr lang="vi-VN" sz="6000" b="1" dirty="0">
                <a:solidFill>
                  <a:srgbClr val="3A2D4D"/>
                </a:solidFill>
                <a:latin typeface="Arial" panose="020B0604020202020204" pitchFamily="34" charset="0"/>
                <a:cs typeface="Arial" panose="020B0604020202020204" pitchFamily="34" charset="0"/>
              </a:rPr>
              <a:t>KHỞI ĐỘNG</a:t>
            </a:r>
          </a:p>
        </p:txBody>
      </p:sp>
      <p:grpSp>
        <p:nvGrpSpPr>
          <p:cNvPr id="56" name="Group 55">
            <a:extLst>
              <a:ext uri="{FF2B5EF4-FFF2-40B4-BE49-F238E27FC236}">
                <a16:creationId xmlns:a16="http://schemas.microsoft.com/office/drawing/2014/main" id="{2A702827-C87E-7020-D8FE-93E57955825B}"/>
              </a:ext>
            </a:extLst>
          </p:cNvPr>
          <p:cNvGrpSpPr/>
          <p:nvPr/>
        </p:nvGrpSpPr>
        <p:grpSpPr>
          <a:xfrm>
            <a:off x="535727" y="2035180"/>
            <a:ext cx="9522674" cy="6756577"/>
            <a:chOff x="3782619" y="3240351"/>
            <a:chExt cx="9522674" cy="6756577"/>
          </a:xfrm>
        </p:grpSpPr>
        <p:sp>
          <p:nvSpPr>
            <p:cNvPr id="57" name="Freeform 7">
              <a:extLst>
                <a:ext uri="{FF2B5EF4-FFF2-40B4-BE49-F238E27FC236}">
                  <a16:creationId xmlns:a16="http://schemas.microsoft.com/office/drawing/2014/main" id="{4B2E0B67-9264-F0BE-F3D4-50B6E9F9D405}"/>
                </a:ext>
              </a:extLst>
            </p:cNvPr>
            <p:cNvSpPr/>
            <p:nvPr/>
          </p:nvSpPr>
          <p:spPr>
            <a:xfrm>
              <a:off x="4449967" y="3240351"/>
              <a:ext cx="8855326" cy="6756577"/>
            </a:xfrm>
            <a:prstGeom prst="roundRect">
              <a:avLst/>
            </a:prstGeom>
            <a:solidFill>
              <a:srgbClr val="FFFFFF"/>
            </a:solidFill>
            <a:ln w="38100" cap="rnd">
              <a:solidFill>
                <a:srgbClr val="4166DB"/>
              </a:solidFill>
              <a:prstDash val="solid"/>
              <a:round/>
            </a:ln>
          </p:spPr>
          <p:txBody>
            <a:bodyPr/>
            <a:lstStyle/>
            <a:p>
              <a:endParaRPr lang="vi-VN" dirty="0">
                <a:effectLst/>
                <a:latin typeface="Arial" panose="020B0604020202020204" pitchFamily="34" charset="0"/>
                <a:cs typeface="Arial" panose="020B0604020202020204" pitchFamily="34" charset="0"/>
              </a:endParaRPr>
            </a:p>
          </p:txBody>
        </p:sp>
        <p:sp>
          <p:nvSpPr>
            <p:cNvPr id="58" name="Freeform 11">
              <a:extLst>
                <a:ext uri="{FF2B5EF4-FFF2-40B4-BE49-F238E27FC236}">
                  <a16:creationId xmlns:a16="http://schemas.microsoft.com/office/drawing/2014/main" id="{8D588BD9-80E5-0F23-DD3F-ED1432BE0F72}"/>
                </a:ext>
              </a:extLst>
            </p:cNvPr>
            <p:cNvSpPr/>
            <p:nvPr/>
          </p:nvSpPr>
          <p:spPr>
            <a:xfrm>
              <a:off x="3782619" y="4053329"/>
              <a:ext cx="1184916" cy="848524"/>
            </a:xfrm>
            <a:prstGeom prst="homePlate">
              <a:avLst/>
            </a:prstGeom>
            <a:solidFill>
              <a:srgbClr val="4166DB"/>
            </a:solidFill>
            <a:ln w="38100" cap="rnd">
              <a:solidFill>
                <a:srgbClr val="4166DB"/>
              </a:solidFill>
              <a:prstDash val="solid"/>
              <a:round/>
            </a:ln>
          </p:spPr>
          <p:txBody>
            <a:bodyPr anchor="ctr"/>
            <a:lstStyle/>
            <a:p>
              <a:pPr algn="ctr"/>
              <a:r>
                <a:rPr lang="en-US" sz="6000" b="1" dirty="0">
                  <a:solidFill>
                    <a:schemeClr val="bg1"/>
                  </a:solidFill>
                  <a:latin typeface="Arial" panose="020B0604020202020204" pitchFamily="34" charset="0"/>
                  <a:cs typeface="Arial" panose="020B0604020202020204" pitchFamily="34" charset="0"/>
                </a:rPr>
                <a:t>?</a:t>
              </a:r>
              <a:endParaRPr lang="vi-VN" sz="6000" b="1" dirty="0">
                <a:solidFill>
                  <a:schemeClr val="bg1"/>
                </a:solidFill>
                <a:latin typeface="Arial" panose="020B0604020202020204" pitchFamily="34" charset="0"/>
                <a:cs typeface="Arial" panose="020B0604020202020204" pitchFamily="34" charset="0"/>
              </a:endParaRPr>
            </a:p>
          </p:txBody>
        </p:sp>
      </p:grpSp>
      <p:sp>
        <p:nvSpPr>
          <p:cNvPr id="59" name="TextBox 58">
            <a:extLst>
              <a:ext uri="{FF2B5EF4-FFF2-40B4-BE49-F238E27FC236}">
                <a16:creationId xmlns:a16="http://schemas.microsoft.com/office/drawing/2014/main" id="{38F948F8-66AF-F77A-589B-63CEF442828C}"/>
              </a:ext>
            </a:extLst>
          </p:cNvPr>
          <p:cNvSpPr txBox="1"/>
          <p:nvPr/>
        </p:nvSpPr>
        <p:spPr>
          <a:xfrm>
            <a:off x="1612242" y="2608180"/>
            <a:ext cx="8036990" cy="5610575"/>
          </a:xfrm>
          <a:prstGeom prst="rect">
            <a:avLst/>
          </a:prstGeom>
          <a:noFill/>
        </p:spPr>
        <p:txBody>
          <a:bodyPr wrap="square">
            <a:spAutoFit/>
          </a:bodyPr>
          <a:lstStyle/>
          <a:p>
            <a:pPr algn="ctr">
              <a:lnSpc>
                <a:spcPct val="150000"/>
              </a:lnSpc>
            </a:pPr>
            <a:r>
              <a:rPr lang="vi-VN"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THẢO LUẬN NHÓM</a:t>
            </a:r>
          </a:p>
          <a:p>
            <a:pPr algn="just">
              <a:lnSpc>
                <a:spcPct val="150000"/>
              </a:lnSpc>
            </a:pPr>
            <a:r>
              <a:rPr lang="vi-VN" sz="4000" dirty="0">
                <a:latin typeface="Arial" panose="020B0604020202020204" pitchFamily="34" charset="0"/>
                <a:cs typeface="Arial" panose="020B0604020202020204" pitchFamily="34" charset="0"/>
              </a:rPr>
              <a:t>Mảnh vườn trồng rau của bác Phương có dạng hình chữ nhật. Bác Phương nhờ em tính diện tích vườn rau. Em cần biết những gì để giải quyết được bài toán này?</a:t>
            </a:r>
          </a:p>
        </p:txBody>
      </p:sp>
    </p:spTree>
    <p:extLst>
      <p:ext uri="{BB962C8B-B14F-4D97-AF65-F5344CB8AC3E}">
        <p14:creationId xmlns:p14="http://schemas.microsoft.com/office/powerpoint/2010/main" val="20331048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blinds(horizontal)">
                                      <p:cBhvr>
                                        <p:cTn id="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2" name="Freeform 2"/>
          <p:cNvSpPr/>
          <p:nvPr/>
        </p:nvSpPr>
        <p:spPr>
          <a:xfrm>
            <a:off x="8803639" y="3093161"/>
            <a:ext cx="10901084" cy="6681456"/>
          </a:xfrm>
          <a:custGeom>
            <a:avLst/>
            <a:gdLst/>
            <a:ahLst/>
            <a:cxnLst/>
            <a:rect l="l" t="t" r="r" b="b"/>
            <a:pathLst>
              <a:path w="10901084" h="6681456">
                <a:moveTo>
                  <a:pt x="0" y="0"/>
                </a:moveTo>
                <a:lnTo>
                  <a:pt x="10901084" y="0"/>
                </a:lnTo>
                <a:lnTo>
                  <a:pt x="10901084" y="6681456"/>
                </a:lnTo>
                <a:lnTo>
                  <a:pt x="0" y="6681456"/>
                </a:lnTo>
                <a:lnTo>
                  <a:pt x="0" y="0"/>
                </a:lnTo>
                <a:close/>
              </a:path>
            </a:pathLst>
          </a:custGeom>
          <a:blipFill>
            <a:blip r:embed="rId2">
              <a:alphaModFix amt="73000"/>
            </a:blip>
            <a:stretch>
              <a:fillRect/>
            </a:stretch>
          </a:blipFill>
          <a:ln cap="sq">
            <a:noFill/>
            <a:prstDash val="solid"/>
            <a:miter/>
          </a:ln>
        </p:spPr>
      </p:sp>
      <p:sp>
        <p:nvSpPr>
          <p:cNvPr id="3" name="Freeform 3"/>
          <p:cNvSpPr/>
          <p:nvPr/>
        </p:nvSpPr>
        <p:spPr>
          <a:xfrm flipH="1">
            <a:off x="-955676" y="168903"/>
            <a:ext cx="6976648" cy="4276104"/>
          </a:xfrm>
          <a:custGeom>
            <a:avLst/>
            <a:gdLst/>
            <a:ahLst/>
            <a:cxnLst/>
            <a:rect l="l" t="t" r="r" b="b"/>
            <a:pathLst>
              <a:path w="6976648" h="4276104">
                <a:moveTo>
                  <a:pt x="6976647" y="0"/>
                </a:moveTo>
                <a:lnTo>
                  <a:pt x="0" y="0"/>
                </a:lnTo>
                <a:lnTo>
                  <a:pt x="0" y="4276104"/>
                </a:lnTo>
                <a:lnTo>
                  <a:pt x="6976647" y="4276104"/>
                </a:lnTo>
                <a:lnTo>
                  <a:pt x="6976647" y="0"/>
                </a:lnTo>
                <a:close/>
              </a:path>
            </a:pathLst>
          </a:custGeom>
          <a:blipFill>
            <a:blip r:embed="rId2">
              <a:alphaModFix amt="73000"/>
            </a:blip>
            <a:stretch>
              <a:fillRect/>
            </a:stretch>
          </a:blipFill>
          <a:ln cap="sq">
            <a:noFill/>
            <a:prstDash val="solid"/>
            <a:miter/>
          </a:ln>
        </p:spPr>
      </p:sp>
      <p:sp>
        <p:nvSpPr>
          <p:cNvPr id="4" name="Freeform 4"/>
          <p:cNvSpPr/>
          <p:nvPr/>
        </p:nvSpPr>
        <p:spPr>
          <a:xfrm>
            <a:off x="-515854" y="9258300"/>
            <a:ext cx="19319708" cy="19319708"/>
          </a:xfrm>
          <a:custGeom>
            <a:avLst/>
            <a:gdLst/>
            <a:ahLst/>
            <a:cxnLst/>
            <a:rect l="l" t="t" r="r" b="b"/>
            <a:pathLst>
              <a:path w="19319708" h="19319708">
                <a:moveTo>
                  <a:pt x="0" y="0"/>
                </a:moveTo>
                <a:lnTo>
                  <a:pt x="19319708" y="0"/>
                </a:lnTo>
                <a:lnTo>
                  <a:pt x="19319708" y="19319708"/>
                </a:lnTo>
                <a:lnTo>
                  <a:pt x="0" y="19319708"/>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grpSp>
        <p:nvGrpSpPr>
          <p:cNvPr id="17" name="Group 16">
            <a:extLst>
              <a:ext uri="{FF2B5EF4-FFF2-40B4-BE49-F238E27FC236}">
                <a16:creationId xmlns:a16="http://schemas.microsoft.com/office/drawing/2014/main" id="{6B7BE026-9109-7685-00F1-CC3981152883}"/>
              </a:ext>
            </a:extLst>
          </p:cNvPr>
          <p:cNvGrpSpPr/>
          <p:nvPr/>
        </p:nvGrpSpPr>
        <p:grpSpPr>
          <a:xfrm>
            <a:off x="1470443" y="1280026"/>
            <a:ext cx="10163770" cy="7219369"/>
            <a:chOff x="1470443" y="3903415"/>
            <a:chExt cx="10163770" cy="5182854"/>
          </a:xfrm>
        </p:grpSpPr>
        <p:sp>
          <p:nvSpPr>
            <p:cNvPr id="6" name="Freeform 6"/>
            <p:cNvSpPr/>
            <p:nvPr/>
          </p:nvSpPr>
          <p:spPr>
            <a:xfrm>
              <a:off x="1789802" y="4136941"/>
              <a:ext cx="9844411" cy="4949328"/>
            </a:xfrm>
            <a:custGeom>
              <a:avLst/>
              <a:gdLst/>
              <a:ahLst/>
              <a:cxnLst/>
              <a:rect l="l" t="t" r="r" b="b"/>
              <a:pathLst>
                <a:path w="2592767" h="1303527">
                  <a:moveTo>
                    <a:pt x="78643" y="0"/>
                  </a:moveTo>
                  <a:lnTo>
                    <a:pt x="2514124" y="0"/>
                  </a:lnTo>
                  <a:cubicBezTo>
                    <a:pt x="2557557" y="0"/>
                    <a:pt x="2592767" y="35210"/>
                    <a:pt x="2592767" y="78643"/>
                  </a:cubicBezTo>
                  <a:lnTo>
                    <a:pt x="2592767" y="1224884"/>
                  </a:lnTo>
                  <a:cubicBezTo>
                    <a:pt x="2592767" y="1245741"/>
                    <a:pt x="2584481" y="1265744"/>
                    <a:pt x="2569733" y="1280493"/>
                  </a:cubicBezTo>
                  <a:cubicBezTo>
                    <a:pt x="2554984" y="1295241"/>
                    <a:pt x="2534981" y="1303527"/>
                    <a:pt x="2514124" y="1303527"/>
                  </a:cubicBezTo>
                  <a:lnTo>
                    <a:pt x="78643" y="1303527"/>
                  </a:lnTo>
                  <a:cubicBezTo>
                    <a:pt x="35210" y="1303527"/>
                    <a:pt x="0" y="1268317"/>
                    <a:pt x="0" y="1224884"/>
                  </a:cubicBezTo>
                  <a:lnTo>
                    <a:pt x="0" y="78643"/>
                  </a:lnTo>
                  <a:cubicBezTo>
                    <a:pt x="0" y="35210"/>
                    <a:pt x="35210" y="0"/>
                    <a:pt x="78643" y="0"/>
                  </a:cubicBezTo>
                  <a:close/>
                </a:path>
              </a:pathLst>
            </a:custGeom>
            <a:solidFill>
              <a:srgbClr val="893141"/>
            </a:solidFill>
          </p:spPr>
        </p:sp>
        <p:sp>
          <p:nvSpPr>
            <p:cNvPr id="9" name="Freeform 9"/>
            <p:cNvSpPr/>
            <p:nvPr/>
          </p:nvSpPr>
          <p:spPr>
            <a:xfrm>
              <a:off x="1470443" y="3903415"/>
              <a:ext cx="9844411" cy="4949328"/>
            </a:xfrm>
            <a:custGeom>
              <a:avLst/>
              <a:gdLst/>
              <a:ahLst/>
              <a:cxnLst/>
              <a:rect l="l" t="t" r="r" b="b"/>
              <a:pathLst>
                <a:path w="2592767" h="1303527">
                  <a:moveTo>
                    <a:pt x="78643" y="0"/>
                  </a:moveTo>
                  <a:lnTo>
                    <a:pt x="2514124" y="0"/>
                  </a:lnTo>
                  <a:cubicBezTo>
                    <a:pt x="2557557" y="0"/>
                    <a:pt x="2592767" y="35210"/>
                    <a:pt x="2592767" y="78643"/>
                  </a:cubicBezTo>
                  <a:lnTo>
                    <a:pt x="2592767" y="1224884"/>
                  </a:lnTo>
                  <a:cubicBezTo>
                    <a:pt x="2592767" y="1245741"/>
                    <a:pt x="2584481" y="1265744"/>
                    <a:pt x="2569733" y="1280493"/>
                  </a:cubicBezTo>
                  <a:cubicBezTo>
                    <a:pt x="2554984" y="1295241"/>
                    <a:pt x="2534981" y="1303527"/>
                    <a:pt x="2514124" y="1303527"/>
                  </a:cubicBezTo>
                  <a:lnTo>
                    <a:pt x="78643" y="1303527"/>
                  </a:lnTo>
                  <a:cubicBezTo>
                    <a:pt x="35210" y="1303527"/>
                    <a:pt x="0" y="1268317"/>
                    <a:pt x="0" y="1224884"/>
                  </a:cubicBezTo>
                  <a:lnTo>
                    <a:pt x="0" y="78643"/>
                  </a:lnTo>
                  <a:cubicBezTo>
                    <a:pt x="0" y="35210"/>
                    <a:pt x="35210" y="0"/>
                    <a:pt x="78643" y="0"/>
                  </a:cubicBezTo>
                  <a:close/>
                </a:path>
              </a:pathLst>
            </a:custGeom>
            <a:solidFill>
              <a:srgbClr val="FFFFFF"/>
            </a:solidFill>
          </p:spPr>
        </p:sp>
      </p:grpSp>
      <p:sp>
        <p:nvSpPr>
          <p:cNvPr id="11" name="Freeform 11"/>
          <p:cNvSpPr/>
          <p:nvPr/>
        </p:nvSpPr>
        <p:spPr>
          <a:xfrm flipH="1">
            <a:off x="10816444" y="2648457"/>
            <a:ext cx="7087945" cy="13219687"/>
          </a:xfrm>
          <a:custGeom>
            <a:avLst/>
            <a:gdLst/>
            <a:ahLst/>
            <a:cxnLst/>
            <a:rect l="l" t="t" r="r" b="b"/>
            <a:pathLst>
              <a:path w="7087945" h="13219687">
                <a:moveTo>
                  <a:pt x="7087946" y="0"/>
                </a:moveTo>
                <a:lnTo>
                  <a:pt x="0" y="0"/>
                </a:lnTo>
                <a:lnTo>
                  <a:pt x="0" y="13219686"/>
                </a:lnTo>
                <a:lnTo>
                  <a:pt x="7087946" y="13219686"/>
                </a:lnTo>
                <a:lnTo>
                  <a:pt x="7087946" y="0"/>
                </a:lnTo>
                <a:close/>
              </a:path>
            </a:pathLst>
          </a:custGeom>
          <a:blipFill>
            <a:blip r:embed="rId5"/>
            <a:stretch>
              <a:fillRect/>
            </a:stretch>
          </a:blipFill>
        </p:spPr>
      </p:sp>
      <p:sp>
        <p:nvSpPr>
          <p:cNvPr id="12" name="Freeform 12"/>
          <p:cNvSpPr/>
          <p:nvPr/>
        </p:nvSpPr>
        <p:spPr>
          <a:xfrm rot="-711834">
            <a:off x="12270665" y="-5350500"/>
            <a:ext cx="7752381" cy="6169688"/>
          </a:xfrm>
          <a:custGeom>
            <a:avLst/>
            <a:gdLst/>
            <a:ahLst/>
            <a:cxnLst/>
            <a:rect l="l" t="t" r="r" b="b"/>
            <a:pathLst>
              <a:path w="7752381" h="6169688">
                <a:moveTo>
                  <a:pt x="0" y="0"/>
                </a:moveTo>
                <a:lnTo>
                  <a:pt x="7752381" y="0"/>
                </a:lnTo>
                <a:lnTo>
                  <a:pt x="7752381" y="6169688"/>
                </a:lnTo>
                <a:lnTo>
                  <a:pt x="0" y="6169688"/>
                </a:lnTo>
                <a:lnTo>
                  <a:pt x="0" y="0"/>
                </a:lnTo>
                <a:close/>
              </a:path>
            </a:pathLst>
          </a:custGeom>
          <a:blipFill>
            <a:blip r:embed="rId6">
              <a:alphaModFix amt="80000"/>
            </a:blip>
            <a:stretch>
              <a:fillRect t="-88536" r="-57322"/>
            </a:stretch>
          </a:blipFill>
        </p:spPr>
      </p:sp>
      <p:sp>
        <p:nvSpPr>
          <p:cNvPr id="13" name="Freeform 13"/>
          <p:cNvSpPr/>
          <p:nvPr/>
        </p:nvSpPr>
        <p:spPr>
          <a:xfrm>
            <a:off x="1066038" y="898603"/>
            <a:ext cx="1120823" cy="706709"/>
          </a:xfrm>
          <a:custGeom>
            <a:avLst/>
            <a:gdLst/>
            <a:ahLst/>
            <a:cxnLst/>
            <a:rect l="l" t="t" r="r" b="b"/>
            <a:pathLst>
              <a:path w="1575412" h="993339">
                <a:moveTo>
                  <a:pt x="0" y="0"/>
                </a:moveTo>
                <a:lnTo>
                  <a:pt x="1575412" y="0"/>
                </a:lnTo>
                <a:lnTo>
                  <a:pt x="1575412" y="993339"/>
                </a:lnTo>
                <a:lnTo>
                  <a:pt x="0" y="993339"/>
                </a:lnTo>
                <a:lnTo>
                  <a:pt x="0" y="0"/>
                </a:lnTo>
                <a:close/>
              </a:path>
            </a:pathLst>
          </a:custGeom>
          <a:blipFill>
            <a:blip r:embed="rId7"/>
            <a:stretch>
              <a:fillRect/>
            </a:stretch>
          </a:blipFill>
        </p:spPr>
      </p:sp>
      <p:sp>
        <p:nvSpPr>
          <p:cNvPr id="18" name="Title 17">
            <a:extLst>
              <a:ext uri="{FF2B5EF4-FFF2-40B4-BE49-F238E27FC236}">
                <a16:creationId xmlns:a16="http://schemas.microsoft.com/office/drawing/2014/main" id="{A0246350-8531-9E89-3FC3-FE921E1AF35B}"/>
              </a:ext>
            </a:extLst>
          </p:cNvPr>
          <p:cNvSpPr>
            <a:spLocks noGrp="1"/>
          </p:cNvSpPr>
          <p:nvPr>
            <p:ph type="title"/>
          </p:nvPr>
        </p:nvSpPr>
        <p:spPr>
          <a:xfrm>
            <a:off x="2323619" y="1976951"/>
            <a:ext cx="7887182" cy="5500232"/>
          </a:xfrm>
        </p:spPr>
        <p:txBody>
          <a:bodyPr>
            <a:normAutofit/>
          </a:bodyPr>
          <a:lstStyle/>
          <a:p>
            <a:pPr algn="just">
              <a:lnSpc>
                <a:spcPct val="150000"/>
              </a:lnSpc>
            </a:pPr>
            <a:r>
              <a:rPr lang="vi-VN" b="1" dirty="0">
                <a:latin typeface="Arial" panose="020B0604020202020204" pitchFamily="34" charset="0"/>
                <a:cs typeface="Arial" panose="020B0604020202020204" pitchFamily="34" charset="0"/>
              </a:rPr>
              <a:t>Để giải quyết được một vấn đề, em cần có đầy đủ thông tin phù hợp. Nếu còn thiếu thông tin, em cần thu thập và tìm kiếm thêm thông tin.</a:t>
            </a:r>
          </a:p>
        </p:txBody>
      </p:sp>
    </p:spTree>
    <p:extLst>
      <p:ext uri="{BB962C8B-B14F-4D97-AF65-F5344CB8AC3E}">
        <p14:creationId xmlns:p14="http://schemas.microsoft.com/office/powerpoint/2010/main" val="26538498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629948">
            <a:off x="15051199" y="5802226"/>
            <a:ext cx="2659683" cy="505339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50544">
            <a:off x="16796356" y="-578033"/>
            <a:ext cx="1091400" cy="219503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99852">
            <a:off x="1271744" y="5722362"/>
            <a:ext cx="2993977" cy="465966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12933">
            <a:off x="1392986" y="-518330"/>
            <a:ext cx="2069419" cy="3341364"/>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90951">
            <a:off x="14057826" y="1069478"/>
            <a:ext cx="1822346" cy="3131939"/>
          </a:xfrm>
          <a:prstGeom prst="rect">
            <a:avLst/>
          </a:prstGeom>
        </p:spPr>
      </p:pic>
      <p:pic>
        <p:nvPicPr>
          <p:cNvPr id="2050" name="Picture 2" descr="Káº¿t quáº£ hÃ¬nh áº£nh cho frame cloud cartoo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5315796" y="2579952"/>
            <a:ext cx="7435096" cy="38132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604469">
            <a:off x="8581966" y="-704939"/>
            <a:ext cx="1352832" cy="2250675"/>
          </a:xfrm>
          <a:prstGeom prst="rect">
            <a:avLst/>
          </a:prstGeom>
        </p:spPr>
      </p:pic>
      <p:pic>
        <p:nvPicPr>
          <p:cNvPr id="14" name="Picture 10">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8115299" y="6789027"/>
            <a:ext cx="2057401" cy="923730"/>
          </a:xfrm>
          <a:prstGeom prst="roundRect">
            <a:avLst>
              <a:gd name="adj" fmla="val 35235"/>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072437" y="3932589"/>
            <a:ext cx="5921814" cy="1107996"/>
          </a:xfrm>
          <a:prstGeom prst="rect">
            <a:avLst/>
          </a:prstGeom>
          <a:noFill/>
        </p:spPr>
        <p:txBody>
          <a:bodyPr wrap="none" rtlCol="0">
            <a:spAutoFit/>
          </a:bodyPr>
          <a:lstStyle/>
          <a:p>
            <a:r>
              <a:rPr lang="en-US" sz="6600" b="1" dirty="0">
                <a:solidFill>
                  <a:srgbClr val="2850D2"/>
                </a:solidFill>
                <a:latin typeface="Arial" panose="020B0604020202020204" pitchFamily="34" charset="0"/>
                <a:cs typeface="Arial" panose="020B0604020202020204" pitchFamily="34" charset="0"/>
              </a:rPr>
              <a:t>BAY LÊN NÀO</a:t>
            </a:r>
          </a:p>
        </p:txBody>
      </p:sp>
      <p:pic>
        <p:nvPicPr>
          <p:cNvPr id="2" name="Nhac Gunb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905274" y="8972550"/>
            <a:ext cx="914400" cy="914400"/>
          </a:xfrm>
          <a:prstGeom prst="rect">
            <a:avLst/>
          </a:prstGeom>
        </p:spPr>
      </p:pic>
      <p:pic>
        <p:nvPicPr>
          <p:cNvPr id="3" name="Picture 2">
            <a:extLst>
              <a:ext uri="{FF2B5EF4-FFF2-40B4-BE49-F238E27FC236}">
                <a16:creationId xmlns:a16="http://schemas.microsoft.com/office/drawing/2014/main" id="{3F0AD3E5-CF95-29DD-8F85-E9B56DD0CDA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1237830">
            <a:off x="-121169" y="2901356"/>
            <a:ext cx="1029144" cy="2242144"/>
          </a:xfrm>
          <a:prstGeom prst="rect">
            <a:avLst/>
          </a:prstGeom>
        </p:spPr>
      </p:pic>
    </p:spTree>
    <p:extLst>
      <p:ext uri="{BB962C8B-B14F-4D97-AF65-F5344CB8AC3E}">
        <p14:creationId xmlns:p14="http://schemas.microsoft.com/office/powerpoint/2010/main" val="20254555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21" repeatCount="indefinite"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243" y="2575176"/>
            <a:ext cx="2554007" cy="5136647"/>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9888" y="3717785"/>
            <a:ext cx="2598066" cy="5660274"/>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7496" y="2399705"/>
            <a:ext cx="3262700" cy="5077884"/>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6181" y="3770683"/>
            <a:ext cx="3262699" cy="5607376"/>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53086" y="3162300"/>
            <a:ext cx="2838833" cy="4722900"/>
          </a:xfrm>
          <a:prstGeom prst="rect">
            <a:avLst/>
          </a:prstGeom>
        </p:spPr>
      </p:pic>
      <p:sp>
        <p:nvSpPr>
          <p:cNvPr id="29" name="Rounded Rectangle 28">
            <a:hlinkClick r:id="rId9" action="ppaction://hlinksldjump"/>
          </p:cNvPr>
          <p:cNvSpPr/>
          <p:nvPr/>
        </p:nvSpPr>
        <p:spPr>
          <a:xfrm>
            <a:off x="1106824" y="7722717"/>
            <a:ext cx="2236846" cy="65314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dirty="0" err="1">
                <a:solidFill>
                  <a:srgbClr val="008000"/>
                </a:solidFill>
                <a:latin typeface="Arial" panose="020B0604020202020204" pitchFamily="34" charset="0"/>
                <a:cs typeface="Arial" panose="020B0604020202020204" pitchFamily="34" charset="0"/>
              </a:rPr>
              <a:t>Tê</a:t>
            </a:r>
            <a:r>
              <a:rPr lang="en-US" sz="3600" b="1" dirty="0">
                <a:solidFill>
                  <a:srgbClr val="008000"/>
                </a:solidFill>
                <a:latin typeface="Arial" panose="020B0604020202020204" pitchFamily="34" charset="0"/>
                <a:cs typeface="Arial" panose="020B0604020202020204" pitchFamily="34" charset="0"/>
              </a:rPr>
              <a:t> </a:t>
            </a:r>
            <a:r>
              <a:rPr lang="en-US" sz="3600" b="1" dirty="0" err="1">
                <a:solidFill>
                  <a:srgbClr val="008000"/>
                </a:solidFill>
                <a:latin typeface="Arial" panose="020B0604020202020204" pitchFamily="34" charset="0"/>
                <a:cs typeface="Arial" panose="020B0604020202020204" pitchFamily="34" charset="0"/>
              </a:rPr>
              <a:t>giác</a:t>
            </a:r>
            <a:endParaRPr lang="en-US" sz="3600" b="1" dirty="0">
              <a:solidFill>
                <a:srgbClr val="008000"/>
              </a:solidFill>
              <a:latin typeface="Arial" panose="020B0604020202020204" pitchFamily="34" charset="0"/>
              <a:cs typeface="Arial" panose="020B0604020202020204" pitchFamily="34" charset="0"/>
            </a:endParaRPr>
          </a:p>
        </p:txBody>
      </p:sp>
      <p:sp>
        <p:nvSpPr>
          <p:cNvPr id="30" name="Rounded Rectangle 29">
            <a:hlinkClick r:id="rId10" action="ppaction://hlinksldjump"/>
          </p:cNvPr>
          <p:cNvSpPr/>
          <p:nvPr/>
        </p:nvSpPr>
        <p:spPr>
          <a:xfrm>
            <a:off x="4475576" y="9378059"/>
            <a:ext cx="2626690" cy="65314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300" b="1" dirty="0" err="1">
                <a:solidFill>
                  <a:srgbClr val="008000"/>
                </a:solidFill>
                <a:latin typeface="Arial" panose="020B0604020202020204" pitchFamily="34" charset="0"/>
                <a:cs typeface="Arial" panose="020B0604020202020204" pitchFamily="34" charset="0"/>
              </a:rPr>
              <a:t>Ngựa</a:t>
            </a:r>
            <a:r>
              <a:rPr lang="en-US" sz="3300" b="1" dirty="0">
                <a:solidFill>
                  <a:srgbClr val="008000"/>
                </a:solidFill>
                <a:latin typeface="Arial" panose="020B0604020202020204" pitchFamily="34" charset="0"/>
                <a:cs typeface="Arial" panose="020B0604020202020204" pitchFamily="34" charset="0"/>
              </a:rPr>
              <a:t> </a:t>
            </a:r>
            <a:r>
              <a:rPr lang="en-US" sz="3300" b="1" dirty="0" err="1">
                <a:solidFill>
                  <a:srgbClr val="008000"/>
                </a:solidFill>
                <a:latin typeface="Arial" panose="020B0604020202020204" pitchFamily="34" charset="0"/>
                <a:cs typeface="Arial" panose="020B0604020202020204" pitchFamily="34" charset="0"/>
              </a:rPr>
              <a:t>vằn</a:t>
            </a:r>
            <a:endParaRPr lang="en-US" sz="3300" b="1" dirty="0">
              <a:solidFill>
                <a:srgbClr val="008000"/>
              </a:solidFill>
              <a:latin typeface="Arial" panose="020B0604020202020204" pitchFamily="34" charset="0"/>
              <a:cs typeface="Arial" panose="020B0604020202020204" pitchFamily="34" charset="0"/>
            </a:endParaRPr>
          </a:p>
        </p:txBody>
      </p:sp>
      <p:sp>
        <p:nvSpPr>
          <p:cNvPr id="31" name="Rounded Rectangle 30">
            <a:hlinkClick r:id="rId11" action="ppaction://hlinksldjump"/>
          </p:cNvPr>
          <p:cNvSpPr/>
          <p:nvPr/>
        </p:nvSpPr>
        <p:spPr>
          <a:xfrm>
            <a:off x="8409413" y="7477589"/>
            <a:ext cx="1572672" cy="65314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dirty="0" err="1">
                <a:solidFill>
                  <a:srgbClr val="008000"/>
                </a:solidFill>
                <a:latin typeface="Arial" panose="020B0604020202020204" pitchFamily="34" charset="0"/>
                <a:cs typeface="Arial" panose="020B0604020202020204" pitchFamily="34" charset="0"/>
              </a:rPr>
              <a:t>Hổ</a:t>
            </a:r>
            <a:endParaRPr lang="en-US" sz="3600" b="1" dirty="0">
              <a:solidFill>
                <a:srgbClr val="008000"/>
              </a:solidFill>
              <a:latin typeface="Arial" panose="020B0604020202020204" pitchFamily="34" charset="0"/>
              <a:cs typeface="Arial" panose="020B0604020202020204" pitchFamily="34" charset="0"/>
            </a:endParaRPr>
          </a:p>
        </p:txBody>
      </p:sp>
      <p:sp>
        <p:nvSpPr>
          <p:cNvPr id="33" name="Rounded Rectangle 32">
            <a:hlinkClick r:id="rId12" action="ppaction://hlinksldjump"/>
          </p:cNvPr>
          <p:cNvSpPr/>
          <p:nvPr/>
        </p:nvSpPr>
        <p:spPr>
          <a:xfrm>
            <a:off x="11407135" y="9352035"/>
            <a:ext cx="2169358" cy="65314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dirty="0" err="1">
                <a:solidFill>
                  <a:srgbClr val="008000"/>
                </a:solidFill>
                <a:latin typeface="Arial" panose="020B0604020202020204" pitchFamily="34" charset="0"/>
                <a:cs typeface="Arial" panose="020B0604020202020204" pitchFamily="34" charset="0"/>
              </a:rPr>
              <a:t>Sư</a:t>
            </a:r>
            <a:r>
              <a:rPr lang="en-US" sz="3600" b="1" dirty="0">
                <a:solidFill>
                  <a:srgbClr val="008000"/>
                </a:solidFill>
                <a:latin typeface="Arial" panose="020B0604020202020204" pitchFamily="34" charset="0"/>
                <a:cs typeface="Arial" panose="020B0604020202020204" pitchFamily="34" charset="0"/>
              </a:rPr>
              <a:t> </a:t>
            </a:r>
            <a:r>
              <a:rPr lang="en-US" sz="3600" b="1" dirty="0" err="1">
                <a:solidFill>
                  <a:srgbClr val="008000"/>
                </a:solidFill>
                <a:latin typeface="Arial" panose="020B0604020202020204" pitchFamily="34" charset="0"/>
                <a:cs typeface="Arial" panose="020B0604020202020204" pitchFamily="34" charset="0"/>
              </a:rPr>
              <a:t>tử</a:t>
            </a:r>
            <a:endParaRPr lang="en-US" sz="3600" b="1" dirty="0">
              <a:solidFill>
                <a:srgbClr val="008000"/>
              </a:solidFill>
              <a:latin typeface="Arial" panose="020B0604020202020204" pitchFamily="34" charset="0"/>
              <a:cs typeface="Arial" panose="020B0604020202020204" pitchFamily="34" charset="0"/>
            </a:endParaRPr>
          </a:p>
        </p:txBody>
      </p:sp>
      <p:sp>
        <p:nvSpPr>
          <p:cNvPr id="34" name="Rounded Rectangle 33">
            <a:hlinkClick r:id="rId13" action="ppaction://hlinksldjump"/>
          </p:cNvPr>
          <p:cNvSpPr/>
          <p:nvPr/>
        </p:nvSpPr>
        <p:spPr>
          <a:xfrm>
            <a:off x="14465158" y="7833336"/>
            <a:ext cx="3535230" cy="65314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300" b="1" dirty="0" err="1">
                <a:solidFill>
                  <a:srgbClr val="008000"/>
                </a:solidFill>
                <a:latin typeface="Arial" panose="020B0604020202020204" pitchFamily="34" charset="0"/>
                <a:cs typeface="Arial" panose="020B0604020202020204" pitchFamily="34" charset="0"/>
              </a:rPr>
              <a:t>Hươu</a:t>
            </a:r>
            <a:r>
              <a:rPr lang="en-US" sz="3300" b="1" dirty="0">
                <a:solidFill>
                  <a:srgbClr val="008000"/>
                </a:solidFill>
                <a:latin typeface="Arial" panose="020B0604020202020204" pitchFamily="34" charset="0"/>
                <a:cs typeface="Arial" panose="020B0604020202020204" pitchFamily="34" charset="0"/>
              </a:rPr>
              <a:t> </a:t>
            </a:r>
            <a:r>
              <a:rPr lang="en-US" sz="3300" b="1" dirty="0" err="1">
                <a:solidFill>
                  <a:srgbClr val="008000"/>
                </a:solidFill>
                <a:latin typeface="Arial" panose="020B0604020202020204" pitchFamily="34" charset="0"/>
                <a:cs typeface="Arial" panose="020B0604020202020204" pitchFamily="34" charset="0"/>
              </a:rPr>
              <a:t>cao</a:t>
            </a:r>
            <a:r>
              <a:rPr lang="en-US" sz="3300" b="1" dirty="0">
                <a:solidFill>
                  <a:srgbClr val="008000"/>
                </a:solidFill>
                <a:latin typeface="Arial" panose="020B0604020202020204" pitchFamily="34" charset="0"/>
                <a:cs typeface="Arial" panose="020B0604020202020204" pitchFamily="34" charset="0"/>
              </a:rPr>
              <a:t> </a:t>
            </a:r>
            <a:r>
              <a:rPr lang="en-US" sz="3300" b="1" dirty="0" err="1">
                <a:solidFill>
                  <a:srgbClr val="008000"/>
                </a:solidFill>
                <a:latin typeface="Arial" panose="020B0604020202020204" pitchFamily="34" charset="0"/>
                <a:cs typeface="Arial" panose="020B0604020202020204" pitchFamily="34" charset="0"/>
              </a:rPr>
              <a:t>cổ</a:t>
            </a:r>
            <a:endParaRPr lang="en-US" sz="3300" b="1" dirty="0">
              <a:solidFill>
                <a:srgbClr val="008000"/>
              </a:solidFill>
              <a:latin typeface="Arial" panose="020B0604020202020204" pitchFamily="34" charset="0"/>
              <a:cs typeface="Arial" panose="020B0604020202020204" pitchFamily="34" charset="0"/>
            </a:endParaRPr>
          </a:p>
        </p:txBody>
      </p:sp>
      <p:pic>
        <p:nvPicPr>
          <p:cNvPr id="3" name="Picture 2">
            <a:hlinkClick r:id="rId14" action="ppaction://hlinksldjump"/>
            <a:extLst>
              <a:ext uri="{FF2B5EF4-FFF2-40B4-BE49-F238E27FC236}">
                <a16:creationId xmlns:a16="http://schemas.microsoft.com/office/drawing/2014/main" id="{8FD7FC1C-C4E8-8CD3-BF84-F40117C33E07}"/>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895129" y="426342"/>
            <a:ext cx="1819275" cy="809625"/>
          </a:xfrm>
          <a:prstGeom prst="roundRect">
            <a:avLst>
              <a:gd name="adj" fmla="val 50000"/>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798719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2"/>
                                        </p:tgtEl>
                                        <p:attrNameLst>
                                          <p:attrName>r</p:attrName>
                                        </p:attrNameLst>
                                      </p:cBhvr>
                                    </p:animRot>
                                    <p:animRot by="-240000">
                                      <p:cBhvr>
                                        <p:cTn id="7" dur="600" fill="hold">
                                          <p:stCondLst>
                                            <p:cond delay="600"/>
                                          </p:stCondLst>
                                        </p:cTn>
                                        <p:tgtEl>
                                          <p:spTgt spid="22"/>
                                        </p:tgtEl>
                                        <p:attrNameLst>
                                          <p:attrName>r</p:attrName>
                                        </p:attrNameLst>
                                      </p:cBhvr>
                                    </p:animRot>
                                    <p:animRot by="240000">
                                      <p:cBhvr>
                                        <p:cTn id="8" dur="600" fill="hold">
                                          <p:stCondLst>
                                            <p:cond delay="1200"/>
                                          </p:stCondLst>
                                        </p:cTn>
                                        <p:tgtEl>
                                          <p:spTgt spid="22"/>
                                        </p:tgtEl>
                                        <p:attrNameLst>
                                          <p:attrName>r</p:attrName>
                                        </p:attrNameLst>
                                      </p:cBhvr>
                                    </p:animRot>
                                    <p:animRot by="-240000">
                                      <p:cBhvr>
                                        <p:cTn id="9" dur="600" fill="hold">
                                          <p:stCondLst>
                                            <p:cond delay="1800"/>
                                          </p:stCondLst>
                                        </p:cTn>
                                        <p:tgtEl>
                                          <p:spTgt spid="22"/>
                                        </p:tgtEl>
                                        <p:attrNameLst>
                                          <p:attrName>r</p:attrName>
                                        </p:attrNameLst>
                                      </p:cBhvr>
                                    </p:animRot>
                                    <p:animRot by="120000">
                                      <p:cBhvr>
                                        <p:cTn id="10" dur="600" fill="hold">
                                          <p:stCondLst>
                                            <p:cond delay="24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3"/>
                                        </p:tgtEl>
                                        <p:attrNameLst>
                                          <p:attrName>r</p:attrName>
                                        </p:attrNameLst>
                                      </p:cBhvr>
                                    </p:animRot>
                                    <p:animRot by="-240000">
                                      <p:cBhvr>
                                        <p:cTn id="13" dur="600" fill="hold">
                                          <p:stCondLst>
                                            <p:cond delay="600"/>
                                          </p:stCondLst>
                                        </p:cTn>
                                        <p:tgtEl>
                                          <p:spTgt spid="23"/>
                                        </p:tgtEl>
                                        <p:attrNameLst>
                                          <p:attrName>r</p:attrName>
                                        </p:attrNameLst>
                                      </p:cBhvr>
                                    </p:animRot>
                                    <p:animRot by="240000">
                                      <p:cBhvr>
                                        <p:cTn id="14" dur="600" fill="hold">
                                          <p:stCondLst>
                                            <p:cond delay="1200"/>
                                          </p:stCondLst>
                                        </p:cTn>
                                        <p:tgtEl>
                                          <p:spTgt spid="23"/>
                                        </p:tgtEl>
                                        <p:attrNameLst>
                                          <p:attrName>r</p:attrName>
                                        </p:attrNameLst>
                                      </p:cBhvr>
                                    </p:animRot>
                                    <p:animRot by="-240000">
                                      <p:cBhvr>
                                        <p:cTn id="15" dur="600" fill="hold">
                                          <p:stCondLst>
                                            <p:cond delay="1800"/>
                                          </p:stCondLst>
                                        </p:cTn>
                                        <p:tgtEl>
                                          <p:spTgt spid="23"/>
                                        </p:tgtEl>
                                        <p:attrNameLst>
                                          <p:attrName>r</p:attrName>
                                        </p:attrNameLst>
                                      </p:cBhvr>
                                    </p:animRot>
                                    <p:animRot by="120000">
                                      <p:cBhvr>
                                        <p:cTn id="16" dur="600" fill="hold">
                                          <p:stCondLst>
                                            <p:cond delay="2400"/>
                                          </p:stCondLst>
                                        </p:cTn>
                                        <p:tgtEl>
                                          <p:spTgt spid="2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4"/>
                                        </p:tgtEl>
                                        <p:attrNameLst>
                                          <p:attrName>r</p:attrName>
                                        </p:attrNameLst>
                                      </p:cBhvr>
                                    </p:animRot>
                                    <p:animRot by="-240000">
                                      <p:cBhvr>
                                        <p:cTn id="19" dur="600" fill="hold">
                                          <p:stCondLst>
                                            <p:cond delay="600"/>
                                          </p:stCondLst>
                                        </p:cTn>
                                        <p:tgtEl>
                                          <p:spTgt spid="24"/>
                                        </p:tgtEl>
                                        <p:attrNameLst>
                                          <p:attrName>r</p:attrName>
                                        </p:attrNameLst>
                                      </p:cBhvr>
                                    </p:animRot>
                                    <p:animRot by="240000">
                                      <p:cBhvr>
                                        <p:cTn id="20" dur="600" fill="hold">
                                          <p:stCondLst>
                                            <p:cond delay="1200"/>
                                          </p:stCondLst>
                                        </p:cTn>
                                        <p:tgtEl>
                                          <p:spTgt spid="24"/>
                                        </p:tgtEl>
                                        <p:attrNameLst>
                                          <p:attrName>r</p:attrName>
                                        </p:attrNameLst>
                                      </p:cBhvr>
                                    </p:animRot>
                                    <p:animRot by="-240000">
                                      <p:cBhvr>
                                        <p:cTn id="21" dur="600" fill="hold">
                                          <p:stCondLst>
                                            <p:cond delay="1800"/>
                                          </p:stCondLst>
                                        </p:cTn>
                                        <p:tgtEl>
                                          <p:spTgt spid="24"/>
                                        </p:tgtEl>
                                        <p:attrNameLst>
                                          <p:attrName>r</p:attrName>
                                        </p:attrNameLst>
                                      </p:cBhvr>
                                    </p:animRot>
                                    <p:animRot by="120000">
                                      <p:cBhvr>
                                        <p:cTn id="22" dur="600" fill="hold">
                                          <p:stCondLst>
                                            <p:cond delay="2400"/>
                                          </p:stCondLst>
                                        </p:cTn>
                                        <p:tgtEl>
                                          <p:spTgt spid="2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6"/>
                                        </p:tgtEl>
                                        <p:attrNameLst>
                                          <p:attrName>r</p:attrName>
                                        </p:attrNameLst>
                                      </p:cBhvr>
                                    </p:animRot>
                                    <p:animRot by="-240000">
                                      <p:cBhvr>
                                        <p:cTn id="25" dur="600" fill="hold">
                                          <p:stCondLst>
                                            <p:cond delay="600"/>
                                          </p:stCondLst>
                                        </p:cTn>
                                        <p:tgtEl>
                                          <p:spTgt spid="26"/>
                                        </p:tgtEl>
                                        <p:attrNameLst>
                                          <p:attrName>r</p:attrName>
                                        </p:attrNameLst>
                                      </p:cBhvr>
                                    </p:animRot>
                                    <p:animRot by="240000">
                                      <p:cBhvr>
                                        <p:cTn id="26" dur="600" fill="hold">
                                          <p:stCondLst>
                                            <p:cond delay="1200"/>
                                          </p:stCondLst>
                                        </p:cTn>
                                        <p:tgtEl>
                                          <p:spTgt spid="26"/>
                                        </p:tgtEl>
                                        <p:attrNameLst>
                                          <p:attrName>r</p:attrName>
                                        </p:attrNameLst>
                                      </p:cBhvr>
                                    </p:animRot>
                                    <p:animRot by="-240000">
                                      <p:cBhvr>
                                        <p:cTn id="27" dur="600" fill="hold">
                                          <p:stCondLst>
                                            <p:cond delay="1800"/>
                                          </p:stCondLst>
                                        </p:cTn>
                                        <p:tgtEl>
                                          <p:spTgt spid="26"/>
                                        </p:tgtEl>
                                        <p:attrNameLst>
                                          <p:attrName>r</p:attrName>
                                        </p:attrNameLst>
                                      </p:cBhvr>
                                    </p:animRot>
                                    <p:animRot by="120000">
                                      <p:cBhvr>
                                        <p:cTn id="28" dur="600" fill="hold">
                                          <p:stCondLst>
                                            <p:cond delay="2400"/>
                                          </p:stCondLst>
                                        </p:cTn>
                                        <p:tgtEl>
                                          <p:spTgt spid="2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7"/>
                                        </p:tgtEl>
                                        <p:attrNameLst>
                                          <p:attrName>r</p:attrName>
                                        </p:attrNameLst>
                                      </p:cBhvr>
                                    </p:animRot>
                                    <p:animRot by="-240000">
                                      <p:cBhvr>
                                        <p:cTn id="31" dur="600" fill="hold">
                                          <p:stCondLst>
                                            <p:cond delay="600"/>
                                          </p:stCondLst>
                                        </p:cTn>
                                        <p:tgtEl>
                                          <p:spTgt spid="27"/>
                                        </p:tgtEl>
                                        <p:attrNameLst>
                                          <p:attrName>r</p:attrName>
                                        </p:attrNameLst>
                                      </p:cBhvr>
                                    </p:animRot>
                                    <p:animRot by="240000">
                                      <p:cBhvr>
                                        <p:cTn id="32" dur="600" fill="hold">
                                          <p:stCondLst>
                                            <p:cond delay="1200"/>
                                          </p:stCondLst>
                                        </p:cTn>
                                        <p:tgtEl>
                                          <p:spTgt spid="27"/>
                                        </p:tgtEl>
                                        <p:attrNameLst>
                                          <p:attrName>r</p:attrName>
                                        </p:attrNameLst>
                                      </p:cBhvr>
                                    </p:animRot>
                                    <p:animRot by="-240000">
                                      <p:cBhvr>
                                        <p:cTn id="33" dur="600" fill="hold">
                                          <p:stCondLst>
                                            <p:cond delay="1800"/>
                                          </p:stCondLst>
                                        </p:cTn>
                                        <p:tgtEl>
                                          <p:spTgt spid="27"/>
                                        </p:tgtEl>
                                        <p:attrNameLst>
                                          <p:attrName>r</p:attrName>
                                        </p:attrNameLst>
                                      </p:cBhvr>
                                    </p:animRot>
                                    <p:animRot by="120000">
                                      <p:cBhvr>
                                        <p:cTn id="34"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64" presetClass="path" presetSubtype="0" accel="50000" decel="50000" fill="hold" nodeType="clickEffect">
                                  <p:stCondLst>
                                    <p:cond delay="0"/>
                                  </p:stCondLst>
                                  <p:childTnLst>
                                    <p:animMotion origin="layout" path="M -4.58333E-6 0 L -0.00234 -0.78827 " pathEditMode="relative" rAng="0" ptsTypes="AA">
                                      <p:cBhvr>
                                        <p:cTn id="39" dur="3000" fill="hold"/>
                                        <p:tgtEl>
                                          <p:spTgt spid="22"/>
                                        </p:tgtEl>
                                        <p:attrNameLst>
                                          <p:attrName>ppt_x</p:attrName>
                                          <p:attrName>ppt_y</p:attrName>
                                        </p:attrNameLst>
                                      </p:cBhvr>
                                      <p:rCtr x="-122" y="-39414"/>
                                    </p:animMotion>
                                  </p:childTnLst>
                                </p:cTn>
                              </p:par>
                            </p:childTnLst>
                          </p:cTn>
                        </p:par>
                      </p:childTnLst>
                    </p:cTn>
                  </p:par>
                </p:childTnLst>
              </p:cTn>
              <p:nextCondLst>
                <p:cond evt="onClick" delay="0">
                  <p:tgtEl>
                    <p:spTgt spid="22"/>
                  </p:tgtEl>
                </p:cond>
              </p:nextCondLst>
            </p:seq>
            <p:seq concurrent="1" nextAc="seek">
              <p:cTn id="40" restart="whenNotActive" fill="hold" evtFilter="cancelBubble" nodeType="interactiveSeq">
                <p:stCondLst>
                  <p:cond evt="onClick" delay="0">
                    <p:tgtEl>
                      <p:spTgt spid="23"/>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3.05556E-6 2.46914E-7 L -0.01085 -0.98873 " pathEditMode="relative" rAng="0" ptsTypes="AA">
                                      <p:cBhvr>
                                        <p:cTn id="44" dur="3000" fill="hold"/>
                                        <p:tgtEl>
                                          <p:spTgt spid="23"/>
                                        </p:tgtEl>
                                        <p:attrNameLst>
                                          <p:attrName>ppt_x</p:attrName>
                                          <p:attrName>ppt_y</p:attrName>
                                        </p:attrNameLst>
                                      </p:cBhvr>
                                      <p:rCtr x="-547" y="-49444"/>
                                    </p:animMotion>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64" presetClass="path" presetSubtype="0" accel="50000" decel="50000" fill="hold" nodeType="clickEffect">
                                  <p:stCondLst>
                                    <p:cond delay="0"/>
                                  </p:stCondLst>
                                  <p:childTnLst>
                                    <p:animMotion origin="layout" path="M -1.38889E-6 -2.59259E-6 L -0.0145 -0.73811 " pathEditMode="relative" rAng="0" ptsTypes="AA">
                                      <p:cBhvr>
                                        <p:cTn id="49" dur="3000" fill="hold"/>
                                        <p:tgtEl>
                                          <p:spTgt spid="24"/>
                                        </p:tgtEl>
                                        <p:attrNameLst>
                                          <p:attrName>ppt_x</p:attrName>
                                          <p:attrName>ppt_y</p:attrName>
                                        </p:attrNameLst>
                                      </p:cBhvr>
                                      <p:rCtr x="-729" y="-36914"/>
                                    </p:animMotion>
                                  </p:childTnLst>
                                </p:cTn>
                              </p:par>
                            </p:childTnLst>
                          </p:cTn>
                        </p:par>
                      </p:childTnLst>
                    </p:cTn>
                  </p:par>
                </p:childTnLst>
              </p:cTn>
              <p:nextCondLst>
                <p:cond evt="onClick" delay="0">
                  <p:tgtEl>
                    <p:spTgt spid="24"/>
                  </p:tgtEl>
                </p:cond>
              </p:nextCondLst>
            </p:seq>
            <p:seq concurrent="1" nextAc="seek">
              <p:cTn id="50" restart="whenNotActive" fill="hold" evtFilter="cancelBubble" nodeType="interactiveSeq">
                <p:stCondLst>
                  <p:cond evt="onClick" delay="0">
                    <p:tgtEl>
                      <p:spTgt spid="26"/>
                    </p:tgtEl>
                  </p:cond>
                </p:stCondLst>
                <p:endSync evt="end" delay="0">
                  <p:rtn val="all"/>
                </p:endSync>
                <p:childTnLst>
                  <p:par>
                    <p:cTn id="51" fill="hold">
                      <p:stCondLst>
                        <p:cond delay="0"/>
                      </p:stCondLst>
                      <p:childTnLst>
                        <p:par>
                          <p:cTn id="52" fill="hold">
                            <p:stCondLst>
                              <p:cond delay="0"/>
                            </p:stCondLst>
                            <p:childTnLst>
                              <p:par>
                                <p:cTn id="53" presetID="64" presetClass="path" presetSubtype="0" accel="50000" decel="50000" fill="hold" nodeType="clickEffect">
                                  <p:stCondLst>
                                    <p:cond delay="0"/>
                                  </p:stCondLst>
                                  <p:childTnLst>
                                    <p:animMotion origin="layout" path="M -3.88889E-6 -3.20988E-6 L -0.00052 -0.93379 " pathEditMode="relative" rAng="0" ptsTypes="AA">
                                      <p:cBhvr>
                                        <p:cTn id="54" dur="3000" fill="hold"/>
                                        <p:tgtEl>
                                          <p:spTgt spid="26"/>
                                        </p:tgtEl>
                                        <p:attrNameLst>
                                          <p:attrName>ppt_x</p:attrName>
                                          <p:attrName>ppt_y</p:attrName>
                                        </p:attrNameLst>
                                      </p:cBhvr>
                                      <p:rCtr x="-26" y="-46698"/>
                                    </p:animMotion>
                                  </p:child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27"/>
                    </p:tgtEl>
                  </p:cond>
                </p:stCondLst>
                <p:endSync evt="end" delay="0">
                  <p:rtn val="all"/>
                </p:endSync>
                <p:childTnLst>
                  <p:par>
                    <p:cTn id="56" fill="hold">
                      <p:stCondLst>
                        <p:cond delay="0"/>
                      </p:stCondLst>
                      <p:childTnLst>
                        <p:par>
                          <p:cTn id="57" fill="hold">
                            <p:stCondLst>
                              <p:cond delay="0"/>
                            </p:stCondLst>
                            <p:childTnLst>
                              <p:par>
                                <p:cTn id="58" presetID="64" presetClass="path" presetSubtype="0" accel="50000" decel="50000" fill="hold" nodeType="clickEffect">
                                  <p:stCondLst>
                                    <p:cond delay="0"/>
                                  </p:stCondLst>
                                  <p:childTnLst>
                                    <p:animMotion origin="layout" path="M 3.05556E-6 -2.71605E-6 L -0.00104 -0.96836 " pathEditMode="relative" rAng="0" ptsTypes="AA">
                                      <p:cBhvr>
                                        <p:cTn id="59" dur="3000" fill="hold"/>
                                        <p:tgtEl>
                                          <p:spTgt spid="27"/>
                                        </p:tgtEl>
                                        <p:attrNameLst>
                                          <p:attrName>ppt_x</p:attrName>
                                          <p:attrName>ppt_y</p:attrName>
                                        </p:attrNameLst>
                                      </p:cBhvr>
                                      <p:rCtr x="-52" y="-48426"/>
                                    </p:animMotion>
                                  </p:childTnLst>
                                </p:cTn>
                              </p:par>
                            </p:childTnLst>
                          </p:cTn>
                        </p:par>
                      </p:childTnLst>
                    </p:cTn>
                  </p:par>
                </p:childTnLst>
              </p:cTn>
              <p:nextCondLst>
                <p:cond evt="onClick" delay="0">
                  <p:tgtEl>
                    <p:spTgt spid="27"/>
                  </p:tgtEl>
                </p:cond>
              </p:nextCondLst>
            </p:seq>
            <p:seq concurrent="1" nextAc="seek">
              <p:cTn id="60" restart="whenNotActive" fill="hold" evtFilter="cancelBubble" nodeType="interactiveSeq">
                <p:stCondLst>
                  <p:cond evt="onClick" delay="0">
                    <p:tgtEl>
                      <p:spTgt spid="29"/>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5" restart="whenNotActive" fill="hold" evtFilter="cancelBubble" nodeType="interactiveSeq">
                <p:stCondLst>
                  <p:cond evt="onClick" delay="0">
                    <p:tgtEl>
                      <p:spTgt spid="30"/>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0" restart="whenNotActive" fill="hold" evtFilter="cancelBubble" nodeType="interactiveSeq">
                <p:stCondLst>
                  <p:cond evt="onClick" delay="0">
                    <p:tgtEl>
                      <p:spTgt spid="31"/>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5" restart="whenNotActive" fill="hold" evtFilter="cancelBubble" nodeType="interactiveSeq">
                <p:stCondLst>
                  <p:cond evt="onClick" delay="0">
                    <p:tgtEl>
                      <p:spTgt spid="33"/>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0" restart="whenNotActive" fill="hold" evtFilter="cancelBubble" nodeType="interactiveSeq">
                <p:stCondLst>
                  <p:cond evt="onClick" delay="0">
                    <p:tgtEl>
                      <p:spTgt spid="34"/>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9" grpId="0" animBg="1"/>
      <p:bldP spid="30" grpId="0" animBg="1"/>
      <p:bldP spid="31" grpId="0" animBg="1"/>
      <p:bldP spid="33"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31">
            <a:extLst>
              <a:ext uri="{FF2B5EF4-FFF2-40B4-BE49-F238E27FC236}">
                <a16:creationId xmlns:a16="http://schemas.microsoft.com/office/drawing/2014/main" id="{06253319-BB89-3D83-442E-B888CC790B23}"/>
              </a:ext>
            </a:extLst>
          </p:cNvPr>
          <p:cNvSpPr txBox="1">
            <a:spLocks/>
          </p:cNvSpPr>
          <p:nvPr/>
        </p:nvSpPr>
        <p:spPr>
          <a:xfrm>
            <a:off x="1691982" y="1298002"/>
            <a:ext cx="14904036" cy="2096211"/>
          </a:xfrm>
          <a:prstGeom prst="roundRect">
            <a:avLst/>
          </a:prstGeom>
          <a:gradFill flip="none" rotWithShape="1">
            <a:gsLst>
              <a:gs pos="0">
                <a:srgbClr val="FFD347">
                  <a:tint val="66000"/>
                  <a:satMod val="160000"/>
                </a:srgbClr>
              </a:gs>
              <a:gs pos="50000">
                <a:srgbClr val="FFD347">
                  <a:tint val="44500"/>
                  <a:satMod val="160000"/>
                </a:srgbClr>
              </a:gs>
              <a:gs pos="100000">
                <a:srgbClr val="FFD347">
                  <a:tint val="23500"/>
                  <a:satMod val="160000"/>
                </a:srgbClr>
              </a:gs>
            </a:gsLst>
            <a:lin ang="16200000" scaled="1"/>
            <a:tileRect/>
          </a:gradFill>
          <a:ln>
            <a:solidFill>
              <a:srgbClr val="FFC000"/>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latin typeface="Arial" panose="020B0604020202020204" pitchFamily="34" charset="0"/>
                <a:cs typeface="Arial" panose="020B0604020202020204" pitchFamily="34" charset="0"/>
              </a:rPr>
              <a:t>Câu 1: </a:t>
            </a:r>
            <a: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t>Yếu tố cần để giải quyết được vấn đề là</a:t>
            </a:r>
            <a:endParaRPr lang="vi-VN" dirty="0">
              <a:effectLst/>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7AE2220A-1C00-3C2C-D3C5-9B62FE4E6B0A}"/>
              </a:ext>
            </a:extLst>
          </p:cNvPr>
          <p:cNvSpPr/>
          <p:nvPr/>
        </p:nvSpPr>
        <p:spPr>
          <a:xfrm>
            <a:off x="1691982" y="3929461"/>
            <a:ext cx="606483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A. thông tin. </a:t>
            </a:r>
          </a:p>
        </p:txBody>
      </p:sp>
      <p:sp>
        <p:nvSpPr>
          <p:cNvPr id="5" name="Rectangle: Rounded Corners 4">
            <a:extLst>
              <a:ext uri="{FF2B5EF4-FFF2-40B4-BE49-F238E27FC236}">
                <a16:creationId xmlns:a16="http://schemas.microsoft.com/office/drawing/2014/main" id="{2480D083-5B37-CC60-20C7-9559B08DFD5A}"/>
              </a:ext>
            </a:extLst>
          </p:cNvPr>
          <p:cNvSpPr/>
          <p:nvPr/>
        </p:nvSpPr>
        <p:spPr>
          <a:xfrm>
            <a:off x="1691982" y="6754952"/>
            <a:ext cx="606483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B. tính sáng tạo.</a:t>
            </a:r>
          </a:p>
        </p:txBody>
      </p:sp>
      <p:sp>
        <p:nvSpPr>
          <p:cNvPr id="15" name="Rectangle: Rounded Corners 14">
            <a:extLst>
              <a:ext uri="{FF2B5EF4-FFF2-40B4-BE49-F238E27FC236}">
                <a16:creationId xmlns:a16="http://schemas.microsoft.com/office/drawing/2014/main" id="{7B223578-0C5A-0A15-7951-CF40AF6979E9}"/>
              </a:ext>
            </a:extLst>
          </p:cNvPr>
          <p:cNvSpPr/>
          <p:nvPr/>
        </p:nvSpPr>
        <p:spPr>
          <a:xfrm>
            <a:off x="8229600" y="3924299"/>
            <a:ext cx="8366420"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C. khả năng ngôn ngữ.</a:t>
            </a:r>
          </a:p>
        </p:txBody>
      </p:sp>
      <p:sp>
        <p:nvSpPr>
          <p:cNvPr id="16" name="Rectangle: Rounded Corners 15">
            <a:extLst>
              <a:ext uri="{FF2B5EF4-FFF2-40B4-BE49-F238E27FC236}">
                <a16:creationId xmlns:a16="http://schemas.microsoft.com/office/drawing/2014/main" id="{CFC69832-2DAD-AD0C-F368-5928A388256A}"/>
              </a:ext>
            </a:extLst>
          </p:cNvPr>
          <p:cNvSpPr/>
          <p:nvPr/>
        </p:nvSpPr>
        <p:spPr>
          <a:xfrm>
            <a:off x="8229600" y="6754952"/>
            <a:ext cx="8366420"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D. hệ điều hành của máy chủ.</a:t>
            </a:r>
          </a:p>
        </p:txBody>
      </p:sp>
      <p:pic>
        <p:nvPicPr>
          <p:cNvPr id="20" name="Picture 19">
            <a:hlinkClick r:id="rId4" action="ppaction://hlinksldjump"/>
            <a:extLst>
              <a:ext uri="{FF2B5EF4-FFF2-40B4-BE49-F238E27FC236}">
                <a16:creationId xmlns:a16="http://schemas.microsoft.com/office/drawing/2014/main" id="{3576B171-1927-76A5-16FF-41A1D95345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8800" y="9076013"/>
            <a:ext cx="745407" cy="750888"/>
          </a:xfrm>
          <a:prstGeom prst="flowChartConnector">
            <a:avLst/>
          </a:prstGeom>
          <a:scene3d>
            <a:camera prst="obliqueBottomRight"/>
            <a:lightRig rig="threePt" dir="t"/>
          </a:scene3d>
          <a:sp3d>
            <a:bevelT/>
          </a:sp3d>
        </p:spPr>
      </p:pic>
    </p:spTree>
    <p:extLst>
      <p:ext uri="{BB962C8B-B14F-4D97-AF65-F5344CB8AC3E}">
        <p14:creationId xmlns:p14="http://schemas.microsoft.com/office/powerpoint/2010/main" val="24528751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4"/>
                                        </p:tgtEl>
                                        <p:attrNameLst>
                                          <p:attrName>fillcolor</p:attrName>
                                        </p:attrNameLst>
                                      </p:cBhvr>
                                      <p:to>
                                        <a:srgbClr val="92D050"/>
                                      </p:to>
                                    </p:animClr>
                                    <p:set>
                                      <p:cBhvr>
                                        <p:cTn id="22" dur="500" fill="hold"/>
                                        <p:tgtEl>
                                          <p:spTgt spid="4"/>
                                        </p:tgtEl>
                                        <p:attrNameLst>
                                          <p:attrName>fill.type</p:attrName>
                                        </p:attrNameLst>
                                      </p:cBhvr>
                                      <p:to>
                                        <p:strVal val="solid"/>
                                      </p:to>
                                    </p:set>
                                    <p:set>
                                      <p:cBhvr>
                                        <p:cTn id="23"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D99694"/>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5"/>
                                        </p:tgtEl>
                                        <p:attrNameLst>
                                          <p:attrName>fillcolor</p:attrName>
                                        </p:attrNameLst>
                                      </p:cBhvr>
                                      <p:to>
                                        <a:srgbClr val="D99694"/>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4" grpId="0" animBg="1"/>
      <p:bldP spid="5"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31">
            <a:extLst>
              <a:ext uri="{FF2B5EF4-FFF2-40B4-BE49-F238E27FC236}">
                <a16:creationId xmlns:a16="http://schemas.microsoft.com/office/drawing/2014/main" id="{06253319-BB89-3D83-442E-B888CC790B23}"/>
              </a:ext>
            </a:extLst>
          </p:cNvPr>
          <p:cNvSpPr txBox="1">
            <a:spLocks/>
          </p:cNvSpPr>
          <p:nvPr/>
        </p:nvSpPr>
        <p:spPr>
          <a:xfrm>
            <a:off x="1691982" y="1298002"/>
            <a:ext cx="14904036" cy="2096211"/>
          </a:xfrm>
          <a:prstGeom prst="roundRect">
            <a:avLst/>
          </a:prstGeom>
          <a:gradFill flip="none" rotWithShape="1">
            <a:gsLst>
              <a:gs pos="0">
                <a:srgbClr val="FFD347">
                  <a:tint val="66000"/>
                  <a:satMod val="160000"/>
                </a:srgbClr>
              </a:gs>
              <a:gs pos="50000">
                <a:srgbClr val="FFD347">
                  <a:tint val="44500"/>
                  <a:satMod val="160000"/>
                </a:srgbClr>
              </a:gs>
              <a:gs pos="100000">
                <a:srgbClr val="FFD347">
                  <a:tint val="23500"/>
                  <a:satMod val="160000"/>
                </a:srgbClr>
              </a:gs>
            </a:gsLst>
            <a:lin ang="16200000" scaled="1"/>
            <a:tileRect/>
          </a:gradFill>
          <a:ln>
            <a:solidFill>
              <a:srgbClr val="FFC000"/>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2: </a:t>
            </a:r>
            <a: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chưa có thông tin phù hợp, em cần</a:t>
            </a:r>
            <a:endParaRPr lang="vi-VN" dirty="0">
              <a:effectLst/>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7AE2220A-1C00-3C2C-D3C5-9B62FE4E6B0A}"/>
              </a:ext>
            </a:extLst>
          </p:cNvPr>
          <p:cNvSpPr/>
          <p:nvPr/>
        </p:nvSpPr>
        <p:spPr>
          <a:xfrm>
            <a:off x="1691982" y="3929461"/>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A. thay đổi hệ điều hành.</a:t>
            </a:r>
          </a:p>
        </p:txBody>
      </p:sp>
      <p:sp>
        <p:nvSpPr>
          <p:cNvPr id="5" name="Rectangle: Rounded Corners 4">
            <a:extLst>
              <a:ext uri="{FF2B5EF4-FFF2-40B4-BE49-F238E27FC236}">
                <a16:creationId xmlns:a16="http://schemas.microsoft.com/office/drawing/2014/main" id="{2480D083-5B37-CC60-20C7-9559B08DFD5A}"/>
              </a:ext>
            </a:extLst>
          </p:cNvPr>
          <p:cNvSpPr/>
          <p:nvPr/>
        </p:nvSpPr>
        <p:spPr>
          <a:xfrm>
            <a:off x="1691982" y="6754952"/>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B. nâng cấp bộ nhớ.</a:t>
            </a:r>
          </a:p>
        </p:txBody>
      </p:sp>
      <p:sp>
        <p:nvSpPr>
          <p:cNvPr id="15" name="Rectangle: Rounded Corners 14">
            <a:extLst>
              <a:ext uri="{FF2B5EF4-FFF2-40B4-BE49-F238E27FC236}">
                <a16:creationId xmlns:a16="http://schemas.microsoft.com/office/drawing/2014/main" id="{7B223578-0C5A-0A15-7951-CF40AF6979E9}"/>
              </a:ext>
            </a:extLst>
          </p:cNvPr>
          <p:cNvSpPr/>
          <p:nvPr/>
        </p:nvSpPr>
        <p:spPr>
          <a:xfrm>
            <a:off x="9437912" y="3924299"/>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C. tạo tệp cơ sở dữ liệu.</a:t>
            </a:r>
          </a:p>
        </p:txBody>
      </p:sp>
      <p:sp>
        <p:nvSpPr>
          <p:cNvPr id="16" name="Rectangle: Rounded Corners 15">
            <a:extLst>
              <a:ext uri="{FF2B5EF4-FFF2-40B4-BE49-F238E27FC236}">
                <a16:creationId xmlns:a16="http://schemas.microsoft.com/office/drawing/2014/main" id="{CFC69832-2DAD-AD0C-F368-5928A388256A}"/>
              </a:ext>
            </a:extLst>
          </p:cNvPr>
          <p:cNvSpPr/>
          <p:nvPr/>
        </p:nvSpPr>
        <p:spPr>
          <a:xfrm>
            <a:off x="9437912" y="6754952"/>
            <a:ext cx="715810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lnSpc>
                <a:spcPct val="150000"/>
              </a:lnSpc>
            </a:pPr>
            <a:r>
              <a:rPr lang="vi-VN" sz="4400" dirty="0">
                <a:latin typeface="Arial" panose="020B0604020202020204" pitchFamily="34" charset="0"/>
                <a:cs typeface="Arial" panose="020B0604020202020204" pitchFamily="34" charset="0"/>
              </a:rPr>
              <a:t>D. thu thập và tìm kiếm thông tin.</a:t>
            </a:r>
          </a:p>
        </p:txBody>
      </p:sp>
      <p:pic>
        <p:nvPicPr>
          <p:cNvPr id="2" name="Picture 1">
            <a:hlinkClick r:id="rId4" action="ppaction://hlinksldjump"/>
            <a:extLst>
              <a:ext uri="{FF2B5EF4-FFF2-40B4-BE49-F238E27FC236}">
                <a16:creationId xmlns:a16="http://schemas.microsoft.com/office/drawing/2014/main" id="{B411DBC9-D77D-D870-D0DF-F026EF6CED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8800" y="9076013"/>
            <a:ext cx="745407" cy="750888"/>
          </a:xfrm>
          <a:prstGeom prst="flowChartConnector">
            <a:avLst/>
          </a:prstGeom>
          <a:scene3d>
            <a:camera prst="obliqueBottomRight"/>
            <a:lightRig rig="threePt" dir="t"/>
          </a:scene3d>
          <a:sp3d>
            <a:bevelT/>
          </a:sp3d>
        </p:spPr>
      </p:pic>
    </p:spTree>
    <p:extLst>
      <p:ext uri="{BB962C8B-B14F-4D97-AF65-F5344CB8AC3E}">
        <p14:creationId xmlns:p14="http://schemas.microsoft.com/office/powerpoint/2010/main" val="33494973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4"/>
                                        </p:tgtEl>
                                        <p:attrNameLst>
                                          <p:attrName>fillcolor</p:attrName>
                                        </p:attrNameLst>
                                      </p:cBhvr>
                                      <p:to>
                                        <a:srgbClr val="D99694"/>
                                      </p:to>
                                    </p:animClr>
                                    <p:set>
                                      <p:cBhvr>
                                        <p:cTn id="22" dur="500" fill="hold"/>
                                        <p:tgtEl>
                                          <p:spTgt spid="4"/>
                                        </p:tgtEl>
                                        <p:attrNameLst>
                                          <p:attrName>fill.type</p:attrName>
                                        </p:attrNameLst>
                                      </p:cBhvr>
                                      <p:to>
                                        <p:strVal val="solid"/>
                                      </p:to>
                                    </p:set>
                                    <p:set>
                                      <p:cBhvr>
                                        <p:cTn id="23"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D99694"/>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5"/>
                                        </p:tgtEl>
                                        <p:attrNameLst>
                                          <p:attrName>fillcolor</p:attrName>
                                        </p:attrNameLst>
                                      </p:cBhvr>
                                      <p:to>
                                        <a:srgbClr val="D99694"/>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92D050"/>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4" grpId="0" animBg="1"/>
      <p:bldP spid="5"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31">
            <a:extLst>
              <a:ext uri="{FF2B5EF4-FFF2-40B4-BE49-F238E27FC236}">
                <a16:creationId xmlns:a16="http://schemas.microsoft.com/office/drawing/2014/main" id="{06253319-BB89-3D83-442E-B888CC790B23}"/>
              </a:ext>
            </a:extLst>
          </p:cNvPr>
          <p:cNvSpPr txBox="1">
            <a:spLocks/>
          </p:cNvSpPr>
          <p:nvPr/>
        </p:nvSpPr>
        <p:spPr>
          <a:xfrm>
            <a:off x="1371600" y="1298002"/>
            <a:ext cx="15453020" cy="2096211"/>
          </a:xfrm>
          <a:prstGeom prst="roundRect">
            <a:avLst/>
          </a:prstGeom>
          <a:gradFill flip="none" rotWithShape="1">
            <a:gsLst>
              <a:gs pos="0">
                <a:srgbClr val="FFD347">
                  <a:tint val="66000"/>
                  <a:satMod val="160000"/>
                </a:srgbClr>
              </a:gs>
              <a:gs pos="50000">
                <a:srgbClr val="FFD347">
                  <a:tint val="44500"/>
                  <a:satMod val="160000"/>
                </a:srgbClr>
              </a:gs>
              <a:gs pos="100000">
                <a:srgbClr val="FFD347">
                  <a:tint val="23500"/>
                  <a:satMod val="160000"/>
                </a:srgbClr>
              </a:gs>
            </a:gsLst>
            <a:lin ang="16200000" scaled="1"/>
            <a:tileRect/>
          </a:gradFill>
          <a:ln>
            <a:solidFill>
              <a:srgbClr val="FFC000"/>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3: </a:t>
            </a:r>
            <a:r>
              <a:rPr lang="vi-VN" dirty="0">
                <a:latin typeface="Arial" panose="020B0604020202020204" pitchFamily="34" charset="0"/>
                <a:cs typeface="Arial" panose="020B0604020202020204" pitchFamily="34" charset="0"/>
              </a:rPr>
              <a:t>Thông tin dùng trong giải quyết vấn đề phải</a:t>
            </a:r>
          </a:p>
        </p:txBody>
      </p:sp>
      <p:sp>
        <p:nvSpPr>
          <p:cNvPr id="4" name="Rectangle: Rounded Corners 3">
            <a:extLst>
              <a:ext uri="{FF2B5EF4-FFF2-40B4-BE49-F238E27FC236}">
                <a16:creationId xmlns:a16="http://schemas.microsoft.com/office/drawing/2014/main" id="{7AE2220A-1C00-3C2C-D3C5-9B62FE4E6B0A}"/>
              </a:ext>
            </a:extLst>
          </p:cNvPr>
          <p:cNvSpPr/>
          <p:nvPr/>
        </p:nvSpPr>
        <p:spPr>
          <a:xfrm>
            <a:off x="1371600" y="3929461"/>
            <a:ext cx="8240490"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A. có nhiều dữ liệu.</a:t>
            </a:r>
          </a:p>
        </p:txBody>
      </p:sp>
      <p:sp>
        <p:nvSpPr>
          <p:cNvPr id="5" name="Rectangle: Rounded Corners 4">
            <a:extLst>
              <a:ext uri="{FF2B5EF4-FFF2-40B4-BE49-F238E27FC236}">
                <a16:creationId xmlns:a16="http://schemas.microsoft.com/office/drawing/2014/main" id="{2480D083-5B37-CC60-20C7-9559B08DFD5A}"/>
              </a:ext>
            </a:extLst>
          </p:cNvPr>
          <p:cNvSpPr/>
          <p:nvPr/>
        </p:nvSpPr>
        <p:spPr>
          <a:xfrm>
            <a:off x="1371600" y="6754952"/>
            <a:ext cx="8240490"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B. được nhiều người tìm kiếm.</a:t>
            </a:r>
          </a:p>
        </p:txBody>
      </p:sp>
      <p:sp>
        <p:nvSpPr>
          <p:cNvPr id="15" name="Rectangle: Rounded Corners 14">
            <a:extLst>
              <a:ext uri="{FF2B5EF4-FFF2-40B4-BE49-F238E27FC236}">
                <a16:creationId xmlns:a16="http://schemas.microsoft.com/office/drawing/2014/main" id="{7B223578-0C5A-0A15-7951-CF40AF6979E9}"/>
              </a:ext>
            </a:extLst>
          </p:cNvPr>
          <p:cNvSpPr/>
          <p:nvPr/>
        </p:nvSpPr>
        <p:spPr>
          <a:xfrm>
            <a:off x="10058400" y="3924299"/>
            <a:ext cx="6766220"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C. chính xác và phù hợp.</a:t>
            </a:r>
          </a:p>
        </p:txBody>
      </p:sp>
      <p:sp>
        <p:nvSpPr>
          <p:cNvPr id="16" name="Rectangle: Rounded Corners 15">
            <a:extLst>
              <a:ext uri="{FF2B5EF4-FFF2-40B4-BE49-F238E27FC236}">
                <a16:creationId xmlns:a16="http://schemas.microsoft.com/office/drawing/2014/main" id="{CFC69832-2DAD-AD0C-F368-5928A388256A}"/>
              </a:ext>
            </a:extLst>
          </p:cNvPr>
          <p:cNvSpPr/>
          <p:nvPr/>
        </p:nvSpPr>
        <p:spPr>
          <a:xfrm>
            <a:off x="10058400" y="6754952"/>
            <a:ext cx="6766220"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D. có dung lượng thấp.</a:t>
            </a:r>
            <a:r>
              <a:rPr lang="vi-VN" sz="4400" b="1" dirty="0">
                <a:latin typeface="Arial" panose="020B0604020202020204" pitchFamily="34" charset="0"/>
                <a:cs typeface="Arial" panose="020B0604020202020204" pitchFamily="34" charset="0"/>
              </a:rPr>
              <a:t> </a:t>
            </a:r>
            <a:endParaRPr lang="vi-VN" sz="4400" dirty="0">
              <a:latin typeface="Arial" panose="020B0604020202020204" pitchFamily="34" charset="0"/>
              <a:cs typeface="Arial" panose="020B0604020202020204" pitchFamily="34" charset="0"/>
            </a:endParaRPr>
          </a:p>
        </p:txBody>
      </p:sp>
      <p:pic>
        <p:nvPicPr>
          <p:cNvPr id="2" name="Picture 1">
            <a:hlinkClick r:id="rId4" action="ppaction://hlinksldjump"/>
            <a:extLst>
              <a:ext uri="{FF2B5EF4-FFF2-40B4-BE49-F238E27FC236}">
                <a16:creationId xmlns:a16="http://schemas.microsoft.com/office/drawing/2014/main" id="{036307FB-71EF-59F2-F6A7-AE21F6AFB0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8800" y="9076013"/>
            <a:ext cx="745407" cy="750888"/>
          </a:xfrm>
          <a:prstGeom prst="flowChartConnector">
            <a:avLst/>
          </a:prstGeom>
          <a:scene3d>
            <a:camera prst="obliqueBottomRight"/>
            <a:lightRig rig="threePt" dir="t"/>
          </a:scene3d>
          <a:sp3d>
            <a:bevelT/>
          </a:sp3d>
        </p:spPr>
      </p:pic>
    </p:spTree>
    <p:extLst>
      <p:ext uri="{BB962C8B-B14F-4D97-AF65-F5344CB8AC3E}">
        <p14:creationId xmlns:p14="http://schemas.microsoft.com/office/powerpoint/2010/main" val="20552878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4"/>
                                        </p:tgtEl>
                                        <p:attrNameLst>
                                          <p:attrName>fillcolor</p:attrName>
                                        </p:attrNameLst>
                                      </p:cBhvr>
                                      <p:to>
                                        <a:srgbClr val="D99694"/>
                                      </p:to>
                                    </p:animClr>
                                    <p:set>
                                      <p:cBhvr>
                                        <p:cTn id="22" dur="500" fill="hold"/>
                                        <p:tgtEl>
                                          <p:spTgt spid="4"/>
                                        </p:tgtEl>
                                        <p:attrNameLst>
                                          <p:attrName>fill.type</p:attrName>
                                        </p:attrNameLst>
                                      </p:cBhvr>
                                      <p:to>
                                        <p:strVal val="solid"/>
                                      </p:to>
                                    </p:set>
                                    <p:set>
                                      <p:cBhvr>
                                        <p:cTn id="23"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D99694"/>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5"/>
                                        </p:tgtEl>
                                        <p:attrNameLst>
                                          <p:attrName>fillcolor</p:attrName>
                                        </p:attrNameLst>
                                      </p:cBhvr>
                                      <p:to>
                                        <a:srgbClr val="92D05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4" grpId="0" animBg="1"/>
      <p:bldP spid="5"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31">
            <a:extLst>
              <a:ext uri="{FF2B5EF4-FFF2-40B4-BE49-F238E27FC236}">
                <a16:creationId xmlns:a16="http://schemas.microsoft.com/office/drawing/2014/main" id="{06253319-BB89-3D83-442E-B888CC790B23}"/>
              </a:ext>
            </a:extLst>
          </p:cNvPr>
          <p:cNvSpPr txBox="1">
            <a:spLocks/>
          </p:cNvSpPr>
          <p:nvPr/>
        </p:nvSpPr>
        <p:spPr>
          <a:xfrm>
            <a:off x="1371600" y="1298002"/>
            <a:ext cx="15453020" cy="2096211"/>
          </a:xfrm>
          <a:prstGeom prst="roundRect">
            <a:avLst/>
          </a:prstGeom>
          <a:gradFill flip="none" rotWithShape="1">
            <a:gsLst>
              <a:gs pos="0">
                <a:srgbClr val="FFD347">
                  <a:tint val="66000"/>
                  <a:satMod val="160000"/>
                </a:srgbClr>
              </a:gs>
              <a:gs pos="50000">
                <a:srgbClr val="FFD347">
                  <a:tint val="44500"/>
                  <a:satMod val="160000"/>
                </a:srgbClr>
              </a:gs>
              <a:gs pos="100000">
                <a:srgbClr val="FFD347">
                  <a:tint val="23500"/>
                  <a:satMod val="160000"/>
                </a:srgbClr>
              </a:gs>
            </a:gsLst>
            <a:lin ang="16200000" scaled="1"/>
            <a:tileRect/>
          </a:gradFill>
          <a:ln>
            <a:solidFill>
              <a:srgbClr val="FFC000"/>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4: </a:t>
            </a:r>
            <a: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t>Thông tin bác sĩ cần biết khi khám bệnh là</a:t>
            </a:r>
            <a:endParaRPr lang="vi-VN" dirty="0">
              <a:effectLst/>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7AE2220A-1C00-3C2C-D3C5-9B62FE4E6B0A}"/>
              </a:ext>
            </a:extLst>
          </p:cNvPr>
          <p:cNvSpPr/>
          <p:nvPr/>
        </p:nvSpPr>
        <p:spPr>
          <a:xfrm>
            <a:off x="1371599" y="3929461"/>
            <a:ext cx="7254581"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marL="742950" indent="-742950" algn="ctr">
              <a:lnSpc>
                <a:spcPct val="150000"/>
              </a:lnSpc>
              <a:buAutoNum type="alphaUcPeriod"/>
            </a:pPr>
            <a:r>
              <a:rPr lang="vi-VN" sz="4400" dirty="0">
                <a:latin typeface="Arial" panose="020B0604020202020204" pitchFamily="34" charset="0"/>
                <a:cs typeface="Arial" panose="020B0604020202020204" pitchFamily="34" charset="0"/>
              </a:rPr>
              <a:t>khả năng sử dụng </a:t>
            </a:r>
          </a:p>
          <a:p>
            <a:pPr algn="ctr">
              <a:lnSpc>
                <a:spcPct val="150000"/>
              </a:lnSpc>
            </a:pPr>
            <a:r>
              <a:rPr lang="vi-VN" sz="4400" dirty="0">
                <a:latin typeface="Arial" panose="020B0604020202020204" pitchFamily="34" charset="0"/>
                <a:cs typeface="Arial" panose="020B0604020202020204" pitchFamily="34" charset="0"/>
              </a:rPr>
              <a:t>tin học văn phòng.</a:t>
            </a:r>
          </a:p>
        </p:txBody>
      </p:sp>
      <p:sp>
        <p:nvSpPr>
          <p:cNvPr id="5" name="Rectangle: Rounded Corners 4">
            <a:extLst>
              <a:ext uri="{FF2B5EF4-FFF2-40B4-BE49-F238E27FC236}">
                <a16:creationId xmlns:a16="http://schemas.microsoft.com/office/drawing/2014/main" id="{2480D083-5B37-CC60-20C7-9559B08DFD5A}"/>
              </a:ext>
            </a:extLst>
          </p:cNvPr>
          <p:cNvSpPr/>
          <p:nvPr/>
        </p:nvSpPr>
        <p:spPr>
          <a:xfrm>
            <a:off x="1371599" y="6754952"/>
            <a:ext cx="7254581"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B. trình độ học thức.</a:t>
            </a:r>
          </a:p>
        </p:txBody>
      </p:sp>
      <p:sp>
        <p:nvSpPr>
          <p:cNvPr id="15" name="Rectangle: Rounded Corners 14">
            <a:extLst>
              <a:ext uri="{FF2B5EF4-FFF2-40B4-BE49-F238E27FC236}">
                <a16:creationId xmlns:a16="http://schemas.microsoft.com/office/drawing/2014/main" id="{7B223578-0C5A-0A15-7951-CF40AF6979E9}"/>
              </a:ext>
            </a:extLst>
          </p:cNvPr>
          <p:cNvSpPr/>
          <p:nvPr/>
        </p:nvSpPr>
        <p:spPr>
          <a:xfrm>
            <a:off x="9661822" y="3924299"/>
            <a:ext cx="716279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400" dirty="0">
                <a:latin typeface="Arial" panose="020B0604020202020204" pitchFamily="34" charset="0"/>
                <a:cs typeface="Arial" panose="020B0604020202020204" pitchFamily="34" charset="0"/>
              </a:rPr>
              <a:t>C. mức lương hiện tại.</a:t>
            </a:r>
          </a:p>
        </p:txBody>
      </p:sp>
      <p:sp>
        <p:nvSpPr>
          <p:cNvPr id="16" name="Rectangle: Rounded Corners 15">
            <a:extLst>
              <a:ext uri="{FF2B5EF4-FFF2-40B4-BE49-F238E27FC236}">
                <a16:creationId xmlns:a16="http://schemas.microsoft.com/office/drawing/2014/main" id="{CFC69832-2DAD-AD0C-F368-5928A388256A}"/>
              </a:ext>
            </a:extLst>
          </p:cNvPr>
          <p:cNvSpPr/>
          <p:nvPr/>
        </p:nvSpPr>
        <p:spPr>
          <a:xfrm>
            <a:off x="9661822" y="6754952"/>
            <a:ext cx="7162798"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lnSpc>
                <a:spcPct val="150000"/>
              </a:lnSpc>
            </a:pPr>
            <a:r>
              <a:rPr lang="vi-VN" sz="4400" dirty="0">
                <a:latin typeface="Arial" panose="020B0604020202020204" pitchFamily="34" charset="0"/>
                <a:cs typeface="Arial" panose="020B0604020202020204" pitchFamily="34" charset="0"/>
              </a:rPr>
              <a:t>D. tiền sử bệnh </a:t>
            </a:r>
          </a:p>
          <a:p>
            <a:pPr algn="ctr">
              <a:lnSpc>
                <a:spcPct val="150000"/>
              </a:lnSpc>
            </a:pPr>
            <a:r>
              <a:rPr lang="vi-VN" sz="4400" dirty="0">
                <a:latin typeface="Arial" panose="020B0604020202020204" pitchFamily="34" charset="0"/>
                <a:cs typeface="Arial" panose="020B0604020202020204" pitchFamily="34" charset="0"/>
              </a:rPr>
              <a:t>của bệnh nhân.</a:t>
            </a:r>
            <a:r>
              <a:rPr lang="vi-VN" sz="4400" b="1" dirty="0">
                <a:latin typeface="Arial" panose="020B0604020202020204" pitchFamily="34" charset="0"/>
                <a:cs typeface="Arial" panose="020B0604020202020204" pitchFamily="34" charset="0"/>
              </a:rPr>
              <a:t> </a:t>
            </a:r>
            <a:endParaRPr lang="vi-VN" sz="4400" dirty="0">
              <a:latin typeface="Arial" panose="020B0604020202020204" pitchFamily="34" charset="0"/>
              <a:cs typeface="Arial" panose="020B0604020202020204" pitchFamily="34" charset="0"/>
            </a:endParaRPr>
          </a:p>
        </p:txBody>
      </p:sp>
      <p:pic>
        <p:nvPicPr>
          <p:cNvPr id="2" name="Picture 1">
            <a:hlinkClick r:id="rId4" action="ppaction://hlinksldjump"/>
            <a:extLst>
              <a:ext uri="{FF2B5EF4-FFF2-40B4-BE49-F238E27FC236}">
                <a16:creationId xmlns:a16="http://schemas.microsoft.com/office/drawing/2014/main" id="{9ED8E4E9-ED3A-6111-482C-94F6CE8C39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8800" y="9076013"/>
            <a:ext cx="745407" cy="750888"/>
          </a:xfrm>
          <a:prstGeom prst="flowChartConnector">
            <a:avLst/>
          </a:prstGeom>
          <a:scene3d>
            <a:camera prst="obliqueBottomRight"/>
            <a:lightRig rig="threePt" dir="t"/>
          </a:scene3d>
          <a:sp3d>
            <a:bevelT/>
          </a:sp3d>
        </p:spPr>
      </p:pic>
    </p:spTree>
    <p:extLst>
      <p:ext uri="{BB962C8B-B14F-4D97-AF65-F5344CB8AC3E}">
        <p14:creationId xmlns:p14="http://schemas.microsoft.com/office/powerpoint/2010/main" val="6573107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4"/>
                                        </p:tgtEl>
                                        <p:attrNameLst>
                                          <p:attrName>fillcolor</p:attrName>
                                        </p:attrNameLst>
                                      </p:cBhvr>
                                      <p:to>
                                        <a:srgbClr val="D99694"/>
                                      </p:to>
                                    </p:animClr>
                                    <p:set>
                                      <p:cBhvr>
                                        <p:cTn id="22" dur="500" fill="hold"/>
                                        <p:tgtEl>
                                          <p:spTgt spid="4"/>
                                        </p:tgtEl>
                                        <p:attrNameLst>
                                          <p:attrName>fill.type</p:attrName>
                                        </p:attrNameLst>
                                      </p:cBhvr>
                                      <p:to>
                                        <p:strVal val="solid"/>
                                      </p:to>
                                    </p:set>
                                    <p:set>
                                      <p:cBhvr>
                                        <p:cTn id="23"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D99694"/>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5"/>
                                        </p:tgtEl>
                                        <p:attrNameLst>
                                          <p:attrName>fillcolor</p:attrName>
                                        </p:attrNameLst>
                                      </p:cBhvr>
                                      <p:to>
                                        <a:srgbClr val="D99694"/>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92D050"/>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4" grpId="0" animBg="1"/>
      <p:bldP spid="5"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31">
            <a:extLst>
              <a:ext uri="{FF2B5EF4-FFF2-40B4-BE49-F238E27FC236}">
                <a16:creationId xmlns:a16="http://schemas.microsoft.com/office/drawing/2014/main" id="{06253319-BB89-3D83-442E-B888CC790B23}"/>
              </a:ext>
            </a:extLst>
          </p:cNvPr>
          <p:cNvSpPr txBox="1">
            <a:spLocks/>
          </p:cNvSpPr>
          <p:nvPr/>
        </p:nvSpPr>
        <p:spPr>
          <a:xfrm>
            <a:off x="1691982" y="1298002"/>
            <a:ext cx="14904036" cy="2321061"/>
          </a:xfrm>
          <a:prstGeom prst="roundRect">
            <a:avLst/>
          </a:prstGeom>
          <a:gradFill flip="none" rotWithShape="1">
            <a:gsLst>
              <a:gs pos="0">
                <a:srgbClr val="FFD347">
                  <a:tint val="66000"/>
                  <a:satMod val="160000"/>
                </a:srgbClr>
              </a:gs>
              <a:gs pos="50000">
                <a:srgbClr val="FFD347">
                  <a:tint val="44500"/>
                  <a:satMod val="160000"/>
                </a:srgbClr>
              </a:gs>
              <a:gs pos="100000">
                <a:srgbClr val="FFD347">
                  <a:tint val="23500"/>
                  <a:satMod val="160000"/>
                </a:srgbClr>
              </a:gs>
            </a:gsLst>
            <a:lin ang="16200000" scaled="1"/>
            <a:tileRect/>
          </a:gradFill>
          <a:ln>
            <a:solidFill>
              <a:srgbClr val="FFC000"/>
            </a:solidFill>
          </a:ln>
        </p:spPr>
        <p:style>
          <a:lnRef idx="1">
            <a:schemeClr val="accent6"/>
          </a:lnRef>
          <a:fillRef idx="2">
            <a:schemeClr val="accent6"/>
          </a:fillRef>
          <a:effectRef idx="1">
            <a:schemeClr val="accent6"/>
          </a:effectRef>
          <a:fontRef idx="minor">
            <a:schemeClr val="dk1"/>
          </a:fontRef>
        </p:style>
        <p:txBody>
          <a:bodyPr vert="horz" lIns="91440" tIns="45720" rIns="91440" bIns="18000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5:</a:t>
            </a:r>
            <a: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Để có thông tin về phương thức </a:t>
            </a:r>
          </a:p>
          <a:p>
            <a:pPr>
              <a:lnSpc>
                <a:spcPct val="150000"/>
              </a:lnSpc>
            </a:pPr>
            <a: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t>điều trị một loại bệnh, em nên</a:t>
            </a:r>
            <a:endParaRPr lang="vi-VN" dirty="0">
              <a:effectLst/>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7AE2220A-1C00-3C2C-D3C5-9B62FE4E6B0A}"/>
              </a:ext>
            </a:extLst>
          </p:cNvPr>
          <p:cNvSpPr/>
          <p:nvPr/>
        </p:nvSpPr>
        <p:spPr>
          <a:xfrm>
            <a:off x="1691979" y="4029058"/>
            <a:ext cx="7299620"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marL="742950" indent="-742950" algn="ctr">
              <a:lnSpc>
                <a:spcPct val="150000"/>
              </a:lnSpc>
              <a:buAutoNum type="alphaUcPeriod"/>
            </a:pPr>
            <a:r>
              <a:rPr lang="vi-VN" sz="4000" dirty="0">
                <a:latin typeface="Arial" panose="020B0604020202020204" pitchFamily="34" charset="0"/>
                <a:cs typeface="Arial" panose="020B0604020202020204" pitchFamily="34" charset="0"/>
              </a:rPr>
              <a:t>hỏi bác sĩ có </a:t>
            </a:r>
          </a:p>
          <a:p>
            <a:pPr algn="ctr">
              <a:lnSpc>
                <a:spcPct val="150000"/>
              </a:lnSpc>
            </a:pPr>
            <a:r>
              <a:rPr lang="vi-VN" sz="4000" dirty="0">
                <a:latin typeface="Arial" panose="020B0604020202020204" pitchFamily="34" charset="0"/>
                <a:cs typeface="Arial" panose="020B0604020202020204" pitchFamily="34" charset="0"/>
              </a:rPr>
              <a:t>chuyên môn về loại bệnh đó.</a:t>
            </a:r>
          </a:p>
        </p:txBody>
      </p:sp>
      <p:sp>
        <p:nvSpPr>
          <p:cNvPr id="5" name="Rectangle: Rounded Corners 4">
            <a:extLst>
              <a:ext uri="{FF2B5EF4-FFF2-40B4-BE49-F238E27FC236}">
                <a16:creationId xmlns:a16="http://schemas.microsoft.com/office/drawing/2014/main" id="{2480D083-5B37-CC60-20C7-9559B08DFD5A}"/>
              </a:ext>
            </a:extLst>
          </p:cNvPr>
          <p:cNvSpPr/>
          <p:nvPr/>
        </p:nvSpPr>
        <p:spPr>
          <a:xfrm>
            <a:off x="1691979" y="6754952"/>
            <a:ext cx="7299620"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r>
              <a:rPr lang="vi-VN" sz="4000" dirty="0">
                <a:latin typeface="Arial" panose="020B0604020202020204" pitchFamily="34" charset="0"/>
                <a:cs typeface="Arial" panose="020B0604020202020204" pitchFamily="34" charset="0"/>
              </a:rPr>
              <a:t>B. tìm kiếm trên Internet.</a:t>
            </a:r>
          </a:p>
        </p:txBody>
      </p:sp>
      <p:sp>
        <p:nvSpPr>
          <p:cNvPr id="15" name="Rectangle: Rounded Corners 14">
            <a:extLst>
              <a:ext uri="{FF2B5EF4-FFF2-40B4-BE49-F238E27FC236}">
                <a16:creationId xmlns:a16="http://schemas.microsoft.com/office/drawing/2014/main" id="{7B223578-0C5A-0A15-7951-CF40AF6979E9}"/>
              </a:ext>
            </a:extLst>
          </p:cNvPr>
          <p:cNvSpPr/>
          <p:nvPr/>
        </p:nvSpPr>
        <p:spPr>
          <a:xfrm>
            <a:off x="9296401" y="4023896"/>
            <a:ext cx="7299620"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lnSpc>
                <a:spcPct val="150000"/>
              </a:lnSpc>
            </a:pPr>
            <a:r>
              <a:rPr lang="vi-VN" sz="4000" dirty="0">
                <a:latin typeface="Arial" panose="020B0604020202020204" pitchFamily="34" charset="0"/>
                <a:cs typeface="Arial" panose="020B0604020202020204" pitchFamily="34" charset="0"/>
              </a:rPr>
              <a:t>C. sử dụng các </a:t>
            </a:r>
          </a:p>
          <a:p>
            <a:pPr algn="ctr">
              <a:lnSpc>
                <a:spcPct val="150000"/>
              </a:lnSpc>
            </a:pPr>
            <a:r>
              <a:rPr lang="vi-VN" sz="4000" dirty="0">
                <a:latin typeface="Arial" panose="020B0604020202020204" pitchFamily="34" charset="0"/>
                <a:cs typeface="Arial" panose="020B0604020202020204" pitchFamily="34" charset="0"/>
              </a:rPr>
              <a:t>bài thuốc dân gian.</a:t>
            </a:r>
          </a:p>
        </p:txBody>
      </p:sp>
      <p:sp>
        <p:nvSpPr>
          <p:cNvPr id="16" name="Rectangle: Rounded Corners 15">
            <a:extLst>
              <a:ext uri="{FF2B5EF4-FFF2-40B4-BE49-F238E27FC236}">
                <a16:creationId xmlns:a16="http://schemas.microsoft.com/office/drawing/2014/main" id="{CFC69832-2DAD-AD0C-F368-5928A388256A}"/>
              </a:ext>
            </a:extLst>
          </p:cNvPr>
          <p:cNvSpPr/>
          <p:nvPr/>
        </p:nvSpPr>
        <p:spPr>
          <a:xfrm>
            <a:off x="9296401" y="6754952"/>
            <a:ext cx="7299620" cy="2321061"/>
          </a:xfrm>
          <a:prstGeom prst="round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bIns="144000" rtlCol="0" anchor="ctr"/>
          <a:lstStyle/>
          <a:p>
            <a:pPr algn="ctr">
              <a:lnSpc>
                <a:spcPct val="150000"/>
              </a:lnSpc>
            </a:pPr>
            <a:r>
              <a:rPr lang="vi-VN" sz="4000" dirty="0">
                <a:latin typeface="Arial" panose="020B0604020202020204" pitchFamily="34" charset="0"/>
                <a:cs typeface="Arial" panose="020B0604020202020204" pitchFamily="34" charset="0"/>
              </a:rPr>
              <a:t>D. làm theo lời khuyên </a:t>
            </a:r>
          </a:p>
          <a:p>
            <a:pPr algn="ctr">
              <a:lnSpc>
                <a:spcPct val="150000"/>
              </a:lnSpc>
            </a:pPr>
            <a:r>
              <a:rPr lang="vi-VN" sz="4000" dirty="0">
                <a:latin typeface="Arial" panose="020B0604020202020204" pitchFamily="34" charset="0"/>
                <a:cs typeface="Arial" panose="020B0604020202020204" pitchFamily="34" charset="0"/>
              </a:rPr>
              <a:t>của hàng xóm.</a:t>
            </a:r>
          </a:p>
        </p:txBody>
      </p:sp>
      <p:pic>
        <p:nvPicPr>
          <p:cNvPr id="2" name="Picture 1">
            <a:hlinkClick r:id="rId4" action="ppaction://hlinksldjump"/>
            <a:extLst>
              <a:ext uri="{FF2B5EF4-FFF2-40B4-BE49-F238E27FC236}">
                <a16:creationId xmlns:a16="http://schemas.microsoft.com/office/drawing/2014/main" id="{0C6B9B5A-2F2C-742F-832F-CA435BE501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8800" y="9076013"/>
            <a:ext cx="745407" cy="750888"/>
          </a:xfrm>
          <a:prstGeom prst="flowChartConnector">
            <a:avLst/>
          </a:prstGeom>
          <a:scene3d>
            <a:camera prst="obliqueBottomRight"/>
            <a:lightRig rig="threePt" dir="t"/>
          </a:scene3d>
          <a:sp3d>
            <a:bevelT/>
          </a:sp3d>
        </p:spPr>
      </p:pic>
    </p:spTree>
    <p:extLst>
      <p:ext uri="{BB962C8B-B14F-4D97-AF65-F5344CB8AC3E}">
        <p14:creationId xmlns:p14="http://schemas.microsoft.com/office/powerpoint/2010/main" val="13955708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4"/>
                                        </p:tgtEl>
                                        <p:attrNameLst>
                                          <p:attrName>fillcolor</p:attrName>
                                        </p:attrNameLst>
                                      </p:cBhvr>
                                      <p:to>
                                        <a:srgbClr val="92D050"/>
                                      </p:to>
                                    </p:animClr>
                                    <p:set>
                                      <p:cBhvr>
                                        <p:cTn id="22" dur="500" fill="hold"/>
                                        <p:tgtEl>
                                          <p:spTgt spid="4"/>
                                        </p:tgtEl>
                                        <p:attrNameLst>
                                          <p:attrName>fill.type</p:attrName>
                                        </p:attrNameLst>
                                      </p:cBhvr>
                                      <p:to>
                                        <p:strVal val="solid"/>
                                      </p:to>
                                    </p:set>
                                    <p:set>
                                      <p:cBhvr>
                                        <p:cTn id="23"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D99694"/>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5"/>
                                        </p:tgtEl>
                                        <p:attrNameLst>
                                          <p:attrName>fillcolor</p:attrName>
                                        </p:attrNameLst>
                                      </p:cBhvr>
                                      <p:to>
                                        <a:srgbClr val="D99694"/>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4" grpId="0" animBg="1"/>
      <p:bldP spid="5"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8690679" y="1304246"/>
            <a:ext cx="1466180" cy="283211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56212" y="2548877"/>
            <a:ext cx="1951047" cy="37794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3883" y="73480"/>
            <a:ext cx="1955378" cy="304323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494" y="4171950"/>
            <a:ext cx="2033975" cy="328413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6178" y="4438596"/>
            <a:ext cx="2937398" cy="504830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186888" y="1261954"/>
            <a:ext cx="1328213" cy="2111939"/>
          </a:xfrm>
          <a:prstGeom prst="rect">
            <a:avLst/>
          </a:prstGeom>
        </p:spPr>
      </p:pic>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15359355" y="4636627"/>
            <a:ext cx="2265411" cy="4339094"/>
          </a:xfrm>
          <a:prstGeom prst="rect">
            <a:avLst/>
          </a:prstGeom>
        </p:spPr>
      </p:pic>
    </p:spTree>
    <p:extLst>
      <p:ext uri="{BB962C8B-B14F-4D97-AF65-F5344CB8AC3E}">
        <p14:creationId xmlns:p14="http://schemas.microsoft.com/office/powerpoint/2010/main" val="36634753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1.04167E-6 -1.85185E-6 L 2.06628 -0.04514 " pathEditMode="relative" rAng="0" ptsTypes="AA">
                                      <p:cBhvr>
                                        <p:cTn id="6" dur="10000" fill="hold"/>
                                        <p:tgtEl>
                                          <p:spTgt spid="6"/>
                                        </p:tgtEl>
                                        <p:attrNameLst>
                                          <p:attrName>ppt_x</p:attrName>
                                          <p:attrName>ppt_y</p:attrName>
                                        </p:attrNameLst>
                                      </p:cBhvr>
                                      <p:rCtr x="103307" y="-2269"/>
                                    </p:animMotion>
                                  </p:childTnLst>
                                </p:cTn>
                              </p:par>
                              <p:par>
                                <p:cTn id="7" presetID="63" presetClass="path" presetSubtype="0" fill="hold" nodeType="withEffect">
                                  <p:stCondLst>
                                    <p:cond delay="0"/>
                                  </p:stCondLst>
                                  <p:childTnLst>
                                    <p:animMotion origin="layout" path="M -4.375E-6 -1.48148E-6 L 1.48151 0.00556 " pathEditMode="relative" rAng="0" ptsTypes="AA">
                                      <p:cBhvr>
                                        <p:cTn id="8" dur="10000" fill="hold"/>
                                        <p:tgtEl>
                                          <p:spTgt spid="7"/>
                                        </p:tgtEl>
                                        <p:attrNameLst>
                                          <p:attrName>ppt_x</p:attrName>
                                          <p:attrName>ppt_y</p:attrName>
                                        </p:attrNameLst>
                                      </p:cBhvr>
                                      <p:rCtr x="74076" y="278"/>
                                    </p:animMotion>
                                  </p:childTnLst>
                                </p:cTn>
                              </p:par>
                              <p:par>
                                <p:cTn id="9" presetID="63" presetClass="path" presetSubtype="0" fill="hold" nodeType="withEffect">
                                  <p:stCondLst>
                                    <p:cond delay="0"/>
                                  </p:stCondLst>
                                  <p:childTnLst>
                                    <p:animMotion origin="layout" path="M -4.58333E-6 -2.59259E-6 L 1.35027 0.01158 " pathEditMode="relative" rAng="0" ptsTypes="AA">
                                      <p:cBhvr>
                                        <p:cTn id="10" dur="10000" fill="hold"/>
                                        <p:tgtEl>
                                          <p:spTgt spid="8"/>
                                        </p:tgtEl>
                                        <p:attrNameLst>
                                          <p:attrName>ppt_x</p:attrName>
                                          <p:attrName>ppt_y</p:attrName>
                                        </p:attrNameLst>
                                      </p:cBhvr>
                                      <p:rCtr x="67513" y="579"/>
                                    </p:animMotion>
                                  </p:childTnLst>
                                </p:cTn>
                              </p:par>
                              <p:par>
                                <p:cTn id="11" presetID="63" presetClass="path" presetSubtype="0" fill="hold" nodeType="withEffect">
                                  <p:stCondLst>
                                    <p:cond delay="0"/>
                                  </p:stCondLst>
                                  <p:childTnLst>
                                    <p:animMotion origin="layout" path="M 8.33333E-7 3.7037E-6 L 1.3487 -0.04098 " pathEditMode="relative" rAng="0" ptsTypes="AA">
                                      <p:cBhvr>
                                        <p:cTn id="12" dur="10000" fill="hold"/>
                                        <p:tgtEl>
                                          <p:spTgt spid="9"/>
                                        </p:tgtEl>
                                        <p:attrNameLst>
                                          <p:attrName>ppt_x</p:attrName>
                                          <p:attrName>ppt_y</p:attrName>
                                        </p:attrNameLst>
                                      </p:cBhvr>
                                      <p:rCtr x="67435" y="-2060"/>
                                    </p:animMotion>
                                  </p:childTnLst>
                                </p:cTn>
                              </p:par>
                              <p:par>
                                <p:cTn id="13" presetID="63" presetClass="path" presetSubtype="0" fill="hold" nodeType="withEffect">
                                  <p:stCondLst>
                                    <p:cond delay="0"/>
                                  </p:stCondLst>
                                  <p:childTnLst>
                                    <p:animMotion origin="layout" path="M 4.79167E-6 -1.85185E-6 L 1.39049 0.02871 " pathEditMode="relative" rAng="0" ptsTypes="AA">
                                      <p:cBhvr>
                                        <p:cTn id="14" dur="10000" fill="hold"/>
                                        <p:tgtEl>
                                          <p:spTgt spid="10"/>
                                        </p:tgtEl>
                                        <p:attrNameLst>
                                          <p:attrName>ppt_x</p:attrName>
                                          <p:attrName>ppt_y</p:attrName>
                                        </p:attrNameLst>
                                      </p:cBhvr>
                                      <p:rCtr x="69518" y="1435"/>
                                    </p:animMotion>
                                  </p:childTnLst>
                                </p:cTn>
                              </p:par>
                              <p:par>
                                <p:cTn id="15" presetID="63" presetClass="path" presetSubtype="0" fill="hold" nodeType="withEffect">
                                  <p:stCondLst>
                                    <p:cond delay="0"/>
                                  </p:stCondLst>
                                  <p:childTnLst>
                                    <p:animMotion origin="layout" path="M -1.875E-6 -1.48148E-6 L 1.34141 -0.0125 " pathEditMode="relative" rAng="0" ptsTypes="AA">
                                      <p:cBhvr>
                                        <p:cTn id="16" dur="10000" fill="hold"/>
                                        <p:tgtEl>
                                          <p:spTgt spid="11"/>
                                        </p:tgtEl>
                                        <p:attrNameLst>
                                          <p:attrName>ppt_x</p:attrName>
                                          <p:attrName>ppt_y</p:attrName>
                                        </p:attrNameLst>
                                      </p:cBhvr>
                                      <p:rCtr x="67070" y="-625"/>
                                    </p:animMotion>
                                  </p:childTnLst>
                                </p:cTn>
                              </p:par>
                              <p:par>
                                <p:cTn id="17" presetID="63" presetClass="path" presetSubtype="0" fill="hold" nodeType="withEffect">
                                  <p:stCondLst>
                                    <p:cond delay="0"/>
                                  </p:stCondLst>
                                  <p:childTnLst>
                                    <p:animMotion origin="layout" path="M 4.58333E-6 -4.07407E-6 L 1.88411 0.04954 " pathEditMode="relative" rAng="0" ptsTypes="AA">
                                      <p:cBhvr>
                                        <p:cTn id="18" dur="10000" fill="hold"/>
                                        <p:tgtEl>
                                          <p:spTgt spid="12"/>
                                        </p:tgtEl>
                                        <p:attrNameLst>
                                          <p:attrName>ppt_x</p:attrName>
                                          <p:attrName>ppt_y</p:attrName>
                                        </p:attrNameLst>
                                      </p:cBhvr>
                                      <p:rCtr x="94206" y="2477"/>
                                    </p:animMotion>
                                  </p:childTnLst>
                                </p:cTn>
                              </p:par>
                              <p:par>
                                <p:cTn id="19" presetID="32" presetClass="emph" presetSubtype="0" repeatCount="indefinite" fill="hold" nodeType="withEffect">
                                  <p:stCondLst>
                                    <p:cond delay="0"/>
                                  </p:stCondLst>
                                  <p:childTnLst>
                                    <p:animRot by="120000">
                                      <p:cBhvr>
                                        <p:cTn id="20" dur="700" fill="hold">
                                          <p:stCondLst>
                                            <p:cond delay="0"/>
                                          </p:stCondLst>
                                        </p:cTn>
                                        <p:tgtEl>
                                          <p:spTgt spid="6"/>
                                        </p:tgtEl>
                                        <p:attrNameLst>
                                          <p:attrName>r</p:attrName>
                                        </p:attrNameLst>
                                      </p:cBhvr>
                                    </p:animRot>
                                    <p:animRot by="-240000">
                                      <p:cBhvr>
                                        <p:cTn id="21" dur="1400" fill="hold">
                                          <p:stCondLst>
                                            <p:cond delay="1400"/>
                                          </p:stCondLst>
                                        </p:cTn>
                                        <p:tgtEl>
                                          <p:spTgt spid="6"/>
                                        </p:tgtEl>
                                        <p:attrNameLst>
                                          <p:attrName>r</p:attrName>
                                        </p:attrNameLst>
                                      </p:cBhvr>
                                    </p:animRot>
                                    <p:animRot by="240000">
                                      <p:cBhvr>
                                        <p:cTn id="22" dur="1400" fill="hold">
                                          <p:stCondLst>
                                            <p:cond delay="2800"/>
                                          </p:stCondLst>
                                        </p:cTn>
                                        <p:tgtEl>
                                          <p:spTgt spid="6"/>
                                        </p:tgtEl>
                                        <p:attrNameLst>
                                          <p:attrName>r</p:attrName>
                                        </p:attrNameLst>
                                      </p:cBhvr>
                                    </p:animRot>
                                    <p:animRot by="-240000">
                                      <p:cBhvr>
                                        <p:cTn id="23" dur="1400" fill="hold">
                                          <p:stCondLst>
                                            <p:cond delay="4200"/>
                                          </p:stCondLst>
                                        </p:cTn>
                                        <p:tgtEl>
                                          <p:spTgt spid="6"/>
                                        </p:tgtEl>
                                        <p:attrNameLst>
                                          <p:attrName>r</p:attrName>
                                        </p:attrNameLst>
                                      </p:cBhvr>
                                    </p:animRot>
                                    <p:animRot by="120000">
                                      <p:cBhvr>
                                        <p:cTn id="24" dur="1400" fill="hold">
                                          <p:stCondLst>
                                            <p:cond delay="5600"/>
                                          </p:stCondLst>
                                        </p:cTn>
                                        <p:tgtEl>
                                          <p:spTgt spid="6"/>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700" fill="hold">
                                          <p:stCondLst>
                                            <p:cond delay="0"/>
                                          </p:stCondLst>
                                        </p:cTn>
                                        <p:tgtEl>
                                          <p:spTgt spid="7"/>
                                        </p:tgtEl>
                                        <p:attrNameLst>
                                          <p:attrName>r</p:attrName>
                                        </p:attrNameLst>
                                      </p:cBhvr>
                                    </p:animRot>
                                    <p:animRot by="-240000">
                                      <p:cBhvr>
                                        <p:cTn id="27" dur="1400" fill="hold">
                                          <p:stCondLst>
                                            <p:cond delay="1400"/>
                                          </p:stCondLst>
                                        </p:cTn>
                                        <p:tgtEl>
                                          <p:spTgt spid="7"/>
                                        </p:tgtEl>
                                        <p:attrNameLst>
                                          <p:attrName>r</p:attrName>
                                        </p:attrNameLst>
                                      </p:cBhvr>
                                    </p:animRot>
                                    <p:animRot by="240000">
                                      <p:cBhvr>
                                        <p:cTn id="28" dur="1400" fill="hold">
                                          <p:stCondLst>
                                            <p:cond delay="2800"/>
                                          </p:stCondLst>
                                        </p:cTn>
                                        <p:tgtEl>
                                          <p:spTgt spid="7"/>
                                        </p:tgtEl>
                                        <p:attrNameLst>
                                          <p:attrName>r</p:attrName>
                                        </p:attrNameLst>
                                      </p:cBhvr>
                                    </p:animRot>
                                    <p:animRot by="-240000">
                                      <p:cBhvr>
                                        <p:cTn id="29" dur="1400" fill="hold">
                                          <p:stCondLst>
                                            <p:cond delay="4200"/>
                                          </p:stCondLst>
                                        </p:cTn>
                                        <p:tgtEl>
                                          <p:spTgt spid="7"/>
                                        </p:tgtEl>
                                        <p:attrNameLst>
                                          <p:attrName>r</p:attrName>
                                        </p:attrNameLst>
                                      </p:cBhvr>
                                    </p:animRot>
                                    <p:animRot by="120000">
                                      <p:cBhvr>
                                        <p:cTn id="30" dur="1400" fill="hold">
                                          <p:stCondLst>
                                            <p:cond delay="5600"/>
                                          </p:stCondLst>
                                        </p:cTn>
                                        <p:tgtEl>
                                          <p:spTgt spid="7"/>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700" fill="hold">
                                          <p:stCondLst>
                                            <p:cond delay="0"/>
                                          </p:stCondLst>
                                        </p:cTn>
                                        <p:tgtEl>
                                          <p:spTgt spid="8"/>
                                        </p:tgtEl>
                                        <p:attrNameLst>
                                          <p:attrName>r</p:attrName>
                                        </p:attrNameLst>
                                      </p:cBhvr>
                                    </p:animRot>
                                    <p:animRot by="-240000">
                                      <p:cBhvr>
                                        <p:cTn id="33" dur="1400" fill="hold">
                                          <p:stCondLst>
                                            <p:cond delay="1400"/>
                                          </p:stCondLst>
                                        </p:cTn>
                                        <p:tgtEl>
                                          <p:spTgt spid="8"/>
                                        </p:tgtEl>
                                        <p:attrNameLst>
                                          <p:attrName>r</p:attrName>
                                        </p:attrNameLst>
                                      </p:cBhvr>
                                    </p:animRot>
                                    <p:animRot by="240000">
                                      <p:cBhvr>
                                        <p:cTn id="34" dur="1400" fill="hold">
                                          <p:stCondLst>
                                            <p:cond delay="2800"/>
                                          </p:stCondLst>
                                        </p:cTn>
                                        <p:tgtEl>
                                          <p:spTgt spid="8"/>
                                        </p:tgtEl>
                                        <p:attrNameLst>
                                          <p:attrName>r</p:attrName>
                                        </p:attrNameLst>
                                      </p:cBhvr>
                                    </p:animRot>
                                    <p:animRot by="-240000">
                                      <p:cBhvr>
                                        <p:cTn id="35" dur="1400" fill="hold">
                                          <p:stCondLst>
                                            <p:cond delay="4200"/>
                                          </p:stCondLst>
                                        </p:cTn>
                                        <p:tgtEl>
                                          <p:spTgt spid="8"/>
                                        </p:tgtEl>
                                        <p:attrNameLst>
                                          <p:attrName>r</p:attrName>
                                        </p:attrNameLst>
                                      </p:cBhvr>
                                    </p:animRot>
                                    <p:animRot by="120000">
                                      <p:cBhvr>
                                        <p:cTn id="36" dur="1400" fill="hold">
                                          <p:stCondLst>
                                            <p:cond delay="5600"/>
                                          </p:stCondLst>
                                        </p:cTn>
                                        <p:tgtEl>
                                          <p:spTgt spid="8"/>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700" fill="hold">
                                          <p:stCondLst>
                                            <p:cond delay="0"/>
                                          </p:stCondLst>
                                        </p:cTn>
                                        <p:tgtEl>
                                          <p:spTgt spid="9"/>
                                        </p:tgtEl>
                                        <p:attrNameLst>
                                          <p:attrName>r</p:attrName>
                                        </p:attrNameLst>
                                      </p:cBhvr>
                                    </p:animRot>
                                    <p:animRot by="-240000">
                                      <p:cBhvr>
                                        <p:cTn id="39" dur="1400" fill="hold">
                                          <p:stCondLst>
                                            <p:cond delay="1400"/>
                                          </p:stCondLst>
                                        </p:cTn>
                                        <p:tgtEl>
                                          <p:spTgt spid="9"/>
                                        </p:tgtEl>
                                        <p:attrNameLst>
                                          <p:attrName>r</p:attrName>
                                        </p:attrNameLst>
                                      </p:cBhvr>
                                    </p:animRot>
                                    <p:animRot by="240000">
                                      <p:cBhvr>
                                        <p:cTn id="40" dur="1400" fill="hold">
                                          <p:stCondLst>
                                            <p:cond delay="2800"/>
                                          </p:stCondLst>
                                        </p:cTn>
                                        <p:tgtEl>
                                          <p:spTgt spid="9"/>
                                        </p:tgtEl>
                                        <p:attrNameLst>
                                          <p:attrName>r</p:attrName>
                                        </p:attrNameLst>
                                      </p:cBhvr>
                                    </p:animRot>
                                    <p:animRot by="-240000">
                                      <p:cBhvr>
                                        <p:cTn id="41" dur="1400" fill="hold">
                                          <p:stCondLst>
                                            <p:cond delay="4200"/>
                                          </p:stCondLst>
                                        </p:cTn>
                                        <p:tgtEl>
                                          <p:spTgt spid="9"/>
                                        </p:tgtEl>
                                        <p:attrNameLst>
                                          <p:attrName>r</p:attrName>
                                        </p:attrNameLst>
                                      </p:cBhvr>
                                    </p:animRot>
                                    <p:animRot by="120000">
                                      <p:cBhvr>
                                        <p:cTn id="42" dur="1400" fill="hold">
                                          <p:stCondLst>
                                            <p:cond delay="5600"/>
                                          </p:stCondLst>
                                        </p:cTn>
                                        <p:tgtEl>
                                          <p:spTgt spid="9"/>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700" fill="hold">
                                          <p:stCondLst>
                                            <p:cond delay="0"/>
                                          </p:stCondLst>
                                        </p:cTn>
                                        <p:tgtEl>
                                          <p:spTgt spid="10"/>
                                        </p:tgtEl>
                                        <p:attrNameLst>
                                          <p:attrName>r</p:attrName>
                                        </p:attrNameLst>
                                      </p:cBhvr>
                                    </p:animRot>
                                    <p:animRot by="-240000">
                                      <p:cBhvr>
                                        <p:cTn id="45" dur="1400" fill="hold">
                                          <p:stCondLst>
                                            <p:cond delay="1400"/>
                                          </p:stCondLst>
                                        </p:cTn>
                                        <p:tgtEl>
                                          <p:spTgt spid="10"/>
                                        </p:tgtEl>
                                        <p:attrNameLst>
                                          <p:attrName>r</p:attrName>
                                        </p:attrNameLst>
                                      </p:cBhvr>
                                    </p:animRot>
                                    <p:animRot by="240000">
                                      <p:cBhvr>
                                        <p:cTn id="46" dur="1400" fill="hold">
                                          <p:stCondLst>
                                            <p:cond delay="2800"/>
                                          </p:stCondLst>
                                        </p:cTn>
                                        <p:tgtEl>
                                          <p:spTgt spid="10"/>
                                        </p:tgtEl>
                                        <p:attrNameLst>
                                          <p:attrName>r</p:attrName>
                                        </p:attrNameLst>
                                      </p:cBhvr>
                                    </p:animRot>
                                    <p:animRot by="-240000">
                                      <p:cBhvr>
                                        <p:cTn id="47" dur="1400" fill="hold">
                                          <p:stCondLst>
                                            <p:cond delay="4200"/>
                                          </p:stCondLst>
                                        </p:cTn>
                                        <p:tgtEl>
                                          <p:spTgt spid="10"/>
                                        </p:tgtEl>
                                        <p:attrNameLst>
                                          <p:attrName>r</p:attrName>
                                        </p:attrNameLst>
                                      </p:cBhvr>
                                    </p:animRot>
                                    <p:animRot by="120000">
                                      <p:cBhvr>
                                        <p:cTn id="48" dur="1400" fill="hold">
                                          <p:stCondLst>
                                            <p:cond delay="5600"/>
                                          </p:stCondLst>
                                        </p:cTn>
                                        <p:tgtEl>
                                          <p:spTgt spid="10"/>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700" fill="hold">
                                          <p:stCondLst>
                                            <p:cond delay="0"/>
                                          </p:stCondLst>
                                        </p:cTn>
                                        <p:tgtEl>
                                          <p:spTgt spid="11"/>
                                        </p:tgtEl>
                                        <p:attrNameLst>
                                          <p:attrName>r</p:attrName>
                                        </p:attrNameLst>
                                      </p:cBhvr>
                                    </p:animRot>
                                    <p:animRot by="-240000">
                                      <p:cBhvr>
                                        <p:cTn id="51" dur="1400" fill="hold">
                                          <p:stCondLst>
                                            <p:cond delay="1400"/>
                                          </p:stCondLst>
                                        </p:cTn>
                                        <p:tgtEl>
                                          <p:spTgt spid="11"/>
                                        </p:tgtEl>
                                        <p:attrNameLst>
                                          <p:attrName>r</p:attrName>
                                        </p:attrNameLst>
                                      </p:cBhvr>
                                    </p:animRot>
                                    <p:animRot by="240000">
                                      <p:cBhvr>
                                        <p:cTn id="52" dur="1400" fill="hold">
                                          <p:stCondLst>
                                            <p:cond delay="2800"/>
                                          </p:stCondLst>
                                        </p:cTn>
                                        <p:tgtEl>
                                          <p:spTgt spid="11"/>
                                        </p:tgtEl>
                                        <p:attrNameLst>
                                          <p:attrName>r</p:attrName>
                                        </p:attrNameLst>
                                      </p:cBhvr>
                                    </p:animRot>
                                    <p:animRot by="-240000">
                                      <p:cBhvr>
                                        <p:cTn id="53" dur="1400" fill="hold">
                                          <p:stCondLst>
                                            <p:cond delay="4200"/>
                                          </p:stCondLst>
                                        </p:cTn>
                                        <p:tgtEl>
                                          <p:spTgt spid="11"/>
                                        </p:tgtEl>
                                        <p:attrNameLst>
                                          <p:attrName>r</p:attrName>
                                        </p:attrNameLst>
                                      </p:cBhvr>
                                    </p:animRot>
                                    <p:animRot by="120000">
                                      <p:cBhvr>
                                        <p:cTn id="54" dur="1400" fill="hold">
                                          <p:stCondLst>
                                            <p:cond delay="5600"/>
                                          </p:stCondLst>
                                        </p:cTn>
                                        <p:tgtEl>
                                          <p:spTgt spid="11"/>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700" fill="hold">
                                          <p:stCondLst>
                                            <p:cond delay="0"/>
                                          </p:stCondLst>
                                        </p:cTn>
                                        <p:tgtEl>
                                          <p:spTgt spid="12"/>
                                        </p:tgtEl>
                                        <p:attrNameLst>
                                          <p:attrName>r</p:attrName>
                                        </p:attrNameLst>
                                      </p:cBhvr>
                                    </p:animRot>
                                    <p:animRot by="-240000">
                                      <p:cBhvr>
                                        <p:cTn id="57" dur="1400" fill="hold">
                                          <p:stCondLst>
                                            <p:cond delay="1400"/>
                                          </p:stCondLst>
                                        </p:cTn>
                                        <p:tgtEl>
                                          <p:spTgt spid="12"/>
                                        </p:tgtEl>
                                        <p:attrNameLst>
                                          <p:attrName>r</p:attrName>
                                        </p:attrNameLst>
                                      </p:cBhvr>
                                    </p:animRot>
                                    <p:animRot by="240000">
                                      <p:cBhvr>
                                        <p:cTn id="58" dur="1400" fill="hold">
                                          <p:stCondLst>
                                            <p:cond delay="2800"/>
                                          </p:stCondLst>
                                        </p:cTn>
                                        <p:tgtEl>
                                          <p:spTgt spid="12"/>
                                        </p:tgtEl>
                                        <p:attrNameLst>
                                          <p:attrName>r</p:attrName>
                                        </p:attrNameLst>
                                      </p:cBhvr>
                                    </p:animRot>
                                    <p:animRot by="-240000">
                                      <p:cBhvr>
                                        <p:cTn id="59" dur="1400" fill="hold">
                                          <p:stCondLst>
                                            <p:cond delay="4200"/>
                                          </p:stCondLst>
                                        </p:cTn>
                                        <p:tgtEl>
                                          <p:spTgt spid="12"/>
                                        </p:tgtEl>
                                        <p:attrNameLst>
                                          <p:attrName>r</p:attrName>
                                        </p:attrNameLst>
                                      </p:cBhvr>
                                    </p:animRot>
                                    <p:animRot by="120000">
                                      <p:cBhvr>
                                        <p:cTn id="60" dur="1400" fill="hold">
                                          <p:stCondLst>
                                            <p:cond delay="56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3" name="Freeform 3"/>
          <p:cNvSpPr/>
          <p:nvPr/>
        </p:nvSpPr>
        <p:spPr>
          <a:xfrm flipH="1">
            <a:off x="-1931958" y="5657364"/>
            <a:ext cx="7220161" cy="4425357"/>
          </a:xfrm>
          <a:custGeom>
            <a:avLst/>
            <a:gdLst/>
            <a:ahLst/>
            <a:cxnLst/>
            <a:rect l="l" t="t" r="r" b="b"/>
            <a:pathLst>
              <a:path w="7220161" h="4425357">
                <a:moveTo>
                  <a:pt x="7220161" y="0"/>
                </a:moveTo>
                <a:lnTo>
                  <a:pt x="0" y="0"/>
                </a:lnTo>
                <a:lnTo>
                  <a:pt x="0" y="4425357"/>
                </a:lnTo>
                <a:lnTo>
                  <a:pt x="7220161" y="4425357"/>
                </a:lnTo>
                <a:lnTo>
                  <a:pt x="7220161" y="0"/>
                </a:lnTo>
                <a:close/>
              </a:path>
            </a:pathLst>
          </a:custGeom>
          <a:blipFill>
            <a:blip r:embed="rId2">
              <a:alphaModFix amt="73000"/>
            </a:blip>
            <a:stretch>
              <a:fillRect/>
            </a:stretch>
          </a:blipFill>
          <a:ln cap="sq">
            <a:noFill/>
            <a:prstDash val="solid"/>
            <a:miter/>
          </a:ln>
        </p:spPr>
      </p:sp>
      <p:sp>
        <p:nvSpPr>
          <p:cNvPr id="7" name="Freeform 7"/>
          <p:cNvSpPr/>
          <p:nvPr/>
        </p:nvSpPr>
        <p:spPr>
          <a:xfrm>
            <a:off x="13206364" y="1597995"/>
            <a:ext cx="8793600" cy="5389744"/>
          </a:xfrm>
          <a:custGeom>
            <a:avLst/>
            <a:gdLst/>
            <a:ahLst/>
            <a:cxnLst/>
            <a:rect l="l" t="t" r="r" b="b"/>
            <a:pathLst>
              <a:path w="8793600" h="5389744">
                <a:moveTo>
                  <a:pt x="0" y="0"/>
                </a:moveTo>
                <a:lnTo>
                  <a:pt x="8793600" y="0"/>
                </a:lnTo>
                <a:lnTo>
                  <a:pt x="8793600" y="5389744"/>
                </a:lnTo>
                <a:lnTo>
                  <a:pt x="0" y="5389744"/>
                </a:lnTo>
                <a:lnTo>
                  <a:pt x="0" y="0"/>
                </a:lnTo>
                <a:close/>
              </a:path>
            </a:pathLst>
          </a:custGeom>
          <a:blipFill>
            <a:blip r:embed="rId2">
              <a:alphaModFix amt="73000"/>
            </a:blip>
            <a:stretch>
              <a:fillRect/>
            </a:stretch>
          </a:blipFill>
          <a:ln cap="sq">
            <a:noFill/>
            <a:prstDash val="solid"/>
            <a:miter/>
          </a:ln>
        </p:spPr>
      </p:sp>
      <p:sp>
        <p:nvSpPr>
          <p:cNvPr id="17" name="Freeform 17"/>
          <p:cNvSpPr/>
          <p:nvPr/>
        </p:nvSpPr>
        <p:spPr>
          <a:xfrm>
            <a:off x="977840" y="4477718"/>
            <a:ext cx="1487002" cy="1582505"/>
          </a:xfrm>
          <a:custGeom>
            <a:avLst/>
            <a:gdLst/>
            <a:ahLst/>
            <a:cxnLst/>
            <a:rect l="l" t="t" r="r" b="b"/>
            <a:pathLst>
              <a:path w="1487002" h="1582505">
                <a:moveTo>
                  <a:pt x="0" y="0"/>
                </a:moveTo>
                <a:lnTo>
                  <a:pt x="1487002" y="0"/>
                </a:lnTo>
                <a:lnTo>
                  <a:pt x="1487002" y="1582505"/>
                </a:lnTo>
                <a:lnTo>
                  <a:pt x="0" y="1582505"/>
                </a:lnTo>
                <a:lnTo>
                  <a:pt x="0" y="0"/>
                </a:lnTo>
                <a:close/>
              </a:path>
            </a:pathLst>
          </a:custGeom>
          <a:blipFill>
            <a:blip r:embed="rId3"/>
            <a:stretch>
              <a:fillRect t="-156554" r="-713220" b="-200976"/>
            </a:stretch>
          </a:blipFill>
        </p:spPr>
      </p:sp>
      <p:sp>
        <p:nvSpPr>
          <p:cNvPr id="18" name="Freeform 18"/>
          <p:cNvSpPr/>
          <p:nvPr/>
        </p:nvSpPr>
        <p:spPr>
          <a:xfrm flipH="1">
            <a:off x="15772298" y="1617045"/>
            <a:ext cx="1487002" cy="915796"/>
          </a:xfrm>
          <a:custGeom>
            <a:avLst/>
            <a:gdLst/>
            <a:ahLst/>
            <a:cxnLst/>
            <a:rect l="l" t="t" r="r" b="b"/>
            <a:pathLst>
              <a:path w="1487002" h="915796">
                <a:moveTo>
                  <a:pt x="1487002" y="0"/>
                </a:moveTo>
                <a:lnTo>
                  <a:pt x="0" y="0"/>
                </a:lnTo>
                <a:lnTo>
                  <a:pt x="0" y="915796"/>
                </a:lnTo>
                <a:lnTo>
                  <a:pt x="1487002" y="915796"/>
                </a:lnTo>
                <a:lnTo>
                  <a:pt x="1487002" y="0"/>
                </a:lnTo>
                <a:close/>
              </a:path>
            </a:pathLst>
          </a:custGeom>
          <a:blipFill>
            <a:blip r:embed="rId3"/>
            <a:stretch>
              <a:fillRect l="-104383" r="-608836" b="-690617"/>
            </a:stretch>
          </a:blipFill>
        </p:spPr>
      </p:sp>
      <p:sp>
        <p:nvSpPr>
          <p:cNvPr id="43" name="Title 42">
            <a:extLst>
              <a:ext uri="{FF2B5EF4-FFF2-40B4-BE49-F238E27FC236}">
                <a16:creationId xmlns:a16="http://schemas.microsoft.com/office/drawing/2014/main" id="{063975FD-7057-07A5-E32B-0362FDEE7201}"/>
              </a:ext>
            </a:extLst>
          </p:cNvPr>
          <p:cNvSpPr>
            <a:spLocks noGrp="1"/>
          </p:cNvSpPr>
          <p:nvPr>
            <p:ph type="title"/>
          </p:nvPr>
        </p:nvSpPr>
        <p:spPr>
          <a:xfrm>
            <a:off x="659096" y="731897"/>
            <a:ext cx="16969808" cy="1143000"/>
          </a:xfrm>
        </p:spPr>
        <p:txBody>
          <a:bodyPr>
            <a:normAutofit/>
          </a:bodyPr>
          <a:lstStyle/>
          <a:p>
            <a:r>
              <a:rPr lang="vi-VN" sz="4800" b="1" dirty="0">
                <a:solidFill>
                  <a:srgbClr val="3A2D4D"/>
                </a:solidFill>
                <a:effectLst/>
                <a:latin typeface="Arial" panose="020B0604020202020204" pitchFamily="34" charset="0"/>
                <a:ea typeface="Calibri" panose="020F0502020204030204" pitchFamily="34" charset="0"/>
                <a:cs typeface="Arial" panose="020B0604020202020204" pitchFamily="34" charset="0"/>
              </a:rPr>
              <a:t>BÀI TẬP</a:t>
            </a:r>
            <a:endParaRPr lang="vi-VN" sz="4800" dirty="0">
              <a:solidFill>
                <a:srgbClr val="3A2D4D"/>
              </a:solidFill>
            </a:endParaRPr>
          </a:p>
        </p:txBody>
      </p:sp>
      <p:grpSp>
        <p:nvGrpSpPr>
          <p:cNvPr id="44" name="Group 43">
            <a:extLst>
              <a:ext uri="{FF2B5EF4-FFF2-40B4-BE49-F238E27FC236}">
                <a16:creationId xmlns:a16="http://schemas.microsoft.com/office/drawing/2014/main" id="{358B7836-EE9B-4E53-509C-2ABA6D83322A}"/>
              </a:ext>
            </a:extLst>
          </p:cNvPr>
          <p:cNvGrpSpPr/>
          <p:nvPr/>
        </p:nvGrpSpPr>
        <p:grpSpPr>
          <a:xfrm>
            <a:off x="685799" y="2416679"/>
            <a:ext cx="16943105" cy="7239000"/>
            <a:chOff x="685799" y="2247900"/>
            <a:chExt cx="16943105" cy="7239000"/>
          </a:xfrm>
        </p:grpSpPr>
        <p:sp>
          <p:nvSpPr>
            <p:cNvPr id="45" name="Rectangle: Rounded Corners 44">
              <a:extLst>
                <a:ext uri="{FF2B5EF4-FFF2-40B4-BE49-F238E27FC236}">
                  <a16:creationId xmlns:a16="http://schemas.microsoft.com/office/drawing/2014/main" id="{7F905AF9-238E-C4B8-9676-A941C8B9EAFD}"/>
                </a:ext>
              </a:extLst>
            </p:cNvPr>
            <p:cNvSpPr/>
            <p:nvPr/>
          </p:nvSpPr>
          <p:spPr>
            <a:xfrm>
              <a:off x="685799" y="2247900"/>
              <a:ext cx="16943105" cy="7239000"/>
            </a:xfrm>
            <a:prstGeom prst="roundRect">
              <a:avLst>
                <a:gd name="adj" fmla="val 13932"/>
              </a:avLst>
            </a:prstGeom>
            <a:solidFill>
              <a:srgbClr val="4166DB"/>
            </a:solidFill>
            <a:ln>
              <a:solidFill>
                <a:srgbClr val="8C7BFF"/>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vi-VN"/>
            </a:p>
          </p:txBody>
        </p:sp>
        <p:sp>
          <p:nvSpPr>
            <p:cNvPr id="46" name="TextBox 45">
              <a:extLst>
                <a:ext uri="{FF2B5EF4-FFF2-40B4-BE49-F238E27FC236}">
                  <a16:creationId xmlns:a16="http://schemas.microsoft.com/office/drawing/2014/main" id="{B1C511BA-295C-02C2-4391-55CED5E8CE3F}"/>
                </a:ext>
              </a:extLst>
            </p:cNvPr>
            <p:cNvSpPr txBox="1"/>
            <p:nvPr/>
          </p:nvSpPr>
          <p:spPr>
            <a:xfrm>
              <a:off x="5448300" y="2773859"/>
              <a:ext cx="7391400" cy="769441"/>
            </a:xfrm>
            <a:prstGeom prst="rect">
              <a:avLst/>
            </a:prstGeom>
            <a:noFill/>
          </p:spPr>
          <p:txBody>
            <a:bodyPr wrap="square" rtlCol="0">
              <a:spAutoFit/>
            </a:bodyPr>
            <a:lstStyle/>
            <a:p>
              <a:pPr algn="ctr"/>
              <a:r>
                <a:rPr lang="vi-VN" sz="4400" b="1" dirty="0">
                  <a:solidFill>
                    <a:schemeClr val="bg1"/>
                  </a:solidFill>
                  <a:latin typeface="Arial" panose="020B0604020202020204" pitchFamily="34" charset="0"/>
                  <a:cs typeface="Arial" panose="020B0604020202020204" pitchFamily="34" charset="0"/>
                </a:rPr>
                <a:t>HOẠT ĐỘNG CÁ NHÂN</a:t>
              </a:r>
            </a:p>
          </p:txBody>
        </p:sp>
      </p:grpSp>
      <p:sp>
        <p:nvSpPr>
          <p:cNvPr id="47" name="Rectangle: Rounded Corners 46">
            <a:extLst>
              <a:ext uri="{FF2B5EF4-FFF2-40B4-BE49-F238E27FC236}">
                <a16:creationId xmlns:a16="http://schemas.microsoft.com/office/drawing/2014/main" id="{3D6EA110-D384-24CB-C6F2-EE2CC30848B5}"/>
              </a:ext>
            </a:extLst>
          </p:cNvPr>
          <p:cNvSpPr/>
          <p:nvPr/>
        </p:nvSpPr>
        <p:spPr>
          <a:xfrm>
            <a:off x="1143000" y="4093079"/>
            <a:ext cx="10603197" cy="5105400"/>
          </a:xfrm>
          <a:prstGeom prst="roundRect">
            <a:avLst/>
          </a:prstGeom>
          <a:solidFill>
            <a:schemeClr val="bg1"/>
          </a:solidFill>
          <a:ln>
            <a:solidFill>
              <a:srgbClr val="617FE1"/>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Lớp em có ý tưởng mỗi tháng sẽ tổ chức chúc mừng các bạn có ngày sinh nhật trong tháng đó. Để thực hiện được ý tưởng này, cần những thông tin nào? Em hãy đề xuất một cách thu thập, tìm kiếm thông tin đó.</a:t>
            </a:r>
          </a:p>
        </p:txBody>
      </p:sp>
      <p:pic>
        <p:nvPicPr>
          <p:cNvPr id="48" name="Picture 2">
            <a:extLst>
              <a:ext uri="{FF2B5EF4-FFF2-40B4-BE49-F238E27FC236}">
                <a16:creationId xmlns:a16="http://schemas.microsoft.com/office/drawing/2014/main" id="{A94BA240-F107-334E-6EFD-56458B3CC1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987137" y="4093078"/>
            <a:ext cx="5105399" cy="51054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arn(inVertical)">
                                      <p:cBhvr>
                                        <p:cTn id="12" dur="500"/>
                                        <p:tgtEl>
                                          <p:spTgt spid="4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linds(horizontal)">
                                      <p:cBhvr>
                                        <p:cTn id="1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55" name="Title 54">
            <a:extLst>
              <a:ext uri="{FF2B5EF4-FFF2-40B4-BE49-F238E27FC236}">
                <a16:creationId xmlns:a16="http://schemas.microsoft.com/office/drawing/2014/main" id="{5F5E4C5A-9AA3-A7C0-A068-19CA3D0ED733}"/>
              </a:ext>
            </a:extLst>
          </p:cNvPr>
          <p:cNvSpPr>
            <a:spLocks noGrp="1"/>
          </p:cNvSpPr>
          <p:nvPr>
            <p:ph type="title"/>
          </p:nvPr>
        </p:nvSpPr>
        <p:spPr>
          <a:xfrm>
            <a:off x="5600700" y="526143"/>
            <a:ext cx="11582400" cy="990600"/>
          </a:xfrm>
        </p:spPr>
        <p:txBody>
          <a:bodyPr>
            <a:noAutofit/>
          </a:bodyPr>
          <a:lstStyle/>
          <a:p>
            <a:pPr algn="ctr"/>
            <a:r>
              <a:rPr lang="vi-VN" sz="4000" i="1" dirty="0">
                <a:effectLst/>
                <a:latin typeface="Arial" panose="020B0604020202020204" pitchFamily="34" charset="0"/>
                <a:ea typeface="Calibri" panose="020F0502020204030204" pitchFamily="34" charset="0"/>
                <a:cs typeface="Arial" panose="020B0604020202020204" pitchFamily="34" charset="0"/>
              </a:rPr>
              <a:t>Hình 1. Mảnh vườn trồng rau của bác Phương</a:t>
            </a:r>
            <a:endParaRPr lang="vi-VN" sz="4000" i="1" dirty="0">
              <a:effectLst/>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29380995-8650-5FFC-4EC4-295F1DB1D8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80" t="4951" r="29919" b="14852"/>
          <a:stretch/>
        </p:blipFill>
        <p:spPr bwMode="auto">
          <a:xfrm>
            <a:off x="5257800" y="1712641"/>
            <a:ext cx="12268200" cy="807905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9" name="Picture 43">
            <a:extLst>
              <a:ext uri="{FF2B5EF4-FFF2-40B4-BE49-F238E27FC236}">
                <a16:creationId xmlns:a16="http://schemas.microsoft.com/office/drawing/2014/main" id="{0B3B4289-28E1-3B7B-D7FD-E85B7B2214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2799418"/>
            <a:ext cx="3657600" cy="7522054"/>
          </a:xfrm>
          <a:prstGeom prst="rect">
            <a:avLst/>
          </a:prstGeom>
        </p:spPr>
      </p:pic>
    </p:spTree>
    <p:extLst>
      <p:ext uri="{BB962C8B-B14F-4D97-AF65-F5344CB8AC3E}">
        <p14:creationId xmlns:p14="http://schemas.microsoft.com/office/powerpoint/2010/main" val="40202501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3" name="Freeform 3"/>
          <p:cNvSpPr/>
          <p:nvPr/>
        </p:nvSpPr>
        <p:spPr>
          <a:xfrm flipH="1">
            <a:off x="-1931958" y="5657364"/>
            <a:ext cx="7220161" cy="4425357"/>
          </a:xfrm>
          <a:custGeom>
            <a:avLst/>
            <a:gdLst/>
            <a:ahLst/>
            <a:cxnLst/>
            <a:rect l="l" t="t" r="r" b="b"/>
            <a:pathLst>
              <a:path w="7220161" h="4425357">
                <a:moveTo>
                  <a:pt x="7220161" y="0"/>
                </a:moveTo>
                <a:lnTo>
                  <a:pt x="0" y="0"/>
                </a:lnTo>
                <a:lnTo>
                  <a:pt x="0" y="4425357"/>
                </a:lnTo>
                <a:lnTo>
                  <a:pt x="7220161" y="4425357"/>
                </a:lnTo>
                <a:lnTo>
                  <a:pt x="7220161" y="0"/>
                </a:lnTo>
                <a:close/>
              </a:path>
            </a:pathLst>
          </a:custGeom>
          <a:blipFill>
            <a:blip r:embed="rId2">
              <a:alphaModFix amt="73000"/>
            </a:blip>
            <a:stretch>
              <a:fillRect/>
            </a:stretch>
          </a:blipFill>
          <a:ln cap="sq">
            <a:noFill/>
            <a:prstDash val="solid"/>
            <a:miter/>
          </a:ln>
        </p:spPr>
      </p:sp>
      <p:sp>
        <p:nvSpPr>
          <p:cNvPr id="7" name="Freeform 7"/>
          <p:cNvSpPr/>
          <p:nvPr/>
        </p:nvSpPr>
        <p:spPr>
          <a:xfrm>
            <a:off x="13206364" y="1597995"/>
            <a:ext cx="8793600" cy="5389744"/>
          </a:xfrm>
          <a:custGeom>
            <a:avLst/>
            <a:gdLst/>
            <a:ahLst/>
            <a:cxnLst/>
            <a:rect l="l" t="t" r="r" b="b"/>
            <a:pathLst>
              <a:path w="8793600" h="5389744">
                <a:moveTo>
                  <a:pt x="0" y="0"/>
                </a:moveTo>
                <a:lnTo>
                  <a:pt x="8793600" y="0"/>
                </a:lnTo>
                <a:lnTo>
                  <a:pt x="8793600" y="5389744"/>
                </a:lnTo>
                <a:lnTo>
                  <a:pt x="0" y="5389744"/>
                </a:lnTo>
                <a:lnTo>
                  <a:pt x="0" y="0"/>
                </a:lnTo>
                <a:close/>
              </a:path>
            </a:pathLst>
          </a:custGeom>
          <a:blipFill>
            <a:blip r:embed="rId2">
              <a:alphaModFix amt="73000"/>
            </a:blip>
            <a:stretch>
              <a:fillRect/>
            </a:stretch>
          </a:blipFill>
          <a:ln cap="sq">
            <a:noFill/>
            <a:prstDash val="solid"/>
            <a:miter/>
          </a:ln>
        </p:spPr>
      </p:sp>
      <p:sp>
        <p:nvSpPr>
          <p:cNvPr id="19" name="Freeform 19"/>
          <p:cNvSpPr/>
          <p:nvPr/>
        </p:nvSpPr>
        <p:spPr>
          <a:xfrm rot="-1131111" flipH="1">
            <a:off x="-4744519" y="-2281867"/>
            <a:ext cx="6862572" cy="5461538"/>
          </a:xfrm>
          <a:custGeom>
            <a:avLst/>
            <a:gdLst/>
            <a:ahLst/>
            <a:cxnLst/>
            <a:rect l="l" t="t" r="r" b="b"/>
            <a:pathLst>
              <a:path w="6862572" h="5461538">
                <a:moveTo>
                  <a:pt x="6862572" y="0"/>
                </a:moveTo>
                <a:lnTo>
                  <a:pt x="0" y="0"/>
                </a:lnTo>
                <a:lnTo>
                  <a:pt x="0" y="5461538"/>
                </a:lnTo>
                <a:lnTo>
                  <a:pt x="6862572" y="5461538"/>
                </a:lnTo>
                <a:lnTo>
                  <a:pt x="6862572" y="0"/>
                </a:lnTo>
                <a:close/>
              </a:path>
            </a:pathLst>
          </a:custGeom>
          <a:blipFill>
            <a:blip r:embed="rId3">
              <a:alphaModFix amt="80000"/>
            </a:blip>
            <a:stretch>
              <a:fillRect t="-88536" r="-57322"/>
            </a:stretch>
          </a:blipFill>
        </p:spPr>
      </p:sp>
      <p:sp>
        <p:nvSpPr>
          <p:cNvPr id="20" name="Freeform 20"/>
          <p:cNvSpPr/>
          <p:nvPr/>
        </p:nvSpPr>
        <p:spPr>
          <a:xfrm rot="-1131111" flipV="1">
            <a:off x="17697569" y="4907747"/>
            <a:ext cx="7752381" cy="6169688"/>
          </a:xfrm>
          <a:custGeom>
            <a:avLst/>
            <a:gdLst/>
            <a:ahLst/>
            <a:cxnLst/>
            <a:rect l="l" t="t" r="r" b="b"/>
            <a:pathLst>
              <a:path w="7752381" h="6169688">
                <a:moveTo>
                  <a:pt x="0" y="6169688"/>
                </a:moveTo>
                <a:lnTo>
                  <a:pt x="7752380" y="6169688"/>
                </a:lnTo>
                <a:lnTo>
                  <a:pt x="7752380" y="0"/>
                </a:lnTo>
                <a:lnTo>
                  <a:pt x="0" y="0"/>
                </a:lnTo>
                <a:lnTo>
                  <a:pt x="0" y="6169688"/>
                </a:lnTo>
                <a:close/>
              </a:path>
            </a:pathLst>
          </a:custGeom>
          <a:blipFill>
            <a:blip r:embed="rId3">
              <a:alphaModFix amt="80000"/>
            </a:blip>
            <a:stretch>
              <a:fillRect t="-88536" r="-57322"/>
            </a:stretch>
          </a:blipFill>
        </p:spPr>
      </p:sp>
      <p:sp>
        <p:nvSpPr>
          <p:cNvPr id="21" name="Freeform 21"/>
          <p:cNvSpPr/>
          <p:nvPr/>
        </p:nvSpPr>
        <p:spPr>
          <a:xfrm rot="5400000">
            <a:off x="8684164" y="908234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rot="5400000">
            <a:off x="4535251" y="908234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23"/>
          <p:cNvSpPr/>
          <p:nvPr/>
        </p:nvSpPr>
        <p:spPr>
          <a:xfrm rot="5400000">
            <a:off x="350475" y="908234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rot="5400000">
            <a:off x="12811841" y="908234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rot="5400000">
            <a:off x="16960754" y="908234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3" name="Title 42">
            <a:extLst>
              <a:ext uri="{FF2B5EF4-FFF2-40B4-BE49-F238E27FC236}">
                <a16:creationId xmlns:a16="http://schemas.microsoft.com/office/drawing/2014/main" id="{DA6A60FF-9210-C690-FC7F-EFA1542267D5}"/>
              </a:ext>
            </a:extLst>
          </p:cNvPr>
          <p:cNvSpPr>
            <a:spLocks noGrp="1"/>
          </p:cNvSpPr>
          <p:nvPr>
            <p:ph type="title"/>
          </p:nvPr>
        </p:nvSpPr>
        <p:spPr>
          <a:xfrm>
            <a:off x="5081637" y="867188"/>
            <a:ext cx="8229600" cy="1143000"/>
          </a:xfrm>
        </p:spPr>
        <p:txBody>
          <a:bodyPr>
            <a:normAutofit/>
          </a:bodyPr>
          <a:lstStyle/>
          <a:p>
            <a:r>
              <a:rPr lang="vi-VN" sz="4800" b="1" dirty="0">
                <a:solidFill>
                  <a:srgbClr val="3A2D4D"/>
                </a:solidFill>
                <a:effectLst/>
                <a:latin typeface="Arial" panose="020B0604020202020204" pitchFamily="34" charset="0"/>
                <a:ea typeface="Calibri" panose="020F0502020204030204" pitchFamily="34" charset="0"/>
                <a:cs typeface="Arial" panose="020B0604020202020204" pitchFamily="34" charset="0"/>
              </a:rPr>
              <a:t>Gợi ý thực hiện</a:t>
            </a:r>
            <a:endParaRPr lang="vi-VN" sz="4800" dirty="0"/>
          </a:p>
        </p:txBody>
      </p:sp>
      <p:grpSp>
        <p:nvGrpSpPr>
          <p:cNvPr id="45" name="Group 44">
            <a:extLst>
              <a:ext uri="{FF2B5EF4-FFF2-40B4-BE49-F238E27FC236}">
                <a16:creationId xmlns:a16="http://schemas.microsoft.com/office/drawing/2014/main" id="{35764B13-A5EA-AE13-5D63-AA417F1F009B}"/>
              </a:ext>
            </a:extLst>
          </p:cNvPr>
          <p:cNvGrpSpPr/>
          <p:nvPr/>
        </p:nvGrpSpPr>
        <p:grpSpPr>
          <a:xfrm>
            <a:off x="1511306" y="2511880"/>
            <a:ext cx="15280409" cy="6290967"/>
            <a:chOff x="6040216" y="1154761"/>
            <a:chExt cx="11002476" cy="8211021"/>
          </a:xfrm>
        </p:grpSpPr>
        <p:sp>
          <p:nvSpPr>
            <p:cNvPr id="47" name="Freeform 6">
              <a:extLst>
                <a:ext uri="{FF2B5EF4-FFF2-40B4-BE49-F238E27FC236}">
                  <a16:creationId xmlns:a16="http://schemas.microsoft.com/office/drawing/2014/main" id="{76995730-1BA5-B158-8028-89597684FA15}"/>
                </a:ext>
              </a:extLst>
            </p:cNvPr>
            <p:cNvSpPr/>
            <p:nvPr/>
          </p:nvSpPr>
          <p:spPr>
            <a:xfrm>
              <a:off x="6544351" y="1181100"/>
              <a:ext cx="10498341" cy="8184682"/>
            </a:xfrm>
            <a:custGeom>
              <a:avLst/>
              <a:gdLst/>
              <a:ahLst/>
              <a:cxnLst/>
              <a:rect l="l" t="t" r="r" b="b"/>
              <a:pathLst>
                <a:path w="2126759" h="1498659">
                  <a:moveTo>
                    <a:pt x="66291" y="0"/>
                  </a:moveTo>
                  <a:lnTo>
                    <a:pt x="2060468" y="0"/>
                  </a:lnTo>
                  <a:cubicBezTo>
                    <a:pt x="2078050" y="0"/>
                    <a:pt x="2094911" y="6984"/>
                    <a:pt x="2107343" y="19416"/>
                  </a:cubicBezTo>
                  <a:cubicBezTo>
                    <a:pt x="2119775" y="31848"/>
                    <a:pt x="2126759" y="48710"/>
                    <a:pt x="2126759" y="66291"/>
                  </a:cubicBezTo>
                  <a:lnTo>
                    <a:pt x="2126759" y="1432368"/>
                  </a:lnTo>
                  <a:cubicBezTo>
                    <a:pt x="2126759" y="1449949"/>
                    <a:pt x="2119775" y="1466811"/>
                    <a:pt x="2107343" y="1479243"/>
                  </a:cubicBezTo>
                  <a:cubicBezTo>
                    <a:pt x="2094911" y="1491675"/>
                    <a:pt x="2078050" y="1498659"/>
                    <a:pt x="2060468" y="1498659"/>
                  </a:cubicBezTo>
                  <a:lnTo>
                    <a:pt x="66291" y="1498659"/>
                  </a:lnTo>
                  <a:cubicBezTo>
                    <a:pt x="48710" y="1498659"/>
                    <a:pt x="31848" y="1491675"/>
                    <a:pt x="19416" y="1479243"/>
                  </a:cubicBezTo>
                  <a:cubicBezTo>
                    <a:pt x="6984" y="1466811"/>
                    <a:pt x="0" y="1449949"/>
                    <a:pt x="0" y="1432368"/>
                  </a:cubicBezTo>
                  <a:lnTo>
                    <a:pt x="0" y="66291"/>
                  </a:lnTo>
                  <a:cubicBezTo>
                    <a:pt x="0" y="48710"/>
                    <a:pt x="6984" y="31848"/>
                    <a:pt x="19416" y="19416"/>
                  </a:cubicBezTo>
                  <a:cubicBezTo>
                    <a:pt x="31848" y="6984"/>
                    <a:pt x="48710" y="0"/>
                    <a:pt x="66291" y="0"/>
                  </a:cubicBezTo>
                  <a:close/>
                </a:path>
              </a:pathLst>
            </a:custGeom>
            <a:solidFill>
              <a:srgbClr val="893141"/>
            </a:solidFill>
          </p:spPr>
        </p:sp>
        <p:sp>
          <p:nvSpPr>
            <p:cNvPr id="48" name="Freeform 9">
              <a:extLst>
                <a:ext uri="{FF2B5EF4-FFF2-40B4-BE49-F238E27FC236}">
                  <a16:creationId xmlns:a16="http://schemas.microsoft.com/office/drawing/2014/main" id="{75FF3DD5-3405-802D-18C4-0CC8EABAA0FF}"/>
                </a:ext>
              </a:extLst>
            </p:cNvPr>
            <p:cNvSpPr/>
            <p:nvPr/>
          </p:nvSpPr>
          <p:spPr>
            <a:xfrm>
              <a:off x="6040216" y="1154761"/>
              <a:ext cx="10867348" cy="7958473"/>
            </a:xfrm>
            <a:custGeom>
              <a:avLst/>
              <a:gdLst/>
              <a:ahLst/>
              <a:cxnLst/>
              <a:rect l="l" t="t" r="r" b="b"/>
              <a:pathLst>
                <a:path w="2126759" h="1498659">
                  <a:moveTo>
                    <a:pt x="66291" y="0"/>
                  </a:moveTo>
                  <a:lnTo>
                    <a:pt x="2060468" y="0"/>
                  </a:lnTo>
                  <a:cubicBezTo>
                    <a:pt x="2078050" y="0"/>
                    <a:pt x="2094911" y="6984"/>
                    <a:pt x="2107343" y="19416"/>
                  </a:cubicBezTo>
                  <a:cubicBezTo>
                    <a:pt x="2119775" y="31848"/>
                    <a:pt x="2126759" y="48710"/>
                    <a:pt x="2126759" y="66291"/>
                  </a:cubicBezTo>
                  <a:lnTo>
                    <a:pt x="2126759" y="1432368"/>
                  </a:lnTo>
                  <a:cubicBezTo>
                    <a:pt x="2126759" y="1449949"/>
                    <a:pt x="2119775" y="1466811"/>
                    <a:pt x="2107343" y="1479243"/>
                  </a:cubicBezTo>
                  <a:cubicBezTo>
                    <a:pt x="2094911" y="1491675"/>
                    <a:pt x="2078050" y="1498659"/>
                    <a:pt x="2060468" y="1498659"/>
                  </a:cubicBezTo>
                  <a:lnTo>
                    <a:pt x="66291" y="1498659"/>
                  </a:lnTo>
                  <a:cubicBezTo>
                    <a:pt x="48710" y="1498659"/>
                    <a:pt x="31848" y="1491675"/>
                    <a:pt x="19416" y="1479243"/>
                  </a:cubicBezTo>
                  <a:cubicBezTo>
                    <a:pt x="6984" y="1466811"/>
                    <a:pt x="0" y="1449949"/>
                    <a:pt x="0" y="1432368"/>
                  </a:cubicBezTo>
                  <a:lnTo>
                    <a:pt x="0" y="66291"/>
                  </a:lnTo>
                  <a:cubicBezTo>
                    <a:pt x="0" y="48710"/>
                    <a:pt x="6984" y="31848"/>
                    <a:pt x="19416" y="19416"/>
                  </a:cubicBezTo>
                  <a:cubicBezTo>
                    <a:pt x="31848" y="6984"/>
                    <a:pt x="48710" y="0"/>
                    <a:pt x="66291" y="0"/>
                  </a:cubicBezTo>
                  <a:close/>
                </a:path>
              </a:pathLst>
            </a:custGeom>
            <a:solidFill>
              <a:srgbClr val="FFFFFF"/>
            </a:solidFill>
          </p:spPr>
        </p:sp>
      </p:grpSp>
      <p:sp>
        <p:nvSpPr>
          <p:cNvPr id="50" name="TextBox 49">
            <a:extLst>
              <a:ext uri="{FF2B5EF4-FFF2-40B4-BE49-F238E27FC236}">
                <a16:creationId xmlns:a16="http://schemas.microsoft.com/office/drawing/2014/main" id="{D070E0F6-6941-4385-DB92-BD8E1F573B2F}"/>
              </a:ext>
            </a:extLst>
          </p:cNvPr>
          <p:cNvSpPr txBox="1"/>
          <p:nvPr/>
        </p:nvSpPr>
        <p:spPr>
          <a:xfrm>
            <a:off x="1990467" y="2780785"/>
            <a:ext cx="14134418" cy="551824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effectLst/>
                <a:latin typeface="Arial" panose="020B0604020202020204" pitchFamily="34" charset="0"/>
                <a:ea typeface="Calibri" panose="020F0502020204030204" pitchFamily="34" charset="0"/>
                <a:cs typeface="Arial" panose="020B0604020202020204" pitchFamily="34" charset="0"/>
              </a:rPr>
              <a:t>Cần thông tin về ngày, tháng sinh của các bạn học sinh trong lớp. </a:t>
            </a:r>
            <a:endParaRPr lang="vi-VN" sz="4000" dirty="0">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effectLst/>
                <a:latin typeface="Arial" panose="020B0604020202020204" pitchFamily="34" charset="0"/>
                <a:ea typeface="Calibri" panose="020F0502020204030204" pitchFamily="34" charset="0"/>
                <a:cs typeface="Arial" panose="020B0604020202020204" pitchFamily="34" charset="0"/>
              </a:rPr>
              <a:t>Em có thể hỏi cô giáo chủ nhiệm, xin cô cho danh sách lớp có kèm ngày, tháng, năm sinh của các bạn hoặc phát phiếu khảo sát về ngày, tháng sinh cho các bạn trong lớp, để các bạn tự điền,….</a:t>
            </a:r>
            <a:endParaRPr lang="vi-VN" sz="4000"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wipe(left)">
                                      <p:cBhvr>
                                        <p:cTn id="7" dur="500"/>
                                        <p:tgtEl>
                                          <p:spTgt spid="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xEl>
                                              <p:pRg st="1" end="1"/>
                                            </p:txEl>
                                          </p:spTgt>
                                        </p:tgtEl>
                                        <p:attrNameLst>
                                          <p:attrName>style.visibility</p:attrName>
                                        </p:attrNameLst>
                                      </p:cBhvr>
                                      <p:to>
                                        <p:strVal val="visible"/>
                                      </p:to>
                                    </p:set>
                                    <p:animEffect transition="in" filter="wipe(left)">
                                      <p:cBhvr>
                                        <p:cTn id="12" dur="500"/>
                                        <p:tgtEl>
                                          <p:spTgt spid="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4BEE324D-F84F-52AD-6DAE-73E0F68AE78E}"/>
              </a:ext>
            </a:extLst>
          </p:cNvPr>
          <p:cNvGrpSpPr/>
          <p:nvPr/>
        </p:nvGrpSpPr>
        <p:grpSpPr>
          <a:xfrm>
            <a:off x="10667999" y="-357384"/>
            <a:ext cx="7620001" cy="11001768"/>
            <a:chOff x="11306340" y="-357384"/>
            <a:chExt cx="7395913" cy="11001768"/>
          </a:xfrm>
        </p:grpSpPr>
        <p:sp>
          <p:nvSpPr>
            <p:cNvPr id="6" name="Freeform 6"/>
            <p:cNvSpPr/>
            <p:nvPr/>
          </p:nvSpPr>
          <p:spPr>
            <a:xfrm rot="-10800000" flipV="1">
              <a:off x="11306340" y="3245775"/>
              <a:ext cx="3079671" cy="3699305"/>
            </a:xfrm>
            <a:custGeom>
              <a:avLst/>
              <a:gdLst/>
              <a:ahLst/>
              <a:cxnLst/>
              <a:rect l="l" t="t" r="r" b="b"/>
              <a:pathLst>
                <a:path w="3079671" h="3699305">
                  <a:moveTo>
                    <a:pt x="0" y="3699304"/>
                  </a:moveTo>
                  <a:lnTo>
                    <a:pt x="3079671" y="3699304"/>
                  </a:lnTo>
                  <a:lnTo>
                    <a:pt x="3079671" y="0"/>
                  </a:lnTo>
                  <a:lnTo>
                    <a:pt x="0" y="0"/>
                  </a:lnTo>
                  <a:lnTo>
                    <a:pt x="0" y="3699304"/>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1" name="Group 50">
              <a:extLst>
                <a:ext uri="{FF2B5EF4-FFF2-40B4-BE49-F238E27FC236}">
                  <a16:creationId xmlns:a16="http://schemas.microsoft.com/office/drawing/2014/main" id="{232517CB-DB9E-CB7D-6EEC-AAF1C4656A07}"/>
                </a:ext>
              </a:extLst>
            </p:cNvPr>
            <p:cNvGrpSpPr/>
            <p:nvPr/>
          </p:nvGrpSpPr>
          <p:grpSpPr>
            <a:xfrm>
              <a:off x="11306340" y="-357384"/>
              <a:ext cx="7395913" cy="11001768"/>
              <a:chOff x="11193328" y="-357384"/>
              <a:chExt cx="7395913" cy="11001768"/>
            </a:xfrm>
          </p:grpSpPr>
          <p:grpSp>
            <p:nvGrpSpPr>
              <p:cNvPr id="2" name="Group 2"/>
              <p:cNvGrpSpPr/>
              <p:nvPr/>
            </p:nvGrpSpPr>
            <p:grpSpPr>
              <a:xfrm>
                <a:off x="13527593" y="-357384"/>
                <a:ext cx="5061648" cy="11001768"/>
                <a:chOff x="0" y="0"/>
                <a:chExt cx="1333109" cy="2897585"/>
              </a:xfrm>
            </p:grpSpPr>
            <p:sp>
              <p:nvSpPr>
                <p:cNvPr id="3" name="Freeform 3"/>
                <p:cNvSpPr/>
                <p:nvPr/>
              </p:nvSpPr>
              <p:spPr>
                <a:xfrm>
                  <a:off x="0" y="0"/>
                  <a:ext cx="1333109" cy="2897585"/>
                </a:xfrm>
                <a:custGeom>
                  <a:avLst/>
                  <a:gdLst/>
                  <a:ahLst/>
                  <a:cxnLst/>
                  <a:rect l="l" t="t" r="r" b="b"/>
                  <a:pathLst>
                    <a:path w="1333109" h="2897585">
                      <a:moveTo>
                        <a:pt x="78006" y="0"/>
                      </a:moveTo>
                      <a:lnTo>
                        <a:pt x="1255103" y="0"/>
                      </a:lnTo>
                      <a:cubicBezTo>
                        <a:pt x="1298185" y="0"/>
                        <a:pt x="1333109" y="34924"/>
                        <a:pt x="1333109" y="78006"/>
                      </a:cubicBezTo>
                      <a:lnTo>
                        <a:pt x="1333109" y="2819579"/>
                      </a:lnTo>
                      <a:cubicBezTo>
                        <a:pt x="1333109" y="2862661"/>
                        <a:pt x="1298185" y="2897585"/>
                        <a:pt x="1255103" y="2897585"/>
                      </a:cubicBezTo>
                      <a:lnTo>
                        <a:pt x="78006" y="2897585"/>
                      </a:lnTo>
                      <a:cubicBezTo>
                        <a:pt x="34924" y="2897585"/>
                        <a:pt x="0" y="2862661"/>
                        <a:pt x="0" y="2819579"/>
                      </a:cubicBezTo>
                      <a:lnTo>
                        <a:pt x="0" y="78006"/>
                      </a:lnTo>
                      <a:cubicBezTo>
                        <a:pt x="0" y="34924"/>
                        <a:pt x="34924" y="0"/>
                        <a:pt x="78006" y="0"/>
                      </a:cubicBezTo>
                      <a:close/>
                    </a:path>
                  </a:pathLst>
                </a:custGeom>
                <a:solidFill>
                  <a:srgbClr val="FFFFFF"/>
                </a:solidFill>
              </p:spPr>
            </p:sp>
            <p:sp>
              <p:nvSpPr>
                <p:cNvPr id="4" name="TextBox 4"/>
                <p:cNvSpPr txBox="1"/>
                <p:nvPr/>
              </p:nvSpPr>
              <p:spPr>
                <a:xfrm>
                  <a:off x="0" y="-38100"/>
                  <a:ext cx="1333109" cy="293568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5" name="Freeform 5"/>
              <p:cNvSpPr/>
              <p:nvPr/>
            </p:nvSpPr>
            <p:spPr>
              <a:xfrm rot="-10800000" flipV="1">
                <a:off x="11193328" y="6945079"/>
                <a:ext cx="3079671" cy="3699305"/>
              </a:xfrm>
              <a:custGeom>
                <a:avLst/>
                <a:gdLst/>
                <a:ahLst/>
                <a:cxnLst/>
                <a:rect l="l" t="t" r="r" b="b"/>
                <a:pathLst>
                  <a:path w="3079671" h="3699305">
                    <a:moveTo>
                      <a:pt x="0" y="3699305"/>
                    </a:moveTo>
                    <a:lnTo>
                      <a:pt x="3079671" y="3699305"/>
                    </a:lnTo>
                    <a:lnTo>
                      <a:pt x="3079671" y="0"/>
                    </a:lnTo>
                    <a:lnTo>
                      <a:pt x="0" y="0"/>
                    </a:lnTo>
                    <a:lnTo>
                      <a:pt x="0" y="369930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0800000" flipV="1">
                <a:off x="11215153" y="-357384"/>
                <a:ext cx="3079671" cy="3699305"/>
              </a:xfrm>
              <a:custGeom>
                <a:avLst/>
                <a:gdLst/>
                <a:ahLst/>
                <a:cxnLst/>
                <a:rect l="l" t="t" r="r" b="b"/>
                <a:pathLst>
                  <a:path w="3079671" h="3699305">
                    <a:moveTo>
                      <a:pt x="0" y="3699305"/>
                    </a:moveTo>
                    <a:lnTo>
                      <a:pt x="3079671" y="3699305"/>
                    </a:lnTo>
                    <a:lnTo>
                      <a:pt x="3079671" y="0"/>
                    </a:lnTo>
                    <a:lnTo>
                      <a:pt x="0" y="0"/>
                    </a:lnTo>
                    <a:lnTo>
                      <a:pt x="0" y="3699305"/>
                    </a:lnTo>
                    <a:close/>
                  </a:path>
                </a:pathLst>
              </a:custGeom>
              <a:blipFill>
                <a:blip r:embed="rId2">
                  <a:extLst>
                    <a:ext uri="{96DAC541-7B7A-43D3-8B79-37D633B846F1}">
                      <asvg:svgBlip xmlns:asvg="http://schemas.microsoft.com/office/drawing/2016/SVG/main" r:embed="rId3"/>
                    </a:ext>
                  </a:extLst>
                </a:blip>
                <a:stretch>
                  <a:fillRect/>
                </a:stretch>
              </a:blipFill>
            </p:spPr>
          </p:sp>
        </p:grpSp>
      </p:grpSp>
      <p:sp>
        <p:nvSpPr>
          <p:cNvPr id="27" name="Freeform 27"/>
          <p:cNvSpPr/>
          <p:nvPr/>
        </p:nvSpPr>
        <p:spPr>
          <a:xfrm>
            <a:off x="11658600" y="2806524"/>
            <a:ext cx="5574739" cy="7480476"/>
          </a:xfrm>
          <a:custGeom>
            <a:avLst/>
            <a:gdLst/>
            <a:ahLst/>
            <a:cxnLst/>
            <a:rect l="l" t="t" r="r" b="b"/>
            <a:pathLst>
              <a:path w="6065972" h="8139638">
                <a:moveTo>
                  <a:pt x="0" y="0"/>
                </a:moveTo>
                <a:lnTo>
                  <a:pt x="6065972" y="0"/>
                </a:lnTo>
                <a:lnTo>
                  <a:pt x="6065972" y="8139638"/>
                </a:lnTo>
                <a:lnTo>
                  <a:pt x="0" y="8139638"/>
                </a:lnTo>
                <a:lnTo>
                  <a:pt x="0" y="0"/>
                </a:lnTo>
                <a:close/>
              </a:path>
            </a:pathLst>
          </a:custGeom>
          <a:blipFill>
            <a:blip r:embed="rId4"/>
            <a:stretch>
              <a:fillRect b="-74795"/>
            </a:stretch>
          </a:blipFill>
        </p:spPr>
      </p:sp>
      <p:sp>
        <p:nvSpPr>
          <p:cNvPr id="55" name="Title 54">
            <a:extLst>
              <a:ext uri="{FF2B5EF4-FFF2-40B4-BE49-F238E27FC236}">
                <a16:creationId xmlns:a16="http://schemas.microsoft.com/office/drawing/2014/main" id="{5F5E4C5A-9AA3-A7C0-A068-19CA3D0ED733}"/>
              </a:ext>
            </a:extLst>
          </p:cNvPr>
          <p:cNvSpPr>
            <a:spLocks noGrp="1"/>
          </p:cNvSpPr>
          <p:nvPr>
            <p:ph type="title"/>
          </p:nvPr>
        </p:nvSpPr>
        <p:spPr>
          <a:xfrm>
            <a:off x="11512269" y="872399"/>
            <a:ext cx="5867400" cy="1143000"/>
          </a:xfrm>
        </p:spPr>
        <p:txBody>
          <a:bodyPr>
            <a:normAutofit/>
          </a:bodyPr>
          <a:lstStyle/>
          <a:p>
            <a:r>
              <a:rPr lang="vi-VN" sz="6000" b="1" dirty="0">
                <a:solidFill>
                  <a:srgbClr val="3A2D4D"/>
                </a:solidFill>
                <a:latin typeface="Arial" panose="020B0604020202020204" pitchFamily="34" charset="0"/>
                <a:cs typeface="Arial" panose="020B0604020202020204" pitchFamily="34" charset="0"/>
              </a:rPr>
              <a:t>VẬN DỤNG</a:t>
            </a:r>
          </a:p>
        </p:txBody>
      </p:sp>
      <p:grpSp>
        <p:nvGrpSpPr>
          <p:cNvPr id="56" name="Group 55">
            <a:extLst>
              <a:ext uri="{FF2B5EF4-FFF2-40B4-BE49-F238E27FC236}">
                <a16:creationId xmlns:a16="http://schemas.microsoft.com/office/drawing/2014/main" id="{2A702827-C87E-7020-D8FE-93E57955825B}"/>
              </a:ext>
            </a:extLst>
          </p:cNvPr>
          <p:cNvGrpSpPr/>
          <p:nvPr/>
        </p:nvGrpSpPr>
        <p:grpSpPr>
          <a:xfrm>
            <a:off x="522318" y="1361699"/>
            <a:ext cx="9522674" cy="7832720"/>
            <a:chOff x="3782619" y="3240351"/>
            <a:chExt cx="9522674" cy="7832720"/>
          </a:xfrm>
        </p:grpSpPr>
        <p:sp>
          <p:nvSpPr>
            <p:cNvPr id="57" name="Freeform 7">
              <a:extLst>
                <a:ext uri="{FF2B5EF4-FFF2-40B4-BE49-F238E27FC236}">
                  <a16:creationId xmlns:a16="http://schemas.microsoft.com/office/drawing/2014/main" id="{4B2E0B67-9264-F0BE-F3D4-50B6E9F9D405}"/>
                </a:ext>
              </a:extLst>
            </p:cNvPr>
            <p:cNvSpPr/>
            <p:nvPr/>
          </p:nvSpPr>
          <p:spPr>
            <a:xfrm>
              <a:off x="4449967" y="3240351"/>
              <a:ext cx="8855326" cy="7832720"/>
            </a:xfrm>
            <a:prstGeom prst="roundRect">
              <a:avLst/>
            </a:prstGeom>
            <a:solidFill>
              <a:srgbClr val="FFFFFF"/>
            </a:solidFill>
            <a:ln w="38100" cap="rnd">
              <a:solidFill>
                <a:srgbClr val="4166DB"/>
              </a:solidFill>
              <a:prstDash val="solid"/>
              <a:round/>
            </a:ln>
          </p:spPr>
          <p:txBody>
            <a:bodyPr/>
            <a:lstStyle/>
            <a:p>
              <a:endParaRPr lang="vi-VN" dirty="0">
                <a:effectLst/>
                <a:latin typeface="Arial" panose="020B0604020202020204" pitchFamily="34" charset="0"/>
                <a:cs typeface="Arial" panose="020B0604020202020204" pitchFamily="34" charset="0"/>
              </a:endParaRPr>
            </a:p>
          </p:txBody>
        </p:sp>
        <p:sp>
          <p:nvSpPr>
            <p:cNvPr id="58" name="Freeform 11">
              <a:extLst>
                <a:ext uri="{FF2B5EF4-FFF2-40B4-BE49-F238E27FC236}">
                  <a16:creationId xmlns:a16="http://schemas.microsoft.com/office/drawing/2014/main" id="{8D588BD9-80E5-0F23-DD3F-ED1432BE0F72}"/>
                </a:ext>
              </a:extLst>
            </p:cNvPr>
            <p:cNvSpPr/>
            <p:nvPr/>
          </p:nvSpPr>
          <p:spPr>
            <a:xfrm>
              <a:off x="3782619" y="4053329"/>
              <a:ext cx="1184916" cy="848524"/>
            </a:xfrm>
            <a:prstGeom prst="homePlate">
              <a:avLst/>
            </a:prstGeom>
            <a:solidFill>
              <a:srgbClr val="4166DB"/>
            </a:solidFill>
            <a:ln w="38100" cap="rnd">
              <a:solidFill>
                <a:srgbClr val="4166DB"/>
              </a:solidFill>
              <a:prstDash val="solid"/>
              <a:round/>
            </a:ln>
          </p:spPr>
          <p:txBody>
            <a:bodyPr anchor="ctr"/>
            <a:lstStyle/>
            <a:p>
              <a:pPr algn="ctr"/>
              <a:r>
                <a:rPr lang="en-US" sz="6000" b="1" dirty="0">
                  <a:solidFill>
                    <a:schemeClr val="bg1"/>
                  </a:solidFill>
                  <a:latin typeface="Arial" panose="020B0604020202020204" pitchFamily="34" charset="0"/>
                  <a:cs typeface="Arial" panose="020B0604020202020204" pitchFamily="34" charset="0"/>
                </a:rPr>
                <a:t>?</a:t>
              </a:r>
              <a:endParaRPr lang="vi-VN" sz="6000" b="1" dirty="0">
                <a:solidFill>
                  <a:schemeClr val="bg1"/>
                </a:solidFill>
                <a:latin typeface="Arial" panose="020B0604020202020204" pitchFamily="34" charset="0"/>
                <a:cs typeface="Arial" panose="020B0604020202020204" pitchFamily="34" charset="0"/>
              </a:endParaRPr>
            </a:p>
          </p:txBody>
        </p:sp>
      </p:grpSp>
      <p:sp>
        <p:nvSpPr>
          <p:cNvPr id="59" name="TextBox 58">
            <a:extLst>
              <a:ext uri="{FF2B5EF4-FFF2-40B4-BE49-F238E27FC236}">
                <a16:creationId xmlns:a16="http://schemas.microsoft.com/office/drawing/2014/main" id="{38F948F8-66AF-F77A-589B-63CEF442828C}"/>
              </a:ext>
            </a:extLst>
          </p:cNvPr>
          <p:cNvSpPr txBox="1"/>
          <p:nvPr/>
        </p:nvSpPr>
        <p:spPr>
          <a:xfrm>
            <a:off x="1598834" y="1866900"/>
            <a:ext cx="8036990" cy="6822317"/>
          </a:xfrm>
          <a:prstGeom prst="rect">
            <a:avLst/>
          </a:prstGeom>
          <a:noFill/>
        </p:spPr>
        <p:txBody>
          <a:bodyPr wrap="square">
            <a:spAutoFit/>
          </a:bodyPr>
          <a:lstStyle/>
          <a:p>
            <a:pPr algn="ctr">
              <a:lnSpc>
                <a:spcPct val="150000"/>
              </a:lnSpc>
            </a:pPr>
            <a:r>
              <a:rPr lang="vi-VN"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THẢO LUẬN NHÓM</a:t>
            </a:r>
          </a:p>
          <a:p>
            <a:pPr algn="just">
              <a:lnSpc>
                <a:spcPct val="150000"/>
              </a:lnSpc>
            </a:pPr>
            <a:r>
              <a:rPr lang="vi-VN" sz="3600" dirty="0">
                <a:latin typeface="Arial" panose="020B0604020202020204" pitchFamily="34" charset="0"/>
                <a:cs typeface="Arial" panose="020B0604020202020204" pitchFamily="34" charset="0"/>
              </a:rPr>
              <a:t>Em được giao nhiệm vụ giới thiệu ngắn gọn về phần mềm Scratch: Phần mềm này giúp em làm gì? Tác giả là ai? Đến nay, có khoảng bao nhiêu người trên thế giới sử dụng? Em hãy tìm thông tin để có thể hoàn thành được nhiệm vụ nói trên.</a:t>
            </a:r>
          </a:p>
        </p:txBody>
      </p:sp>
    </p:spTree>
    <p:extLst>
      <p:ext uri="{BB962C8B-B14F-4D97-AF65-F5344CB8AC3E}">
        <p14:creationId xmlns:p14="http://schemas.microsoft.com/office/powerpoint/2010/main" val="17200838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blinds(horizontal)">
                                      <p:cBhvr>
                                        <p:cTn id="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3" name="Freeform 3"/>
          <p:cNvSpPr/>
          <p:nvPr/>
        </p:nvSpPr>
        <p:spPr>
          <a:xfrm flipH="1">
            <a:off x="-1931958" y="5657364"/>
            <a:ext cx="7220161" cy="4425357"/>
          </a:xfrm>
          <a:custGeom>
            <a:avLst/>
            <a:gdLst/>
            <a:ahLst/>
            <a:cxnLst/>
            <a:rect l="l" t="t" r="r" b="b"/>
            <a:pathLst>
              <a:path w="7220161" h="4425357">
                <a:moveTo>
                  <a:pt x="7220161" y="0"/>
                </a:moveTo>
                <a:lnTo>
                  <a:pt x="0" y="0"/>
                </a:lnTo>
                <a:lnTo>
                  <a:pt x="0" y="4425357"/>
                </a:lnTo>
                <a:lnTo>
                  <a:pt x="7220161" y="4425357"/>
                </a:lnTo>
                <a:lnTo>
                  <a:pt x="7220161" y="0"/>
                </a:lnTo>
                <a:close/>
              </a:path>
            </a:pathLst>
          </a:custGeom>
          <a:blipFill>
            <a:blip r:embed="rId2">
              <a:alphaModFix amt="73000"/>
            </a:blip>
            <a:stretch>
              <a:fillRect/>
            </a:stretch>
          </a:blipFill>
          <a:ln cap="sq">
            <a:noFill/>
            <a:prstDash val="solid"/>
            <a:miter/>
          </a:ln>
        </p:spPr>
      </p:sp>
      <p:sp>
        <p:nvSpPr>
          <p:cNvPr id="7" name="Freeform 7"/>
          <p:cNvSpPr/>
          <p:nvPr/>
        </p:nvSpPr>
        <p:spPr>
          <a:xfrm>
            <a:off x="13206364" y="1597995"/>
            <a:ext cx="8793600" cy="5389744"/>
          </a:xfrm>
          <a:custGeom>
            <a:avLst/>
            <a:gdLst/>
            <a:ahLst/>
            <a:cxnLst/>
            <a:rect l="l" t="t" r="r" b="b"/>
            <a:pathLst>
              <a:path w="8793600" h="5389744">
                <a:moveTo>
                  <a:pt x="0" y="0"/>
                </a:moveTo>
                <a:lnTo>
                  <a:pt x="8793600" y="0"/>
                </a:lnTo>
                <a:lnTo>
                  <a:pt x="8793600" y="5389744"/>
                </a:lnTo>
                <a:lnTo>
                  <a:pt x="0" y="5389744"/>
                </a:lnTo>
                <a:lnTo>
                  <a:pt x="0" y="0"/>
                </a:lnTo>
                <a:close/>
              </a:path>
            </a:pathLst>
          </a:custGeom>
          <a:blipFill>
            <a:blip r:embed="rId2">
              <a:alphaModFix amt="73000"/>
            </a:blip>
            <a:stretch>
              <a:fillRect/>
            </a:stretch>
          </a:blipFill>
          <a:ln cap="sq">
            <a:noFill/>
            <a:prstDash val="solid"/>
            <a:miter/>
          </a:ln>
        </p:spPr>
      </p:sp>
      <p:sp>
        <p:nvSpPr>
          <p:cNvPr id="19" name="Freeform 19"/>
          <p:cNvSpPr/>
          <p:nvPr/>
        </p:nvSpPr>
        <p:spPr>
          <a:xfrm rot="-1131111" flipH="1">
            <a:off x="-4744519" y="-2281867"/>
            <a:ext cx="6862572" cy="5461538"/>
          </a:xfrm>
          <a:custGeom>
            <a:avLst/>
            <a:gdLst/>
            <a:ahLst/>
            <a:cxnLst/>
            <a:rect l="l" t="t" r="r" b="b"/>
            <a:pathLst>
              <a:path w="6862572" h="5461538">
                <a:moveTo>
                  <a:pt x="6862572" y="0"/>
                </a:moveTo>
                <a:lnTo>
                  <a:pt x="0" y="0"/>
                </a:lnTo>
                <a:lnTo>
                  <a:pt x="0" y="5461538"/>
                </a:lnTo>
                <a:lnTo>
                  <a:pt x="6862572" y="5461538"/>
                </a:lnTo>
                <a:lnTo>
                  <a:pt x="6862572" y="0"/>
                </a:lnTo>
                <a:close/>
              </a:path>
            </a:pathLst>
          </a:custGeom>
          <a:blipFill>
            <a:blip r:embed="rId3">
              <a:alphaModFix amt="80000"/>
            </a:blip>
            <a:stretch>
              <a:fillRect t="-88536" r="-57322"/>
            </a:stretch>
          </a:blipFill>
        </p:spPr>
      </p:sp>
      <p:sp>
        <p:nvSpPr>
          <p:cNvPr id="20" name="Freeform 20"/>
          <p:cNvSpPr/>
          <p:nvPr/>
        </p:nvSpPr>
        <p:spPr>
          <a:xfrm rot="-1131111" flipV="1">
            <a:off x="17697569" y="4907747"/>
            <a:ext cx="7752381" cy="6169688"/>
          </a:xfrm>
          <a:custGeom>
            <a:avLst/>
            <a:gdLst/>
            <a:ahLst/>
            <a:cxnLst/>
            <a:rect l="l" t="t" r="r" b="b"/>
            <a:pathLst>
              <a:path w="7752381" h="6169688">
                <a:moveTo>
                  <a:pt x="0" y="6169688"/>
                </a:moveTo>
                <a:lnTo>
                  <a:pt x="7752380" y="6169688"/>
                </a:lnTo>
                <a:lnTo>
                  <a:pt x="7752380" y="0"/>
                </a:lnTo>
                <a:lnTo>
                  <a:pt x="0" y="0"/>
                </a:lnTo>
                <a:lnTo>
                  <a:pt x="0" y="6169688"/>
                </a:lnTo>
                <a:close/>
              </a:path>
            </a:pathLst>
          </a:custGeom>
          <a:blipFill>
            <a:blip r:embed="rId3">
              <a:alphaModFix amt="80000"/>
            </a:blip>
            <a:stretch>
              <a:fillRect t="-88536" r="-57322"/>
            </a:stretch>
          </a:blipFill>
        </p:spPr>
      </p:sp>
      <p:sp>
        <p:nvSpPr>
          <p:cNvPr id="21" name="Freeform 21"/>
          <p:cNvSpPr/>
          <p:nvPr/>
        </p:nvSpPr>
        <p:spPr>
          <a:xfrm rot="5400000">
            <a:off x="8684164" y="908234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rot="5400000">
            <a:off x="4535251" y="908234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23"/>
          <p:cNvSpPr/>
          <p:nvPr/>
        </p:nvSpPr>
        <p:spPr>
          <a:xfrm rot="5400000">
            <a:off x="350475" y="908234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rot="5400000">
            <a:off x="12811841" y="908234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rot="5400000">
            <a:off x="16960754" y="908234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3" name="Title 42">
            <a:extLst>
              <a:ext uri="{FF2B5EF4-FFF2-40B4-BE49-F238E27FC236}">
                <a16:creationId xmlns:a16="http://schemas.microsoft.com/office/drawing/2014/main" id="{DA6A60FF-9210-C690-FC7F-EFA1542267D5}"/>
              </a:ext>
            </a:extLst>
          </p:cNvPr>
          <p:cNvSpPr>
            <a:spLocks noGrp="1"/>
          </p:cNvSpPr>
          <p:nvPr>
            <p:ph type="title"/>
          </p:nvPr>
        </p:nvSpPr>
        <p:spPr>
          <a:xfrm>
            <a:off x="1601159" y="867188"/>
            <a:ext cx="15190556" cy="1143000"/>
          </a:xfrm>
        </p:spPr>
        <p:txBody>
          <a:bodyPr>
            <a:normAutofit/>
          </a:bodyPr>
          <a:lstStyle/>
          <a:p>
            <a:r>
              <a:rPr lang="vi-VN" sz="4800" b="1" dirty="0">
                <a:solidFill>
                  <a:srgbClr val="2850D2"/>
                </a:solidFill>
                <a:latin typeface="Arial" panose="020B0604020202020204" pitchFamily="34" charset="0"/>
                <a:cs typeface="Arial" panose="020B0604020202020204" pitchFamily="34" charset="0"/>
              </a:rPr>
              <a:t>Giới thiệu ngắn gọn về phần mềm Scratch</a:t>
            </a:r>
            <a:endParaRPr lang="vi-VN" sz="4800" b="1" dirty="0">
              <a:solidFill>
                <a:srgbClr val="2850D2"/>
              </a:solidFill>
            </a:endParaRPr>
          </a:p>
        </p:txBody>
      </p:sp>
      <p:grpSp>
        <p:nvGrpSpPr>
          <p:cNvPr id="2" name="Group 1">
            <a:extLst>
              <a:ext uri="{FF2B5EF4-FFF2-40B4-BE49-F238E27FC236}">
                <a16:creationId xmlns:a16="http://schemas.microsoft.com/office/drawing/2014/main" id="{6BFC4FD9-3ACB-419B-1365-B679D5DEC33C}"/>
              </a:ext>
            </a:extLst>
          </p:cNvPr>
          <p:cNvGrpSpPr/>
          <p:nvPr/>
        </p:nvGrpSpPr>
        <p:grpSpPr>
          <a:xfrm>
            <a:off x="1676400" y="2455983"/>
            <a:ext cx="14935200" cy="6059751"/>
            <a:chOff x="1676400" y="3182086"/>
            <a:chExt cx="14935200" cy="6059751"/>
          </a:xfrm>
        </p:grpSpPr>
        <p:sp>
          <p:nvSpPr>
            <p:cNvPr id="4" name="Rectangle 3">
              <a:extLst>
                <a:ext uri="{FF2B5EF4-FFF2-40B4-BE49-F238E27FC236}">
                  <a16:creationId xmlns:a16="http://schemas.microsoft.com/office/drawing/2014/main" id="{993246A4-3A7A-CB74-23E0-34021C3A4B10}"/>
                </a:ext>
              </a:extLst>
            </p:cNvPr>
            <p:cNvSpPr/>
            <p:nvPr/>
          </p:nvSpPr>
          <p:spPr>
            <a:xfrm>
              <a:off x="1676400" y="3182086"/>
              <a:ext cx="14935200" cy="6059751"/>
            </a:xfrm>
            <a:prstGeom prst="rect">
              <a:avLst/>
            </a:prstGeom>
            <a:ln>
              <a:solidFill>
                <a:srgbClr val="5CE1E6"/>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pic>
          <p:nvPicPr>
            <p:cNvPr id="5" name="Picture 10">
              <a:extLst>
                <a:ext uri="{FF2B5EF4-FFF2-40B4-BE49-F238E27FC236}">
                  <a16:creationId xmlns:a16="http://schemas.microsoft.com/office/drawing/2014/main" id="{EA556ECF-50F4-4D79-1C0D-402708F55A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1106" b="1106"/>
            <a:stretch/>
          </p:blipFill>
          <p:spPr bwMode="auto">
            <a:xfrm>
              <a:off x="2128614" y="3677385"/>
              <a:ext cx="5069152" cy="5069152"/>
            </a:xfrm>
            <a:prstGeom prst="roundRect">
              <a:avLst>
                <a:gd name="adj" fmla="val 20557"/>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88D1A30-BB1D-4B5E-1741-3CAD66CF16DB}"/>
                </a:ext>
              </a:extLst>
            </p:cNvPr>
            <p:cNvSpPr txBox="1"/>
            <p:nvPr/>
          </p:nvSpPr>
          <p:spPr>
            <a:xfrm>
              <a:off x="7810816" y="3452840"/>
              <a:ext cx="8417594" cy="5518242"/>
            </a:xfrm>
            <a:prstGeom prst="rect">
              <a:avLst/>
            </a:prstGeom>
            <a:noFill/>
          </p:spPr>
          <p:txBody>
            <a:bodyPr wrap="square">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Scratch là một phần mềm lập trình trực quan dành cho việc tạo ra các trò chơi, hoạt động tương tác và các ứng dụng sáng tạo khác, thích hợp cho cả trẻ em và người mới bắt đầu trong lập trình.</a:t>
              </a:r>
              <a:endParaRPr lang="vi-VN" sz="40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284591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3" name="Freeform 3"/>
          <p:cNvSpPr/>
          <p:nvPr/>
        </p:nvSpPr>
        <p:spPr>
          <a:xfrm flipH="1">
            <a:off x="-1931958" y="5657364"/>
            <a:ext cx="7220161" cy="4425357"/>
          </a:xfrm>
          <a:custGeom>
            <a:avLst/>
            <a:gdLst/>
            <a:ahLst/>
            <a:cxnLst/>
            <a:rect l="l" t="t" r="r" b="b"/>
            <a:pathLst>
              <a:path w="7220161" h="4425357">
                <a:moveTo>
                  <a:pt x="7220161" y="0"/>
                </a:moveTo>
                <a:lnTo>
                  <a:pt x="0" y="0"/>
                </a:lnTo>
                <a:lnTo>
                  <a:pt x="0" y="4425357"/>
                </a:lnTo>
                <a:lnTo>
                  <a:pt x="7220161" y="4425357"/>
                </a:lnTo>
                <a:lnTo>
                  <a:pt x="7220161" y="0"/>
                </a:lnTo>
                <a:close/>
              </a:path>
            </a:pathLst>
          </a:custGeom>
          <a:blipFill>
            <a:blip r:embed="rId2">
              <a:alphaModFix amt="73000"/>
            </a:blip>
            <a:stretch>
              <a:fillRect/>
            </a:stretch>
          </a:blipFill>
          <a:ln cap="sq">
            <a:noFill/>
            <a:prstDash val="solid"/>
            <a:miter/>
          </a:ln>
        </p:spPr>
      </p:sp>
      <p:sp>
        <p:nvSpPr>
          <p:cNvPr id="7" name="Freeform 7"/>
          <p:cNvSpPr/>
          <p:nvPr/>
        </p:nvSpPr>
        <p:spPr>
          <a:xfrm>
            <a:off x="13206364" y="1597995"/>
            <a:ext cx="8793600" cy="5389744"/>
          </a:xfrm>
          <a:custGeom>
            <a:avLst/>
            <a:gdLst/>
            <a:ahLst/>
            <a:cxnLst/>
            <a:rect l="l" t="t" r="r" b="b"/>
            <a:pathLst>
              <a:path w="8793600" h="5389744">
                <a:moveTo>
                  <a:pt x="0" y="0"/>
                </a:moveTo>
                <a:lnTo>
                  <a:pt x="8793600" y="0"/>
                </a:lnTo>
                <a:lnTo>
                  <a:pt x="8793600" y="5389744"/>
                </a:lnTo>
                <a:lnTo>
                  <a:pt x="0" y="5389744"/>
                </a:lnTo>
                <a:lnTo>
                  <a:pt x="0" y="0"/>
                </a:lnTo>
                <a:close/>
              </a:path>
            </a:pathLst>
          </a:custGeom>
          <a:blipFill>
            <a:blip r:embed="rId2">
              <a:alphaModFix amt="73000"/>
            </a:blip>
            <a:stretch>
              <a:fillRect/>
            </a:stretch>
          </a:blipFill>
          <a:ln cap="sq">
            <a:noFill/>
            <a:prstDash val="solid"/>
            <a:miter/>
          </a:ln>
        </p:spPr>
      </p:sp>
      <p:sp>
        <p:nvSpPr>
          <p:cNvPr id="19" name="Freeform 19"/>
          <p:cNvSpPr/>
          <p:nvPr/>
        </p:nvSpPr>
        <p:spPr>
          <a:xfrm rot="-1131111" flipH="1">
            <a:off x="-4744519" y="-2281867"/>
            <a:ext cx="6862572" cy="5461538"/>
          </a:xfrm>
          <a:custGeom>
            <a:avLst/>
            <a:gdLst/>
            <a:ahLst/>
            <a:cxnLst/>
            <a:rect l="l" t="t" r="r" b="b"/>
            <a:pathLst>
              <a:path w="6862572" h="5461538">
                <a:moveTo>
                  <a:pt x="6862572" y="0"/>
                </a:moveTo>
                <a:lnTo>
                  <a:pt x="0" y="0"/>
                </a:lnTo>
                <a:lnTo>
                  <a:pt x="0" y="5461538"/>
                </a:lnTo>
                <a:lnTo>
                  <a:pt x="6862572" y="5461538"/>
                </a:lnTo>
                <a:lnTo>
                  <a:pt x="6862572" y="0"/>
                </a:lnTo>
                <a:close/>
              </a:path>
            </a:pathLst>
          </a:custGeom>
          <a:blipFill>
            <a:blip r:embed="rId3">
              <a:alphaModFix amt="80000"/>
            </a:blip>
            <a:stretch>
              <a:fillRect t="-88536" r="-57322"/>
            </a:stretch>
          </a:blipFill>
        </p:spPr>
      </p:sp>
      <p:sp>
        <p:nvSpPr>
          <p:cNvPr id="20" name="Freeform 20"/>
          <p:cNvSpPr/>
          <p:nvPr/>
        </p:nvSpPr>
        <p:spPr>
          <a:xfrm rot="-1131111" flipV="1">
            <a:off x="17697569" y="4907747"/>
            <a:ext cx="7752381" cy="6169688"/>
          </a:xfrm>
          <a:custGeom>
            <a:avLst/>
            <a:gdLst/>
            <a:ahLst/>
            <a:cxnLst/>
            <a:rect l="l" t="t" r="r" b="b"/>
            <a:pathLst>
              <a:path w="7752381" h="6169688">
                <a:moveTo>
                  <a:pt x="0" y="6169688"/>
                </a:moveTo>
                <a:lnTo>
                  <a:pt x="7752380" y="6169688"/>
                </a:lnTo>
                <a:lnTo>
                  <a:pt x="7752380" y="0"/>
                </a:lnTo>
                <a:lnTo>
                  <a:pt x="0" y="0"/>
                </a:lnTo>
                <a:lnTo>
                  <a:pt x="0" y="6169688"/>
                </a:lnTo>
                <a:close/>
              </a:path>
            </a:pathLst>
          </a:custGeom>
          <a:blipFill>
            <a:blip r:embed="rId3">
              <a:alphaModFix amt="80000"/>
            </a:blip>
            <a:stretch>
              <a:fillRect t="-88536" r="-57322"/>
            </a:stretch>
          </a:blipFill>
        </p:spPr>
      </p:sp>
      <p:sp>
        <p:nvSpPr>
          <p:cNvPr id="21" name="Freeform 21"/>
          <p:cNvSpPr/>
          <p:nvPr/>
        </p:nvSpPr>
        <p:spPr>
          <a:xfrm rot="5400000">
            <a:off x="8684164" y="908234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rot="5400000">
            <a:off x="4535251" y="908234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23"/>
          <p:cNvSpPr/>
          <p:nvPr/>
        </p:nvSpPr>
        <p:spPr>
          <a:xfrm rot="5400000">
            <a:off x="350475" y="908234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rot="5400000">
            <a:off x="12811841" y="908234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rot="5400000">
            <a:off x="16960754" y="9082340"/>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3" name="Title 42">
            <a:extLst>
              <a:ext uri="{FF2B5EF4-FFF2-40B4-BE49-F238E27FC236}">
                <a16:creationId xmlns:a16="http://schemas.microsoft.com/office/drawing/2014/main" id="{DA6A60FF-9210-C690-FC7F-EFA1542267D5}"/>
              </a:ext>
            </a:extLst>
          </p:cNvPr>
          <p:cNvSpPr>
            <a:spLocks noGrp="1"/>
          </p:cNvSpPr>
          <p:nvPr>
            <p:ph type="title"/>
          </p:nvPr>
        </p:nvSpPr>
        <p:spPr>
          <a:xfrm>
            <a:off x="1601159" y="867188"/>
            <a:ext cx="15190556" cy="1143000"/>
          </a:xfrm>
        </p:spPr>
        <p:txBody>
          <a:bodyPr>
            <a:normAutofit/>
          </a:bodyPr>
          <a:lstStyle/>
          <a:p>
            <a:r>
              <a:rPr lang="vi-VN" sz="4800" b="1" dirty="0">
                <a:solidFill>
                  <a:srgbClr val="2850D2"/>
                </a:solidFill>
                <a:latin typeface="Arial" panose="020B0604020202020204" pitchFamily="34" charset="0"/>
                <a:cs typeface="Arial" panose="020B0604020202020204" pitchFamily="34" charset="0"/>
              </a:rPr>
              <a:t>Giới thiệu ngắn gọn về phần mềm Scratch</a:t>
            </a:r>
            <a:endParaRPr lang="vi-VN" sz="4800" b="1" dirty="0">
              <a:solidFill>
                <a:srgbClr val="2850D2"/>
              </a:solidFill>
            </a:endParaRPr>
          </a:p>
        </p:txBody>
      </p:sp>
      <p:grpSp>
        <p:nvGrpSpPr>
          <p:cNvPr id="2" name="Group 1">
            <a:extLst>
              <a:ext uri="{FF2B5EF4-FFF2-40B4-BE49-F238E27FC236}">
                <a16:creationId xmlns:a16="http://schemas.microsoft.com/office/drawing/2014/main" id="{6BFC4FD9-3ACB-419B-1365-B679D5DEC33C}"/>
              </a:ext>
            </a:extLst>
          </p:cNvPr>
          <p:cNvGrpSpPr/>
          <p:nvPr/>
        </p:nvGrpSpPr>
        <p:grpSpPr>
          <a:xfrm>
            <a:off x="1905000" y="2455983"/>
            <a:ext cx="14478000" cy="6059751"/>
            <a:chOff x="1676400" y="3182086"/>
            <a:chExt cx="14935200" cy="6059751"/>
          </a:xfrm>
        </p:grpSpPr>
        <p:sp>
          <p:nvSpPr>
            <p:cNvPr id="4" name="Rectangle 3">
              <a:extLst>
                <a:ext uri="{FF2B5EF4-FFF2-40B4-BE49-F238E27FC236}">
                  <a16:creationId xmlns:a16="http://schemas.microsoft.com/office/drawing/2014/main" id="{993246A4-3A7A-CB74-23E0-34021C3A4B10}"/>
                </a:ext>
              </a:extLst>
            </p:cNvPr>
            <p:cNvSpPr/>
            <p:nvPr/>
          </p:nvSpPr>
          <p:spPr>
            <a:xfrm>
              <a:off x="1676400" y="3182086"/>
              <a:ext cx="14935200" cy="6059751"/>
            </a:xfrm>
            <a:prstGeom prst="rect">
              <a:avLst/>
            </a:prstGeom>
            <a:ln>
              <a:solidFill>
                <a:srgbClr val="5CE1E6"/>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pic>
          <p:nvPicPr>
            <p:cNvPr id="5" name="Picture 10">
              <a:extLst>
                <a:ext uri="{FF2B5EF4-FFF2-40B4-BE49-F238E27FC236}">
                  <a16:creationId xmlns:a16="http://schemas.microsoft.com/office/drawing/2014/main" id="{EA556ECF-50F4-4D79-1C0D-402708F55A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6636" b="16636"/>
            <a:stretch/>
          </p:blipFill>
          <p:spPr bwMode="auto">
            <a:xfrm>
              <a:off x="2736970" y="3677385"/>
              <a:ext cx="5227935" cy="5069152"/>
            </a:xfrm>
            <a:prstGeom prst="roundRect">
              <a:avLst>
                <a:gd name="adj" fmla="val 20557"/>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88D1A30-BB1D-4B5E-1741-3CAD66CF16DB}"/>
                </a:ext>
              </a:extLst>
            </p:cNvPr>
            <p:cNvSpPr txBox="1"/>
            <p:nvPr/>
          </p:nvSpPr>
          <p:spPr>
            <a:xfrm>
              <a:off x="8961952" y="3914505"/>
              <a:ext cx="6549956" cy="4594912"/>
            </a:xfrm>
            <a:prstGeom prst="rect">
              <a:avLst/>
            </a:prstGeom>
            <a:noFill/>
          </p:spPr>
          <p:txBody>
            <a:bodyPr wrap="square">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 Tác giả: Mitchel Resnick và nhóm của ông.</a:t>
              </a:r>
              <a:endParaRPr lang="vi-VN" sz="4000" dirty="0">
                <a:effectLst/>
                <a:latin typeface="Arial" panose="020B0604020202020204" pitchFamily="34" charset="0"/>
                <a:cs typeface="Arial" panose="020B0604020202020204" pitchFamily="34" charset="0"/>
              </a:endParaRPr>
            </a:p>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 Hiện nay, Scratch được sử dụng bởi hơn 40 triệu người trên thế giới.</a:t>
              </a:r>
              <a:endParaRPr lang="vi-VN" sz="40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952946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2" name="Freeform 2"/>
          <p:cNvSpPr/>
          <p:nvPr/>
        </p:nvSpPr>
        <p:spPr>
          <a:xfrm>
            <a:off x="-515854" y="9298208"/>
            <a:ext cx="19319708" cy="19319708"/>
          </a:xfrm>
          <a:custGeom>
            <a:avLst/>
            <a:gdLst/>
            <a:ahLst/>
            <a:cxnLst/>
            <a:rect l="l" t="t" r="r" b="b"/>
            <a:pathLst>
              <a:path w="19319708" h="19319708">
                <a:moveTo>
                  <a:pt x="0" y="0"/>
                </a:moveTo>
                <a:lnTo>
                  <a:pt x="19319708" y="0"/>
                </a:lnTo>
                <a:lnTo>
                  <a:pt x="19319708" y="19319708"/>
                </a:lnTo>
                <a:lnTo>
                  <a:pt x="0" y="19319708"/>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649652" y="131029"/>
            <a:ext cx="7194881" cy="4409863"/>
          </a:xfrm>
          <a:custGeom>
            <a:avLst/>
            <a:gdLst/>
            <a:ahLst/>
            <a:cxnLst/>
            <a:rect l="l" t="t" r="r" b="b"/>
            <a:pathLst>
              <a:path w="7194881" h="4409863">
                <a:moveTo>
                  <a:pt x="7194882" y="0"/>
                </a:moveTo>
                <a:lnTo>
                  <a:pt x="0" y="0"/>
                </a:lnTo>
                <a:lnTo>
                  <a:pt x="0" y="4409863"/>
                </a:lnTo>
                <a:lnTo>
                  <a:pt x="7194882" y="4409863"/>
                </a:lnTo>
                <a:lnTo>
                  <a:pt x="7194882" y="0"/>
                </a:lnTo>
                <a:close/>
              </a:path>
            </a:pathLst>
          </a:custGeom>
          <a:blipFill>
            <a:blip r:embed="rId4">
              <a:alphaModFix amt="73000"/>
            </a:blip>
            <a:stretch>
              <a:fillRect/>
            </a:stretch>
          </a:blipFill>
          <a:ln cap="sq">
            <a:noFill/>
            <a:prstDash val="solid"/>
            <a:miter/>
          </a:ln>
        </p:spPr>
      </p:sp>
      <p:sp>
        <p:nvSpPr>
          <p:cNvPr id="4" name="Freeform 4"/>
          <p:cNvSpPr/>
          <p:nvPr/>
        </p:nvSpPr>
        <p:spPr>
          <a:xfrm>
            <a:off x="12862762" y="2752693"/>
            <a:ext cx="7194881" cy="4409863"/>
          </a:xfrm>
          <a:custGeom>
            <a:avLst/>
            <a:gdLst/>
            <a:ahLst/>
            <a:cxnLst/>
            <a:rect l="l" t="t" r="r" b="b"/>
            <a:pathLst>
              <a:path w="7194881" h="4409863">
                <a:moveTo>
                  <a:pt x="0" y="0"/>
                </a:moveTo>
                <a:lnTo>
                  <a:pt x="7194881" y="0"/>
                </a:lnTo>
                <a:lnTo>
                  <a:pt x="7194881" y="4409862"/>
                </a:lnTo>
                <a:lnTo>
                  <a:pt x="0" y="4409862"/>
                </a:lnTo>
                <a:lnTo>
                  <a:pt x="0" y="0"/>
                </a:lnTo>
                <a:close/>
              </a:path>
            </a:pathLst>
          </a:custGeom>
          <a:blipFill>
            <a:blip r:embed="rId4">
              <a:alphaModFix amt="73000"/>
            </a:blip>
            <a:stretch>
              <a:fillRect/>
            </a:stretch>
          </a:blipFill>
          <a:ln cap="sq">
            <a:noFill/>
            <a:prstDash val="solid"/>
            <a:miter/>
          </a:ln>
        </p:spPr>
      </p:sp>
      <p:grpSp>
        <p:nvGrpSpPr>
          <p:cNvPr id="20" name="Group 19">
            <a:extLst>
              <a:ext uri="{FF2B5EF4-FFF2-40B4-BE49-F238E27FC236}">
                <a16:creationId xmlns:a16="http://schemas.microsoft.com/office/drawing/2014/main" id="{E6E7AC99-9395-13AA-7A80-480F154F9F3C}"/>
              </a:ext>
            </a:extLst>
          </p:cNvPr>
          <p:cNvGrpSpPr/>
          <p:nvPr/>
        </p:nvGrpSpPr>
        <p:grpSpPr>
          <a:xfrm>
            <a:off x="5521374" y="1593139"/>
            <a:ext cx="10785426" cy="6973082"/>
            <a:chOff x="2283479" y="899835"/>
            <a:chExt cx="13624273" cy="7604268"/>
          </a:xfrm>
        </p:grpSpPr>
        <p:sp>
          <p:nvSpPr>
            <p:cNvPr id="6" name="Freeform 6"/>
            <p:cNvSpPr/>
            <p:nvPr/>
          </p:nvSpPr>
          <p:spPr>
            <a:xfrm>
              <a:off x="2685047" y="1221990"/>
              <a:ext cx="13222705" cy="7282113"/>
            </a:xfrm>
            <a:custGeom>
              <a:avLst/>
              <a:gdLst/>
              <a:ahLst/>
              <a:cxnLst/>
              <a:rect l="l" t="t" r="r" b="b"/>
              <a:pathLst>
                <a:path w="3482523" h="1917923">
                  <a:moveTo>
                    <a:pt x="58550" y="0"/>
                  </a:moveTo>
                  <a:lnTo>
                    <a:pt x="3423973" y="0"/>
                  </a:lnTo>
                  <a:cubicBezTo>
                    <a:pt x="3439501" y="0"/>
                    <a:pt x="3454394" y="6169"/>
                    <a:pt x="3465374" y="17149"/>
                  </a:cubicBezTo>
                  <a:cubicBezTo>
                    <a:pt x="3476354" y="28129"/>
                    <a:pt x="3482523" y="43022"/>
                    <a:pt x="3482523" y="58550"/>
                  </a:cubicBezTo>
                  <a:lnTo>
                    <a:pt x="3482523" y="1859373"/>
                  </a:lnTo>
                  <a:cubicBezTo>
                    <a:pt x="3482523" y="1874901"/>
                    <a:pt x="3476354" y="1889794"/>
                    <a:pt x="3465374" y="1900774"/>
                  </a:cubicBezTo>
                  <a:cubicBezTo>
                    <a:pt x="3454394" y="1911754"/>
                    <a:pt x="3439501" y="1917923"/>
                    <a:pt x="3423973" y="1917923"/>
                  </a:cubicBezTo>
                  <a:lnTo>
                    <a:pt x="58550" y="1917923"/>
                  </a:lnTo>
                  <a:cubicBezTo>
                    <a:pt x="43022" y="1917923"/>
                    <a:pt x="28129" y="1911754"/>
                    <a:pt x="17149" y="1900774"/>
                  </a:cubicBezTo>
                  <a:cubicBezTo>
                    <a:pt x="6169" y="1889794"/>
                    <a:pt x="0" y="1874901"/>
                    <a:pt x="0" y="1859373"/>
                  </a:cubicBezTo>
                  <a:lnTo>
                    <a:pt x="0" y="58550"/>
                  </a:lnTo>
                  <a:cubicBezTo>
                    <a:pt x="0" y="43022"/>
                    <a:pt x="6169" y="28129"/>
                    <a:pt x="17149" y="17149"/>
                  </a:cubicBezTo>
                  <a:cubicBezTo>
                    <a:pt x="28129" y="6169"/>
                    <a:pt x="43022" y="0"/>
                    <a:pt x="58550" y="0"/>
                  </a:cubicBezTo>
                  <a:close/>
                </a:path>
              </a:pathLst>
            </a:custGeom>
            <a:solidFill>
              <a:srgbClr val="893141"/>
            </a:solidFill>
          </p:spPr>
        </p:sp>
        <p:sp>
          <p:nvSpPr>
            <p:cNvPr id="9" name="Freeform 9"/>
            <p:cNvSpPr/>
            <p:nvPr/>
          </p:nvSpPr>
          <p:spPr>
            <a:xfrm>
              <a:off x="2283479" y="899835"/>
              <a:ext cx="13319474" cy="7282113"/>
            </a:xfrm>
            <a:custGeom>
              <a:avLst/>
              <a:gdLst/>
              <a:ahLst/>
              <a:cxnLst/>
              <a:rect l="l" t="t" r="r" b="b"/>
              <a:pathLst>
                <a:path w="3482523" h="1917923">
                  <a:moveTo>
                    <a:pt x="58550" y="0"/>
                  </a:moveTo>
                  <a:lnTo>
                    <a:pt x="3423973" y="0"/>
                  </a:lnTo>
                  <a:cubicBezTo>
                    <a:pt x="3439501" y="0"/>
                    <a:pt x="3454394" y="6169"/>
                    <a:pt x="3465374" y="17149"/>
                  </a:cubicBezTo>
                  <a:cubicBezTo>
                    <a:pt x="3476354" y="28129"/>
                    <a:pt x="3482523" y="43022"/>
                    <a:pt x="3482523" y="58550"/>
                  </a:cubicBezTo>
                  <a:lnTo>
                    <a:pt x="3482523" y="1859373"/>
                  </a:lnTo>
                  <a:cubicBezTo>
                    <a:pt x="3482523" y="1874901"/>
                    <a:pt x="3476354" y="1889794"/>
                    <a:pt x="3465374" y="1900774"/>
                  </a:cubicBezTo>
                  <a:cubicBezTo>
                    <a:pt x="3454394" y="1911754"/>
                    <a:pt x="3439501" y="1917923"/>
                    <a:pt x="3423973" y="1917923"/>
                  </a:cubicBezTo>
                  <a:lnTo>
                    <a:pt x="58550" y="1917923"/>
                  </a:lnTo>
                  <a:cubicBezTo>
                    <a:pt x="43022" y="1917923"/>
                    <a:pt x="28129" y="1911754"/>
                    <a:pt x="17149" y="1900774"/>
                  </a:cubicBezTo>
                  <a:cubicBezTo>
                    <a:pt x="6169" y="1889794"/>
                    <a:pt x="0" y="1874901"/>
                    <a:pt x="0" y="1859373"/>
                  </a:cubicBezTo>
                  <a:lnTo>
                    <a:pt x="0" y="58550"/>
                  </a:lnTo>
                  <a:cubicBezTo>
                    <a:pt x="0" y="43022"/>
                    <a:pt x="6169" y="28129"/>
                    <a:pt x="17149" y="17149"/>
                  </a:cubicBezTo>
                  <a:cubicBezTo>
                    <a:pt x="28129" y="6169"/>
                    <a:pt x="43022" y="0"/>
                    <a:pt x="58550" y="0"/>
                  </a:cubicBezTo>
                  <a:close/>
                </a:path>
              </a:pathLst>
            </a:custGeom>
            <a:solidFill>
              <a:srgbClr val="FFFFFF"/>
            </a:solidFill>
          </p:spPr>
        </p:sp>
      </p:grpSp>
      <p:sp>
        <p:nvSpPr>
          <p:cNvPr id="16" name="Freeform 16"/>
          <p:cNvSpPr/>
          <p:nvPr/>
        </p:nvSpPr>
        <p:spPr>
          <a:xfrm flipH="1">
            <a:off x="-115720" y="2550294"/>
            <a:ext cx="6364120" cy="8419971"/>
          </a:xfrm>
          <a:custGeom>
            <a:avLst/>
            <a:gdLst/>
            <a:ahLst/>
            <a:cxnLst/>
            <a:rect l="l" t="t" r="r" b="b"/>
            <a:pathLst>
              <a:path w="5087745" h="6731279">
                <a:moveTo>
                  <a:pt x="5087745" y="0"/>
                </a:moveTo>
                <a:lnTo>
                  <a:pt x="0" y="0"/>
                </a:lnTo>
                <a:lnTo>
                  <a:pt x="0" y="6731279"/>
                </a:lnTo>
                <a:lnTo>
                  <a:pt x="5087745" y="6731279"/>
                </a:lnTo>
                <a:lnTo>
                  <a:pt x="5087745" y="0"/>
                </a:lnTo>
                <a:close/>
              </a:path>
            </a:pathLst>
          </a:custGeom>
          <a:blipFill>
            <a:blip r:embed="rId5"/>
            <a:stretch>
              <a:fillRect b="-71103"/>
            </a:stretch>
          </a:blipFill>
        </p:spPr>
      </p:sp>
      <p:sp>
        <p:nvSpPr>
          <p:cNvPr id="21" name="Title 20">
            <a:extLst>
              <a:ext uri="{FF2B5EF4-FFF2-40B4-BE49-F238E27FC236}">
                <a16:creationId xmlns:a16="http://schemas.microsoft.com/office/drawing/2014/main" id="{5D64C850-F153-E314-4C04-401C9EFD3440}"/>
              </a:ext>
            </a:extLst>
          </p:cNvPr>
          <p:cNvSpPr>
            <a:spLocks noGrp="1"/>
          </p:cNvSpPr>
          <p:nvPr>
            <p:ph type="title"/>
          </p:nvPr>
        </p:nvSpPr>
        <p:spPr>
          <a:xfrm>
            <a:off x="5995122" y="1488000"/>
            <a:ext cx="9596640" cy="2529386"/>
          </a:xfrm>
        </p:spPr>
        <p:txBody>
          <a:bodyPr>
            <a:noAutofit/>
          </a:bodyPr>
          <a:lstStyle/>
          <a:p>
            <a:pPr>
              <a:lnSpc>
                <a:spcPct val="150000"/>
              </a:lnSpc>
            </a:pPr>
            <a:r>
              <a:rPr lang="vi-VN" sz="4800" b="1" dirty="0">
                <a:solidFill>
                  <a:srgbClr val="4166DB"/>
                </a:solidFill>
                <a:effectLst/>
                <a:latin typeface="Arial" panose="020B0604020202020204" pitchFamily="34" charset="0"/>
                <a:ea typeface="SimSun" panose="02010600030101010101" pitchFamily="2" charset="-122"/>
                <a:cs typeface="Arial" panose="020B0604020202020204" pitchFamily="34" charset="0"/>
              </a:rPr>
              <a:t>Quan sát các bước lập trình game với phần mềm Scratch</a:t>
            </a:r>
            <a:endParaRPr lang="vi-VN" sz="4800" dirty="0">
              <a:solidFill>
                <a:srgbClr val="3A2D4D"/>
              </a:solidFill>
              <a:latin typeface="Arial" panose="020B0604020202020204" pitchFamily="34" charset="0"/>
              <a:cs typeface="Arial" panose="020B0604020202020204" pitchFamily="34" charset="0"/>
            </a:endParaRPr>
          </a:p>
        </p:txBody>
      </p:sp>
      <p:pic>
        <p:nvPicPr>
          <p:cNvPr id="1026" name="Picture 2" descr="Khoá học lập trình Scratch tại Hải Phòng - Khởi đầu đam mê cho trẻ - CNET  Academy - Học viện đào tạo Công nghệ thông tin">
            <a:hlinkClick r:id="rId6"/>
            <a:extLst>
              <a:ext uri="{FF2B5EF4-FFF2-40B4-BE49-F238E27FC236}">
                <a16:creationId xmlns:a16="http://schemas.microsoft.com/office/drawing/2014/main" id="{08AE1BCD-2337-C401-DD3D-D8DB2DC597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0484" y="4221529"/>
            <a:ext cx="6065916" cy="34547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500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2" name="Freeform 2"/>
          <p:cNvSpPr/>
          <p:nvPr/>
        </p:nvSpPr>
        <p:spPr>
          <a:xfrm>
            <a:off x="8803639" y="3758754"/>
            <a:ext cx="10901084" cy="6681456"/>
          </a:xfrm>
          <a:custGeom>
            <a:avLst/>
            <a:gdLst/>
            <a:ahLst/>
            <a:cxnLst/>
            <a:rect l="l" t="t" r="r" b="b"/>
            <a:pathLst>
              <a:path w="10901084" h="6681456">
                <a:moveTo>
                  <a:pt x="0" y="0"/>
                </a:moveTo>
                <a:lnTo>
                  <a:pt x="10901084" y="0"/>
                </a:lnTo>
                <a:lnTo>
                  <a:pt x="10901084" y="6681456"/>
                </a:lnTo>
                <a:lnTo>
                  <a:pt x="0" y="6681456"/>
                </a:lnTo>
                <a:lnTo>
                  <a:pt x="0" y="0"/>
                </a:lnTo>
                <a:close/>
              </a:path>
            </a:pathLst>
          </a:custGeom>
          <a:blipFill>
            <a:blip r:embed="rId2">
              <a:alphaModFix amt="73000"/>
            </a:blip>
            <a:stretch>
              <a:fillRect/>
            </a:stretch>
          </a:blipFill>
          <a:ln cap="sq">
            <a:noFill/>
            <a:prstDash val="solid"/>
            <a:miter/>
          </a:ln>
        </p:spPr>
      </p:sp>
      <p:sp>
        <p:nvSpPr>
          <p:cNvPr id="3" name="Freeform 3"/>
          <p:cNvSpPr/>
          <p:nvPr/>
        </p:nvSpPr>
        <p:spPr>
          <a:xfrm flipH="1">
            <a:off x="-955676" y="168903"/>
            <a:ext cx="4841876" cy="2967667"/>
          </a:xfrm>
          <a:custGeom>
            <a:avLst/>
            <a:gdLst/>
            <a:ahLst/>
            <a:cxnLst/>
            <a:rect l="l" t="t" r="r" b="b"/>
            <a:pathLst>
              <a:path w="6976648" h="4276104">
                <a:moveTo>
                  <a:pt x="6976647" y="0"/>
                </a:moveTo>
                <a:lnTo>
                  <a:pt x="0" y="0"/>
                </a:lnTo>
                <a:lnTo>
                  <a:pt x="0" y="4276104"/>
                </a:lnTo>
                <a:lnTo>
                  <a:pt x="6976647" y="4276104"/>
                </a:lnTo>
                <a:lnTo>
                  <a:pt x="6976647" y="0"/>
                </a:lnTo>
                <a:close/>
              </a:path>
            </a:pathLst>
          </a:custGeom>
          <a:blipFill>
            <a:blip r:embed="rId2">
              <a:alphaModFix amt="73000"/>
            </a:blip>
            <a:stretch>
              <a:fillRect/>
            </a:stretch>
          </a:blipFill>
          <a:ln cap="sq">
            <a:noFill/>
            <a:prstDash val="solid"/>
            <a:miter/>
          </a:ln>
        </p:spPr>
      </p:sp>
      <p:sp>
        <p:nvSpPr>
          <p:cNvPr id="11" name="Freeform 11"/>
          <p:cNvSpPr/>
          <p:nvPr/>
        </p:nvSpPr>
        <p:spPr>
          <a:xfrm flipH="1">
            <a:off x="10816444" y="2648457"/>
            <a:ext cx="7087945" cy="13219687"/>
          </a:xfrm>
          <a:custGeom>
            <a:avLst/>
            <a:gdLst/>
            <a:ahLst/>
            <a:cxnLst/>
            <a:rect l="l" t="t" r="r" b="b"/>
            <a:pathLst>
              <a:path w="7087945" h="13219687">
                <a:moveTo>
                  <a:pt x="7087946" y="0"/>
                </a:moveTo>
                <a:lnTo>
                  <a:pt x="0" y="0"/>
                </a:lnTo>
                <a:lnTo>
                  <a:pt x="0" y="13219686"/>
                </a:lnTo>
                <a:lnTo>
                  <a:pt x="7087946" y="13219686"/>
                </a:lnTo>
                <a:lnTo>
                  <a:pt x="7087946" y="0"/>
                </a:lnTo>
                <a:close/>
              </a:path>
            </a:pathLst>
          </a:custGeom>
          <a:blipFill>
            <a:blip r:embed="rId3"/>
            <a:stretch>
              <a:fillRect/>
            </a:stretch>
          </a:blipFill>
        </p:spPr>
      </p:sp>
      <p:sp>
        <p:nvSpPr>
          <p:cNvPr id="17" name="Title 16">
            <a:extLst>
              <a:ext uri="{FF2B5EF4-FFF2-40B4-BE49-F238E27FC236}">
                <a16:creationId xmlns:a16="http://schemas.microsoft.com/office/drawing/2014/main" id="{1985BDF8-7816-AFCC-8D48-7EB0D01A7208}"/>
              </a:ext>
            </a:extLst>
          </p:cNvPr>
          <p:cNvSpPr>
            <a:spLocks noGrp="1"/>
          </p:cNvSpPr>
          <p:nvPr>
            <p:ph type="title"/>
          </p:nvPr>
        </p:nvSpPr>
        <p:spPr>
          <a:xfrm>
            <a:off x="4221794" y="766946"/>
            <a:ext cx="9844411" cy="1143000"/>
          </a:xfrm>
        </p:spPr>
        <p:txBody>
          <a:bodyPr>
            <a:normAutofit/>
          </a:bodyPr>
          <a:lstStyle/>
          <a:p>
            <a:r>
              <a:rPr lang="vi-VN" sz="6000" b="1" dirty="0">
                <a:solidFill>
                  <a:srgbClr val="3A2D4D"/>
                </a:solidFill>
                <a:latin typeface="Arial" panose="020B0604020202020204" pitchFamily="34" charset="0"/>
                <a:cs typeface="Arial" panose="020B0604020202020204" pitchFamily="34" charset="0"/>
              </a:rPr>
              <a:t>HƯỚNG DẪN VỀ NHÀ</a:t>
            </a:r>
          </a:p>
        </p:txBody>
      </p:sp>
      <p:grpSp>
        <p:nvGrpSpPr>
          <p:cNvPr id="18" name="Group 17">
            <a:extLst>
              <a:ext uri="{FF2B5EF4-FFF2-40B4-BE49-F238E27FC236}">
                <a16:creationId xmlns:a16="http://schemas.microsoft.com/office/drawing/2014/main" id="{C5B82CFF-EEC4-B0E6-772C-2269CCA2C1E1}"/>
              </a:ext>
            </a:extLst>
          </p:cNvPr>
          <p:cNvGrpSpPr/>
          <p:nvPr/>
        </p:nvGrpSpPr>
        <p:grpSpPr>
          <a:xfrm>
            <a:off x="1580306" y="2310554"/>
            <a:ext cx="8859094" cy="2375746"/>
            <a:chOff x="2666999" y="3234537"/>
            <a:chExt cx="8859094" cy="2375746"/>
          </a:xfrm>
        </p:grpSpPr>
        <p:sp>
          <p:nvSpPr>
            <p:cNvPr id="19" name="Rectangle: Rounded Corners 18">
              <a:extLst>
                <a:ext uri="{FF2B5EF4-FFF2-40B4-BE49-F238E27FC236}">
                  <a16:creationId xmlns:a16="http://schemas.microsoft.com/office/drawing/2014/main" id="{A6CE5C0E-4996-1BF9-98BC-99B3CB84C687}"/>
                </a:ext>
              </a:extLst>
            </p:cNvPr>
            <p:cNvSpPr/>
            <p:nvPr/>
          </p:nvSpPr>
          <p:spPr>
            <a:xfrm>
              <a:off x="2666999" y="3831860"/>
              <a:ext cx="8859094" cy="177842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tIns="360000" bIns="18000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ct val="107000"/>
                </a:lnSpc>
              </a:pPr>
              <a:r>
                <a:rPr lang="vi-VN" sz="4000" dirty="0">
                  <a:effectLst/>
                  <a:latin typeface="Arial" panose="020B0604020202020204" pitchFamily="34" charset="0"/>
                  <a:ea typeface="Calibri" panose="020F0502020204030204" pitchFamily="34" charset="0"/>
                  <a:cs typeface="Arial" panose="020B0604020202020204" pitchFamily="34" charset="0"/>
                </a:rPr>
                <a:t>Ôn lại các kiến thức đã học ở Bài 1.</a:t>
              </a:r>
              <a:endParaRPr lang="vi-VN" sz="4000" dirty="0">
                <a:effectLst/>
                <a:latin typeface="Arial" panose="020B0604020202020204" pitchFamily="34" charset="0"/>
                <a:cs typeface="Arial" panose="020B0604020202020204" pitchFamily="34" charset="0"/>
              </a:endParaRPr>
            </a:p>
          </p:txBody>
        </p:sp>
        <p:sp>
          <p:nvSpPr>
            <p:cNvPr id="20" name="Cloud 19">
              <a:extLst>
                <a:ext uri="{FF2B5EF4-FFF2-40B4-BE49-F238E27FC236}">
                  <a16:creationId xmlns:a16="http://schemas.microsoft.com/office/drawing/2014/main" id="{40B1876F-9537-B010-667C-A8F25273B905}"/>
                </a:ext>
              </a:extLst>
            </p:cNvPr>
            <p:cNvSpPr/>
            <p:nvPr/>
          </p:nvSpPr>
          <p:spPr>
            <a:xfrm>
              <a:off x="3098357" y="3234537"/>
              <a:ext cx="1645936" cy="1092678"/>
            </a:xfrm>
            <a:prstGeom prst="cloud">
              <a:avLst/>
            </a:prstGeom>
            <a:solidFill>
              <a:srgbClr val="4166DB"/>
            </a:solidFill>
            <a:ln w="57150">
              <a:solidFill>
                <a:schemeClr val="bg1"/>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vi-VN" sz="4800" b="1" dirty="0">
                  <a:solidFill>
                    <a:schemeClr val="bg1"/>
                  </a:solidFill>
                  <a:latin typeface="Arial" panose="020B0604020202020204" pitchFamily="34" charset="0"/>
                  <a:cs typeface="Arial" panose="020B0604020202020204" pitchFamily="34" charset="0"/>
                </a:rPr>
                <a:t>01</a:t>
              </a:r>
            </a:p>
          </p:txBody>
        </p:sp>
      </p:grpSp>
      <p:grpSp>
        <p:nvGrpSpPr>
          <p:cNvPr id="24" name="Group 23">
            <a:extLst>
              <a:ext uri="{FF2B5EF4-FFF2-40B4-BE49-F238E27FC236}">
                <a16:creationId xmlns:a16="http://schemas.microsoft.com/office/drawing/2014/main" id="{F11F7360-141F-A07A-049C-EE92C44F20A4}"/>
              </a:ext>
            </a:extLst>
          </p:cNvPr>
          <p:cNvGrpSpPr/>
          <p:nvPr/>
        </p:nvGrpSpPr>
        <p:grpSpPr>
          <a:xfrm>
            <a:off x="1580305" y="4947278"/>
            <a:ext cx="8859094" cy="4241833"/>
            <a:chOff x="2666999" y="3134033"/>
            <a:chExt cx="8859094" cy="4241833"/>
          </a:xfrm>
        </p:grpSpPr>
        <p:sp>
          <p:nvSpPr>
            <p:cNvPr id="25" name="Rectangle: Rounded Corners 24">
              <a:extLst>
                <a:ext uri="{FF2B5EF4-FFF2-40B4-BE49-F238E27FC236}">
                  <a16:creationId xmlns:a16="http://schemas.microsoft.com/office/drawing/2014/main" id="{5ECA3B3E-7682-350F-9A01-CA92CFF2C8FF}"/>
                </a:ext>
              </a:extLst>
            </p:cNvPr>
            <p:cNvSpPr/>
            <p:nvPr/>
          </p:nvSpPr>
          <p:spPr>
            <a:xfrm>
              <a:off x="2666999" y="3831860"/>
              <a:ext cx="8859094" cy="3544006"/>
            </a:xfrm>
            <a:prstGeom prst="roundRect">
              <a:avLst>
                <a:gd name="adj" fmla="val 11168"/>
              </a:avLst>
            </a:prstGeom>
            <a:ln>
              <a:solidFill>
                <a:schemeClr val="bg1"/>
              </a:solidFill>
            </a:ln>
          </p:spPr>
          <p:style>
            <a:lnRef idx="2">
              <a:schemeClr val="accent6"/>
            </a:lnRef>
            <a:fillRef idx="1">
              <a:schemeClr val="lt1"/>
            </a:fillRef>
            <a:effectRef idx="0">
              <a:schemeClr val="accent6"/>
            </a:effectRef>
            <a:fontRef idx="minor">
              <a:schemeClr val="dk1"/>
            </a:fontRef>
          </p:style>
          <p:txBody>
            <a:bodyPr tIns="360000" bIns="18000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Đọc và chuẩn bị trước </a:t>
              </a:r>
              <a:r>
                <a:rPr lang="vi-VN" sz="4000" b="1" i="1" dirty="0">
                  <a:effectLst/>
                  <a:latin typeface="Arial" panose="020B0604020202020204" pitchFamily="34" charset="0"/>
                  <a:ea typeface="Calibri" panose="020F0502020204030204" pitchFamily="34" charset="0"/>
                  <a:cs typeface="Arial" panose="020B0604020202020204" pitchFamily="34" charset="0"/>
                </a:rPr>
                <a:t>Bài 2: </a:t>
              </a:r>
            </a:p>
            <a:p>
              <a:pPr algn="ctr">
                <a:lnSpc>
                  <a:spcPct val="150000"/>
                </a:lnSpc>
              </a:pPr>
              <a:r>
                <a:rPr lang="vi-VN" sz="4000" b="1" i="1" dirty="0">
                  <a:effectLst/>
                  <a:latin typeface="Arial" panose="020B0604020202020204" pitchFamily="34" charset="0"/>
                  <a:ea typeface="Calibri" panose="020F0502020204030204" pitchFamily="34" charset="0"/>
                  <a:cs typeface="Arial" panose="020B0604020202020204" pitchFamily="34" charset="0"/>
                </a:rPr>
                <a:t>Thực hành tìm kiếm và chọn </a:t>
              </a:r>
            </a:p>
            <a:p>
              <a:pPr algn="ctr">
                <a:lnSpc>
                  <a:spcPct val="150000"/>
                </a:lnSpc>
              </a:pPr>
              <a:r>
                <a:rPr lang="vi-VN" sz="4000" b="1" i="1" dirty="0">
                  <a:effectLst/>
                  <a:latin typeface="Arial" panose="020B0604020202020204" pitchFamily="34" charset="0"/>
                  <a:ea typeface="Calibri" panose="020F0502020204030204" pitchFamily="34" charset="0"/>
                  <a:cs typeface="Arial" panose="020B0604020202020204" pitchFamily="34" charset="0"/>
                </a:rPr>
                <a:t>thông tin trong giải quyết vấn đề.</a:t>
              </a:r>
              <a:endParaRPr lang="vi-VN" sz="4000" dirty="0">
                <a:effectLst/>
                <a:latin typeface="Arial" panose="020B0604020202020204" pitchFamily="34" charset="0"/>
                <a:cs typeface="Arial" panose="020B0604020202020204" pitchFamily="34" charset="0"/>
              </a:endParaRPr>
            </a:p>
          </p:txBody>
        </p:sp>
        <p:sp>
          <p:nvSpPr>
            <p:cNvPr id="26" name="Cloud 25">
              <a:extLst>
                <a:ext uri="{FF2B5EF4-FFF2-40B4-BE49-F238E27FC236}">
                  <a16:creationId xmlns:a16="http://schemas.microsoft.com/office/drawing/2014/main" id="{8B6624A9-940F-38D9-C178-B78599EF4643}"/>
                </a:ext>
              </a:extLst>
            </p:cNvPr>
            <p:cNvSpPr/>
            <p:nvPr/>
          </p:nvSpPr>
          <p:spPr>
            <a:xfrm>
              <a:off x="3098357" y="3134033"/>
              <a:ext cx="1645936" cy="1193181"/>
            </a:xfrm>
            <a:prstGeom prst="cloud">
              <a:avLst/>
            </a:prstGeom>
            <a:solidFill>
              <a:srgbClr val="4166DB"/>
            </a:solidFill>
            <a:ln w="57150">
              <a:solidFill>
                <a:schemeClr val="bg1"/>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vi-VN" sz="4800" b="1" dirty="0">
                  <a:solidFill>
                    <a:schemeClr val="bg1"/>
                  </a:solidFill>
                  <a:latin typeface="Arial" panose="020B0604020202020204" pitchFamily="34" charset="0"/>
                  <a:cs typeface="Arial" panose="020B0604020202020204" pitchFamily="34" charset="0"/>
                </a:rPr>
                <a:t>02</a:t>
              </a:r>
            </a:p>
          </p:txBody>
        </p:sp>
      </p:grpSp>
    </p:spTree>
    <p:extLst>
      <p:ext uri="{BB962C8B-B14F-4D97-AF65-F5344CB8AC3E}">
        <p14:creationId xmlns:p14="http://schemas.microsoft.com/office/powerpoint/2010/main" val="26360070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p:tgtEl>
                                          <p:spTgt spid="24"/>
                                        </p:tgtEl>
                                        <p:attrNameLst>
                                          <p:attrName>ppt_y</p:attrName>
                                        </p:attrNameLst>
                                      </p:cBhvr>
                                      <p:tavLst>
                                        <p:tav tm="0">
                                          <p:val>
                                            <p:strVal val="#ppt_y+#ppt_h*1.125000"/>
                                          </p:val>
                                        </p:tav>
                                        <p:tav tm="100000">
                                          <p:val>
                                            <p:strVal val="#ppt_y"/>
                                          </p:val>
                                        </p:tav>
                                      </p:tavLst>
                                    </p:anim>
                                    <p:animEffect transition="in" filter="wipe(up)">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2" name="Freeform 2"/>
          <p:cNvSpPr/>
          <p:nvPr/>
        </p:nvSpPr>
        <p:spPr>
          <a:xfrm flipH="1">
            <a:off x="-2668014" y="5211789"/>
            <a:ext cx="8734126" cy="5353291"/>
          </a:xfrm>
          <a:custGeom>
            <a:avLst/>
            <a:gdLst/>
            <a:ahLst/>
            <a:cxnLst/>
            <a:rect l="l" t="t" r="r" b="b"/>
            <a:pathLst>
              <a:path w="8734126" h="5353291">
                <a:moveTo>
                  <a:pt x="8734126" y="0"/>
                </a:moveTo>
                <a:lnTo>
                  <a:pt x="0" y="0"/>
                </a:lnTo>
                <a:lnTo>
                  <a:pt x="0" y="5353291"/>
                </a:lnTo>
                <a:lnTo>
                  <a:pt x="8734126" y="5353291"/>
                </a:lnTo>
                <a:lnTo>
                  <a:pt x="8734126" y="0"/>
                </a:lnTo>
                <a:close/>
              </a:path>
            </a:pathLst>
          </a:custGeom>
          <a:blipFill>
            <a:blip r:embed="rId2">
              <a:alphaModFix amt="73000"/>
            </a:blip>
            <a:stretch>
              <a:fillRect/>
            </a:stretch>
          </a:blipFill>
          <a:ln cap="sq">
            <a:noFill/>
            <a:prstDash val="solid"/>
            <a:miter/>
          </a:ln>
        </p:spPr>
      </p:sp>
      <p:sp>
        <p:nvSpPr>
          <p:cNvPr id="4" name="Freeform 4"/>
          <p:cNvSpPr/>
          <p:nvPr/>
        </p:nvSpPr>
        <p:spPr>
          <a:xfrm>
            <a:off x="13053418" y="5014478"/>
            <a:ext cx="6414975" cy="3931845"/>
          </a:xfrm>
          <a:custGeom>
            <a:avLst/>
            <a:gdLst/>
            <a:ahLst/>
            <a:cxnLst/>
            <a:rect l="l" t="t" r="r" b="b"/>
            <a:pathLst>
              <a:path w="6414975" h="3931845">
                <a:moveTo>
                  <a:pt x="0" y="0"/>
                </a:moveTo>
                <a:lnTo>
                  <a:pt x="6414975" y="0"/>
                </a:lnTo>
                <a:lnTo>
                  <a:pt x="6414975" y="3931845"/>
                </a:lnTo>
                <a:lnTo>
                  <a:pt x="0" y="3931845"/>
                </a:lnTo>
                <a:lnTo>
                  <a:pt x="0" y="0"/>
                </a:lnTo>
                <a:close/>
              </a:path>
            </a:pathLst>
          </a:custGeom>
          <a:blipFill>
            <a:blip r:embed="rId2">
              <a:alphaModFix amt="73000"/>
            </a:blip>
            <a:stretch>
              <a:fillRect/>
            </a:stretch>
          </a:blipFill>
          <a:ln cap="sq">
            <a:noFill/>
            <a:prstDash val="solid"/>
            <a:miter/>
          </a:ln>
        </p:spPr>
      </p:sp>
      <p:grpSp>
        <p:nvGrpSpPr>
          <p:cNvPr id="24" name="Group 23">
            <a:extLst>
              <a:ext uri="{FF2B5EF4-FFF2-40B4-BE49-F238E27FC236}">
                <a16:creationId xmlns:a16="http://schemas.microsoft.com/office/drawing/2014/main" id="{5512BBD7-C65B-D0A5-46F8-5D64FDAFDA14}"/>
              </a:ext>
            </a:extLst>
          </p:cNvPr>
          <p:cNvGrpSpPr/>
          <p:nvPr/>
        </p:nvGrpSpPr>
        <p:grpSpPr>
          <a:xfrm>
            <a:off x="2845140" y="2247899"/>
            <a:ext cx="12750120" cy="6439483"/>
            <a:chOff x="2845140" y="1752017"/>
            <a:chExt cx="12750120" cy="6935366"/>
          </a:xfrm>
        </p:grpSpPr>
        <p:sp>
          <p:nvSpPr>
            <p:cNvPr id="6" name="Freeform 6"/>
            <p:cNvSpPr/>
            <p:nvPr/>
          </p:nvSpPr>
          <p:spPr>
            <a:xfrm>
              <a:off x="2997540" y="1904417"/>
              <a:ext cx="12597720" cy="6782966"/>
            </a:xfrm>
            <a:custGeom>
              <a:avLst/>
              <a:gdLst/>
              <a:ahLst/>
              <a:cxnLst/>
              <a:rect l="l" t="t" r="r" b="b"/>
              <a:pathLst>
                <a:path w="3317918" h="1786460">
                  <a:moveTo>
                    <a:pt x="61455" y="0"/>
                  </a:moveTo>
                  <a:lnTo>
                    <a:pt x="3256463" y="0"/>
                  </a:lnTo>
                  <a:cubicBezTo>
                    <a:pt x="3272762" y="0"/>
                    <a:pt x="3288393" y="6475"/>
                    <a:pt x="3299918" y="18000"/>
                  </a:cubicBezTo>
                  <a:cubicBezTo>
                    <a:pt x="3311443" y="29525"/>
                    <a:pt x="3317918" y="45156"/>
                    <a:pt x="3317918" y="61455"/>
                  </a:cubicBezTo>
                  <a:lnTo>
                    <a:pt x="3317918" y="1725005"/>
                  </a:lnTo>
                  <a:cubicBezTo>
                    <a:pt x="3317918" y="1741304"/>
                    <a:pt x="3311443" y="1756935"/>
                    <a:pt x="3299918" y="1768460"/>
                  </a:cubicBezTo>
                  <a:cubicBezTo>
                    <a:pt x="3288393" y="1779986"/>
                    <a:pt x="3272762" y="1786460"/>
                    <a:pt x="3256463" y="1786460"/>
                  </a:cubicBezTo>
                  <a:lnTo>
                    <a:pt x="61455" y="1786460"/>
                  </a:lnTo>
                  <a:cubicBezTo>
                    <a:pt x="45156" y="1786460"/>
                    <a:pt x="29525" y="1779986"/>
                    <a:pt x="18000" y="1768460"/>
                  </a:cubicBezTo>
                  <a:cubicBezTo>
                    <a:pt x="6475" y="1756935"/>
                    <a:pt x="0" y="1741304"/>
                    <a:pt x="0" y="1725005"/>
                  </a:cubicBezTo>
                  <a:lnTo>
                    <a:pt x="0" y="61455"/>
                  </a:lnTo>
                  <a:cubicBezTo>
                    <a:pt x="0" y="45156"/>
                    <a:pt x="6475" y="29525"/>
                    <a:pt x="18000" y="18000"/>
                  </a:cubicBezTo>
                  <a:cubicBezTo>
                    <a:pt x="29525" y="6475"/>
                    <a:pt x="45156" y="0"/>
                    <a:pt x="61455" y="0"/>
                  </a:cubicBezTo>
                  <a:close/>
                </a:path>
              </a:pathLst>
            </a:custGeom>
            <a:solidFill>
              <a:srgbClr val="893141"/>
            </a:solidFill>
          </p:spPr>
        </p:sp>
        <p:sp>
          <p:nvSpPr>
            <p:cNvPr id="9" name="Freeform 9"/>
            <p:cNvSpPr/>
            <p:nvPr/>
          </p:nvSpPr>
          <p:spPr>
            <a:xfrm>
              <a:off x="2845140" y="1752017"/>
              <a:ext cx="12597720" cy="6782966"/>
            </a:xfrm>
            <a:custGeom>
              <a:avLst/>
              <a:gdLst/>
              <a:ahLst/>
              <a:cxnLst/>
              <a:rect l="l" t="t" r="r" b="b"/>
              <a:pathLst>
                <a:path w="3317918" h="1786460">
                  <a:moveTo>
                    <a:pt x="61455" y="0"/>
                  </a:moveTo>
                  <a:lnTo>
                    <a:pt x="3256463" y="0"/>
                  </a:lnTo>
                  <a:cubicBezTo>
                    <a:pt x="3272762" y="0"/>
                    <a:pt x="3288393" y="6475"/>
                    <a:pt x="3299918" y="18000"/>
                  </a:cubicBezTo>
                  <a:cubicBezTo>
                    <a:pt x="3311443" y="29525"/>
                    <a:pt x="3317918" y="45156"/>
                    <a:pt x="3317918" y="61455"/>
                  </a:cubicBezTo>
                  <a:lnTo>
                    <a:pt x="3317918" y="1725005"/>
                  </a:lnTo>
                  <a:cubicBezTo>
                    <a:pt x="3317918" y="1741304"/>
                    <a:pt x="3311443" y="1756935"/>
                    <a:pt x="3299918" y="1768460"/>
                  </a:cubicBezTo>
                  <a:cubicBezTo>
                    <a:pt x="3288393" y="1779986"/>
                    <a:pt x="3272762" y="1786460"/>
                    <a:pt x="3256463" y="1786460"/>
                  </a:cubicBezTo>
                  <a:lnTo>
                    <a:pt x="61455" y="1786460"/>
                  </a:lnTo>
                  <a:cubicBezTo>
                    <a:pt x="45156" y="1786460"/>
                    <a:pt x="29525" y="1779986"/>
                    <a:pt x="18000" y="1768460"/>
                  </a:cubicBezTo>
                  <a:cubicBezTo>
                    <a:pt x="6475" y="1756935"/>
                    <a:pt x="0" y="1741304"/>
                    <a:pt x="0" y="1725005"/>
                  </a:cubicBezTo>
                  <a:lnTo>
                    <a:pt x="0" y="61455"/>
                  </a:lnTo>
                  <a:cubicBezTo>
                    <a:pt x="0" y="45156"/>
                    <a:pt x="6475" y="29525"/>
                    <a:pt x="18000" y="18000"/>
                  </a:cubicBezTo>
                  <a:cubicBezTo>
                    <a:pt x="29525" y="6475"/>
                    <a:pt x="45156" y="0"/>
                    <a:pt x="61455" y="0"/>
                  </a:cubicBezTo>
                  <a:close/>
                </a:path>
              </a:pathLst>
            </a:custGeom>
            <a:solidFill>
              <a:srgbClr val="FFFFFF"/>
            </a:solidFill>
          </p:spPr>
        </p:sp>
      </p:grpSp>
      <p:grpSp>
        <p:nvGrpSpPr>
          <p:cNvPr id="29" name="Group 28">
            <a:extLst>
              <a:ext uri="{FF2B5EF4-FFF2-40B4-BE49-F238E27FC236}">
                <a16:creationId xmlns:a16="http://schemas.microsoft.com/office/drawing/2014/main" id="{A38CA984-77EB-3084-3CCB-36BB282835D1}"/>
              </a:ext>
            </a:extLst>
          </p:cNvPr>
          <p:cNvGrpSpPr/>
          <p:nvPr/>
        </p:nvGrpSpPr>
        <p:grpSpPr>
          <a:xfrm>
            <a:off x="-1317865" y="-2495797"/>
            <a:ext cx="20863218" cy="3524497"/>
            <a:chOff x="-1317865" y="-2495797"/>
            <a:chExt cx="20863218" cy="3524497"/>
          </a:xfrm>
        </p:grpSpPr>
        <p:sp>
          <p:nvSpPr>
            <p:cNvPr id="17" name="Freeform 17"/>
            <p:cNvSpPr/>
            <p:nvPr/>
          </p:nvSpPr>
          <p:spPr>
            <a:xfrm rot="5400000">
              <a:off x="7341500" y="-2805601"/>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5400000">
              <a:off x="3166837" y="-2805601"/>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5400000">
              <a:off x="-967390" y="-2805601"/>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rot="5400000">
              <a:off x="11526276" y="-2846272"/>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21"/>
            <p:cNvSpPr/>
            <p:nvPr/>
          </p:nvSpPr>
          <p:spPr>
            <a:xfrm rot="5400000">
              <a:off x="15711052" y="-2805601"/>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1" name="Freeform 11"/>
          <p:cNvSpPr/>
          <p:nvPr/>
        </p:nvSpPr>
        <p:spPr>
          <a:xfrm flipH="1">
            <a:off x="16264534" y="-165079"/>
            <a:ext cx="1801401" cy="1917096"/>
          </a:xfrm>
          <a:custGeom>
            <a:avLst/>
            <a:gdLst/>
            <a:ahLst/>
            <a:cxnLst/>
            <a:rect l="l" t="t" r="r" b="b"/>
            <a:pathLst>
              <a:path w="2579812" h="2745501">
                <a:moveTo>
                  <a:pt x="2579813" y="0"/>
                </a:moveTo>
                <a:lnTo>
                  <a:pt x="0" y="0"/>
                </a:lnTo>
                <a:lnTo>
                  <a:pt x="0" y="2745501"/>
                </a:lnTo>
                <a:lnTo>
                  <a:pt x="2579813" y="2745501"/>
                </a:lnTo>
                <a:lnTo>
                  <a:pt x="2579813" y="0"/>
                </a:lnTo>
                <a:close/>
              </a:path>
            </a:pathLst>
          </a:custGeom>
          <a:blipFill>
            <a:blip r:embed="rId5"/>
            <a:stretch>
              <a:fillRect t="-156554" r="-713220" b="-200976"/>
            </a:stretch>
          </a:blipFill>
        </p:spPr>
      </p:sp>
      <p:sp>
        <p:nvSpPr>
          <p:cNvPr id="30" name="Title 29">
            <a:extLst>
              <a:ext uri="{FF2B5EF4-FFF2-40B4-BE49-F238E27FC236}">
                <a16:creationId xmlns:a16="http://schemas.microsoft.com/office/drawing/2014/main" id="{5D5B9B8B-A8D4-7C91-4B5C-42F2C7C38752}"/>
              </a:ext>
            </a:extLst>
          </p:cNvPr>
          <p:cNvSpPr>
            <a:spLocks noGrp="1"/>
          </p:cNvSpPr>
          <p:nvPr>
            <p:ph type="title"/>
          </p:nvPr>
        </p:nvSpPr>
        <p:spPr>
          <a:xfrm>
            <a:off x="3066654" y="2811589"/>
            <a:ext cx="12033517" cy="5227512"/>
          </a:xfrm>
        </p:spPr>
        <p:txBody>
          <a:bodyPr>
            <a:noAutofit/>
          </a:bodyPr>
          <a:lstStyle/>
          <a:p>
            <a:pPr>
              <a:lnSpc>
                <a:spcPct val="150000"/>
              </a:lnSpc>
            </a:pPr>
            <a:r>
              <a:rPr lang="vi-VN" sz="8000" b="1" dirty="0">
                <a:solidFill>
                  <a:srgbClr val="4166DB"/>
                </a:solidFill>
                <a:latin typeface="Arial" panose="020B0604020202020204" pitchFamily="34" charset="0"/>
                <a:cs typeface="Arial" panose="020B0604020202020204" pitchFamily="34" charset="0"/>
              </a:rPr>
              <a:t>CẢM ƠN CÁC BẠN </a:t>
            </a:r>
            <a:br>
              <a:rPr lang="vi-VN" sz="8000" b="1" dirty="0">
                <a:solidFill>
                  <a:srgbClr val="4166DB"/>
                </a:solidFill>
                <a:latin typeface="Arial" panose="020B0604020202020204" pitchFamily="34" charset="0"/>
                <a:cs typeface="Arial" panose="020B0604020202020204" pitchFamily="34" charset="0"/>
              </a:rPr>
            </a:br>
            <a:r>
              <a:rPr lang="vi-VN" sz="8000" b="1" dirty="0">
                <a:solidFill>
                  <a:srgbClr val="4166DB"/>
                </a:solidFill>
                <a:latin typeface="Arial" panose="020B0604020202020204" pitchFamily="34" charset="0"/>
                <a:cs typeface="Arial" panose="020B0604020202020204" pitchFamily="34" charset="0"/>
              </a:rPr>
              <a:t>ĐÃ CHÚ Ý LẮNG NGHE!</a:t>
            </a:r>
            <a:endParaRPr lang="vi-VN" sz="8000" dirty="0">
              <a:solidFill>
                <a:srgbClr val="4166DB"/>
              </a:solidFill>
            </a:endParaRPr>
          </a:p>
        </p:txBody>
      </p:sp>
    </p:spTree>
    <p:extLst>
      <p:ext uri="{BB962C8B-B14F-4D97-AF65-F5344CB8AC3E}">
        <p14:creationId xmlns:p14="http://schemas.microsoft.com/office/powerpoint/2010/main" val="37194989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55" name="Title 54">
            <a:extLst>
              <a:ext uri="{FF2B5EF4-FFF2-40B4-BE49-F238E27FC236}">
                <a16:creationId xmlns:a16="http://schemas.microsoft.com/office/drawing/2014/main" id="{5F5E4C5A-9AA3-A7C0-A068-19CA3D0ED733}"/>
              </a:ext>
            </a:extLst>
          </p:cNvPr>
          <p:cNvSpPr>
            <a:spLocks noGrp="1"/>
          </p:cNvSpPr>
          <p:nvPr>
            <p:ph type="title"/>
          </p:nvPr>
        </p:nvSpPr>
        <p:spPr>
          <a:xfrm>
            <a:off x="914400" y="647700"/>
            <a:ext cx="16535400" cy="990600"/>
          </a:xfrm>
        </p:spPr>
        <p:txBody>
          <a:bodyPr>
            <a:noAutofit/>
          </a:bodyPr>
          <a:lstStyle/>
          <a:p>
            <a:pPr algn="ctr"/>
            <a:r>
              <a:rPr lang="vi-VN" sz="4800" b="1" dirty="0">
                <a:solidFill>
                  <a:srgbClr val="3A2D4D"/>
                </a:solidFill>
                <a:effectLst/>
                <a:latin typeface="Arial" panose="020B0604020202020204" pitchFamily="34" charset="0"/>
                <a:ea typeface="Calibri" panose="020F0502020204030204" pitchFamily="34" charset="0"/>
                <a:cs typeface="Arial" panose="020B0604020202020204" pitchFamily="34" charset="0"/>
              </a:rPr>
              <a:t>Gợi ý trả lời</a:t>
            </a:r>
            <a:endParaRPr lang="vi-VN" sz="4800" b="1" dirty="0">
              <a:solidFill>
                <a:srgbClr val="3A2D4D"/>
              </a:solidFill>
              <a:effectLst/>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29380995-8650-5FFC-4EC4-295F1DB1D8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80" t="4951" r="29919" b="14852"/>
          <a:stretch/>
        </p:blipFill>
        <p:spPr bwMode="auto">
          <a:xfrm>
            <a:off x="10046168" y="2933700"/>
            <a:ext cx="7052036" cy="510949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CDAF68F9-1057-9B2D-A251-BE3E53AF270C}"/>
              </a:ext>
            </a:extLst>
          </p:cNvPr>
          <p:cNvGrpSpPr/>
          <p:nvPr/>
        </p:nvGrpSpPr>
        <p:grpSpPr>
          <a:xfrm>
            <a:off x="907143" y="2328273"/>
            <a:ext cx="8458200" cy="4491923"/>
            <a:chOff x="1676400" y="3670376"/>
            <a:chExt cx="8458200" cy="4491923"/>
          </a:xfrm>
        </p:grpSpPr>
        <p:sp>
          <p:nvSpPr>
            <p:cNvPr id="3" name="Rectangle 2">
              <a:extLst>
                <a:ext uri="{FF2B5EF4-FFF2-40B4-BE49-F238E27FC236}">
                  <a16:creationId xmlns:a16="http://schemas.microsoft.com/office/drawing/2014/main" id="{CC609929-04C4-AE02-610B-C9FF71508E74}"/>
                </a:ext>
              </a:extLst>
            </p:cNvPr>
            <p:cNvSpPr/>
            <p:nvPr/>
          </p:nvSpPr>
          <p:spPr>
            <a:xfrm>
              <a:off x="1676400" y="3670376"/>
              <a:ext cx="8458200" cy="4491923"/>
            </a:xfrm>
            <a:prstGeom prst="rect">
              <a:avLst/>
            </a:prstGeom>
            <a:ln>
              <a:solidFill>
                <a:srgbClr val="4166DB"/>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pic>
          <p:nvPicPr>
            <p:cNvPr id="4" name="Picture 10">
              <a:extLst>
                <a:ext uri="{FF2B5EF4-FFF2-40B4-BE49-F238E27FC236}">
                  <a16:creationId xmlns:a16="http://schemas.microsoft.com/office/drawing/2014/main" id="{FDCE1C29-032D-025D-7302-3FB96D820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438" r="23438"/>
            <a:stretch/>
          </p:blipFill>
          <p:spPr bwMode="auto">
            <a:xfrm>
              <a:off x="1959053" y="3943113"/>
              <a:ext cx="3946447" cy="3946447"/>
            </a:xfrm>
            <a:prstGeom prst="roundRect">
              <a:avLst>
                <a:gd name="adj" fmla="val 14029"/>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A0F299A-DFE8-9F97-BF6F-0328AB82C825}"/>
                </a:ext>
              </a:extLst>
            </p:cNvPr>
            <p:cNvSpPr txBox="1"/>
            <p:nvPr/>
          </p:nvSpPr>
          <p:spPr>
            <a:xfrm>
              <a:off x="6217884" y="4542209"/>
              <a:ext cx="3604331" cy="2748253"/>
            </a:xfrm>
            <a:prstGeom prst="rect">
              <a:avLst/>
            </a:prstGeom>
            <a:noFill/>
          </p:spPr>
          <p:txBody>
            <a:bodyPr wrap="square" anchor="ctr">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Công thức tính diện tích hình chữ nhật.</a:t>
              </a:r>
              <a:endParaRPr lang="vi-VN" sz="4000" dirty="0">
                <a:effectLst/>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73A20DB6-CC60-9333-3D8E-B2B197076C4D}"/>
              </a:ext>
            </a:extLst>
          </p:cNvPr>
          <p:cNvGrpSpPr/>
          <p:nvPr/>
        </p:nvGrpSpPr>
        <p:grpSpPr>
          <a:xfrm>
            <a:off x="914400" y="7249210"/>
            <a:ext cx="8450943" cy="2202048"/>
            <a:chOff x="1676400" y="3670377"/>
            <a:chExt cx="8450943" cy="2202048"/>
          </a:xfrm>
        </p:grpSpPr>
        <p:sp>
          <p:nvSpPr>
            <p:cNvPr id="7" name="Rectangle 6">
              <a:extLst>
                <a:ext uri="{FF2B5EF4-FFF2-40B4-BE49-F238E27FC236}">
                  <a16:creationId xmlns:a16="http://schemas.microsoft.com/office/drawing/2014/main" id="{8D44F9B0-2A4F-85DE-7D56-04AF4A0F3FBD}"/>
                </a:ext>
              </a:extLst>
            </p:cNvPr>
            <p:cNvSpPr/>
            <p:nvPr/>
          </p:nvSpPr>
          <p:spPr>
            <a:xfrm>
              <a:off x="1676400" y="3670377"/>
              <a:ext cx="8450943" cy="2202048"/>
            </a:xfrm>
            <a:prstGeom prst="rect">
              <a:avLst/>
            </a:prstGeom>
            <a:ln>
              <a:solidFill>
                <a:srgbClr val="4166DB"/>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sp>
          <p:nvSpPr>
            <p:cNvPr id="11" name="TextBox 10">
              <a:extLst>
                <a:ext uri="{FF2B5EF4-FFF2-40B4-BE49-F238E27FC236}">
                  <a16:creationId xmlns:a16="http://schemas.microsoft.com/office/drawing/2014/main" id="{0D0D012E-E50B-3214-8861-80B9D8C7C90D}"/>
                </a:ext>
              </a:extLst>
            </p:cNvPr>
            <p:cNvSpPr txBox="1"/>
            <p:nvPr/>
          </p:nvSpPr>
          <p:spPr>
            <a:xfrm>
              <a:off x="2195286" y="3858939"/>
              <a:ext cx="7405914" cy="1824923"/>
            </a:xfrm>
            <a:prstGeom prst="rect">
              <a:avLst/>
            </a:prstGeom>
            <a:noFill/>
          </p:spPr>
          <p:txBody>
            <a:bodyPr wrap="square" anchor="ctr">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Chiều dài và chiều rộng của mảnh vườn. </a:t>
              </a:r>
              <a:endParaRPr lang="vi-VN" sz="40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018301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2" name="Freeform 2"/>
          <p:cNvSpPr/>
          <p:nvPr/>
        </p:nvSpPr>
        <p:spPr>
          <a:xfrm flipH="1">
            <a:off x="-2668014" y="5211789"/>
            <a:ext cx="8734126" cy="5353291"/>
          </a:xfrm>
          <a:custGeom>
            <a:avLst/>
            <a:gdLst/>
            <a:ahLst/>
            <a:cxnLst/>
            <a:rect l="l" t="t" r="r" b="b"/>
            <a:pathLst>
              <a:path w="8734126" h="5353291">
                <a:moveTo>
                  <a:pt x="8734126" y="0"/>
                </a:moveTo>
                <a:lnTo>
                  <a:pt x="0" y="0"/>
                </a:lnTo>
                <a:lnTo>
                  <a:pt x="0" y="5353291"/>
                </a:lnTo>
                <a:lnTo>
                  <a:pt x="8734126" y="5353291"/>
                </a:lnTo>
                <a:lnTo>
                  <a:pt x="8734126" y="0"/>
                </a:lnTo>
                <a:close/>
              </a:path>
            </a:pathLst>
          </a:custGeom>
          <a:blipFill>
            <a:blip r:embed="rId2">
              <a:alphaModFix amt="73000"/>
            </a:blip>
            <a:stretch>
              <a:fillRect/>
            </a:stretch>
          </a:blipFill>
          <a:ln cap="sq">
            <a:noFill/>
            <a:prstDash val="solid"/>
            <a:miter/>
          </a:ln>
        </p:spPr>
      </p:sp>
      <p:sp>
        <p:nvSpPr>
          <p:cNvPr id="4" name="Freeform 4"/>
          <p:cNvSpPr/>
          <p:nvPr/>
        </p:nvSpPr>
        <p:spPr>
          <a:xfrm>
            <a:off x="13053418" y="5014478"/>
            <a:ext cx="6414975" cy="3931845"/>
          </a:xfrm>
          <a:custGeom>
            <a:avLst/>
            <a:gdLst/>
            <a:ahLst/>
            <a:cxnLst/>
            <a:rect l="l" t="t" r="r" b="b"/>
            <a:pathLst>
              <a:path w="6414975" h="3931845">
                <a:moveTo>
                  <a:pt x="0" y="0"/>
                </a:moveTo>
                <a:lnTo>
                  <a:pt x="6414975" y="0"/>
                </a:lnTo>
                <a:lnTo>
                  <a:pt x="6414975" y="3931845"/>
                </a:lnTo>
                <a:lnTo>
                  <a:pt x="0" y="3931845"/>
                </a:lnTo>
                <a:lnTo>
                  <a:pt x="0" y="0"/>
                </a:lnTo>
                <a:close/>
              </a:path>
            </a:pathLst>
          </a:custGeom>
          <a:blipFill>
            <a:blip r:embed="rId2">
              <a:alphaModFix amt="73000"/>
            </a:blip>
            <a:stretch>
              <a:fillRect/>
            </a:stretch>
          </a:blipFill>
          <a:ln cap="sq">
            <a:noFill/>
            <a:prstDash val="solid"/>
            <a:miter/>
          </a:ln>
        </p:spPr>
      </p:sp>
      <p:grpSp>
        <p:nvGrpSpPr>
          <p:cNvPr id="24" name="Group 23">
            <a:extLst>
              <a:ext uri="{FF2B5EF4-FFF2-40B4-BE49-F238E27FC236}">
                <a16:creationId xmlns:a16="http://schemas.microsoft.com/office/drawing/2014/main" id="{5512BBD7-C65B-D0A5-46F8-5D64FDAFDA14}"/>
              </a:ext>
            </a:extLst>
          </p:cNvPr>
          <p:cNvGrpSpPr/>
          <p:nvPr/>
        </p:nvGrpSpPr>
        <p:grpSpPr>
          <a:xfrm>
            <a:off x="2845140" y="2247899"/>
            <a:ext cx="12750120" cy="6439483"/>
            <a:chOff x="2845140" y="1752017"/>
            <a:chExt cx="12750120" cy="6935366"/>
          </a:xfrm>
        </p:grpSpPr>
        <p:sp>
          <p:nvSpPr>
            <p:cNvPr id="6" name="Freeform 6"/>
            <p:cNvSpPr/>
            <p:nvPr/>
          </p:nvSpPr>
          <p:spPr>
            <a:xfrm>
              <a:off x="2997540" y="1904417"/>
              <a:ext cx="12597720" cy="6782966"/>
            </a:xfrm>
            <a:custGeom>
              <a:avLst/>
              <a:gdLst/>
              <a:ahLst/>
              <a:cxnLst/>
              <a:rect l="l" t="t" r="r" b="b"/>
              <a:pathLst>
                <a:path w="3317918" h="1786460">
                  <a:moveTo>
                    <a:pt x="61455" y="0"/>
                  </a:moveTo>
                  <a:lnTo>
                    <a:pt x="3256463" y="0"/>
                  </a:lnTo>
                  <a:cubicBezTo>
                    <a:pt x="3272762" y="0"/>
                    <a:pt x="3288393" y="6475"/>
                    <a:pt x="3299918" y="18000"/>
                  </a:cubicBezTo>
                  <a:cubicBezTo>
                    <a:pt x="3311443" y="29525"/>
                    <a:pt x="3317918" y="45156"/>
                    <a:pt x="3317918" y="61455"/>
                  </a:cubicBezTo>
                  <a:lnTo>
                    <a:pt x="3317918" y="1725005"/>
                  </a:lnTo>
                  <a:cubicBezTo>
                    <a:pt x="3317918" y="1741304"/>
                    <a:pt x="3311443" y="1756935"/>
                    <a:pt x="3299918" y="1768460"/>
                  </a:cubicBezTo>
                  <a:cubicBezTo>
                    <a:pt x="3288393" y="1779986"/>
                    <a:pt x="3272762" y="1786460"/>
                    <a:pt x="3256463" y="1786460"/>
                  </a:cubicBezTo>
                  <a:lnTo>
                    <a:pt x="61455" y="1786460"/>
                  </a:lnTo>
                  <a:cubicBezTo>
                    <a:pt x="45156" y="1786460"/>
                    <a:pt x="29525" y="1779986"/>
                    <a:pt x="18000" y="1768460"/>
                  </a:cubicBezTo>
                  <a:cubicBezTo>
                    <a:pt x="6475" y="1756935"/>
                    <a:pt x="0" y="1741304"/>
                    <a:pt x="0" y="1725005"/>
                  </a:cubicBezTo>
                  <a:lnTo>
                    <a:pt x="0" y="61455"/>
                  </a:lnTo>
                  <a:cubicBezTo>
                    <a:pt x="0" y="45156"/>
                    <a:pt x="6475" y="29525"/>
                    <a:pt x="18000" y="18000"/>
                  </a:cubicBezTo>
                  <a:cubicBezTo>
                    <a:pt x="29525" y="6475"/>
                    <a:pt x="45156" y="0"/>
                    <a:pt x="61455" y="0"/>
                  </a:cubicBezTo>
                  <a:close/>
                </a:path>
              </a:pathLst>
            </a:custGeom>
            <a:solidFill>
              <a:srgbClr val="893141"/>
            </a:solidFill>
          </p:spPr>
        </p:sp>
        <p:sp>
          <p:nvSpPr>
            <p:cNvPr id="9" name="Freeform 9"/>
            <p:cNvSpPr/>
            <p:nvPr/>
          </p:nvSpPr>
          <p:spPr>
            <a:xfrm>
              <a:off x="2845140" y="1752017"/>
              <a:ext cx="12597720" cy="6782966"/>
            </a:xfrm>
            <a:custGeom>
              <a:avLst/>
              <a:gdLst/>
              <a:ahLst/>
              <a:cxnLst/>
              <a:rect l="l" t="t" r="r" b="b"/>
              <a:pathLst>
                <a:path w="3317918" h="1786460">
                  <a:moveTo>
                    <a:pt x="61455" y="0"/>
                  </a:moveTo>
                  <a:lnTo>
                    <a:pt x="3256463" y="0"/>
                  </a:lnTo>
                  <a:cubicBezTo>
                    <a:pt x="3272762" y="0"/>
                    <a:pt x="3288393" y="6475"/>
                    <a:pt x="3299918" y="18000"/>
                  </a:cubicBezTo>
                  <a:cubicBezTo>
                    <a:pt x="3311443" y="29525"/>
                    <a:pt x="3317918" y="45156"/>
                    <a:pt x="3317918" y="61455"/>
                  </a:cubicBezTo>
                  <a:lnTo>
                    <a:pt x="3317918" y="1725005"/>
                  </a:lnTo>
                  <a:cubicBezTo>
                    <a:pt x="3317918" y="1741304"/>
                    <a:pt x="3311443" y="1756935"/>
                    <a:pt x="3299918" y="1768460"/>
                  </a:cubicBezTo>
                  <a:cubicBezTo>
                    <a:pt x="3288393" y="1779986"/>
                    <a:pt x="3272762" y="1786460"/>
                    <a:pt x="3256463" y="1786460"/>
                  </a:cubicBezTo>
                  <a:lnTo>
                    <a:pt x="61455" y="1786460"/>
                  </a:lnTo>
                  <a:cubicBezTo>
                    <a:pt x="45156" y="1786460"/>
                    <a:pt x="29525" y="1779986"/>
                    <a:pt x="18000" y="1768460"/>
                  </a:cubicBezTo>
                  <a:cubicBezTo>
                    <a:pt x="6475" y="1756935"/>
                    <a:pt x="0" y="1741304"/>
                    <a:pt x="0" y="1725005"/>
                  </a:cubicBezTo>
                  <a:lnTo>
                    <a:pt x="0" y="61455"/>
                  </a:lnTo>
                  <a:cubicBezTo>
                    <a:pt x="0" y="45156"/>
                    <a:pt x="6475" y="29525"/>
                    <a:pt x="18000" y="18000"/>
                  </a:cubicBezTo>
                  <a:cubicBezTo>
                    <a:pt x="29525" y="6475"/>
                    <a:pt x="45156" y="0"/>
                    <a:pt x="61455" y="0"/>
                  </a:cubicBezTo>
                  <a:close/>
                </a:path>
              </a:pathLst>
            </a:custGeom>
            <a:solidFill>
              <a:srgbClr val="FFFFFF"/>
            </a:solidFill>
          </p:spPr>
        </p:sp>
      </p:grpSp>
      <p:grpSp>
        <p:nvGrpSpPr>
          <p:cNvPr id="29" name="Group 28">
            <a:extLst>
              <a:ext uri="{FF2B5EF4-FFF2-40B4-BE49-F238E27FC236}">
                <a16:creationId xmlns:a16="http://schemas.microsoft.com/office/drawing/2014/main" id="{A38CA984-77EB-3084-3CCB-36BB282835D1}"/>
              </a:ext>
            </a:extLst>
          </p:cNvPr>
          <p:cNvGrpSpPr/>
          <p:nvPr/>
        </p:nvGrpSpPr>
        <p:grpSpPr>
          <a:xfrm>
            <a:off x="-1317865" y="-2495797"/>
            <a:ext cx="20863218" cy="3524497"/>
            <a:chOff x="-1317865" y="-2495797"/>
            <a:chExt cx="20863218" cy="3524497"/>
          </a:xfrm>
        </p:grpSpPr>
        <p:sp>
          <p:nvSpPr>
            <p:cNvPr id="17" name="Freeform 17"/>
            <p:cNvSpPr/>
            <p:nvPr/>
          </p:nvSpPr>
          <p:spPr>
            <a:xfrm rot="5400000">
              <a:off x="7341500" y="-2805601"/>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5400000">
              <a:off x="3166837" y="-2805601"/>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5400000">
              <a:off x="-967390" y="-2805601"/>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rot="5400000">
              <a:off x="11526276" y="-2846272"/>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21"/>
            <p:cNvSpPr/>
            <p:nvPr/>
          </p:nvSpPr>
          <p:spPr>
            <a:xfrm rot="5400000">
              <a:off x="15711052" y="-2805601"/>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1" name="Freeform 11"/>
          <p:cNvSpPr/>
          <p:nvPr/>
        </p:nvSpPr>
        <p:spPr>
          <a:xfrm flipH="1">
            <a:off x="16264534" y="-165079"/>
            <a:ext cx="1801401" cy="1917096"/>
          </a:xfrm>
          <a:custGeom>
            <a:avLst/>
            <a:gdLst/>
            <a:ahLst/>
            <a:cxnLst/>
            <a:rect l="l" t="t" r="r" b="b"/>
            <a:pathLst>
              <a:path w="2579812" h="2745501">
                <a:moveTo>
                  <a:pt x="2579813" y="0"/>
                </a:moveTo>
                <a:lnTo>
                  <a:pt x="0" y="0"/>
                </a:lnTo>
                <a:lnTo>
                  <a:pt x="0" y="2745501"/>
                </a:lnTo>
                <a:lnTo>
                  <a:pt x="2579813" y="2745501"/>
                </a:lnTo>
                <a:lnTo>
                  <a:pt x="2579813" y="0"/>
                </a:lnTo>
                <a:close/>
              </a:path>
            </a:pathLst>
          </a:custGeom>
          <a:blipFill>
            <a:blip r:embed="rId5"/>
            <a:stretch>
              <a:fillRect t="-156554" r="-713220" b="-200976"/>
            </a:stretch>
          </a:blipFill>
        </p:spPr>
      </p:sp>
      <p:sp>
        <p:nvSpPr>
          <p:cNvPr id="30" name="Title 29">
            <a:extLst>
              <a:ext uri="{FF2B5EF4-FFF2-40B4-BE49-F238E27FC236}">
                <a16:creationId xmlns:a16="http://schemas.microsoft.com/office/drawing/2014/main" id="{5D5B9B8B-A8D4-7C91-4B5C-42F2C7C38752}"/>
              </a:ext>
            </a:extLst>
          </p:cNvPr>
          <p:cNvSpPr>
            <a:spLocks noGrp="1"/>
          </p:cNvSpPr>
          <p:nvPr>
            <p:ph type="title"/>
          </p:nvPr>
        </p:nvSpPr>
        <p:spPr>
          <a:xfrm>
            <a:off x="3066654" y="2811589"/>
            <a:ext cx="12033517" cy="5227512"/>
          </a:xfrm>
        </p:spPr>
        <p:txBody>
          <a:bodyPr>
            <a:noAutofit/>
          </a:bodyPr>
          <a:lstStyle/>
          <a:p>
            <a:pPr>
              <a:lnSpc>
                <a:spcPct val="150000"/>
              </a:lnSpc>
            </a:pPr>
            <a:r>
              <a:rPr lang="vi-VN" sz="8000" b="1" dirty="0">
                <a:solidFill>
                  <a:srgbClr val="3A2D4D"/>
                </a:solidFill>
                <a:latin typeface="Arial" panose="020B0604020202020204" pitchFamily="34" charset="0"/>
                <a:cs typeface="Arial" panose="020B0604020202020204" pitchFamily="34" charset="0"/>
              </a:rPr>
              <a:t>CHỦ ĐỀ C. TỔ CHỨC </a:t>
            </a:r>
            <a:br>
              <a:rPr lang="vi-VN" sz="8000" b="1" dirty="0">
                <a:solidFill>
                  <a:srgbClr val="3A2D4D"/>
                </a:solidFill>
                <a:latin typeface="Arial" panose="020B0604020202020204" pitchFamily="34" charset="0"/>
                <a:cs typeface="Arial" panose="020B0604020202020204" pitchFamily="34" charset="0"/>
              </a:rPr>
            </a:br>
            <a:r>
              <a:rPr lang="vi-VN" sz="8000" b="1" dirty="0">
                <a:solidFill>
                  <a:srgbClr val="3A2D4D"/>
                </a:solidFill>
                <a:latin typeface="Arial" panose="020B0604020202020204" pitchFamily="34" charset="0"/>
                <a:cs typeface="Arial" panose="020B0604020202020204" pitchFamily="34" charset="0"/>
              </a:rPr>
              <a:t>LƯU TRỮ, TÌM KIẾM VÀ TRAO ĐỔI THÔNG TIN</a:t>
            </a:r>
            <a:endParaRPr lang="vi-VN" sz="8000" dirty="0">
              <a:solidFill>
                <a:srgbClr val="3A2D4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0795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2" name="Freeform 2"/>
          <p:cNvSpPr/>
          <p:nvPr/>
        </p:nvSpPr>
        <p:spPr>
          <a:xfrm flipH="1">
            <a:off x="-2668014" y="5211789"/>
            <a:ext cx="8734126" cy="5353291"/>
          </a:xfrm>
          <a:custGeom>
            <a:avLst/>
            <a:gdLst/>
            <a:ahLst/>
            <a:cxnLst/>
            <a:rect l="l" t="t" r="r" b="b"/>
            <a:pathLst>
              <a:path w="8734126" h="5353291">
                <a:moveTo>
                  <a:pt x="8734126" y="0"/>
                </a:moveTo>
                <a:lnTo>
                  <a:pt x="0" y="0"/>
                </a:lnTo>
                <a:lnTo>
                  <a:pt x="0" y="5353291"/>
                </a:lnTo>
                <a:lnTo>
                  <a:pt x="8734126" y="5353291"/>
                </a:lnTo>
                <a:lnTo>
                  <a:pt x="8734126" y="0"/>
                </a:lnTo>
                <a:close/>
              </a:path>
            </a:pathLst>
          </a:custGeom>
          <a:blipFill>
            <a:blip r:embed="rId2">
              <a:alphaModFix amt="73000"/>
            </a:blip>
            <a:stretch>
              <a:fillRect/>
            </a:stretch>
          </a:blipFill>
          <a:ln cap="sq">
            <a:noFill/>
            <a:prstDash val="solid"/>
            <a:miter/>
          </a:ln>
        </p:spPr>
      </p:sp>
      <p:sp>
        <p:nvSpPr>
          <p:cNvPr id="4" name="Freeform 4"/>
          <p:cNvSpPr/>
          <p:nvPr/>
        </p:nvSpPr>
        <p:spPr>
          <a:xfrm>
            <a:off x="13053418" y="5014478"/>
            <a:ext cx="6414975" cy="3931845"/>
          </a:xfrm>
          <a:custGeom>
            <a:avLst/>
            <a:gdLst/>
            <a:ahLst/>
            <a:cxnLst/>
            <a:rect l="l" t="t" r="r" b="b"/>
            <a:pathLst>
              <a:path w="6414975" h="3931845">
                <a:moveTo>
                  <a:pt x="0" y="0"/>
                </a:moveTo>
                <a:lnTo>
                  <a:pt x="6414975" y="0"/>
                </a:lnTo>
                <a:lnTo>
                  <a:pt x="6414975" y="3931845"/>
                </a:lnTo>
                <a:lnTo>
                  <a:pt x="0" y="3931845"/>
                </a:lnTo>
                <a:lnTo>
                  <a:pt x="0" y="0"/>
                </a:lnTo>
                <a:close/>
              </a:path>
            </a:pathLst>
          </a:custGeom>
          <a:blipFill>
            <a:blip r:embed="rId2">
              <a:alphaModFix amt="73000"/>
            </a:blip>
            <a:stretch>
              <a:fillRect/>
            </a:stretch>
          </a:blipFill>
          <a:ln cap="sq">
            <a:noFill/>
            <a:prstDash val="solid"/>
            <a:miter/>
          </a:ln>
        </p:spPr>
      </p:sp>
      <p:grpSp>
        <p:nvGrpSpPr>
          <p:cNvPr id="24" name="Group 23">
            <a:extLst>
              <a:ext uri="{FF2B5EF4-FFF2-40B4-BE49-F238E27FC236}">
                <a16:creationId xmlns:a16="http://schemas.microsoft.com/office/drawing/2014/main" id="{5512BBD7-C65B-D0A5-46F8-5D64FDAFDA14}"/>
              </a:ext>
            </a:extLst>
          </p:cNvPr>
          <p:cNvGrpSpPr/>
          <p:nvPr/>
        </p:nvGrpSpPr>
        <p:grpSpPr>
          <a:xfrm>
            <a:off x="2845140" y="2247899"/>
            <a:ext cx="12750120" cy="6439483"/>
            <a:chOff x="2845140" y="1752017"/>
            <a:chExt cx="12750120" cy="6935366"/>
          </a:xfrm>
        </p:grpSpPr>
        <p:sp>
          <p:nvSpPr>
            <p:cNvPr id="6" name="Freeform 6"/>
            <p:cNvSpPr/>
            <p:nvPr/>
          </p:nvSpPr>
          <p:spPr>
            <a:xfrm>
              <a:off x="2997540" y="1904417"/>
              <a:ext cx="12597720" cy="6782966"/>
            </a:xfrm>
            <a:custGeom>
              <a:avLst/>
              <a:gdLst/>
              <a:ahLst/>
              <a:cxnLst/>
              <a:rect l="l" t="t" r="r" b="b"/>
              <a:pathLst>
                <a:path w="3317918" h="1786460">
                  <a:moveTo>
                    <a:pt x="61455" y="0"/>
                  </a:moveTo>
                  <a:lnTo>
                    <a:pt x="3256463" y="0"/>
                  </a:lnTo>
                  <a:cubicBezTo>
                    <a:pt x="3272762" y="0"/>
                    <a:pt x="3288393" y="6475"/>
                    <a:pt x="3299918" y="18000"/>
                  </a:cubicBezTo>
                  <a:cubicBezTo>
                    <a:pt x="3311443" y="29525"/>
                    <a:pt x="3317918" y="45156"/>
                    <a:pt x="3317918" y="61455"/>
                  </a:cubicBezTo>
                  <a:lnTo>
                    <a:pt x="3317918" y="1725005"/>
                  </a:lnTo>
                  <a:cubicBezTo>
                    <a:pt x="3317918" y="1741304"/>
                    <a:pt x="3311443" y="1756935"/>
                    <a:pt x="3299918" y="1768460"/>
                  </a:cubicBezTo>
                  <a:cubicBezTo>
                    <a:pt x="3288393" y="1779986"/>
                    <a:pt x="3272762" y="1786460"/>
                    <a:pt x="3256463" y="1786460"/>
                  </a:cubicBezTo>
                  <a:lnTo>
                    <a:pt x="61455" y="1786460"/>
                  </a:lnTo>
                  <a:cubicBezTo>
                    <a:pt x="45156" y="1786460"/>
                    <a:pt x="29525" y="1779986"/>
                    <a:pt x="18000" y="1768460"/>
                  </a:cubicBezTo>
                  <a:cubicBezTo>
                    <a:pt x="6475" y="1756935"/>
                    <a:pt x="0" y="1741304"/>
                    <a:pt x="0" y="1725005"/>
                  </a:cubicBezTo>
                  <a:lnTo>
                    <a:pt x="0" y="61455"/>
                  </a:lnTo>
                  <a:cubicBezTo>
                    <a:pt x="0" y="45156"/>
                    <a:pt x="6475" y="29525"/>
                    <a:pt x="18000" y="18000"/>
                  </a:cubicBezTo>
                  <a:cubicBezTo>
                    <a:pt x="29525" y="6475"/>
                    <a:pt x="45156" y="0"/>
                    <a:pt x="61455" y="0"/>
                  </a:cubicBezTo>
                  <a:close/>
                </a:path>
              </a:pathLst>
            </a:custGeom>
            <a:solidFill>
              <a:srgbClr val="893141"/>
            </a:solidFill>
          </p:spPr>
        </p:sp>
        <p:sp>
          <p:nvSpPr>
            <p:cNvPr id="9" name="Freeform 9"/>
            <p:cNvSpPr/>
            <p:nvPr/>
          </p:nvSpPr>
          <p:spPr>
            <a:xfrm>
              <a:off x="2845140" y="1752017"/>
              <a:ext cx="12597720" cy="6782966"/>
            </a:xfrm>
            <a:custGeom>
              <a:avLst/>
              <a:gdLst/>
              <a:ahLst/>
              <a:cxnLst/>
              <a:rect l="l" t="t" r="r" b="b"/>
              <a:pathLst>
                <a:path w="3317918" h="1786460">
                  <a:moveTo>
                    <a:pt x="61455" y="0"/>
                  </a:moveTo>
                  <a:lnTo>
                    <a:pt x="3256463" y="0"/>
                  </a:lnTo>
                  <a:cubicBezTo>
                    <a:pt x="3272762" y="0"/>
                    <a:pt x="3288393" y="6475"/>
                    <a:pt x="3299918" y="18000"/>
                  </a:cubicBezTo>
                  <a:cubicBezTo>
                    <a:pt x="3311443" y="29525"/>
                    <a:pt x="3317918" y="45156"/>
                    <a:pt x="3317918" y="61455"/>
                  </a:cubicBezTo>
                  <a:lnTo>
                    <a:pt x="3317918" y="1725005"/>
                  </a:lnTo>
                  <a:cubicBezTo>
                    <a:pt x="3317918" y="1741304"/>
                    <a:pt x="3311443" y="1756935"/>
                    <a:pt x="3299918" y="1768460"/>
                  </a:cubicBezTo>
                  <a:cubicBezTo>
                    <a:pt x="3288393" y="1779986"/>
                    <a:pt x="3272762" y="1786460"/>
                    <a:pt x="3256463" y="1786460"/>
                  </a:cubicBezTo>
                  <a:lnTo>
                    <a:pt x="61455" y="1786460"/>
                  </a:lnTo>
                  <a:cubicBezTo>
                    <a:pt x="45156" y="1786460"/>
                    <a:pt x="29525" y="1779986"/>
                    <a:pt x="18000" y="1768460"/>
                  </a:cubicBezTo>
                  <a:cubicBezTo>
                    <a:pt x="6475" y="1756935"/>
                    <a:pt x="0" y="1741304"/>
                    <a:pt x="0" y="1725005"/>
                  </a:cubicBezTo>
                  <a:lnTo>
                    <a:pt x="0" y="61455"/>
                  </a:lnTo>
                  <a:cubicBezTo>
                    <a:pt x="0" y="45156"/>
                    <a:pt x="6475" y="29525"/>
                    <a:pt x="18000" y="18000"/>
                  </a:cubicBezTo>
                  <a:cubicBezTo>
                    <a:pt x="29525" y="6475"/>
                    <a:pt x="45156" y="0"/>
                    <a:pt x="61455" y="0"/>
                  </a:cubicBezTo>
                  <a:close/>
                </a:path>
              </a:pathLst>
            </a:custGeom>
            <a:solidFill>
              <a:srgbClr val="FFFFFF"/>
            </a:solidFill>
          </p:spPr>
        </p:sp>
      </p:grpSp>
      <p:grpSp>
        <p:nvGrpSpPr>
          <p:cNvPr id="29" name="Group 28">
            <a:extLst>
              <a:ext uri="{FF2B5EF4-FFF2-40B4-BE49-F238E27FC236}">
                <a16:creationId xmlns:a16="http://schemas.microsoft.com/office/drawing/2014/main" id="{A38CA984-77EB-3084-3CCB-36BB282835D1}"/>
              </a:ext>
            </a:extLst>
          </p:cNvPr>
          <p:cNvGrpSpPr/>
          <p:nvPr/>
        </p:nvGrpSpPr>
        <p:grpSpPr>
          <a:xfrm>
            <a:off x="-1317865" y="-2495797"/>
            <a:ext cx="20863218" cy="3524497"/>
            <a:chOff x="-1317865" y="-2495797"/>
            <a:chExt cx="20863218" cy="3524497"/>
          </a:xfrm>
        </p:grpSpPr>
        <p:sp>
          <p:nvSpPr>
            <p:cNvPr id="17" name="Freeform 17"/>
            <p:cNvSpPr/>
            <p:nvPr/>
          </p:nvSpPr>
          <p:spPr>
            <a:xfrm rot="5400000">
              <a:off x="7341500" y="-2805601"/>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5400000">
              <a:off x="3166837" y="-2805601"/>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5400000">
              <a:off x="-967390" y="-2805601"/>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rot="5400000">
              <a:off x="11526276" y="-2846272"/>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21"/>
            <p:cNvSpPr/>
            <p:nvPr/>
          </p:nvSpPr>
          <p:spPr>
            <a:xfrm rot="5400000">
              <a:off x="15711052" y="-2805601"/>
              <a:ext cx="3483826" cy="4184776"/>
            </a:xfrm>
            <a:custGeom>
              <a:avLst/>
              <a:gdLst/>
              <a:ahLst/>
              <a:cxnLst/>
              <a:rect l="l" t="t" r="r" b="b"/>
              <a:pathLst>
                <a:path w="3483826" h="4184776">
                  <a:moveTo>
                    <a:pt x="0" y="0"/>
                  </a:moveTo>
                  <a:lnTo>
                    <a:pt x="3483826" y="0"/>
                  </a:lnTo>
                  <a:lnTo>
                    <a:pt x="3483826" y="4184776"/>
                  </a:lnTo>
                  <a:lnTo>
                    <a:pt x="0" y="4184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1" name="Freeform 11"/>
          <p:cNvSpPr/>
          <p:nvPr/>
        </p:nvSpPr>
        <p:spPr>
          <a:xfrm flipH="1">
            <a:off x="16264534" y="-165079"/>
            <a:ext cx="1801401" cy="1917096"/>
          </a:xfrm>
          <a:custGeom>
            <a:avLst/>
            <a:gdLst/>
            <a:ahLst/>
            <a:cxnLst/>
            <a:rect l="l" t="t" r="r" b="b"/>
            <a:pathLst>
              <a:path w="2579812" h="2745501">
                <a:moveTo>
                  <a:pt x="2579813" y="0"/>
                </a:moveTo>
                <a:lnTo>
                  <a:pt x="0" y="0"/>
                </a:lnTo>
                <a:lnTo>
                  <a:pt x="0" y="2745501"/>
                </a:lnTo>
                <a:lnTo>
                  <a:pt x="2579813" y="2745501"/>
                </a:lnTo>
                <a:lnTo>
                  <a:pt x="2579813" y="0"/>
                </a:lnTo>
                <a:close/>
              </a:path>
            </a:pathLst>
          </a:custGeom>
          <a:blipFill>
            <a:blip r:embed="rId5"/>
            <a:stretch>
              <a:fillRect t="-156554" r="-713220" b="-200976"/>
            </a:stretch>
          </a:blipFill>
        </p:spPr>
      </p:sp>
      <p:sp>
        <p:nvSpPr>
          <p:cNvPr id="30" name="Title 29">
            <a:extLst>
              <a:ext uri="{FF2B5EF4-FFF2-40B4-BE49-F238E27FC236}">
                <a16:creationId xmlns:a16="http://schemas.microsoft.com/office/drawing/2014/main" id="{5D5B9B8B-A8D4-7C91-4B5C-42F2C7C38752}"/>
              </a:ext>
            </a:extLst>
          </p:cNvPr>
          <p:cNvSpPr>
            <a:spLocks noGrp="1"/>
          </p:cNvSpPr>
          <p:nvPr>
            <p:ph type="title"/>
          </p:nvPr>
        </p:nvSpPr>
        <p:spPr>
          <a:xfrm>
            <a:off x="3612625" y="2811589"/>
            <a:ext cx="10941576" cy="5227512"/>
          </a:xfrm>
        </p:spPr>
        <p:txBody>
          <a:bodyPr>
            <a:noAutofit/>
          </a:bodyPr>
          <a:lstStyle/>
          <a:p>
            <a:pPr>
              <a:lnSpc>
                <a:spcPct val="150000"/>
              </a:lnSpc>
            </a:pPr>
            <a:r>
              <a:rPr lang="vi-VN" sz="8000" b="1" dirty="0">
                <a:solidFill>
                  <a:srgbClr val="4166DB"/>
                </a:solidFill>
                <a:latin typeface="Arial" panose="020B0604020202020204" pitchFamily="34" charset="0"/>
                <a:cs typeface="Arial" panose="020B0604020202020204" pitchFamily="34" charset="0"/>
              </a:rPr>
              <a:t>C1. TÌM KIẾM </a:t>
            </a:r>
            <a:br>
              <a:rPr lang="vi-VN" sz="8000" b="1" dirty="0">
                <a:solidFill>
                  <a:srgbClr val="4166DB"/>
                </a:solidFill>
                <a:latin typeface="Arial" panose="020B0604020202020204" pitchFamily="34" charset="0"/>
                <a:cs typeface="Arial" panose="020B0604020202020204" pitchFamily="34" charset="0"/>
              </a:rPr>
            </a:br>
            <a:r>
              <a:rPr lang="vi-VN" sz="8000" b="1" dirty="0">
                <a:solidFill>
                  <a:srgbClr val="4166DB"/>
                </a:solidFill>
                <a:latin typeface="Arial" panose="020B0604020202020204" pitchFamily="34" charset="0"/>
                <a:cs typeface="Arial" panose="020B0604020202020204" pitchFamily="34" charset="0"/>
              </a:rPr>
              <a:t>THÔNG TIN TRONG GIẢI QUYẾT VẤN ĐỀ</a:t>
            </a:r>
            <a:endParaRPr lang="vi-VN" sz="8000" dirty="0">
              <a:solidFill>
                <a:srgbClr val="4166D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83230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2" name="Freeform 2"/>
          <p:cNvSpPr/>
          <p:nvPr/>
        </p:nvSpPr>
        <p:spPr>
          <a:xfrm>
            <a:off x="-515854" y="9298208"/>
            <a:ext cx="19319708" cy="19319708"/>
          </a:xfrm>
          <a:custGeom>
            <a:avLst/>
            <a:gdLst/>
            <a:ahLst/>
            <a:cxnLst/>
            <a:rect l="l" t="t" r="r" b="b"/>
            <a:pathLst>
              <a:path w="19319708" h="19319708">
                <a:moveTo>
                  <a:pt x="0" y="0"/>
                </a:moveTo>
                <a:lnTo>
                  <a:pt x="19319708" y="0"/>
                </a:lnTo>
                <a:lnTo>
                  <a:pt x="19319708" y="19319708"/>
                </a:lnTo>
                <a:lnTo>
                  <a:pt x="0" y="19319708"/>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649652" y="131029"/>
            <a:ext cx="7194881" cy="4409863"/>
          </a:xfrm>
          <a:custGeom>
            <a:avLst/>
            <a:gdLst/>
            <a:ahLst/>
            <a:cxnLst/>
            <a:rect l="l" t="t" r="r" b="b"/>
            <a:pathLst>
              <a:path w="7194881" h="4409863">
                <a:moveTo>
                  <a:pt x="7194882" y="0"/>
                </a:moveTo>
                <a:lnTo>
                  <a:pt x="0" y="0"/>
                </a:lnTo>
                <a:lnTo>
                  <a:pt x="0" y="4409863"/>
                </a:lnTo>
                <a:lnTo>
                  <a:pt x="7194882" y="4409863"/>
                </a:lnTo>
                <a:lnTo>
                  <a:pt x="7194882" y="0"/>
                </a:lnTo>
                <a:close/>
              </a:path>
            </a:pathLst>
          </a:custGeom>
          <a:blipFill>
            <a:blip r:embed="rId4">
              <a:alphaModFix amt="73000"/>
            </a:blip>
            <a:stretch>
              <a:fillRect/>
            </a:stretch>
          </a:blipFill>
          <a:ln cap="sq">
            <a:noFill/>
            <a:prstDash val="solid"/>
            <a:miter/>
          </a:ln>
        </p:spPr>
      </p:sp>
      <p:sp>
        <p:nvSpPr>
          <p:cNvPr id="4" name="Freeform 4"/>
          <p:cNvSpPr/>
          <p:nvPr/>
        </p:nvSpPr>
        <p:spPr>
          <a:xfrm>
            <a:off x="12862762" y="2752693"/>
            <a:ext cx="7194881" cy="4409863"/>
          </a:xfrm>
          <a:custGeom>
            <a:avLst/>
            <a:gdLst/>
            <a:ahLst/>
            <a:cxnLst/>
            <a:rect l="l" t="t" r="r" b="b"/>
            <a:pathLst>
              <a:path w="7194881" h="4409863">
                <a:moveTo>
                  <a:pt x="0" y="0"/>
                </a:moveTo>
                <a:lnTo>
                  <a:pt x="7194881" y="0"/>
                </a:lnTo>
                <a:lnTo>
                  <a:pt x="7194881" y="4409862"/>
                </a:lnTo>
                <a:lnTo>
                  <a:pt x="0" y="4409862"/>
                </a:lnTo>
                <a:lnTo>
                  <a:pt x="0" y="0"/>
                </a:lnTo>
                <a:close/>
              </a:path>
            </a:pathLst>
          </a:custGeom>
          <a:blipFill>
            <a:blip r:embed="rId4">
              <a:alphaModFix amt="73000"/>
            </a:blip>
            <a:stretch>
              <a:fillRect/>
            </a:stretch>
          </a:blipFill>
          <a:ln cap="sq">
            <a:noFill/>
            <a:prstDash val="solid"/>
            <a:miter/>
          </a:ln>
        </p:spPr>
      </p:sp>
      <p:grpSp>
        <p:nvGrpSpPr>
          <p:cNvPr id="20" name="Group 19">
            <a:extLst>
              <a:ext uri="{FF2B5EF4-FFF2-40B4-BE49-F238E27FC236}">
                <a16:creationId xmlns:a16="http://schemas.microsoft.com/office/drawing/2014/main" id="{E6E7AC99-9395-13AA-7A80-480F154F9F3C}"/>
              </a:ext>
            </a:extLst>
          </p:cNvPr>
          <p:cNvGrpSpPr/>
          <p:nvPr/>
        </p:nvGrpSpPr>
        <p:grpSpPr>
          <a:xfrm>
            <a:off x="2283479" y="899835"/>
            <a:ext cx="13624273" cy="7604268"/>
            <a:chOff x="2283479" y="899835"/>
            <a:chExt cx="13624273" cy="7604268"/>
          </a:xfrm>
        </p:grpSpPr>
        <p:sp>
          <p:nvSpPr>
            <p:cNvPr id="6" name="Freeform 6"/>
            <p:cNvSpPr/>
            <p:nvPr/>
          </p:nvSpPr>
          <p:spPr>
            <a:xfrm>
              <a:off x="2685047" y="1221990"/>
              <a:ext cx="13222705" cy="7282113"/>
            </a:xfrm>
            <a:custGeom>
              <a:avLst/>
              <a:gdLst/>
              <a:ahLst/>
              <a:cxnLst/>
              <a:rect l="l" t="t" r="r" b="b"/>
              <a:pathLst>
                <a:path w="3482523" h="1917923">
                  <a:moveTo>
                    <a:pt x="58550" y="0"/>
                  </a:moveTo>
                  <a:lnTo>
                    <a:pt x="3423973" y="0"/>
                  </a:lnTo>
                  <a:cubicBezTo>
                    <a:pt x="3439501" y="0"/>
                    <a:pt x="3454394" y="6169"/>
                    <a:pt x="3465374" y="17149"/>
                  </a:cubicBezTo>
                  <a:cubicBezTo>
                    <a:pt x="3476354" y="28129"/>
                    <a:pt x="3482523" y="43022"/>
                    <a:pt x="3482523" y="58550"/>
                  </a:cubicBezTo>
                  <a:lnTo>
                    <a:pt x="3482523" y="1859373"/>
                  </a:lnTo>
                  <a:cubicBezTo>
                    <a:pt x="3482523" y="1874901"/>
                    <a:pt x="3476354" y="1889794"/>
                    <a:pt x="3465374" y="1900774"/>
                  </a:cubicBezTo>
                  <a:cubicBezTo>
                    <a:pt x="3454394" y="1911754"/>
                    <a:pt x="3439501" y="1917923"/>
                    <a:pt x="3423973" y="1917923"/>
                  </a:cubicBezTo>
                  <a:lnTo>
                    <a:pt x="58550" y="1917923"/>
                  </a:lnTo>
                  <a:cubicBezTo>
                    <a:pt x="43022" y="1917923"/>
                    <a:pt x="28129" y="1911754"/>
                    <a:pt x="17149" y="1900774"/>
                  </a:cubicBezTo>
                  <a:cubicBezTo>
                    <a:pt x="6169" y="1889794"/>
                    <a:pt x="0" y="1874901"/>
                    <a:pt x="0" y="1859373"/>
                  </a:cubicBezTo>
                  <a:lnTo>
                    <a:pt x="0" y="58550"/>
                  </a:lnTo>
                  <a:cubicBezTo>
                    <a:pt x="0" y="43022"/>
                    <a:pt x="6169" y="28129"/>
                    <a:pt x="17149" y="17149"/>
                  </a:cubicBezTo>
                  <a:cubicBezTo>
                    <a:pt x="28129" y="6169"/>
                    <a:pt x="43022" y="0"/>
                    <a:pt x="58550" y="0"/>
                  </a:cubicBezTo>
                  <a:close/>
                </a:path>
              </a:pathLst>
            </a:custGeom>
            <a:solidFill>
              <a:srgbClr val="893141"/>
            </a:solidFill>
          </p:spPr>
        </p:sp>
        <p:sp>
          <p:nvSpPr>
            <p:cNvPr id="9" name="Freeform 9"/>
            <p:cNvSpPr/>
            <p:nvPr/>
          </p:nvSpPr>
          <p:spPr>
            <a:xfrm>
              <a:off x="2283479" y="899835"/>
              <a:ext cx="13319474" cy="7282113"/>
            </a:xfrm>
            <a:custGeom>
              <a:avLst/>
              <a:gdLst/>
              <a:ahLst/>
              <a:cxnLst/>
              <a:rect l="l" t="t" r="r" b="b"/>
              <a:pathLst>
                <a:path w="3482523" h="1917923">
                  <a:moveTo>
                    <a:pt x="58550" y="0"/>
                  </a:moveTo>
                  <a:lnTo>
                    <a:pt x="3423973" y="0"/>
                  </a:lnTo>
                  <a:cubicBezTo>
                    <a:pt x="3439501" y="0"/>
                    <a:pt x="3454394" y="6169"/>
                    <a:pt x="3465374" y="17149"/>
                  </a:cubicBezTo>
                  <a:cubicBezTo>
                    <a:pt x="3476354" y="28129"/>
                    <a:pt x="3482523" y="43022"/>
                    <a:pt x="3482523" y="58550"/>
                  </a:cubicBezTo>
                  <a:lnTo>
                    <a:pt x="3482523" y="1859373"/>
                  </a:lnTo>
                  <a:cubicBezTo>
                    <a:pt x="3482523" y="1874901"/>
                    <a:pt x="3476354" y="1889794"/>
                    <a:pt x="3465374" y="1900774"/>
                  </a:cubicBezTo>
                  <a:cubicBezTo>
                    <a:pt x="3454394" y="1911754"/>
                    <a:pt x="3439501" y="1917923"/>
                    <a:pt x="3423973" y="1917923"/>
                  </a:cubicBezTo>
                  <a:lnTo>
                    <a:pt x="58550" y="1917923"/>
                  </a:lnTo>
                  <a:cubicBezTo>
                    <a:pt x="43022" y="1917923"/>
                    <a:pt x="28129" y="1911754"/>
                    <a:pt x="17149" y="1900774"/>
                  </a:cubicBezTo>
                  <a:cubicBezTo>
                    <a:pt x="6169" y="1889794"/>
                    <a:pt x="0" y="1874901"/>
                    <a:pt x="0" y="1859373"/>
                  </a:cubicBezTo>
                  <a:lnTo>
                    <a:pt x="0" y="58550"/>
                  </a:lnTo>
                  <a:cubicBezTo>
                    <a:pt x="0" y="43022"/>
                    <a:pt x="6169" y="28129"/>
                    <a:pt x="17149" y="17149"/>
                  </a:cubicBezTo>
                  <a:cubicBezTo>
                    <a:pt x="28129" y="6169"/>
                    <a:pt x="43022" y="0"/>
                    <a:pt x="58550" y="0"/>
                  </a:cubicBezTo>
                  <a:close/>
                </a:path>
              </a:pathLst>
            </a:custGeom>
            <a:solidFill>
              <a:srgbClr val="FFFFFF"/>
            </a:solidFill>
          </p:spPr>
        </p:sp>
      </p:grpSp>
      <p:sp>
        <p:nvSpPr>
          <p:cNvPr id="16" name="Freeform 16"/>
          <p:cNvSpPr/>
          <p:nvPr/>
        </p:nvSpPr>
        <p:spPr>
          <a:xfrm flipH="1">
            <a:off x="-115720" y="5309698"/>
            <a:ext cx="4278462" cy="5660567"/>
          </a:xfrm>
          <a:custGeom>
            <a:avLst/>
            <a:gdLst/>
            <a:ahLst/>
            <a:cxnLst/>
            <a:rect l="l" t="t" r="r" b="b"/>
            <a:pathLst>
              <a:path w="5087745" h="6731279">
                <a:moveTo>
                  <a:pt x="5087745" y="0"/>
                </a:moveTo>
                <a:lnTo>
                  <a:pt x="0" y="0"/>
                </a:lnTo>
                <a:lnTo>
                  <a:pt x="0" y="6731279"/>
                </a:lnTo>
                <a:lnTo>
                  <a:pt x="5087745" y="6731279"/>
                </a:lnTo>
                <a:lnTo>
                  <a:pt x="5087745" y="0"/>
                </a:lnTo>
                <a:close/>
              </a:path>
            </a:pathLst>
          </a:custGeom>
          <a:blipFill>
            <a:blip r:embed="rId5"/>
            <a:stretch>
              <a:fillRect b="-71103"/>
            </a:stretch>
          </a:blipFill>
        </p:spPr>
      </p:sp>
      <p:sp>
        <p:nvSpPr>
          <p:cNvPr id="17" name="Freeform 17"/>
          <p:cNvSpPr/>
          <p:nvPr/>
        </p:nvSpPr>
        <p:spPr>
          <a:xfrm flipH="1">
            <a:off x="14706600" y="5212882"/>
            <a:ext cx="4706142" cy="5757383"/>
          </a:xfrm>
          <a:custGeom>
            <a:avLst/>
            <a:gdLst/>
            <a:ahLst/>
            <a:cxnLst/>
            <a:rect l="l" t="t" r="r" b="b"/>
            <a:pathLst>
              <a:path w="5502214" h="6731279">
                <a:moveTo>
                  <a:pt x="5502214" y="0"/>
                </a:moveTo>
                <a:lnTo>
                  <a:pt x="0" y="0"/>
                </a:lnTo>
                <a:lnTo>
                  <a:pt x="0" y="6731279"/>
                </a:lnTo>
                <a:lnTo>
                  <a:pt x="5502214" y="6731279"/>
                </a:lnTo>
                <a:lnTo>
                  <a:pt x="5502214" y="0"/>
                </a:lnTo>
                <a:close/>
              </a:path>
            </a:pathLst>
          </a:custGeom>
          <a:blipFill>
            <a:blip r:embed="rId6"/>
            <a:stretch>
              <a:fillRect b="-85063"/>
            </a:stretch>
          </a:blipFill>
        </p:spPr>
      </p:sp>
      <p:sp>
        <p:nvSpPr>
          <p:cNvPr id="21" name="Title 20">
            <a:extLst>
              <a:ext uri="{FF2B5EF4-FFF2-40B4-BE49-F238E27FC236}">
                <a16:creationId xmlns:a16="http://schemas.microsoft.com/office/drawing/2014/main" id="{5D64C850-F153-E314-4C04-401C9EFD3440}"/>
              </a:ext>
            </a:extLst>
          </p:cNvPr>
          <p:cNvSpPr>
            <a:spLocks noGrp="1"/>
          </p:cNvSpPr>
          <p:nvPr>
            <p:ph type="title"/>
          </p:nvPr>
        </p:nvSpPr>
        <p:spPr>
          <a:xfrm>
            <a:off x="3020529" y="861514"/>
            <a:ext cx="12099102" cy="7282113"/>
          </a:xfrm>
        </p:spPr>
        <p:txBody>
          <a:bodyPr>
            <a:noAutofit/>
          </a:bodyPr>
          <a:lstStyle/>
          <a:p>
            <a:pPr>
              <a:lnSpc>
                <a:spcPct val="150000"/>
              </a:lnSpc>
            </a:pPr>
            <a:r>
              <a:rPr lang="vi-VN" sz="7800" b="1" dirty="0">
                <a:solidFill>
                  <a:srgbClr val="4166DB"/>
                </a:solidFill>
                <a:effectLst/>
                <a:latin typeface="Arial" panose="020B0604020202020204" pitchFamily="34" charset="0"/>
                <a:ea typeface="SimSun" panose="02010600030101010101" pitchFamily="2" charset="-122"/>
                <a:cs typeface="Arial" panose="020B0604020202020204" pitchFamily="34" charset="0"/>
              </a:rPr>
              <a:t>BÀI 1: </a:t>
            </a:r>
            <a:br>
              <a:rPr lang="vi-VN" sz="7800" b="1" dirty="0">
                <a:solidFill>
                  <a:srgbClr val="4166DB"/>
                </a:solidFill>
                <a:effectLst/>
                <a:latin typeface="Arial" panose="020B0604020202020204" pitchFamily="34" charset="0"/>
                <a:ea typeface="SimSun" panose="02010600030101010101" pitchFamily="2" charset="-122"/>
                <a:cs typeface="Arial" panose="020B0604020202020204" pitchFamily="34" charset="0"/>
              </a:rPr>
            </a:br>
            <a:r>
              <a:rPr lang="vi-VN" sz="7800" b="1" dirty="0">
                <a:solidFill>
                  <a:srgbClr val="3A2D4D"/>
                </a:solidFill>
                <a:effectLst/>
                <a:latin typeface="Arial" panose="020B0604020202020204" pitchFamily="34" charset="0"/>
                <a:ea typeface="SimSun" panose="02010600030101010101" pitchFamily="2" charset="-122"/>
                <a:cs typeface="Arial" panose="020B0604020202020204" pitchFamily="34" charset="0"/>
              </a:rPr>
              <a:t>THU THẬP VÀ TÌM KIẾM THÔNG TIN TRONG </a:t>
            </a:r>
            <a:br>
              <a:rPr lang="vi-VN" sz="7800" b="1" dirty="0">
                <a:solidFill>
                  <a:srgbClr val="3A2D4D"/>
                </a:solidFill>
                <a:effectLst/>
                <a:latin typeface="Arial" panose="020B0604020202020204" pitchFamily="34" charset="0"/>
                <a:ea typeface="SimSun" panose="02010600030101010101" pitchFamily="2" charset="-122"/>
                <a:cs typeface="Arial" panose="020B0604020202020204" pitchFamily="34" charset="0"/>
              </a:rPr>
            </a:br>
            <a:r>
              <a:rPr lang="vi-VN" sz="7800" b="1" dirty="0">
                <a:solidFill>
                  <a:srgbClr val="3A2D4D"/>
                </a:solidFill>
                <a:effectLst/>
                <a:latin typeface="Arial" panose="020B0604020202020204" pitchFamily="34" charset="0"/>
                <a:ea typeface="SimSun" panose="02010600030101010101" pitchFamily="2" charset="-122"/>
                <a:cs typeface="Arial" panose="020B0604020202020204" pitchFamily="34" charset="0"/>
              </a:rPr>
              <a:t>GIẢI QUYẾT VẤN ĐỀ</a:t>
            </a:r>
            <a:endParaRPr lang="vi-VN" sz="7800" dirty="0">
              <a:solidFill>
                <a:srgbClr val="3A2D4D"/>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2" name="Freeform 2"/>
          <p:cNvSpPr/>
          <p:nvPr/>
        </p:nvSpPr>
        <p:spPr>
          <a:xfrm>
            <a:off x="8803639" y="3758754"/>
            <a:ext cx="10901084" cy="6681456"/>
          </a:xfrm>
          <a:custGeom>
            <a:avLst/>
            <a:gdLst/>
            <a:ahLst/>
            <a:cxnLst/>
            <a:rect l="l" t="t" r="r" b="b"/>
            <a:pathLst>
              <a:path w="10901084" h="6681456">
                <a:moveTo>
                  <a:pt x="0" y="0"/>
                </a:moveTo>
                <a:lnTo>
                  <a:pt x="10901084" y="0"/>
                </a:lnTo>
                <a:lnTo>
                  <a:pt x="10901084" y="6681456"/>
                </a:lnTo>
                <a:lnTo>
                  <a:pt x="0" y="6681456"/>
                </a:lnTo>
                <a:lnTo>
                  <a:pt x="0" y="0"/>
                </a:lnTo>
                <a:close/>
              </a:path>
            </a:pathLst>
          </a:custGeom>
          <a:blipFill>
            <a:blip r:embed="rId2">
              <a:alphaModFix amt="73000"/>
            </a:blip>
            <a:stretch>
              <a:fillRect/>
            </a:stretch>
          </a:blipFill>
          <a:ln cap="sq">
            <a:noFill/>
            <a:prstDash val="solid"/>
            <a:miter/>
          </a:ln>
        </p:spPr>
      </p:sp>
      <p:sp>
        <p:nvSpPr>
          <p:cNvPr id="3" name="Freeform 3"/>
          <p:cNvSpPr/>
          <p:nvPr/>
        </p:nvSpPr>
        <p:spPr>
          <a:xfrm flipH="1">
            <a:off x="-955676" y="168903"/>
            <a:ext cx="4841876" cy="2967667"/>
          </a:xfrm>
          <a:custGeom>
            <a:avLst/>
            <a:gdLst/>
            <a:ahLst/>
            <a:cxnLst/>
            <a:rect l="l" t="t" r="r" b="b"/>
            <a:pathLst>
              <a:path w="6976648" h="4276104">
                <a:moveTo>
                  <a:pt x="6976647" y="0"/>
                </a:moveTo>
                <a:lnTo>
                  <a:pt x="0" y="0"/>
                </a:lnTo>
                <a:lnTo>
                  <a:pt x="0" y="4276104"/>
                </a:lnTo>
                <a:lnTo>
                  <a:pt x="6976647" y="4276104"/>
                </a:lnTo>
                <a:lnTo>
                  <a:pt x="6976647" y="0"/>
                </a:lnTo>
                <a:close/>
              </a:path>
            </a:pathLst>
          </a:custGeom>
          <a:blipFill>
            <a:blip r:embed="rId2">
              <a:alphaModFix amt="73000"/>
            </a:blip>
            <a:stretch>
              <a:fillRect/>
            </a:stretch>
          </a:blipFill>
          <a:ln cap="sq">
            <a:noFill/>
            <a:prstDash val="solid"/>
            <a:miter/>
          </a:ln>
        </p:spPr>
      </p:sp>
      <p:sp>
        <p:nvSpPr>
          <p:cNvPr id="11" name="Freeform 11"/>
          <p:cNvSpPr/>
          <p:nvPr/>
        </p:nvSpPr>
        <p:spPr>
          <a:xfrm flipH="1">
            <a:off x="10816444" y="2648457"/>
            <a:ext cx="7087945" cy="13219687"/>
          </a:xfrm>
          <a:custGeom>
            <a:avLst/>
            <a:gdLst/>
            <a:ahLst/>
            <a:cxnLst/>
            <a:rect l="l" t="t" r="r" b="b"/>
            <a:pathLst>
              <a:path w="7087945" h="13219687">
                <a:moveTo>
                  <a:pt x="7087946" y="0"/>
                </a:moveTo>
                <a:lnTo>
                  <a:pt x="0" y="0"/>
                </a:lnTo>
                <a:lnTo>
                  <a:pt x="0" y="13219686"/>
                </a:lnTo>
                <a:lnTo>
                  <a:pt x="7087946" y="13219686"/>
                </a:lnTo>
                <a:lnTo>
                  <a:pt x="7087946" y="0"/>
                </a:lnTo>
                <a:close/>
              </a:path>
            </a:pathLst>
          </a:custGeom>
          <a:blipFill>
            <a:blip r:embed="rId3"/>
            <a:stretch>
              <a:fillRect/>
            </a:stretch>
          </a:blipFill>
        </p:spPr>
      </p:sp>
      <p:sp>
        <p:nvSpPr>
          <p:cNvPr id="17" name="Title 16">
            <a:extLst>
              <a:ext uri="{FF2B5EF4-FFF2-40B4-BE49-F238E27FC236}">
                <a16:creationId xmlns:a16="http://schemas.microsoft.com/office/drawing/2014/main" id="{1985BDF8-7816-AFCC-8D48-7EB0D01A7208}"/>
              </a:ext>
            </a:extLst>
          </p:cNvPr>
          <p:cNvSpPr>
            <a:spLocks noGrp="1"/>
          </p:cNvSpPr>
          <p:nvPr>
            <p:ph type="title"/>
          </p:nvPr>
        </p:nvSpPr>
        <p:spPr>
          <a:xfrm>
            <a:off x="4221794" y="766946"/>
            <a:ext cx="9844411" cy="1143000"/>
          </a:xfrm>
        </p:spPr>
        <p:txBody>
          <a:bodyPr>
            <a:normAutofit/>
          </a:bodyPr>
          <a:lstStyle/>
          <a:p>
            <a:r>
              <a:rPr lang="vi-VN" sz="6000" b="1" dirty="0">
                <a:solidFill>
                  <a:srgbClr val="3A2D4D"/>
                </a:solidFill>
                <a:latin typeface="Arial" panose="020B0604020202020204" pitchFamily="34" charset="0"/>
                <a:cs typeface="Arial" panose="020B0604020202020204" pitchFamily="34" charset="0"/>
              </a:rPr>
              <a:t>NỘI DUNG BÀI HỌC</a:t>
            </a:r>
          </a:p>
        </p:txBody>
      </p:sp>
      <p:grpSp>
        <p:nvGrpSpPr>
          <p:cNvPr id="18" name="Group 17">
            <a:extLst>
              <a:ext uri="{FF2B5EF4-FFF2-40B4-BE49-F238E27FC236}">
                <a16:creationId xmlns:a16="http://schemas.microsoft.com/office/drawing/2014/main" id="{C5B82CFF-EEC4-B0E6-772C-2269CCA2C1E1}"/>
              </a:ext>
            </a:extLst>
          </p:cNvPr>
          <p:cNvGrpSpPr/>
          <p:nvPr/>
        </p:nvGrpSpPr>
        <p:grpSpPr>
          <a:xfrm>
            <a:off x="1580306" y="2310554"/>
            <a:ext cx="7563694" cy="3233890"/>
            <a:chOff x="2666999" y="3234537"/>
            <a:chExt cx="7563694" cy="3233890"/>
          </a:xfrm>
        </p:grpSpPr>
        <p:sp>
          <p:nvSpPr>
            <p:cNvPr id="19" name="Rectangle: Rounded Corners 18">
              <a:extLst>
                <a:ext uri="{FF2B5EF4-FFF2-40B4-BE49-F238E27FC236}">
                  <a16:creationId xmlns:a16="http://schemas.microsoft.com/office/drawing/2014/main" id="{A6CE5C0E-4996-1BF9-98BC-99B3CB84C687}"/>
                </a:ext>
              </a:extLst>
            </p:cNvPr>
            <p:cNvSpPr/>
            <p:nvPr/>
          </p:nvSpPr>
          <p:spPr>
            <a:xfrm>
              <a:off x="2666999" y="3831860"/>
              <a:ext cx="7563694" cy="263656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tIns="360000" bIns="18000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Vai trò của thông tin </a:t>
              </a:r>
            </a:p>
            <a:p>
              <a:pPr algn="ctr">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trong giải quyết vấn đề</a:t>
              </a:r>
              <a:endParaRPr lang="vi-VN" sz="4000" dirty="0">
                <a:effectLst/>
                <a:latin typeface="Arial" panose="020B0604020202020204" pitchFamily="34" charset="0"/>
                <a:cs typeface="Arial" panose="020B0604020202020204" pitchFamily="34" charset="0"/>
              </a:endParaRPr>
            </a:p>
          </p:txBody>
        </p:sp>
        <p:sp>
          <p:nvSpPr>
            <p:cNvPr id="20" name="Cloud 19">
              <a:extLst>
                <a:ext uri="{FF2B5EF4-FFF2-40B4-BE49-F238E27FC236}">
                  <a16:creationId xmlns:a16="http://schemas.microsoft.com/office/drawing/2014/main" id="{40B1876F-9537-B010-667C-A8F25273B905}"/>
                </a:ext>
              </a:extLst>
            </p:cNvPr>
            <p:cNvSpPr/>
            <p:nvPr/>
          </p:nvSpPr>
          <p:spPr>
            <a:xfrm>
              <a:off x="3098357" y="3234537"/>
              <a:ext cx="1645936" cy="1092678"/>
            </a:xfrm>
            <a:prstGeom prst="cloud">
              <a:avLst/>
            </a:prstGeom>
            <a:solidFill>
              <a:srgbClr val="4166DB"/>
            </a:solidFill>
            <a:ln w="57150">
              <a:solidFill>
                <a:schemeClr val="bg1"/>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vi-VN" sz="4800" b="1" dirty="0">
                  <a:solidFill>
                    <a:schemeClr val="bg1"/>
                  </a:solidFill>
                  <a:latin typeface="Arial" panose="020B0604020202020204" pitchFamily="34" charset="0"/>
                  <a:cs typeface="Arial" panose="020B0604020202020204" pitchFamily="34" charset="0"/>
                </a:rPr>
                <a:t>01</a:t>
              </a:r>
            </a:p>
          </p:txBody>
        </p:sp>
      </p:grpSp>
      <p:grpSp>
        <p:nvGrpSpPr>
          <p:cNvPr id="24" name="Group 23">
            <a:extLst>
              <a:ext uri="{FF2B5EF4-FFF2-40B4-BE49-F238E27FC236}">
                <a16:creationId xmlns:a16="http://schemas.microsoft.com/office/drawing/2014/main" id="{F11F7360-141F-A07A-049C-EE92C44F20A4}"/>
              </a:ext>
            </a:extLst>
          </p:cNvPr>
          <p:cNvGrpSpPr/>
          <p:nvPr/>
        </p:nvGrpSpPr>
        <p:grpSpPr>
          <a:xfrm>
            <a:off x="1580305" y="6041490"/>
            <a:ext cx="7563695" cy="3334394"/>
            <a:chOff x="2666999" y="3134033"/>
            <a:chExt cx="7563695" cy="3334394"/>
          </a:xfrm>
        </p:grpSpPr>
        <p:sp>
          <p:nvSpPr>
            <p:cNvPr id="25" name="Rectangle: Rounded Corners 24">
              <a:extLst>
                <a:ext uri="{FF2B5EF4-FFF2-40B4-BE49-F238E27FC236}">
                  <a16:creationId xmlns:a16="http://schemas.microsoft.com/office/drawing/2014/main" id="{5ECA3B3E-7682-350F-9A01-CA92CFF2C8FF}"/>
                </a:ext>
              </a:extLst>
            </p:cNvPr>
            <p:cNvSpPr/>
            <p:nvPr/>
          </p:nvSpPr>
          <p:spPr>
            <a:xfrm>
              <a:off x="2666999" y="3831860"/>
              <a:ext cx="7563695" cy="263656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tIns="360000" bIns="18000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Thu thập và tìm kiếm thông tin trong giải quyết vấn đề</a:t>
              </a:r>
              <a:endParaRPr lang="vi-VN" sz="4000" dirty="0">
                <a:effectLst/>
                <a:latin typeface="Arial" panose="020B0604020202020204" pitchFamily="34" charset="0"/>
                <a:cs typeface="Arial" panose="020B0604020202020204" pitchFamily="34" charset="0"/>
              </a:endParaRPr>
            </a:p>
          </p:txBody>
        </p:sp>
        <p:sp>
          <p:nvSpPr>
            <p:cNvPr id="26" name="Cloud 25">
              <a:extLst>
                <a:ext uri="{FF2B5EF4-FFF2-40B4-BE49-F238E27FC236}">
                  <a16:creationId xmlns:a16="http://schemas.microsoft.com/office/drawing/2014/main" id="{8B6624A9-940F-38D9-C178-B78599EF4643}"/>
                </a:ext>
              </a:extLst>
            </p:cNvPr>
            <p:cNvSpPr/>
            <p:nvPr/>
          </p:nvSpPr>
          <p:spPr>
            <a:xfrm>
              <a:off x="3098357" y="3134033"/>
              <a:ext cx="1645936" cy="1193181"/>
            </a:xfrm>
            <a:prstGeom prst="cloud">
              <a:avLst/>
            </a:prstGeom>
            <a:solidFill>
              <a:srgbClr val="4166DB"/>
            </a:solidFill>
            <a:ln w="57150">
              <a:solidFill>
                <a:schemeClr val="bg1"/>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vi-VN" sz="4800" b="1" dirty="0">
                  <a:solidFill>
                    <a:schemeClr val="bg1"/>
                  </a:solidFill>
                  <a:latin typeface="Arial" panose="020B0604020202020204" pitchFamily="34" charset="0"/>
                  <a:cs typeface="Arial" panose="020B0604020202020204" pitchFamily="34" charset="0"/>
                </a:rPr>
                <a:t>02</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p:tgtEl>
                                          <p:spTgt spid="24"/>
                                        </p:tgtEl>
                                        <p:attrNameLst>
                                          <p:attrName>ppt_y</p:attrName>
                                        </p:attrNameLst>
                                      </p:cBhvr>
                                      <p:tavLst>
                                        <p:tav tm="0">
                                          <p:val>
                                            <p:strVal val="#ppt_y+#ppt_h*1.125000"/>
                                          </p:val>
                                        </p:tav>
                                        <p:tav tm="100000">
                                          <p:val>
                                            <p:strVal val="#ppt_y"/>
                                          </p:val>
                                        </p:tav>
                                      </p:tavLst>
                                    </p:anim>
                                    <p:animEffect transition="in" filter="wipe(up)">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E1F8"/>
        </a:solidFill>
        <a:effectLst/>
      </p:bgPr>
    </p:bg>
    <p:spTree>
      <p:nvGrpSpPr>
        <p:cNvPr id="1" name=""/>
        <p:cNvGrpSpPr/>
        <p:nvPr/>
      </p:nvGrpSpPr>
      <p:grpSpPr>
        <a:xfrm>
          <a:off x="0" y="0"/>
          <a:ext cx="0" cy="0"/>
          <a:chOff x="0" y="0"/>
          <a:chExt cx="0" cy="0"/>
        </a:xfrm>
      </p:grpSpPr>
      <p:sp>
        <p:nvSpPr>
          <p:cNvPr id="2" name="Freeform 2"/>
          <p:cNvSpPr/>
          <p:nvPr/>
        </p:nvSpPr>
        <p:spPr>
          <a:xfrm>
            <a:off x="13440368" y="4861152"/>
            <a:ext cx="6179769" cy="3787684"/>
          </a:xfrm>
          <a:custGeom>
            <a:avLst/>
            <a:gdLst/>
            <a:ahLst/>
            <a:cxnLst/>
            <a:rect l="l" t="t" r="r" b="b"/>
            <a:pathLst>
              <a:path w="6179769" h="3787684">
                <a:moveTo>
                  <a:pt x="0" y="0"/>
                </a:moveTo>
                <a:lnTo>
                  <a:pt x="6179769" y="0"/>
                </a:lnTo>
                <a:lnTo>
                  <a:pt x="6179769" y="3787683"/>
                </a:lnTo>
                <a:lnTo>
                  <a:pt x="0" y="3787683"/>
                </a:lnTo>
                <a:lnTo>
                  <a:pt x="0" y="0"/>
                </a:lnTo>
                <a:close/>
              </a:path>
            </a:pathLst>
          </a:custGeom>
          <a:blipFill>
            <a:blip r:embed="rId2">
              <a:alphaModFix amt="73000"/>
            </a:blip>
            <a:stretch>
              <a:fillRect/>
            </a:stretch>
          </a:blipFill>
          <a:ln cap="sq">
            <a:noFill/>
            <a:prstDash val="solid"/>
            <a:miter/>
          </a:ln>
        </p:spPr>
      </p:sp>
      <p:sp>
        <p:nvSpPr>
          <p:cNvPr id="19" name="Freeform 19"/>
          <p:cNvSpPr/>
          <p:nvPr/>
        </p:nvSpPr>
        <p:spPr>
          <a:xfrm flipH="1">
            <a:off x="-1243744" y="2004189"/>
            <a:ext cx="9322516" cy="5713926"/>
          </a:xfrm>
          <a:custGeom>
            <a:avLst/>
            <a:gdLst/>
            <a:ahLst/>
            <a:cxnLst/>
            <a:rect l="l" t="t" r="r" b="b"/>
            <a:pathLst>
              <a:path w="9322516" h="5713926">
                <a:moveTo>
                  <a:pt x="9322516" y="0"/>
                </a:moveTo>
                <a:lnTo>
                  <a:pt x="0" y="0"/>
                </a:lnTo>
                <a:lnTo>
                  <a:pt x="0" y="5713925"/>
                </a:lnTo>
                <a:lnTo>
                  <a:pt x="9322516" y="5713925"/>
                </a:lnTo>
                <a:lnTo>
                  <a:pt x="9322516" y="0"/>
                </a:lnTo>
                <a:close/>
              </a:path>
            </a:pathLst>
          </a:custGeom>
          <a:blipFill>
            <a:blip r:embed="rId2">
              <a:alphaModFix amt="73000"/>
            </a:blip>
            <a:stretch>
              <a:fillRect/>
            </a:stretch>
          </a:blipFill>
          <a:ln cap="sq">
            <a:noFill/>
            <a:prstDash val="solid"/>
            <a:miter/>
          </a:ln>
        </p:spPr>
      </p:sp>
      <p:grpSp>
        <p:nvGrpSpPr>
          <p:cNvPr id="40" name="Group 39">
            <a:extLst>
              <a:ext uri="{FF2B5EF4-FFF2-40B4-BE49-F238E27FC236}">
                <a16:creationId xmlns:a16="http://schemas.microsoft.com/office/drawing/2014/main" id="{52FA5A0E-59F7-7C49-7B9F-F1563FABDDD5}"/>
              </a:ext>
            </a:extLst>
          </p:cNvPr>
          <p:cNvGrpSpPr/>
          <p:nvPr/>
        </p:nvGrpSpPr>
        <p:grpSpPr>
          <a:xfrm>
            <a:off x="7091164" y="950862"/>
            <a:ext cx="10050308" cy="7454449"/>
            <a:chOff x="2283479" y="954347"/>
            <a:chExt cx="13624273" cy="7549756"/>
          </a:xfrm>
        </p:grpSpPr>
        <p:sp>
          <p:nvSpPr>
            <p:cNvPr id="41" name="Freeform 6">
              <a:extLst>
                <a:ext uri="{FF2B5EF4-FFF2-40B4-BE49-F238E27FC236}">
                  <a16:creationId xmlns:a16="http://schemas.microsoft.com/office/drawing/2014/main" id="{C04F6145-0189-9A30-2C64-48CE3D17DCC1}"/>
                </a:ext>
              </a:extLst>
            </p:cNvPr>
            <p:cNvSpPr/>
            <p:nvPr/>
          </p:nvSpPr>
          <p:spPr>
            <a:xfrm>
              <a:off x="2685047" y="1221990"/>
              <a:ext cx="13222705" cy="7282113"/>
            </a:xfrm>
            <a:custGeom>
              <a:avLst/>
              <a:gdLst/>
              <a:ahLst/>
              <a:cxnLst/>
              <a:rect l="l" t="t" r="r" b="b"/>
              <a:pathLst>
                <a:path w="3482523" h="1917923">
                  <a:moveTo>
                    <a:pt x="58550" y="0"/>
                  </a:moveTo>
                  <a:lnTo>
                    <a:pt x="3423973" y="0"/>
                  </a:lnTo>
                  <a:cubicBezTo>
                    <a:pt x="3439501" y="0"/>
                    <a:pt x="3454394" y="6169"/>
                    <a:pt x="3465374" y="17149"/>
                  </a:cubicBezTo>
                  <a:cubicBezTo>
                    <a:pt x="3476354" y="28129"/>
                    <a:pt x="3482523" y="43022"/>
                    <a:pt x="3482523" y="58550"/>
                  </a:cubicBezTo>
                  <a:lnTo>
                    <a:pt x="3482523" y="1859373"/>
                  </a:lnTo>
                  <a:cubicBezTo>
                    <a:pt x="3482523" y="1874901"/>
                    <a:pt x="3476354" y="1889794"/>
                    <a:pt x="3465374" y="1900774"/>
                  </a:cubicBezTo>
                  <a:cubicBezTo>
                    <a:pt x="3454394" y="1911754"/>
                    <a:pt x="3439501" y="1917923"/>
                    <a:pt x="3423973" y="1917923"/>
                  </a:cubicBezTo>
                  <a:lnTo>
                    <a:pt x="58550" y="1917923"/>
                  </a:lnTo>
                  <a:cubicBezTo>
                    <a:pt x="43022" y="1917923"/>
                    <a:pt x="28129" y="1911754"/>
                    <a:pt x="17149" y="1900774"/>
                  </a:cubicBezTo>
                  <a:cubicBezTo>
                    <a:pt x="6169" y="1889794"/>
                    <a:pt x="0" y="1874901"/>
                    <a:pt x="0" y="1859373"/>
                  </a:cubicBezTo>
                  <a:lnTo>
                    <a:pt x="0" y="58550"/>
                  </a:lnTo>
                  <a:cubicBezTo>
                    <a:pt x="0" y="43022"/>
                    <a:pt x="6169" y="28129"/>
                    <a:pt x="17149" y="17149"/>
                  </a:cubicBezTo>
                  <a:cubicBezTo>
                    <a:pt x="28129" y="6169"/>
                    <a:pt x="43022" y="0"/>
                    <a:pt x="58550" y="0"/>
                  </a:cubicBezTo>
                  <a:close/>
                </a:path>
              </a:pathLst>
            </a:custGeom>
            <a:solidFill>
              <a:srgbClr val="893141"/>
            </a:solidFill>
          </p:spPr>
        </p:sp>
        <p:sp>
          <p:nvSpPr>
            <p:cNvPr id="42" name="Freeform 9">
              <a:extLst>
                <a:ext uri="{FF2B5EF4-FFF2-40B4-BE49-F238E27FC236}">
                  <a16:creationId xmlns:a16="http://schemas.microsoft.com/office/drawing/2014/main" id="{37BED6BD-C77C-0F03-87EE-F39D0A5C82F2}"/>
                </a:ext>
              </a:extLst>
            </p:cNvPr>
            <p:cNvSpPr/>
            <p:nvPr/>
          </p:nvSpPr>
          <p:spPr>
            <a:xfrm>
              <a:off x="2283479" y="954347"/>
              <a:ext cx="13319474" cy="7282113"/>
            </a:xfrm>
            <a:custGeom>
              <a:avLst/>
              <a:gdLst/>
              <a:ahLst/>
              <a:cxnLst/>
              <a:rect l="l" t="t" r="r" b="b"/>
              <a:pathLst>
                <a:path w="3482523" h="1917923">
                  <a:moveTo>
                    <a:pt x="58550" y="0"/>
                  </a:moveTo>
                  <a:lnTo>
                    <a:pt x="3423973" y="0"/>
                  </a:lnTo>
                  <a:cubicBezTo>
                    <a:pt x="3439501" y="0"/>
                    <a:pt x="3454394" y="6169"/>
                    <a:pt x="3465374" y="17149"/>
                  </a:cubicBezTo>
                  <a:cubicBezTo>
                    <a:pt x="3476354" y="28129"/>
                    <a:pt x="3482523" y="43022"/>
                    <a:pt x="3482523" y="58550"/>
                  </a:cubicBezTo>
                  <a:lnTo>
                    <a:pt x="3482523" y="1859373"/>
                  </a:lnTo>
                  <a:cubicBezTo>
                    <a:pt x="3482523" y="1874901"/>
                    <a:pt x="3476354" y="1889794"/>
                    <a:pt x="3465374" y="1900774"/>
                  </a:cubicBezTo>
                  <a:cubicBezTo>
                    <a:pt x="3454394" y="1911754"/>
                    <a:pt x="3439501" y="1917923"/>
                    <a:pt x="3423973" y="1917923"/>
                  </a:cubicBezTo>
                  <a:lnTo>
                    <a:pt x="58550" y="1917923"/>
                  </a:lnTo>
                  <a:cubicBezTo>
                    <a:pt x="43022" y="1917923"/>
                    <a:pt x="28129" y="1911754"/>
                    <a:pt x="17149" y="1900774"/>
                  </a:cubicBezTo>
                  <a:cubicBezTo>
                    <a:pt x="6169" y="1889794"/>
                    <a:pt x="0" y="1874901"/>
                    <a:pt x="0" y="1859373"/>
                  </a:cubicBezTo>
                  <a:lnTo>
                    <a:pt x="0" y="58550"/>
                  </a:lnTo>
                  <a:cubicBezTo>
                    <a:pt x="0" y="43022"/>
                    <a:pt x="6169" y="28129"/>
                    <a:pt x="17149" y="17149"/>
                  </a:cubicBezTo>
                  <a:cubicBezTo>
                    <a:pt x="28129" y="6169"/>
                    <a:pt x="43022" y="0"/>
                    <a:pt x="58550" y="0"/>
                  </a:cubicBezTo>
                  <a:close/>
                </a:path>
              </a:pathLst>
            </a:custGeom>
            <a:solidFill>
              <a:srgbClr val="FFFFFF"/>
            </a:solidFill>
          </p:spPr>
        </p:sp>
      </p:grpSp>
      <p:grpSp>
        <p:nvGrpSpPr>
          <p:cNvPr id="16" name="Group 16"/>
          <p:cNvGrpSpPr/>
          <p:nvPr/>
        </p:nvGrpSpPr>
        <p:grpSpPr>
          <a:xfrm>
            <a:off x="-872933" y="9572395"/>
            <a:ext cx="19676787" cy="1575597"/>
            <a:chOff x="0" y="0"/>
            <a:chExt cx="3583260" cy="286926"/>
          </a:xfrm>
        </p:grpSpPr>
        <p:sp>
          <p:nvSpPr>
            <p:cNvPr id="17" name="Freeform 17"/>
            <p:cNvSpPr/>
            <p:nvPr/>
          </p:nvSpPr>
          <p:spPr>
            <a:xfrm>
              <a:off x="0" y="0"/>
              <a:ext cx="3583260" cy="286926"/>
            </a:xfrm>
            <a:custGeom>
              <a:avLst/>
              <a:gdLst/>
              <a:ahLst/>
              <a:cxnLst/>
              <a:rect l="l" t="t" r="r" b="b"/>
              <a:pathLst>
                <a:path w="3583260" h="286926">
                  <a:moveTo>
                    <a:pt x="19673" y="0"/>
                  </a:moveTo>
                  <a:lnTo>
                    <a:pt x="3563587" y="0"/>
                  </a:lnTo>
                  <a:cubicBezTo>
                    <a:pt x="3568804" y="0"/>
                    <a:pt x="3573808" y="2073"/>
                    <a:pt x="3577498" y="5762"/>
                  </a:cubicBezTo>
                  <a:cubicBezTo>
                    <a:pt x="3581187" y="9451"/>
                    <a:pt x="3583260" y="14455"/>
                    <a:pt x="3583260" y="19673"/>
                  </a:cubicBezTo>
                  <a:lnTo>
                    <a:pt x="3583260" y="267253"/>
                  </a:lnTo>
                  <a:cubicBezTo>
                    <a:pt x="3583260" y="272470"/>
                    <a:pt x="3581187" y="277474"/>
                    <a:pt x="3577498" y="281164"/>
                  </a:cubicBezTo>
                  <a:cubicBezTo>
                    <a:pt x="3573808" y="284853"/>
                    <a:pt x="3568804" y="286926"/>
                    <a:pt x="3563587" y="286926"/>
                  </a:cubicBezTo>
                  <a:lnTo>
                    <a:pt x="19673" y="286926"/>
                  </a:lnTo>
                  <a:cubicBezTo>
                    <a:pt x="14455" y="286926"/>
                    <a:pt x="9451" y="284853"/>
                    <a:pt x="5762" y="281164"/>
                  </a:cubicBezTo>
                  <a:cubicBezTo>
                    <a:pt x="2073" y="277474"/>
                    <a:pt x="0" y="272470"/>
                    <a:pt x="0" y="267253"/>
                  </a:cubicBezTo>
                  <a:lnTo>
                    <a:pt x="0" y="19673"/>
                  </a:lnTo>
                  <a:cubicBezTo>
                    <a:pt x="0" y="14455"/>
                    <a:pt x="2073" y="9451"/>
                    <a:pt x="5762" y="5762"/>
                  </a:cubicBezTo>
                  <a:cubicBezTo>
                    <a:pt x="9451" y="2073"/>
                    <a:pt x="14455" y="0"/>
                    <a:pt x="19673" y="0"/>
                  </a:cubicBezTo>
                  <a:close/>
                </a:path>
              </a:pathLst>
            </a:custGeom>
            <a:solidFill>
              <a:srgbClr val="3A2D4D"/>
            </a:solidFill>
          </p:spPr>
        </p:sp>
        <p:sp>
          <p:nvSpPr>
            <p:cNvPr id="18" name="TextBox 18"/>
            <p:cNvSpPr txBox="1"/>
            <p:nvPr/>
          </p:nvSpPr>
          <p:spPr>
            <a:xfrm>
              <a:off x="0" y="-66675"/>
              <a:ext cx="3583260" cy="353601"/>
            </a:xfrm>
            <a:prstGeom prst="rect">
              <a:avLst/>
            </a:prstGeom>
          </p:spPr>
          <p:txBody>
            <a:bodyPr lIns="50800" tIns="50800" rIns="50800" bIns="50800" rtlCol="0" anchor="ctr"/>
            <a:lstStyle/>
            <a:p>
              <a:pPr algn="ctr">
                <a:lnSpc>
                  <a:spcPts val="4479"/>
                </a:lnSpc>
              </a:pPr>
              <a:endParaRPr/>
            </a:p>
          </p:txBody>
        </p:sp>
      </p:grpSp>
      <p:sp>
        <p:nvSpPr>
          <p:cNvPr id="20" name="Freeform 20"/>
          <p:cNvSpPr/>
          <p:nvPr/>
        </p:nvSpPr>
        <p:spPr>
          <a:xfrm>
            <a:off x="685800" y="2306955"/>
            <a:ext cx="5961659" cy="8358581"/>
          </a:xfrm>
          <a:custGeom>
            <a:avLst/>
            <a:gdLst/>
            <a:ahLst/>
            <a:cxnLst/>
            <a:rect l="l" t="t" r="r" b="b"/>
            <a:pathLst>
              <a:path w="5961659" h="8358581">
                <a:moveTo>
                  <a:pt x="0" y="0"/>
                </a:moveTo>
                <a:lnTo>
                  <a:pt x="5961659" y="0"/>
                </a:lnTo>
                <a:lnTo>
                  <a:pt x="5961659" y="8358581"/>
                </a:lnTo>
                <a:lnTo>
                  <a:pt x="0" y="8358581"/>
                </a:lnTo>
                <a:lnTo>
                  <a:pt x="0" y="0"/>
                </a:lnTo>
                <a:close/>
              </a:path>
            </a:pathLst>
          </a:custGeom>
          <a:blipFill>
            <a:blip r:embed="rId3"/>
            <a:stretch>
              <a:fillRect b="-61478"/>
            </a:stretch>
          </a:blipFill>
        </p:spPr>
      </p:sp>
      <p:sp>
        <p:nvSpPr>
          <p:cNvPr id="29" name="Freeform 29"/>
          <p:cNvSpPr/>
          <p:nvPr/>
        </p:nvSpPr>
        <p:spPr>
          <a:xfrm>
            <a:off x="793063" y="3152261"/>
            <a:ext cx="1760563" cy="1110081"/>
          </a:xfrm>
          <a:custGeom>
            <a:avLst/>
            <a:gdLst/>
            <a:ahLst/>
            <a:cxnLst/>
            <a:rect l="l" t="t" r="r" b="b"/>
            <a:pathLst>
              <a:path w="1760563" h="1110081">
                <a:moveTo>
                  <a:pt x="0" y="0"/>
                </a:moveTo>
                <a:lnTo>
                  <a:pt x="1760563" y="0"/>
                </a:lnTo>
                <a:lnTo>
                  <a:pt x="1760563" y="1110081"/>
                </a:lnTo>
                <a:lnTo>
                  <a:pt x="0" y="1110081"/>
                </a:lnTo>
                <a:lnTo>
                  <a:pt x="0" y="0"/>
                </a:lnTo>
                <a:close/>
              </a:path>
            </a:pathLst>
          </a:custGeom>
          <a:blipFill>
            <a:blip r:embed="rId4"/>
            <a:stretch>
              <a:fillRect/>
            </a:stretch>
          </a:blipFill>
        </p:spPr>
      </p:sp>
      <p:sp>
        <p:nvSpPr>
          <p:cNvPr id="43" name="Title 42">
            <a:extLst>
              <a:ext uri="{FF2B5EF4-FFF2-40B4-BE49-F238E27FC236}">
                <a16:creationId xmlns:a16="http://schemas.microsoft.com/office/drawing/2014/main" id="{8DB1BA7A-01C9-FDC8-797D-0196B715E754}"/>
              </a:ext>
            </a:extLst>
          </p:cNvPr>
          <p:cNvSpPr>
            <a:spLocks noGrp="1"/>
          </p:cNvSpPr>
          <p:nvPr>
            <p:ph type="title"/>
          </p:nvPr>
        </p:nvSpPr>
        <p:spPr>
          <a:xfrm>
            <a:off x="7712138" y="1341689"/>
            <a:ext cx="8583516" cy="6339456"/>
          </a:xfrm>
        </p:spPr>
        <p:txBody>
          <a:bodyPr bIns="180000">
            <a:noAutofit/>
          </a:bodyPr>
          <a:lstStyle/>
          <a:p>
            <a:pPr>
              <a:lnSpc>
                <a:spcPct val="150000"/>
              </a:lnSpc>
            </a:pPr>
            <a:r>
              <a:rPr lang="vi-VN" sz="7200" b="1" dirty="0">
                <a:solidFill>
                  <a:srgbClr val="4166DB"/>
                </a:solidFill>
                <a:effectLst/>
                <a:latin typeface="Arial" panose="020B0604020202020204" pitchFamily="34" charset="0"/>
                <a:ea typeface="Calibri" panose="020F0502020204030204" pitchFamily="34" charset="0"/>
                <a:cs typeface="Arial" panose="020B0604020202020204" pitchFamily="34" charset="0"/>
              </a:rPr>
              <a:t>01</a:t>
            </a:r>
            <a:br>
              <a:rPr lang="vi-VN" sz="6600" b="1" dirty="0">
                <a:effectLst/>
                <a:latin typeface="Arial" panose="020B0604020202020204" pitchFamily="34" charset="0"/>
                <a:ea typeface="Calibri" panose="020F0502020204030204" pitchFamily="34" charset="0"/>
                <a:cs typeface="Arial" panose="020B0604020202020204" pitchFamily="34" charset="0"/>
              </a:rPr>
            </a:br>
            <a:r>
              <a:rPr lang="vi-VN" sz="6600" b="1" dirty="0">
                <a:effectLst/>
                <a:latin typeface="Arial" panose="020B0604020202020204" pitchFamily="34" charset="0"/>
                <a:ea typeface="Calibri" panose="020F0502020204030204" pitchFamily="34" charset="0"/>
                <a:cs typeface="Arial" panose="020B0604020202020204" pitchFamily="34" charset="0"/>
              </a:rPr>
              <a:t>VAI TRÒ CỦA THÔNG TIN TRONG GIẢI QUYẾT VẤN ĐỀ</a:t>
            </a:r>
            <a:endParaRPr lang="vi-VN" sz="6600" b="1" dirty="0"/>
          </a:p>
        </p:txBody>
      </p:sp>
    </p:spTree>
    <p:extLst>
      <p:ext uri="{BB962C8B-B14F-4D97-AF65-F5344CB8AC3E}">
        <p14:creationId xmlns:p14="http://schemas.microsoft.com/office/powerpoint/2010/main" val="26947684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1184</Words>
  <Application>Microsoft Office PowerPoint</Application>
  <PresentationFormat>Custom</PresentationFormat>
  <Paragraphs>113</Paragraphs>
  <Slides>36</Slides>
  <Notes>6</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CHÀO MỪNG CÁC EM ĐẾN VỚI BÀI HỌC MỚI NGÀY HÔM NAY!</vt:lpstr>
      <vt:lpstr>KHỞI ĐỘNG</vt:lpstr>
      <vt:lpstr>Hình 1. Mảnh vườn trồng rau của bác Phương</vt:lpstr>
      <vt:lpstr>Gợi ý trả lời</vt:lpstr>
      <vt:lpstr>CHỦ ĐỀ C. TỔ CHỨC  LƯU TRỮ, TÌM KIẾM VÀ TRAO ĐỔI THÔNG TIN</vt:lpstr>
      <vt:lpstr>C1. TÌM KIẾM  THÔNG TIN TRONG GIẢI QUYẾT VẤN ĐỀ</vt:lpstr>
      <vt:lpstr>BÀI 1:  THU THẬP VÀ TÌM KIẾM THÔNG TIN TRONG  GIẢI QUYẾT VẤN ĐỀ</vt:lpstr>
      <vt:lpstr>NỘI DUNG BÀI HỌC</vt:lpstr>
      <vt:lpstr>01 VAI TRÒ CỦA THÔNG TIN TRONG GIẢI QUYẾT VẤN ĐỀ</vt:lpstr>
      <vt:lpstr>TRẢ LỜI CÂU HỎI</vt:lpstr>
      <vt:lpstr>PowerPoint Presentation</vt:lpstr>
      <vt:lpstr>Đọc lại vấn đề phần Khởi động và cho biết</vt:lpstr>
      <vt:lpstr>Gợi ý trả lời</vt:lpstr>
      <vt:lpstr>Thông tin cho ta hiểu rõ vấn đề cần giải quyết, cung cấp kiến thức và dữ liệu để có thể tìm ra cách giải quyết vấn đề.</vt:lpstr>
      <vt:lpstr>02 THU THẬP VÀ TÌM KIẾM THÔNG TIN TRONG GIẢI QUYẾT VẤN ĐỀ</vt:lpstr>
      <vt:lpstr>Quan sát lại hình ảnh trong hoạt động Khởi động</vt:lpstr>
      <vt:lpstr>Gợi ý trả lời</vt:lpstr>
      <vt:lpstr>TRẢ LỜI CÂU HỎI</vt:lpstr>
      <vt:lpstr>PowerPoint Presentation</vt:lpstr>
      <vt:lpstr>Để giải quyết được một vấn đề, em cần có đầy đủ thông tin phù hợp. Nếu còn thiếu thông tin, em cần thu thập và tìm kiếm thêm thông 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vt:lpstr>
      <vt:lpstr>Gợi ý thực hiện</vt:lpstr>
      <vt:lpstr>VẬN DỤNG</vt:lpstr>
      <vt:lpstr>Giới thiệu ngắn gọn về phần mềm Scratch</vt:lpstr>
      <vt:lpstr>Giới thiệu ngắn gọn về phần mềm Scratch</vt:lpstr>
      <vt:lpstr>Quan sát các bước lập trình game với phần mềm Scratch</vt:lpstr>
      <vt:lpstr>HƯỚNG DẪN VỀ NHÀ</vt:lpstr>
      <vt:lpstr>CẢM ƠN CÁC BẠN  ĐÃ CHÚ Ý LẮNG NGHE!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Illustrative Debate Presentation</dc:title>
  <cp:lastModifiedBy>My Tra</cp:lastModifiedBy>
  <cp:revision>27</cp:revision>
  <dcterms:created xsi:type="dcterms:W3CDTF">2006-08-16T00:00:00Z</dcterms:created>
  <dcterms:modified xsi:type="dcterms:W3CDTF">2024-08-07T03:05:27Z</dcterms:modified>
  <dc:identifier>DAGMAv0tM-o</dc:identifier>
</cp:coreProperties>
</file>