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68" r:id="rId4"/>
    <p:sldId id="269" r:id="rId5"/>
    <p:sldId id="270" r:id="rId6"/>
    <p:sldId id="271" r:id="rId7"/>
    <p:sldId id="267" r:id="rId8"/>
    <p:sldId id="272" r:id="rId9"/>
    <p:sldId id="259" r:id="rId10"/>
    <p:sldId id="274" r:id="rId11"/>
    <p:sldId id="275" r:id="rId12"/>
    <p:sldId id="277" r:id="rId13"/>
    <p:sldId id="278" r:id="rId14"/>
    <p:sldId id="279" r:id="rId15"/>
    <p:sldId id="280" r:id="rId16"/>
    <p:sldId id="281" r:id="rId17"/>
    <p:sldId id="282" r:id="rId18"/>
    <p:sldId id="283" r:id="rId19"/>
    <p:sldId id="284" r:id="rId20"/>
    <p:sldId id="285"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FAF6BE"/>
    <a:srgbClr val="F9F4B5"/>
    <a:srgbClr val="FFEEB7"/>
    <a:srgbClr val="519E2E"/>
    <a:srgbClr val="66C43A"/>
    <a:srgbClr val="381DFF"/>
    <a:srgbClr val="D9ECD4"/>
    <a:srgbClr val="FFE7CB"/>
    <a:srgbClr val="8C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3" autoAdjust="0"/>
    <p:restoredTop sz="94622" autoAdjust="0"/>
  </p:normalViewPr>
  <p:slideViewPr>
    <p:cSldViewPr>
      <p:cViewPr varScale="1">
        <p:scale>
          <a:sx n="51" d="100"/>
          <a:sy n="51" d="100"/>
        </p:scale>
        <p:origin x="710"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4EF33-3ED5-4AE5-B122-A22886B6F6BB}" type="datetimeFigureOut">
              <a:rPr lang="vi-VN" smtClean="0"/>
              <a:t>01/08/2024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5657F-4A17-4BAD-B135-1BC05F10A7CA}" type="slidenum">
              <a:rPr lang="vi-VN" smtClean="0"/>
              <a:t>‹#›</a:t>
            </a:fld>
            <a:endParaRPr lang="vi-VN"/>
          </a:p>
        </p:txBody>
      </p:sp>
    </p:spTree>
    <p:extLst>
      <p:ext uri="{BB962C8B-B14F-4D97-AF65-F5344CB8AC3E}">
        <p14:creationId xmlns:p14="http://schemas.microsoft.com/office/powerpoint/2010/main" val="87214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chú ong tương ứng với 1 câu hỏi. GV ấn vào mỗi chú ong để chọn câu hỏi. Mỗi câu trả lời đúng tương ứng với 1 chú ong về tổ. </a:t>
            </a:r>
          </a:p>
        </p:txBody>
      </p:sp>
      <p:sp>
        <p:nvSpPr>
          <p:cNvPr id="4" name="Slide Number Placeholder 3"/>
          <p:cNvSpPr>
            <a:spLocks noGrp="1"/>
          </p:cNvSpPr>
          <p:nvPr>
            <p:ph type="sldNum" sz="quarter" idx="5"/>
          </p:nvPr>
        </p:nvSpPr>
        <p:spPr/>
        <p:txBody>
          <a:bodyPr/>
          <a:lstStyle/>
          <a:p>
            <a:fld id="{6465657F-4A17-4BAD-B135-1BC05F10A7CA}" type="slidenum">
              <a:rPr lang="vi-VN" smtClean="0"/>
              <a:t>20</a:t>
            </a:fld>
            <a:endParaRPr lang="vi-VN"/>
          </a:p>
        </p:txBody>
      </p:sp>
    </p:spTree>
    <p:extLst>
      <p:ext uri="{BB962C8B-B14F-4D97-AF65-F5344CB8AC3E}">
        <p14:creationId xmlns:p14="http://schemas.microsoft.com/office/powerpoint/2010/main" val="94491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hoàn thành câu hỏi, GV ấn vào dấu X góc phải màn hình để kết thúc trò chơi.</a:t>
            </a:r>
          </a:p>
        </p:txBody>
      </p:sp>
      <p:sp>
        <p:nvSpPr>
          <p:cNvPr id="4" name="Slide Number Placeholder 3"/>
          <p:cNvSpPr>
            <a:spLocks noGrp="1"/>
          </p:cNvSpPr>
          <p:nvPr>
            <p:ph type="sldNum" sz="quarter" idx="5"/>
          </p:nvPr>
        </p:nvSpPr>
        <p:spPr/>
        <p:txBody>
          <a:bodyPr/>
          <a:lstStyle/>
          <a:p>
            <a:fld id="{6465657F-4A17-4BAD-B135-1BC05F10A7CA}" type="slidenum">
              <a:rPr lang="vi-VN" smtClean="0"/>
              <a:t>21</a:t>
            </a:fld>
            <a:endParaRPr lang="vi-VN"/>
          </a:p>
        </p:txBody>
      </p:sp>
    </p:spTree>
    <p:extLst>
      <p:ext uri="{BB962C8B-B14F-4D97-AF65-F5344CB8AC3E}">
        <p14:creationId xmlns:p14="http://schemas.microsoft.com/office/powerpoint/2010/main" val="257180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chọn tổ ong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22</a:t>
            </a:fld>
            <a:endParaRPr lang="vi-VN"/>
          </a:p>
        </p:txBody>
      </p:sp>
    </p:spTree>
    <p:extLst>
      <p:ext uri="{BB962C8B-B14F-4D97-AF65-F5344CB8AC3E}">
        <p14:creationId xmlns:p14="http://schemas.microsoft.com/office/powerpoint/2010/main" val="1412949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21.xml"/><Relationship Id="rId3" Type="http://schemas.openxmlformats.org/officeDocument/2006/relationships/slideLayout" Target="../slideLayouts/slideLayout6.xml"/><Relationship Id="rId7" Type="http://schemas.microsoft.com/office/2007/relationships/hdphoto" Target="../media/hdphoto1.wdp"/><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3.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12" Type="http://schemas.openxmlformats.org/officeDocument/2006/relationships/slide" Target="slide22.xml"/><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25.xml"/><Relationship Id="rId11" Type="http://schemas.openxmlformats.org/officeDocument/2006/relationships/image" Target="../media/image34.png"/><Relationship Id="rId5" Type="http://schemas.microsoft.com/office/2007/relationships/hdphoto" Target="../media/hdphoto1.wdp"/><Relationship Id="rId15" Type="http://schemas.openxmlformats.org/officeDocument/2006/relationships/image" Target="../media/image40.png"/><Relationship Id="rId10" Type="http://schemas.openxmlformats.org/officeDocument/2006/relationships/slide" Target="slide24.xml"/><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1.xml"/><Relationship Id="rId5" Type="http://schemas.microsoft.com/office/2007/relationships/hdphoto" Target="../media/hdphoto2.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5.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6.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nhathieunhitphcm.com.vn/" TargetMode="External"/><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44759" y="8365838"/>
            <a:ext cx="3104333" cy="3127075"/>
          </a:xfrm>
          <a:custGeom>
            <a:avLst/>
            <a:gdLst/>
            <a:ahLst/>
            <a:cxnLst/>
            <a:rect l="l" t="t" r="r" b="b"/>
            <a:pathLst>
              <a:path w="3104333" h="3127075">
                <a:moveTo>
                  <a:pt x="0" y="0"/>
                </a:moveTo>
                <a:lnTo>
                  <a:pt x="3104334" y="0"/>
                </a:lnTo>
                <a:lnTo>
                  <a:pt x="3104334" y="3127075"/>
                </a:lnTo>
                <a:lnTo>
                  <a:pt x="0" y="3127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580047" y="9938900"/>
            <a:ext cx="19489954" cy="1013386"/>
            <a:chOff x="0" y="0"/>
            <a:chExt cx="5133157" cy="266900"/>
          </a:xfrm>
        </p:grpSpPr>
        <p:sp>
          <p:nvSpPr>
            <p:cNvPr id="7" name="Freeform 7"/>
            <p:cNvSpPr/>
            <p:nvPr/>
          </p:nvSpPr>
          <p:spPr>
            <a:xfrm>
              <a:off x="0" y="0"/>
              <a:ext cx="5133157" cy="266900"/>
            </a:xfrm>
            <a:custGeom>
              <a:avLst/>
              <a:gdLst/>
              <a:ahLst/>
              <a:cxnLst/>
              <a:rect l="l" t="t" r="r" b="b"/>
              <a:pathLst>
                <a:path w="5133157" h="266900">
                  <a:moveTo>
                    <a:pt x="0" y="0"/>
                  </a:moveTo>
                  <a:lnTo>
                    <a:pt x="5133157" y="0"/>
                  </a:lnTo>
                  <a:lnTo>
                    <a:pt x="5133157" y="266900"/>
                  </a:lnTo>
                  <a:lnTo>
                    <a:pt x="0" y="266900"/>
                  </a:lnTo>
                  <a:close/>
                </a:path>
              </a:pathLst>
            </a:custGeom>
            <a:solidFill>
              <a:srgbClr val="8C7BFF"/>
            </a:solidFill>
            <a:ln cap="sq">
              <a:noFill/>
              <a:prstDash val="solid"/>
              <a:miter/>
            </a:ln>
          </p:spPr>
        </p:sp>
        <p:sp>
          <p:nvSpPr>
            <p:cNvPr id="8" name="TextBox 8"/>
            <p:cNvSpPr txBox="1"/>
            <p:nvPr/>
          </p:nvSpPr>
          <p:spPr>
            <a:xfrm>
              <a:off x="0" y="-38100"/>
              <a:ext cx="5133157" cy="3050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33B9651-5931-5DB8-6454-3A4C8424FCEE}"/>
              </a:ext>
            </a:extLst>
          </p:cNvPr>
          <p:cNvGrpSpPr/>
          <p:nvPr/>
        </p:nvGrpSpPr>
        <p:grpSpPr>
          <a:xfrm>
            <a:off x="-670310" y="-601292"/>
            <a:ext cx="19670481" cy="2241467"/>
            <a:chOff x="-670310" y="-601292"/>
            <a:chExt cx="19670481" cy="2241467"/>
          </a:xfrm>
        </p:grpSpPr>
        <p:grpSp>
          <p:nvGrpSpPr>
            <p:cNvPr id="3" name="Group 3"/>
            <p:cNvGrpSpPr/>
            <p:nvPr/>
          </p:nvGrpSpPr>
          <p:grpSpPr>
            <a:xfrm>
              <a:off x="-670310" y="-591767"/>
              <a:ext cx="19670481" cy="2231942"/>
              <a:chOff x="0" y="0"/>
              <a:chExt cx="5180703" cy="587837"/>
            </a:xfrm>
          </p:grpSpPr>
          <p:sp>
            <p:nvSpPr>
              <p:cNvPr id="4" name="Freeform 4"/>
              <p:cNvSpPr/>
              <p:nvPr/>
            </p:nvSpPr>
            <p:spPr>
              <a:xfrm>
                <a:off x="0" y="0"/>
                <a:ext cx="5180703" cy="587837"/>
              </a:xfrm>
              <a:custGeom>
                <a:avLst/>
                <a:gdLst/>
                <a:ahLst/>
                <a:cxnLst/>
                <a:rect l="l" t="t" r="r" b="b"/>
                <a:pathLst>
                  <a:path w="5180703" h="587837">
                    <a:moveTo>
                      <a:pt x="0" y="0"/>
                    </a:moveTo>
                    <a:lnTo>
                      <a:pt x="5180703" y="0"/>
                    </a:lnTo>
                    <a:lnTo>
                      <a:pt x="5180703" y="587837"/>
                    </a:lnTo>
                    <a:lnTo>
                      <a:pt x="0" y="587837"/>
                    </a:lnTo>
                    <a:close/>
                  </a:path>
                </a:pathLst>
              </a:custGeom>
              <a:solidFill>
                <a:srgbClr val="8C7BFF"/>
              </a:solidFill>
              <a:ln cap="sq">
                <a:noFill/>
                <a:prstDash val="solid"/>
                <a:miter/>
              </a:ln>
            </p:spPr>
          </p:sp>
          <p:sp>
            <p:nvSpPr>
              <p:cNvPr id="5" name="TextBox 5"/>
              <p:cNvSpPr txBox="1"/>
              <p:nvPr/>
            </p:nvSpPr>
            <p:spPr>
              <a:xfrm>
                <a:off x="0" y="-38100"/>
                <a:ext cx="5180703" cy="62593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9" name="AutoShape 9"/>
            <p:cNvSpPr/>
            <p:nvPr/>
          </p:nvSpPr>
          <p:spPr>
            <a:xfrm rot="5400000">
              <a:off x="3297077" y="514679"/>
              <a:ext cx="2231942" cy="0"/>
            </a:xfrm>
            <a:prstGeom prst="line">
              <a:avLst/>
            </a:prstGeom>
            <a:ln w="19050" cap="flat">
              <a:solidFill>
                <a:srgbClr val="000000"/>
              </a:solidFill>
              <a:prstDash val="solid"/>
              <a:headEnd type="none" w="sm" len="sm"/>
              <a:tailEnd type="none" w="sm" len="sm"/>
            </a:ln>
          </p:spPr>
        </p:sp>
        <p:sp>
          <p:nvSpPr>
            <p:cNvPr id="10" name="AutoShape 10"/>
            <p:cNvSpPr/>
            <p:nvPr/>
          </p:nvSpPr>
          <p:spPr>
            <a:xfrm rot="-10800000">
              <a:off x="-670310" y="1621125"/>
              <a:ext cx="19670481" cy="0"/>
            </a:xfrm>
            <a:prstGeom prst="line">
              <a:avLst/>
            </a:prstGeom>
            <a:ln w="19050" cap="flat">
              <a:solidFill>
                <a:srgbClr val="000000"/>
              </a:solidFill>
              <a:prstDash val="solid"/>
              <a:headEnd type="none" w="sm" len="sm"/>
              <a:tailEnd type="none" w="sm" len="sm"/>
            </a:ln>
          </p:spPr>
        </p:sp>
      </p:grpSp>
      <p:sp>
        <p:nvSpPr>
          <p:cNvPr id="11" name="Freeform 11"/>
          <p:cNvSpPr/>
          <p:nvPr/>
        </p:nvSpPr>
        <p:spPr>
          <a:xfrm>
            <a:off x="1028700" y="9294407"/>
            <a:ext cx="911365" cy="248347"/>
          </a:xfrm>
          <a:custGeom>
            <a:avLst/>
            <a:gdLst/>
            <a:ahLst/>
            <a:cxnLst/>
            <a:rect l="l" t="t" r="r" b="b"/>
            <a:pathLst>
              <a:path w="911365" h="248347">
                <a:moveTo>
                  <a:pt x="0" y="0"/>
                </a:moveTo>
                <a:lnTo>
                  <a:pt x="911365" y="0"/>
                </a:lnTo>
                <a:lnTo>
                  <a:pt x="911365" y="248347"/>
                </a:lnTo>
                <a:lnTo>
                  <a:pt x="0" y="248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10366845" y="2667980"/>
            <a:ext cx="6466146" cy="6466146"/>
          </a:xfrm>
          <a:custGeom>
            <a:avLst/>
            <a:gdLst/>
            <a:ahLst/>
            <a:cxnLst/>
            <a:rect l="l" t="t" r="r" b="b"/>
            <a:pathLst>
              <a:path w="6466146" h="6466146">
                <a:moveTo>
                  <a:pt x="6466146" y="0"/>
                </a:moveTo>
                <a:lnTo>
                  <a:pt x="0" y="0"/>
                </a:lnTo>
                <a:lnTo>
                  <a:pt x="0" y="6466147"/>
                </a:lnTo>
                <a:lnTo>
                  <a:pt x="6466146" y="6466147"/>
                </a:lnTo>
                <a:lnTo>
                  <a:pt x="646614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0" name="TextBox 20"/>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solidFill>
                  <a:srgbClr val="FFFFFF"/>
                </a:solidFill>
                <a:latin typeface="Arial" panose="020B0604020202020204" pitchFamily="34" charset="0"/>
                <a:ea typeface="Nunito Sans Bold"/>
                <a:cs typeface="Arial" panose="020B0604020202020204" pitchFamily="34" charset="0"/>
                <a:sym typeface="Nunito Sans Bold"/>
              </a:rPr>
              <a:t>Cánh diều</a:t>
            </a:r>
            <a:endParaRPr lang="en-US" sz="2400" b="1" dirty="0">
              <a:solidFill>
                <a:srgbClr val="FFFFFF"/>
              </a:solidFill>
              <a:latin typeface="Arial" panose="020B0604020202020204" pitchFamily="34" charset="0"/>
              <a:ea typeface="Nunito Sans Bold"/>
              <a:cs typeface="Arial" panose="020B0604020202020204" pitchFamily="34" charset="0"/>
              <a:sym typeface="Nunito Sans Bold"/>
            </a:endParaRPr>
          </a:p>
        </p:txBody>
      </p:sp>
      <p:sp>
        <p:nvSpPr>
          <p:cNvPr id="21" name="TextBox 21"/>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solidFill>
                  <a:schemeClr val="bg1"/>
                </a:solidFill>
                <a:latin typeface="Arial" panose="020B0604020202020204" pitchFamily="34" charset="0"/>
                <a:ea typeface="Nunito Sans Bold"/>
                <a:cs typeface="Arial" panose="020B0604020202020204" pitchFamily="34" charset="0"/>
                <a:sym typeface="Nunito Sans Bold"/>
              </a:rPr>
              <a:t>Lớp 5</a:t>
            </a:r>
            <a:endParaRPr lang="en-US" sz="2400" b="1" u="none" dirty="0">
              <a:solidFill>
                <a:schemeClr val="bg1"/>
              </a:solidFill>
              <a:latin typeface="Arial" panose="020B0604020202020204" pitchFamily="34" charset="0"/>
              <a:ea typeface="Nunito Sans Bold"/>
              <a:cs typeface="Arial" panose="020B0604020202020204" pitchFamily="34" charset="0"/>
              <a:sym typeface="Nunito Sans Bold"/>
            </a:endParaRPr>
          </a:p>
        </p:txBody>
      </p:sp>
      <p:sp>
        <p:nvSpPr>
          <p:cNvPr id="26" name="Title 25">
            <a:extLst>
              <a:ext uri="{FF2B5EF4-FFF2-40B4-BE49-F238E27FC236}">
                <a16:creationId xmlns:a16="http://schemas.microsoft.com/office/drawing/2014/main" id="{0BB17244-B65C-206E-3513-DEB93546F95E}"/>
              </a:ext>
            </a:extLst>
          </p:cNvPr>
          <p:cNvSpPr>
            <a:spLocks noGrp="1"/>
          </p:cNvSpPr>
          <p:nvPr>
            <p:ph type="title"/>
          </p:nvPr>
        </p:nvSpPr>
        <p:spPr>
          <a:xfrm>
            <a:off x="1295400" y="2298048"/>
            <a:ext cx="9372600" cy="6466146"/>
          </a:xfrm>
        </p:spPr>
        <p:txBody>
          <a:bodyPr>
            <a:noAutofit/>
          </a:bodyPr>
          <a:lstStyle/>
          <a:p>
            <a:pPr algn="l">
              <a:lnSpc>
                <a:spcPct val="150000"/>
              </a:lnSpc>
            </a:pPr>
            <a:r>
              <a:rPr lang="vi-VN" sz="7200" b="1" dirty="0">
                <a:solidFill>
                  <a:srgbClr val="381DFF"/>
                </a:solidFill>
                <a:latin typeface="Arial" panose="020B0604020202020204" pitchFamily="34" charset="0"/>
                <a:cs typeface="Arial" panose="020B0604020202020204" pitchFamily="34" charset="0"/>
              </a:rPr>
              <a:t>THÂN MẾN </a:t>
            </a:r>
            <a:br>
              <a:rPr lang="vi-VN" sz="7200" b="1" dirty="0">
                <a:solidFill>
                  <a:srgbClr val="381DFF"/>
                </a:solidFill>
                <a:latin typeface="Arial" panose="020B0604020202020204" pitchFamily="34" charset="0"/>
                <a:cs typeface="Arial" panose="020B0604020202020204" pitchFamily="34" charset="0"/>
              </a:rPr>
            </a:br>
            <a:r>
              <a:rPr lang="vi-VN" sz="7200" b="1" dirty="0">
                <a:solidFill>
                  <a:srgbClr val="381DFF"/>
                </a:solidFill>
                <a:latin typeface="Arial" panose="020B0604020202020204" pitchFamily="34" charset="0"/>
                <a:cs typeface="Arial" panose="020B0604020202020204" pitchFamily="34" charset="0"/>
              </a:rPr>
              <a:t>CHÀO MỪNG </a:t>
            </a:r>
            <a:br>
              <a:rPr lang="vi-VN" sz="7200" b="1" dirty="0">
                <a:solidFill>
                  <a:srgbClr val="381DFF"/>
                </a:solidFill>
                <a:latin typeface="Arial" panose="020B0604020202020204" pitchFamily="34" charset="0"/>
                <a:cs typeface="Arial" panose="020B0604020202020204" pitchFamily="34" charset="0"/>
              </a:rPr>
            </a:br>
            <a:r>
              <a:rPr lang="vi-VN" sz="7200" b="1" dirty="0">
                <a:solidFill>
                  <a:srgbClr val="381DFF"/>
                </a:solidFill>
                <a:latin typeface="Arial" panose="020B0604020202020204" pitchFamily="34" charset="0"/>
                <a:cs typeface="Arial" panose="020B0604020202020204" pitchFamily="34" charset="0"/>
              </a:rPr>
              <a:t>CÁC BẠN ĐẾN VỚI BÀI HỌC MỚI!</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75FD0A-8CC4-6963-D95F-63AD15CD3FCF}"/>
              </a:ext>
            </a:extLst>
          </p:cNvPr>
          <p:cNvGrpSpPr/>
          <p:nvPr/>
        </p:nvGrpSpPr>
        <p:grpSpPr>
          <a:xfrm>
            <a:off x="457200" y="2247900"/>
            <a:ext cx="17373600" cy="7375998"/>
            <a:chOff x="685800" y="2400300"/>
            <a:chExt cx="17373600" cy="7375998"/>
          </a:xfrm>
        </p:grpSpPr>
        <p:sp>
          <p:nvSpPr>
            <p:cNvPr id="2" name="Rectangle: Rounded Corners 1">
              <a:extLst>
                <a:ext uri="{FF2B5EF4-FFF2-40B4-BE49-F238E27FC236}">
                  <a16:creationId xmlns:a16="http://schemas.microsoft.com/office/drawing/2014/main" id="{196F159F-B7AD-4D0D-26D5-CE30E78C808B}"/>
                </a:ext>
              </a:extLst>
            </p:cNvPr>
            <p:cNvSpPr/>
            <p:nvPr/>
          </p:nvSpPr>
          <p:spPr>
            <a:xfrm>
              <a:off x="685800" y="2400300"/>
              <a:ext cx="17373600" cy="7375998"/>
            </a:xfrm>
            <a:prstGeom prst="roundRect">
              <a:avLst>
                <a:gd name="adj" fmla="val 13932"/>
              </a:avLst>
            </a:prstGeom>
            <a:solidFill>
              <a:srgbClr val="8C7BFF"/>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3D7AC46-02BD-17B3-0DC8-1712F783A4CF}"/>
                </a:ext>
              </a:extLst>
            </p:cNvPr>
            <p:cNvSpPr txBox="1"/>
            <p:nvPr/>
          </p:nvSpPr>
          <p:spPr>
            <a:xfrm>
              <a:off x="6248400" y="2781357"/>
              <a:ext cx="6248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THẢO LUẬN NHÓM</a:t>
              </a:r>
            </a:p>
          </p:txBody>
        </p:sp>
      </p:grpSp>
      <p:sp>
        <p:nvSpPr>
          <p:cNvPr id="16" name="Freeform 16"/>
          <p:cNvSpPr/>
          <p:nvPr/>
        </p:nvSpPr>
        <p:spPr>
          <a:xfrm>
            <a:off x="-429608" y="-1"/>
            <a:ext cx="19189077" cy="1653297"/>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a:effectLst/>
                <a:latin typeface="Arial" panose="020B0604020202020204" pitchFamily="34" charset="0"/>
                <a:ea typeface="Calibri" panose="020F0502020204030204" pitchFamily="34" charset="0"/>
                <a:cs typeface="Arial" panose="020B0604020202020204" pitchFamily="34" charset="0"/>
              </a:rPr>
              <a:t>Quan </a:t>
            </a:r>
            <a:r>
              <a:rPr lang="vi-VN" b="1" dirty="0">
                <a:effectLst/>
                <a:latin typeface="Arial" panose="020B0604020202020204" pitchFamily="34" charset="0"/>
                <a:ea typeface="Calibri" panose="020F0502020204030204" pitchFamily="34" charset="0"/>
                <a:cs typeface="Arial" panose="020B0604020202020204" pitchFamily="34" charset="0"/>
              </a:rPr>
              <a:t>sát website Bảo tàng Dân tộc học Việt Nam</a:t>
            </a:r>
            <a:endParaRPr lang="vi-VN" b="1"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7FF5B90-497D-0EB5-AC35-0DDD934A94D0}"/>
              </a:ext>
            </a:extLst>
          </p:cNvPr>
          <p:cNvSpPr/>
          <p:nvPr/>
        </p:nvSpPr>
        <p:spPr>
          <a:xfrm>
            <a:off x="990571" y="3779455"/>
            <a:ext cx="5909187" cy="5306945"/>
          </a:xfrm>
          <a:prstGeom prst="roundRect">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Em hãy nêu và xác định các thành phần tương ứng trên cửa sổ của website đó với các chú thích ở Hình 1.</a:t>
            </a:r>
          </a:p>
        </p:txBody>
      </p:sp>
      <p:pic>
        <p:nvPicPr>
          <p:cNvPr id="1026" name="Picture 2">
            <a:extLst>
              <a:ext uri="{FF2B5EF4-FFF2-40B4-BE49-F238E27FC236}">
                <a16:creationId xmlns:a16="http://schemas.microsoft.com/office/drawing/2014/main" id="{F6A57F7F-9396-09B2-0E50-28128069E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87" t="10138" r="7877" b="16301"/>
          <a:stretch/>
        </p:blipFill>
        <p:spPr bwMode="auto">
          <a:xfrm>
            <a:off x="7315200" y="3779455"/>
            <a:ext cx="10065745" cy="53069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44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latin typeface="Arial" panose="020B0604020202020204" pitchFamily="34" charset="0"/>
                <a:cs typeface="Arial" panose="020B0604020202020204" pitchFamily="34" charset="0"/>
              </a:rPr>
              <a:t>Nhận xét hình ảnh</a:t>
            </a:r>
          </a:p>
        </p:txBody>
      </p:sp>
      <p:sp>
        <p:nvSpPr>
          <p:cNvPr id="9" name="Rectangle: Rounded Corners 8">
            <a:extLst>
              <a:ext uri="{FF2B5EF4-FFF2-40B4-BE49-F238E27FC236}">
                <a16:creationId xmlns:a16="http://schemas.microsoft.com/office/drawing/2014/main" id="{A47FC31C-F82A-4FD8-6724-E0AEFD703783}"/>
              </a:ext>
            </a:extLst>
          </p:cNvPr>
          <p:cNvSpPr/>
          <p:nvPr/>
        </p:nvSpPr>
        <p:spPr>
          <a:xfrm>
            <a:off x="607142" y="2075855"/>
            <a:ext cx="3279058" cy="762000"/>
          </a:xfrm>
          <a:prstGeom prst="roundRect">
            <a:avLst/>
          </a:prstGeom>
          <a:solidFill>
            <a:srgbClr val="FFE7CB"/>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Tên website</a:t>
            </a:r>
          </a:p>
        </p:txBody>
      </p:sp>
      <p:sp>
        <p:nvSpPr>
          <p:cNvPr id="15" name="Rectangle: Rounded Corners 14">
            <a:extLst>
              <a:ext uri="{FF2B5EF4-FFF2-40B4-BE49-F238E27FC236}">
                <a16:creationId xmlns:a16="http://schemas.microsoft.com/office/drawing/2014/main" id="{4897C708-B10B-EA29-E668-BF08F761410B}"/>
              </a:ext>
            </a:extLst>
          </p:cNvPr>
          <p:cNvSpPr/>
          <p:nvPr/>
        </p:nvSpPr>
        <p:spPr>
          <a:xfrm>
            <a:off x="13483750" y="2075855"/>
            <a:ext cx="4199566" cy="762000"/>
          </a:xfrm>
          <a:prstGeom prst="roundRect">
            <a:avLst/>
          </a:prstGeom>
          <a:solidFill>
            <a:srgbClr val="FFE7CB"/>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t>Địa chỉ </a:t>
            </a:r>
            <a:r>
              <a:rPr lang="vi-VN" sz="3600" dirty="0"/>
              <a:t>website</a:t>
            </a:r>
          </a:p>
        </p:txBody>
      </p:sp>
      <p:sp>
        <p:nvSpPr>
          <p:cNvPr id="17" name="Rectangle: Rounded Corners 16">
            <a:extLst>
              <a:ext uri="{FF2B5EF4-FFF2-40B4-BE49-F238E27FC236}">
                <a16:creationId xmlns:a16="http://schemas.microsoft.com/office/drawing/2014/main" id="{1E4A126D-52AC-6B12-502B-B02C28B4E97A}"/>
              </a:ext>
            </a:extLst>
          </p:cNvPr>
          <p:cNvSpPr/>
          <p:nvPr/>
        </p:nvSpPr>
        <p:spPr>
          <a:xfrm>
            <a:off x="602226" y="5206150"/>
            <a:ext cx="4884424" cy="762000"/>
          </a:xfrm>
          <a:prstGeom prst="roundRect">
            <a:avLst/>
          </a:prstGeom>
          <a:solidFill>
            <a:srgbClr val="FFE7CB"/>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Bảng chọn nội dung</a:t>
            </a:r>
          </a:p>
        </p:txBody>
      </p:sp>
      <p:sp>
        <p:nvSpPr>
          <p:cNvPr id="19" name="Rectangle: Rounded Corners 18">
            <a:extLst>
              <a:ext uri="{FF2B5EF4-FFF2-40B4-BE49-F238E27FC236}">
                <a16:creationId xmlns:a16="http://schemas.microsoft.com/office/drawing/2014/main" id="{7AC52788-4A7F-8F45-FB0A-A286F280A0E7}"/>
              </a:ext>
            </a:extLst>
          </p:cNvPr>
          <p:cNvSpPr/>
          <p:nvPr/>
        </p:nvSpPr>
        <p:spPr>
          <a:xfrm>
            <a:off x="607142" y="7454070"/>
            <a:ext cx="4884424" cy="762000"/>
          </a:xfrm>
          <a:prstGeom prst="roundRect">
            <a:avLst/>
          </a:prstGeom>
          <a:solidFill>
            <a:srgbClr val="D9ECD4"/>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Công cụ tìm kiếm</a:t>
            </a:r>
          </a:p>
        </p:txBody>
      </p:sp>
      <p:pic>
        <p:nvPicPr>
          <p:cNvPr id="21" name="Picture 2">
            <a:extLst>
              <a:ext uri="{FF2B5EF4-FFF2-40B4-BE49-F238E27FC236}">
                <a16:creationId xmlns:a16="http://schemas.microsoft.com/office/drawing/2014/main" id="{9B8ED14D-039C-9BE7-7512-3597CFB5F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48" t="18832" r="68865" b="75075"/>
          <a:stretch/>
        </p:blipFill>
        <p:spPr bwMode="auto">
          <a:xfrm>
            <a:off x="607142" y="3013587"/>
            <a:ext cx="8342375" cy="1752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80659F66-00E4-6E58-9D24-76F0F3EF3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82" t="24013" r="66453" b="71617"/>
          <a:stretch/>
        </p:blipFill>
        <p:spPr bwMode="auto">
          <a:xfrm>
            <a:off x="10886267" y="3013587"/>
            <a:ext cx="6794591" cy="1752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07FB3501-350F-AD1F-9885-4E50903057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20" t="33066" r="13507" b="62381"/>
          <a:stretch/>
        </p:blipFill>
        <p:spPr bwMode="auto">
          <a:xfrm>
            <a:off x="607142" y="6119331"/>
            <a:ext cx="17073716" cy="9733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72BEE3F1-E22B-7AFA-2122-36AC42D031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665" t="29069" r="13491" b="66940"/>
          <a:stretch/>
        </p:blipFill>
        <p:spPr bwMode="auto">
          <a:xfrm>
            <a:off x="602226" y="8391802"/>
            <a:ext cx="4884424" cy="12610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6" name="Freeform 9">
            <a:extLst>
              <a:ext uri="{FF2B5EF4-FFF2-40B4-BE49-F238E27FC236}">
                <a16:creationId xmlns:a16="http://schemas.microsoft.com/office/drawing/2014/main" id="{9ADEF14B-B9E7-3934-E774-05898F1D0194}"/>
              </a:ext>
            </a:extLst>
          </p:cNvPr>
          <p:cNvSpPr/>
          <p:nvPr/>
        </p:nvSpPr>
        <p:spPr>
          <a:xfrm>
            <a:off x="10898557" y="7677897"/>
            <a:ext cx="4375856" cy="2609103"/>
          </a:xfrm>
          <a:custGeom>
            <a:avLst/>
            <a:gdLst/>
            <a:ahLst/>
            <a:cxnLst/>
            <a:rect l="l" t="t" r="r" b="b"/>
            <a:pathLst>
              <a:path w="3429211" h="2044667">
                <a:moveTo>
                  <a:pt x="0" y="0"/>
                </a:moveTo>
                <a:lnTo>
                  <a:pt x="3429211" y="0"/>
                </a:lnTo>
                <a:lnTo>
                  <a:pt x="3429211" y="2044667"/>
                </a:lnTo>
                <a:lnTo>
                  <a:pt x="0" y="2044667"/>
                </a:lnTo>
                <a:lnTo>
                  <a:pt x="0" y="0"/>
                </a:lnTo>
                <a:close/>
              </a:path>
            </a:pathLst>
          </a:custGeom>
          <a:blipFill>
            <a:blip r:embed="rId3"/>
            <a:stretch>
              <a:fillRect/>
            </a:stretch>
          </a:blipFill>
        </p:spPr>
        <p:txBody>
          <a:bodyPr/>
          <a:lstStyle/>
          <a:p>
            <a:endParaRPr lang="vi-VN" sz="1200"/>
          </a:p>
        </p:txBody>
      </p:sp>
    </p:spTree>
    <p:extLst>
      <p:ext uri="{BB962C8B-B14F-4D97-AF65-F5344CB8AC3E}">
        <p14:creationId xmlns:p14="http://schemas.microsoft.com/office/powerpoint/2010/main" val="21406357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75FD0A-8CC4-6963-D95F-63AD15CD3FCF}"/>
              </a:ext>
            </a:extLst>
          </p:cNvPr>
          <p:cNvGrpSpPr/>
          <p:nvPr/>
        </p:nvGrpSpPr>
        <p:grpSpPr>
          <a:xfrm>
            <a:off x="457200" y="2247900"/>
            <a:ext cx="17373600" cy="7375998"/>
            <a:chOff x="685800" y="2400300"/>
            <a:chExt cx="17373600" cy="7375998"/>
          </a:xfrm>
        </p:grpSpPr>
        <p:sp>
          <p:nvSpPr>
            <p:cNvPr id="2" name="Rectangle: Rounded Corners 1">
              <a:extLst>
                <a:ext uri="{FF2B5EF4-FFF2-40B4-BE49-F238E27FC236}">
                  <a16:creationId xmlns:a16="http://schemas.microsoft.com/office/drawing/2014/main" id="{196F159F-B7AD-4D0D-26D5-CE30E78C808B}"/>
                </a:ext>
              </a:extLst>
            </p:cNvPr>
            <p:cNvSpPr/>
            <p:nvPr/>
          </p:nvSpPr>
          <p:spPr>
            <a:xfrm>
              <a:off x="685800" y="2400300"/>
              <a:ext cx="17373600" cy="7375998"/>
            </a:xfrm>
            <a:prstGeom prst="roundRect">
              <a:avLst>
                <a:gd name="adj" fmla="val 13932"/>
              </a:avLst>
            </a:prstGeom>
            <a:solidFill>
              <a:srgbClr val="8C7BFF"/>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3D7AC46-02BD-17B3-0DC8-1712F783A4CF}"/>
                </a:ext>
              </a:extLst>
            </p:cNvPr>
            <p:cNvSpPr txBox="1"/>
            <p:nvPr/>
          </p:nvSpPr>
          <p:spPr>
            <a:xfrm>
              <a:off x="6248400" y="2787525"/>
              <a:ext cx="6248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THẢO LUẬN NHÓM</a:t>
              </a:r>
            </a:p>
          </p:txBody>
        </p:sp>
      </p:grpSp>
      <p:sp>
        <p:nvSpPr>
          <p:cNvPr id="16" name="Freeform 16"/>
          <p:cNvSpPr/>
          <p:nvPr/>
        </p:nvSpPr>
        <p:spPr>
          <a:xfrm>
            <a:off x="-429608" y="-1"/>
            <a:ext cx="19189077" cy="1653297"/>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Quan sát website Bảo tàng Dân tộc học Việt Nam</a:t>
            </a:r>
            <a:endParaRPr lang="vi-VN" b="1"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7FF5B90-497D-0EB5-AC35-0DDD934A94D0}"/>
              </a:ext>
            </a:extLst>
          </p:cNvPr>
          <p:cNvSpPr/>
          <p:nvPr/>
        </p:nvSpPr>
        <p:spPr>
          <a:xfrm>
            <a:off x="4114799" y="6276523"/>
            <a:ext cx="10058402" cy="1128940"/>
          </a:xfrm>
          <a:prstGeom prst="roundRect">
            <a:avLst>
              <a:gd name="adj" fmla="val 50000"/>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4000" dirty="0">
                <a:solidFill>
                  <a:schemeClr val="tx1"/>
                </a:solidFill>
                <a:latin typeface="Arial" panose="020B0604020202020204" pitchFamily="34" charset="0"/>
                <a:cs typeface="Arial" panose="020B0604020202020204" pitchFamily="34" charset="0"/>
              </a:rPr>
              <a:t>Vai trò của bảng chọn nội dung là gì?</a:t>
            </a:r>
          </a:p>
        </p:txBody>
      </p:sp>
      <p:pic>
        <p:nvPicPr>
          <p:cNvPr id="4" name="Picture 2">
            <a:extLst>
              <a:ext uri="{FF2B5EF4-FFF2-40B4-BE49-F238E27FC236}">
                <a16:creationId xmlns:a16="http://schemas.microsoft.com/office/drawing/2014/main" id="{F8484871-A8CF-D40D-6C5E-DDB107C5C3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20" t="33066" r="13507" b="62381"/>
          <a:stretch/>
        </p:blipFill>
        <p:spPr bwMode="auto">
          <a:xfrm>
            <a:off x="607142" y="7734300"/>
            <a:ext cx="17073716" cy="11289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Freeform 10">
            <a:extLst>
              <a:ext uri="{FF2B5EF4-FFF2-40B4-BE49-F238E27FC236}">
                <a16:creationId xmlns:a16="http://schemas.microsoft.com/office/drawing/2014/main" id="{1A9A59B9-247E-B966-7052-475B8EECF713}"/>
              </a:ext>
            </a:extLst>
          </p:cNvPr>
          <p:cNvSpPr/>
          <p:nvPr/>
        </p:nvSpPr>
        <p:spPr>
          <a:xfrm>
            <a:off x="7171888" y="3687422"/>
            <a:ext cx="3986083" cy="2537807"/>
          </a:xfrm>
          <a:custGeom>
            <a:avLst/>
            <a:gdLst/>
            <a:ahLst/>
            <a:cxnLst/>
            <a:rect l="l" t="t" r="r" b="b"/>
            <a:pathLst>
              <a:path w="2209625" h="1406795">
                <a:moveTo>
                  <a:pt x="0" y="0"/>
                </a:moveTo>
                <a:lnTo>
                  <a:pt x="2209626" y="0"/>
                </a:lnTo>
                <a:lnTo>
                  <a:pt x="2209626" y="1406795"/>
                </a:lnTo>
                <a:lnTo>
                  <a:pt x="0" y="1406795"/>
                </a:lnTo>
                <a:lnTo>
                  <a:pt x="0" y="0"/>
                </a:lnTo>
                <a:close/>
              </a:path>
            </a:pathLst>
          </a:custGeom>
          <a:blipFill>
            <a:blip r:embed="rId3"/>
            <a:stretch>
              <a:fillRect/>
            </a:stretch>
          </a:blipFill>
        </p:spPr>
      </p:sp>
    </p:spTree>
    <p:extLst>
      <p:ext uri="{BB962C8B-B14F-4D97-AF65-F5344CB8AC3E}">
        <p14:creationId xmlns:p14="http://schemas.microsoft.com/office/powerpoint/2010/main" val="794418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latin typeface="Arial" panose="020B0604020202020204" pitchFamily="34" charset="0"/>
                <a:cs typeface="Arial" panose="020B0604020202020204" pitchFamily="34" charset="0"/>
              </a:rPr>
              <a:t>Nhận xét hình ảnh</a:t>
            </a:r>
          </a:p>
        </p:txBody>
      </p:sp>
      <p:pic>
        <p:nvPicPr>
          <p:cNvPr id="23" name="Picture 2">
            <a:extLst>
              <a:ext uri="{FF2B5EF4-FFF2-40B4-BE49-F238E27FC236}">
                <a16:creationId xmlns:a16="http://schemas.microsoft.com/office/drawing/2014/main" id="{07FB3501-350F-AD1F-9885-4E50903057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20" t="33066" r="13507" b="62381"/>
          <a:stretch/>
        </p:blipFill>
        <p:spPr bwMode="auto">
          <a:xfrm>
            <a:off x="602226" y="2346243"/>
            <a:ext cx="17073716" cy="9733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72D6AB8-BA01-C98D-D66A-2B563ACEEED3}"/>
              </a:ext>
            </a:extLst>
          </p:cNvPr>
          <p:cNvGrpSpPr/>
          <p:nvPr/>
        </p:nvGrpSpPr>
        <p:grpSpPr>
          <a:xfrm>
            <a:off x="1494503" y="4179960"/>
            <a:ext cx="7622458" cy="4885387"/>
            <a:chOff x="1547388" y="4179960"/>
            <a:chExt cx="7622458" cy="4885387"/>
          </a:xfrm>
        </p:grpSpPr>
        <p:sp>
          <p:nvSpPr>
            <p:cNvPr id="4" name="TextBox 3">
              <a:extLst>
                <a:ext uri="{FF2B5EF4-FFF2-40B4-BE49-F238E27FC236}">
                  <a16:creationId xmlns:a16="http://schemas.microsoft.com/office/drawing/2014/main" id="{16EB1690-656C-3B8A-2843-8FC587C2A3A2}"/>
                </a:ext>
              </a:extLst>
            </p:cNvPr>
            <p:cNvSpPr txBox="1"/>
            <p:nvPr/>
          </p:nvSpPr>
          <p:spPr>
            <a:xfrm>
              <a:off x="1547388" y="5393764"/>
              <a:ext cx="7622458"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Bảng chọn nội dung thể hiện cách phân loại thông tin theo các chủ đề, giúp việc tìm kiếm thông tin thuận lợi, dễ dàng hơn.</a:t>
              </a:r>
              <a:endParaRPr lang="vi-VN" sz="4000" dirty="0">
                <a:effectLst/>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id="{F1D20F20-AD72-814D-A00F-F2760EFA841C}"/>
                </a:ext>
              </a:extLst>
            </p:cNvPr>
            <p:cNvSpPr/>
            <p:nvPr/>
          </p:nvSpPr>
          <p:spPr>
            <a:xfrm>
              <a:off x="5004023" y="4179960"/>
              <a:ext cx="709188" cy="944338"/>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Freeform 25">
            <a:extLst>
              <a:ext uri="{FF2B5EF4-FFF2-40B4-BE49-F238E27FC236}">
                <a16:creationId xmlns:a16="http://schemas.microsoft.com/office/drawing/2014/main" id="{3C5D8041-F20F-08CA-7690-6926641F6EDB}"/>
              </a:ext>
            </a:extLst>
          </p:cNvPr>
          <p:cNvSpPr/>
          <p:nvPr/>
        </p:nvSpPr>
        <p:spPr>
          <a:xfrm>
            <a:off x="10365608" y="4305300"/>
            <a:ext cx="6427889" cy="4788776"/>
          </a:xfrm>
          <a:custGeom>
            <a:avLst/>
            <a:gdLst/>
            <a:ahLst/>
            <a:cxnLst/>
            <a:rect l="l" t="t" r="r" b="b"/>
            <a:pathLst>
              <a:path w="1945486" h="1449387">
                <a:moveTo>
                  <a:pt x="0" y="0"/>
                </a:moveTo>
                <a:lnTo>
                  <a:pt x="1945487" y="0"/>
                </a:lnTo>
                <a:lnTo>
                  <a:pt x="1945487" y="1449388"/>
                </a:lnTo>
                <a:lnTo>
                  <a:pt x="0" y="1449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Tree>
    <p:extLst>
      <p:ext uri="{BB962C8B-B14F-4D97-AF65-F5344CB8AC3E}">
        <p14:creationId xmlns:p14="http://schemas.microsoft.com/office/powerpoint/2010/main" val="12695686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8"/>
          <p:cNvGrpSpPr/>
          <p:nvPr/>
        </p:nvGrpSpPr>
        <p:grpSpPr>
          <a:xfrm>
            <a:off x="-610135" y="9938900"/>
            <a:ext cx="19550130" cy="893035"/>
            <a:chOff x="0" y="0"/>
            <a:chExt cx="5149005" cy="235203"/>
          </a:xfrm>
        </p:grpSpPr>
        <p:sp>
          <p:nvSpPr>
            <p:cNvPr id="39" name="Freeform 39"/>
            <p:cNvSpPr/>
            <p:nvPr/>
          </p:nvSpPr>
          <p:spPr>
            <a:xfrm>
              <a:off x="0" y="0"/>
              <a:ext cx="5149005" cy="235203"/>
            </a:xfrm>
            <a:custGeom>
              <a:avLst/>
              <a:gdLst/>
              <a:ahLst/>
              <a:cxnLst/>
              <a:rect l="l" t="t" r="r" b="b"/>
              <a:pathLst>
                <a:path w="5149005" h="235203">
                  <a:moveTo>
                    <a:pt x="0" y="0"/>
                  </a:moveTo>
                  <a:lnTo>
                    <a:pt x="5149005" y="0"/>
                  </a:lnTo>
                  <a:lnTo>
                    <a:pt x="5149005" y="235203"/>
                  </a:lnTo>
                  <a:lnTo>
                    <a:pt x="0" y="235203"/>
                  </a:lnTo>
                  <a:close/>
                </a:path>
              </a:pathLst>
            </a:custGeom>
            <a:solidFill>
              <a:srgbClr val="FED101"/>
            </a:solidFill>
            <a:ln cap="sq">
              <a:noFill/>
              <a:prstDash val="solid"/>
              <a:miter/>
            </a:ln>
          </p:spPr>
        </p:sp>
        <p:sp>
          <p:nvSpPr>
            <p:cNvPr id="40" name="TextBox 40"/>
            <p:cNvSpPr txBox="1"/>
            <p:nvPr/>
          </p:nvSpPr>
          <p:spPr>
            <a:xfrm>
              <a:off x="0" y="-38100"/>
              <a:ext cx="5149005" cy="273303"/>
            </a:xfrm>
            <a:prstGeom prst="rect">
              <a:avLst/>
            </a:prstGeom>
          </p:spPr>
          <p:txBody>
            <a:bodyPr lIns="50800" tIns="50800" rIns="50800" bIns="50800" rtlCol="0" anchor="ctr"/>
            <a:lstStyle/>
            <a:p>
              <a:pPr algn="ctr">
                <a:lnSpc>
                  <a:spcPts val="2659"/>
                </a:lnSpc>
                <a:spcBef>
                  <a:spcPct val="0"/>
                </a:spcBef>
              </a:pPr>
              <a:endParaRPr/>
            </a:p>
          </p:txBody>
        </p:sp>
      </p:grpSp>
      <p:grpSp>
        <p:nvGrpSpPr>
          <p:cNvPr id="63" name="Group 63"/>
          <p:cNvGrpSpPr/>
          <p:nvPr/>
        </p:nvGrpSpPr>
        <p:grpSpPr>
          <a:xfrm>
            <a:off x="-610135" y="-441546"/>
            <a:ext cx="19550130" cy="2081721"/>
            <a:chOff x="0" y="0"/>
            <a:chExt cx="5149005" cy="548272"/>
          </a:xfrm>
        </p:grpSpPr>
        <p:sp>
          <p:nvSpPr>
            <p:cNvPr id="64" name="Freeform 64"/>
            <p:cNvSpPr/>
            <p:nvPr/>
          </p:nvSpPr>
          <p:spPr>
            <a:xfrm>
              <a:off x="0" y="0"/>
              <a:ext cx="5149005" cy="548272"/>
            </a:xfrm>
            <a:custGeom>
              <a:avLst/>
              <a:gdLst/>
              <a:ahLst/>
              <a:cxnLst/>
              <a:rect l="l" t="t" r="r" b="b"/>
              <a:pathLst>
                <a:path w="5149005" h="548272">
                  <a:moveTo>
                    <a:pt x="0" y="0"/>
                  </a:moveTo>
                  <a:lnTo>
                    <a:pt x="5149005" y="0"/>
                  </a:lnTo>
                  <a:lnTo>
                    <a:pt x="5149005" y="548272"/>
                  </a:lnTo>
                  <a:lnTo>
                    <a:pt x="0" y="548272"/>
                  </a:lnTo>
                  <a:close/>
                </a:path>
              </a:pathLst>
            </a:custGeom>
            <a:solidFill>
              <a:srgbClr val="FED101"/>
            </a:solidFill>
            <a:ln cap="sq">
              <a:noFill/>
              <a:prstDash val="solid"/>
              <a:miter/>
            </a:ln>
          </p:spPr>
        </p:sp>
        <p:sp>
          <p:nvSpPr>
            <p:cNvPr id="65" name="TextBox 65"/>
            <p:cNvSpPr txBox="1"/>
            <p:nvPr/>
          </p:nvSpPr>
          <p:spPr>
            <a:xfrm>
              <a:off x="0" y="-38100"/>
              <a:ext cx="5149005" cy="586372"/>
            </a:xfrm>
            <a:prstGeom prst="rect">
              <a:avLst/>
            </a:prstGeom>
          </p:spPr>
          <p:txBody>
            <a:bodyPr lIns="50800" tIns="50800" rIns="50800" bIns="50800" rtlCol="0" anchor="ctr"/>
            <a:lstStyle/>
            <a:p>
              <a:pPr algn="ctr">
                <a:lnSpc>
                  <a:spcPts val="2659"/>
                </a:lnSpc>
                <a:spcBef>
                  <a:spcPct val="0"/>
                </a:spcBef>
              </a:pPr>
              <a:endParaRPr/>
            </a:p>
          </p:txBody>
        </p:sp>
      </p:grpSp>
      <p:sp>
        <p:nvSpPr>
          <p:cNvPr id="66" name="AutoShape 66"/>
          <p:cNvSpPr/>
          <p:nvPr/>
        </p:nvSpPr>
        <p:spPr>
          <a:xfrm rot="5400000">
            <a:off x="3372188" y="589789"/>
            <a:ext cx="2081721" cy="0"/>
          </a:xfrm>
          <a:prstGeom prst="line">
            <a:avLst/>
          </a:prstGeom>
          <a:ln w="19050" cap="flat">
            <a:solidFill>
              <a:srgbClr val="000000"/>
            </a:solidFill>
            <a:prstDash val="solid"/>
            <a:headEnd type="none" w="sm" len="sm"/>
            <a:tailEnd type="none" w="sm" len="sm"/>
          </a:ln>
        </p:spPr>
      </p:sp>
      <p:sp>
        <p:nvSpPr>
          <p:cNvPr id="67" name="AutoShape 67"/>
          <p:cNvSpPr/>
          <p:nvPr/>
        </p:nvSpPr>
        <p:spPr>
          <a:xfrm rot="-10800000">
            <a:off x="-932906" y="1630650"/>
            <a:ext cx="20153812" cy="0"/>
          </a:xfrm>
          <a:prstGeom prst="line">
            <a:avLst/>
          </a:prstGeom>
          <a:ln w="19050" cap="flat">
            <a:solidFill>
              <a:srgbClr val="000000"/>
            </a:solidFill>
            <a:prstDash val="solid"/>
            <a:headEnd type="none" w="sm" len="sm"/>
            <a:tailEnd type="none" w="sm" len="sm"/>
          </a:ln>
        </p:spPr>
      </p:sp>
      <p:sp>
        <p:nvSpPr>
          <p:cNvPr id="68" name="Freeform 68"/>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5" name="TextBox 16">
            <a:extLst>
              <a:ext uri="{FF2B5EF4-FFF2-40B4-BE49-F238E27FC236}">
                <a16:creationId xmlns:a16="http://schemas.microsoft.com/office/drawing/2014/main" id="{06EA4F42-60A7-F901-0BD3-056FBB428C94}"/>
              </a:ext>
            </a:extLst>
          </p:cNvPr>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latin typeface="Arial" panose="020B0604020202020204" pitchFamily="34" charset="0"/>
                <a:ea typeface="Nunito Sans Ultra-Bold"/>
                <a:cs typeface="Arial" panose="020B0604020202020204" pitchFamily="34" charset="0"/>
                <a:sym typeface="Nunito Sans Ultra-Bold"/>
              </a:rPr>
              <a:t>TIN </a:t>
            </a:r>
            <a:r>
              <a:rPr lang="vi-VN" sz="3600" b="1" dirty="0">
                <a:latin typeface="Arial" panose="020B0604020202020204" pitchFamily="34" charset="0"/>
                <a:ea typeface="Nunito Sans Ultra-Bold"/>
                <a:cs typeface="Arial" panose="020B0604020202020204" pitchFamily="34" charset="0"/>
                <a:sym typeface="Nunito Sans Ultra-Bold"/>
              </a:rPr>
              <a:t>HỌC</a:t>
            </a:r>
            <a:endParaRPr lang="en-US" sz="3600" b="1" dirty="0">
              <a:latin typeface="Arial" panose="020B0604020202020204" pitchFamily="34" charset="0"/>
              <a:ea typeface="Nunito Sans Ultra-Bold"/>
              <a:cs typeface="Arial" panose="020B0604020202020204" pitchFamily="34" charset="0"/>
              <a:sym typeface="Nunito Sans Ultra-Bold"/>
            </a:endParaRPr>
          </a:p>
        </p:txBody>
      </p:sp>
      <p:sp>
        <p:nvSpPr>
          <p:cNvPr id="76" name="TextBox 20">
            <a:extLst>
              <a:ext uri="{FF2B5EF4-FFF2-40B4-BE49-F238E27FC236}">
                <a16:creationId xmlns:a16="http://schemas.microsoft.com/office/drawing/2014/main" id="{F4CF4C71-5B72-2E30-B924-7B3BE3DA420F}"/>
              </a:ext>
            </a:extLst>
          </p:cNvPr>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latin typeface="Arial" panose="020B0604020202020204" pitchFamily="34" charset="0"/>
                <a:ea typeface="Nunito Sans Bold"/>
                <a:cs typeface="Arial" panose="020B0604020202020204" pitchFamily="34" charset="0"/>
                <a:sym typeface="Nunito Sans Bold"/>
              </a:rPr>
              <a:t>Cánh diều</a:t>
            </a:r>
            <a:endParaRPr lang="en-US" sz="2400" b="1" dirty="0">
              <a:latin typeface="Arial" panose="020B0604020202020204" pitchFamily="34" charset="0"/>
              <a:ea typeface="Nunito Sans Bold"/>
              <a:cs typeface="Arial" panose="020B0604020202020204" pitchFamily="34" charset="0"/>
              <a:sym typeface="Nunito Sans Bold"/>
            </a:endParaRPr>
          </a:p>
        </p:txBody>
      </p:sp>
      <p:sp>
        <p:nvSpPr>
          <p:cNvPr id="77" name="TextBox 21">
            <a:extLst>
              <a:ext uri="{FF2B5EF4-FFF2-40B4-BE49-F238E27FC236}">
                <a16:creationId xmlns:a16="http://schemas.microsoft.com/office/drawing/2014/main" id="{6A28585A-68D3-F03E-D511-69D18548C8AA}"/>
              </a:ext>
            </a:extLst>
          </p:cNvPr>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latin typeface="Arial" panose="020B0604020202020204" pitchFamily="34" charset="0"/>
                <a:ea typeface="Nunito Sans Bold"/>
                <a:cs typeface="Arial" panose="020B0604020202020204" pitchFamily="34" charset="0"/>
                <a:sym typeface="Nunito Sans Bold"/>
              </a:rPr>
              <a:t>Lớp 5</a:t>
            </a:r>
            <a:endParaRPr lang="en-US" sz="2400" b="1" u="none" dirty="0">
              <a:latin typeface="Arial" panose="020B0604020202020204" pitchFamily="34" charset="0"/>
              <a:ea typeface="Nunito Sans Bold"/>
              <a:cs typeface="Arial" panose="020B0604020202020204" pitchFamily="34" charset="0"/>
              <a:sym typeface="Nunito Sans Bold"/>
            </a:endParaRPr>
          </a:p>
        </p:txBody>
      </p:sp>
      <p:sp>
        <p:nvSpPr>
          <p:cNvPr id="78" name="Freeform 11">
            <a:extLst>
              <a:ext uri="{FF2B5EF4-FFF2-40B4-BE49-F238E27FC236}">
                <a16:creationId xmlns:a16="http://schemas.microsoft.com/office/drawing/2014/main" id="{BF757587-3510-ACE7-6333-CCA4FACF2F4A}"/>
              </a:ext>
            </a:extLst>
          </p:cNvPr>
          <p:cNvSpPr/>
          <p:nvPr/>
        </p:nvSpPr>
        <p:spPr>
          <a:xfrm>
            <a:off x="1028700" y="2439996"/>
            <a:ext cx="6821146" cy="6818304"/>
          </a:xfrm>
          <a:custGeom>
            <a:avLst/>
            <a:gdLst/>
            <a:ahLst/>
            <a:cxnLst/>
            <a:rect l="l" t="t" r="r" b="b"/>
            <a:pathLst>
              <a:path w="6821146" h="6818304">
                <a:moveTo>
                  <a:pt x="0" y="0"/>
                </a:moveTo>
                <a:lnTo>
                  <a:pt x="6821146" y="0"/>
                </a:lnTo>
                <a:lnTo>
                  <a:pt x="6821146" y="6818304"/>
                </a:lnTo>
                <a:lnTo>
                  <a:pt x="0" y="6818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9" name="Title 78">
            <a:extLst>
              <a:ext uri="{FF2B5EF4-FFF2-40B4-BE49-F238E27FC236}">
                <a16:creationId xmlns:a16="http://schemas.microsoft.com/office/drawing/2014/main" id="{8FAD5246-216E-FA77-63B2-4F66359CA34C}"/>
              </a:ext>
            </a:extLst>
          </p:cNvPr>
          <p:cNvSpPr>
            <a:spLocks noGrp="1"/>
          </p:cNvSpPr>
          <p:nvPr>
            <p:ph type="title"/>
          </p:nvPr>
        </p:nvSpPr>
        <p:spPr>
          <a:xfrm>
            <a:off x="9066780" y="2439997"/>
            <a:ext cx="7883285" cy="6818304"/>
          </a:xfrm>
        </p:spPr>
        <p:txBody>
          <a:bodyPr>
            <a:normAutofit/>
          </a:bodyPr>
          <a:lstStyle/>
          <a:p>
            <a:pPr>
              <a:lnSpc>
                <a:spcPct val="150000"/>
              </a:lnSpc>
            </a:pPr>
            <a:r>
              <a:rPr lang="vi-VN" sz="7200" b="1" dirty="0">
                <a:solidFill>
                  <a:srgbClr val="381DFF"/>
                </a:solidFill>
                <a:effectLst/>
                <a:latin typeface="Arial" panose="020B0604020202020204" pitchFamily="34" charset="0"/>
                <a:ea typeface="Calibri" panose="020F0502020204030204" pitchFamily="34" charset="0"/>
                <a:cs typeface="Arial" panose="020B0604020202020204" pitchFamily="34" charset="0"/>
              </a:rPr>
              <a:t>02</a:t>
            </a:r>
            <a:br>
              <a:rPr lang="vi-VN" sz="7200" b="1" dirty="0">
                <a:effectLst/>
                <a:latin typeface="Arial" panose="020B0604020202020204" pitchFamily="34" charset="0"/>
                <a:ea typeface="Calibri" panose="020F0502020204030204" pitchFamily="34" charset="0"/>
                <a:cs typeface="Arial" panose="020B0604020202020204" pitchFamily="34" charset="0"/>
              </a:rPr>
            </a:br>
            <a:r>
              <a:rPr lang="vi-VN" sz="7200" b="1" dirty="0">
                <a:effectLst/>
                <a:latin typeface="Arial" panose="020B0604020202020204" pitchFamily="34" charset="0"/>
                <a:ea typeface="Calibri" panose="020F0502020204030204" pitchFamily="34" charset="0"/>
                <a:cs typeface="Arial" panose="020B0604020202020204" pitchFamily="34" charset="0"/>
              </a:rPr>
              <a:t>TÌM THÔNG TIN TRÊN WEBSITE</a:t>
            </a:r>
            <a:endParaRPr lang="vi-VN"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7947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75FD0A-8CC4-6963-D95F-63AD15CD3FCF}"/>
              </a:ext>
            </a:extLst>
          </p:cNvPr>
          <p:cNvGrpSpPr/>
          <p:nvPr/>
        </p:nvGrpSpPr>
        <p:grpSpPr>
          <a:xfrm>
            <a:off x="457200" y="2247900"/>
            <a:ext cx="17373600" cy="7375998"/>
            <a:chOff x="685800" y="2400300"/>
            <a:chExt cx="17373600" cy="7375998"/>
          </a:xfrm>
        </p:grpSpPr>
        <p:sp>
          <p:nvSpPr>
            <p:cNvPr id="2" name="Rectangle: Rounded Corners 1">
              <a:extLst>
                <a:ext uri="{FF2B5EF4-FFF2-40B4-BE49-F238E27FC236}">
                  <a16:creationId xmlns:a16="http://schemas.microsoft.com/office/drawing/2014/main" id="{196F159F-B7AD-4D0D-26D5-CE30E78C808B}"/>
                </a:ext>
              </a:extLst>
            </p:cNvPr>
            <p:cNvSpPr/>
            <p:nvPr/>
          </p:nvSpPr>
          <p:spPr>
            <a:xfrm>
              <a:off x="685800" y="2400300"/>
              <a:ext cx="17373600" cy="7375998"/>
            </a:xfrm>
            <a:prstGeom prst="roundRect">
              <a:avLst>
                <a:gd name="adj" fmla="val 13932"/>
              </a:avLst>
            </a:prstGeom>
            <a:solidFill>
              <a:srgbClr val="8C7BFF"/>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3D7AC46-02BD-17B3-0DC8-1712F783A4CF}"/>
                </a:ext>
              </a:extLst>
            </p:cNvPr>
            <p:cNvSpPr txBox="1"/>
            <p:nvPr/>
          </p:nvSpPr>
          <p:spPr>
            <a:xfrm>
              <a:off x="6248400" y="2781357"/>
              <a:ext cx="6248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THẢO LUẬN NHÓM</a:t>
              </a:r>
            </a:p>
          </p:txBody>
        </p:sp>
      </p:grpSp>
      <p:sp>
        <p:nvSpPr>
          <p:cNvPr id="16" name="Freeform 16"/>
          <p:cNvSpPr/>
          <p:nvPr/>
        </p:nvSpPr>
        <p:spPr>
          <a:xfrm>
            <a:off x="-429608" y="-1"/>
            <a:ext cx="19189077" cy="1653297"/>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Quan sát hình 2 và 3 SGK tr.12 và cho biết</a:t>
            </a:r>
            <a:endParaRPr lang="vi-VN" b="1"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7FF5B90-497D-0EB5-AC35-0DDD934A94D0}"/>
              </a:ext>
            </a:extLst>
          </p:cNvPr>
          <p:cNvSpPr/>
          <p:nvPr/>
        </p:nvSpPr>
        <p:spPr>
          <a:xfrm>
            <a:off x="990571" y="3779455"/>
            <a:ext cx="5909187" cy="5306945"/>
          </a:xfrm>
          <a:prstGeom prst="roundRect">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Có bao nhiêu cách tìm kiếm thông tin trên website? Cho biết thao tác thực hiện của các cách đó.</a:t>
            </a:r>
          </a:p>
        </p:txBody>
      </p:sp>
      <p:pic>
        <p:nvPicPr>
          <p:cNvPr id="1026" name="Picture 2">
            <a:extLst>
              <a:ext uri="{FF2B5EF4-FFF2-40B4-BE49-F238E27FC236}">
                <a16:creationId xmlns:a16="http://schemas.microsoft.com/office/drawing/2014/main" id="{F6A57F7F-9396-09B2-0E50-28128069E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87" t="10138" r="7877" b="16301"/>
          <a:stretch/>
        </p:blipFill>
        <p:spPr bwMode="auto">
          <a:xfrm>
            <a:off x="7315200" y="3779455"/>
            <a:ext cx="10065745" cy="53069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446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1"/>
            <a:ext cx="19189077" cy="1653297"/>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Quan sát hình 2 và 3 SGK tr.12 và cho biết</a:t>
            </a:r>
            <a:endParaRPr lang="vi-VN" b="1"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6A57F7F-9396-09B2-0E50-28128069E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35" t="18666" r="29310"/>
          <a:stretch/>
        </p:blipFill>
        <p:spPr bwMode="auto">
          <a:xfrm>
            <a:off x="1157748" y="2171700"/>
            <a:ext cx="8991600" cy="749012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C000B8-58E8-F27E-8F2B-77ABF66C912A}"/>
              </a:ext>
            </a:extLst>
          </p:cNvPr>
          <p:cNvSpPr txBox="1"/>
          <p:nvPr/>
        </p:nvSpPr>
        <p:spPr>
          <a:xfrm>
            <a:off x="10301748" y="6348161"/>
            <a:ext cx="7315200" cy="3313664"/>
          </a:xfrm>
          <a:prstGeom prst="rect">
            <a:avLst/>
          </a:prstGeom>
          <a:noFill/>
        </p:spPr>
        <p:txBody>
          <a:bodyPr wrap="square" rtlCol="0">
            <a:spAutoFit/>
          </a:bodyPr>
          <a:lstStyle/>
          <a:p>
            <a:pPr algn="just">
              <a:lnSpc>
                <a:spcPct val="150000"/>
              </a:lnSpc>
            </a:pPr>
            <a:r>
              <a:rPr lang="vi-VN" sz="3600" dirty="0">
                <a:latin typeface="Arial" panose="020B0604020202020204" pitchFamily="34" charset="0"/>
                <a:cs typeface="Arial" panose="020B0604020202020204" pitchFamily="34" charset="0"/>
              </a:rPr>
              <a:t>Cách 1. Trên bảng chọn nội dung, nháy chuột vào các siêu liên kết phù hợp với thông tin cần tìm (Hình 2).</a:t>
            </a:r>
          </a:p>
        </p:txBody>
      </p:sp>
    </p:spTree>
    <p:extLst>
      <p:ext uri="{BB962C8B-B14F-4D97-AF65-F5344CB8AC3E}">
        <p14:creationId xmlns:p14="http://schemas.microsoft.com/office/powerpoint/2010/main" val="3274081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1"/>
            <a:ext cx="19189077" cy="1653297"/>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Quan sát hình 2 và 3 SGK tr.12 và cho biết</a:t>
            </a:r>
            <a:endParaRPr lang="vi-VN" b="1" dirty="0">
              <a:effectLst/>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BBE82024-F8F3-30E4-E041-A91D68FA7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0" t="21134" r="6342" b="4202"/>
          <a:stretch/>
        </p:blipFill>
        <p:spPr bwMode="auto">
          <a:xfrm>
            <a:off x="685799" y="2705100"/>
            <a:ext cx="16916402" cy="535861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025633-3402-3F11-A91F-8444381031B0}"/>
              </a:ext>
            </a:extLst>
          </p:cNvPr>
          <p:cNvSpPr txBox="1"/>
          <p:nvPr/>
        </p:nvSpPr>
        <p:spPr>
          <a:xfrm>
            <a:off x="990598" y="8448293"/>
            <a:ext cx="16306802" cy="646331"/>
          </a:xfrm>
          <a:prstGeom prst="rect">
            <a:avLst/>
          </a:prstGeom>
          <a:noFill/>
        </p:spPr>
        <p:txBody>
          <a:bodyPr wrap="square" rtlCol="0">
            <a:spAutoFit/>
          </a:bodyPr>
          <a:lstStyle/>
          <a:p>
            <a:pPr algn="ctr"/>
            <a:r>
              <a:rPr lang="vi-VN" sz="3600" dirty="0">
                <a:cs typeface="Arial" panose="020B0604020202020204" pitchFamily="34" charset="0"/>
              </a:rPr>
              <a:t>Cách 2. Sử dụng công cụ tìm kiếm bằng cách nhập từ khoá tìm kiếm (Hình 3).</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198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pPr>
              <a:lnSpc>
                <a:spcPct val="107000"/>
              </a:lnSpc>
            </a:pPr>
            <a:r>
              <a:rPr lang="vi-VN"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Các cách để tìm thông tin trên website</a:t>
            </a:r>
            <a:endParaRPr lang="vi-VN" b="1" dirty="0">
              <a:solidFill>
                <a:schemeClr val="bg1"/>
              </a:solidFill>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72D6AB8-BA01-C98D-D66A-2B563ACEEED3}"/>
              </a:ext>
            </a:extLst>
          </p:cNvPr>
          <p:cNvGrpSpPr/>
          <p:nvPr/>
        </p:nvGrpSpPr>
        <p:grpSpPr>
          <a:xfrm>
            <a:off x="7945694" y="2004791"/>
            <a:ext cx="9275506" cy="4723349"/>
            <a:chOff x="-413533" y="4283476"/>
            <a:chExt cx="9275506" cy="4723349"/>
          </a:xfrm>
        </p:grpSpPr>
        <p:sp>
          <p:nvSpPr>
            <p:cNvPr id="4" name="TextBox 3">
              <a:extLst>
                <a:ext uri="{FF2B5EF4-FFF2-40B4-BE49-F238E27FC236}">
                  <a16:creationId xmlns:a16="http://schemas.microsoft.com/office/drawing/2014/main" id="{16EB1690-656C-3B8A-2843-8FC587C2A3A2}"/>
                </a:ext>
              </a:extLst>
            </p:cNvPr>
            <p:cNvSpPr txBox="1"/>
            <p:nvPr/>
          </p:nvSpPr>
          <p:spPr>
            <a:xfrm>
              <a:off x="-413533" y="5335242"/>
              <a:ext cx="9275506"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Sử dụng công cụ tìm kiếm bằng cách nhập từ khóa tìm kiếm (nháy chuột vào công cụ tìm kiếm → Nhập từ khóa tìm kiếm → Nháy chuột vào </a:t>
              </a:r>
              <a:r>
                <a:rPr lang="vi-VN" sz="4000" b="1" dirty="0">
                  <a:effectLst/>
                  <a:latin typeface="Arial" panose="020B0604020202020204" pitchFamily="34" charset="0"/>
                  <a:ea typeface="Calibri" panose="020F0502020204030204" pitchFamily="34" charset="0"/>
                  <a:cs typeface="Arial" panose="020B0604020202020204" pitchFamily="34" charset="0"/>
                </a:rPr>
                <a:t>Tìm kiếm</a:t>
              </a:r>
              <a:r>
                <a:rPr lang="vi-VN" sz="4000" dirty="0">
                  <a:effectLst/>
                  <a:latin typeface="Arial" panose="020B0604020202020204" pitchFamily="34" charset="0"/>
                  <a:ea typeface="Calibri" panose="020F050202020403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1D20F20-AD72-814D-A00F-F2760EFA841C}"/>
                </a:ext>
              </a:extLst>
            </p:cNvPr>
            <p:cNvSpPr/>
            <p:nvPr/>
          </p:nvSpPr>
          <p:spPr>
            <a:xfrm>
              <a:off x="2852620" y="4283476"/>
              <a:ext cx="2743200" cy="950329"/>
            </a:xfrm>
            <a:prstGeom prst="roundRect">
              <a:avLst>
                <a:gd name="adj" fmla="val 50000"/>
              </a:avLst>
            </a:prstGeom>
            <a:ln>
              <a:solidFill>
                <a:srgbClr val="381D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Cách 2</a:t>
              </a:r>
            </a:p>
          </p:txBody>
        </p:sp>
      </p:grpSp>
      <p:grpSp>
        <p:nvGrpSpPr>
          <p:cNvPr id="2" name="Group 1">
            <a:extLst>
              <a:ext uri="{FF2B5EF4-FFF2-40B4-BE49-F238E27FC236}">
                <a16:creationId xmlns:a16="http://schemas.microsoft.com/office/drawing/2014/main" id="{C2C4B862-4B43-1334-1436-D78E432D36C0}"/>
              </a:ext>
            </a:extLst>
          </p:cNvPr>
          <p:cNvGrpSpPr/>
          <p:nvPr/>
        </p:nvGrpSpPr>
        <p:grpSpPr>
          <a:xfrm>
            <a:off x="1066800" y="2004791"/>
            <a:ext cx="5861868" cy="4723349"/>
            <a:chOff x="1979394" y="4038090"/>
            <a:chExt cx="5861868" cy="4723349"/>
          </a:xfrm>
        </p:grpSpPr>
        <p:sp>
          <p:nvSpPr>
            <p:cNvPr id="8" name="TextBox 7">
              <a:extLst>
                <a:ext uri="{FF2B5EF4-FFF2-40B4-BE49-F238E27FC236}">
                  <a16:creationId xmlns:a16="http://schemas.microsoft.com/office/drawing/2014/main" id="{03AF98B6-56CA-A6BF-EF39-583BAD726298}"/>
                </a:ext>
              </a:extLst>
            </p:cNvPr>
            <p:cNvSpPr txBox="1"/>
            <p:nvPr/>
          </p:nvSpPr>
          <p:spPr>
            <a:xfrm>
              <a:off x="1979394" y="5089856"/>
              <a:ext cx="5861868"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Trên bảng chọn nội dung, nháy chuột vào các siêu liên kết phù hợp với thông tin cần tìm.</a:t>
              </a:r>
              <a:endParaRPr lang="vi-VN" sz="4000" dirty="0">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0EAA48A-5D0B-55D6-FC38-DF49F08C1A39}"/>
                </a:ext>
              </a:extLst>
            </p:cNvPr>
            <p:cNvSpPr/>
            <p:nvPr/>
          </p:nvSpPr>
          <p:spPr>
            <a:xfrm>
              <a:off x="3538728" y="4038090"/>
              <a:ext cx="2743200" cy="950329"/>
            </a:xfrm>
            <a:prstGeom prst="roundRect">
              <a:avLst>
                <a:gd name="adj" fmla="val 50000"/>
              </a:avLst>
            </a:prstGeom>
            <a:ln>
              <a:solidFill>
                <a:srgbClr val="381D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Cách 1</a:t>
              </a:r>
            </a:p>
          </p:txBody>
        </p:sp>
      </p:grpSp>
      <p:sp>
        <p:nvSpPr>
          <p:cNvPr id="10" name="Freeform 35">
            <a:extLst>
              <a:ext uri="{FF2B5EF4-FFF2-40B4-BE49-F238E27FC236}">
                <a16:creationId xmlns:a16="http://schemas.microsoft.com/office/drawing/2014/main" id="{CC0B164E-8C09-A275-1881-EC460F556D58}"/>
              </a:ext>
            </a:extLst>
          </p:cNvPr>
          <p:cNvSpPr/>
          <p:nvPr/>
        </p:nvSpPr>
        <p:spPr>
          <a:xfrm>
            <a:off x="5803363" y="7539322"/>
            <a:ext cx="6681274" cy="2747678"/>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2"/>
            <a:stretch>
              <a:fillRect/>
            </a:stretch>
          </a:blipFill>
        </p:spPr>
      </p:sp>
    </p:spTree>
    <p:extLst>
      <p:ext uri="{BB962C8B-B14F-4D97-AF65-F5344CB8AC3E}">
        <p14:creationId xmlns:p14="http://schemas.microsoft.com/office/powerpoint/2010/main" val="981860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44759" y="8365838"/>
            <a:ext cx="3104333" cy="3127075"/>
          </a:xfrm>
          <a:custGeom>
            <a:avLst/>
            <a:gdLst/>
            <a:ahLst/>
            <a:cxnLst/>
            <a:rect l="l" t="t" r="r" b="b"/>
            <a:pathLst>
              <a:path w="3104333" h="3127075">
                <a:moveTo>
                  <a:pt x="0" y="0"/>
                </a:moveTo>
                <a:lnTo>
                  <a:pt x="3104334" y="0"/>
                </a:lnTo>
                <a:lnTo>
                  <a:pt x="3104334" y="3127075"/>
                </a:lnTo>
                <a:lnTo>
                  <a:pt x="0" y="3127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580047" y="9938900"/>
            <a:ext cx="19489954" cy="1013386"/>
            <a:chOff x="0" y="0"/>
            <a:chExt cx="5133157" cy="266900"/>
          </a:xfrm>
        </p:grpSpPr>
        <p:sp>
          <p:nvSpPr>
            <p:cNvPr id="7" name="Freeform 7"/>
            <p:cNvSpPr/>
            <p:nvPr/>
          </p:nvSpPr>
          <p:spPr>
            <a:xfrm>
              <a:off x="0" y="0"/>
              <a:ext cx="5133157" cy="266900"/>
            </a:xfrm>
            <a:custGeom>
              <a:avLst/>
              <a:gdLst/>
              <a:ahLst/>
              <a:cxnLst/>
              <a:rect l="l" t="t" r="r" b="b"/>
              <a:pathLst>
                <a:path w="5133157" h="266900">
                  <a:moveTo>
                    <a:pt x="0" y="0"/>
                  </a:moveTo>
                  <a:lnTo>
                    <a:pt x="5133157" y="0"/>
                  </a:lnTo>
                  <a:lnTo>
                    <a:pt x="5133157" y="266900"/>
                  </a:lnTo>
                  <a:lnTo>
                    <a:pt x="0" y="266900"/>
                  </a:lnTo>
                  <a:close/>
                </a:path>
              </a:pathLst>
            </a:custGeom>
            <a:solidFill>
              <a:srgbClr val="8C7BFF"/>
            </a:solidFill>
            <a:ln cap="sq">
              <a:noFill/>
              <a:prstDash val="solid"/>
              <a:miter/>
            </a:ln>
          </p:spPr>
        </p:sp>
        <p:sp>
          <p:nvSpPr>
            <p:cNvPr id="8" name="TextBox 8"/>
            <p:cNvSpPr txBox="1"/>
            <p:nvPr/>
          </p:nvSpPr>
          <p:spPr>
            <a:xfrm>
              <a:off x="0" y="-38100"/>
              <a:ext cx="5133157" cy="3050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33B9651-5931-5DB8-6454-3A4C8424FCEE}"/>
              </a:ext>
            </a:extLst>
          </p:cNvPr>
          <p:cNvGrpSpPr/>
          <p:nvPr/>
        </p:nvGrpSpPr>
        <p:grpSpPr>
          <a:xfrm>
            <a:off x="-670310" y="-601292"/>
            <a:ext cx="19670481" cy="2241467"/>
            <a:chOff x="-670310" y="-601292"/>
            <a:chExt cx="19670481" cy="2241467"/>
          </a:xfrm>
        </p:grpSpPr>
        <p:grpSp>
          <p:nvGrpSpPr>
            <p:cNvPr id="3" name="Group 3"/>
            <p:cNvGrpSpPr/>
            <p:nvPr/>
          </p:nvGrpSpPr>
          <p:grpSpPr>
            <a:xfrm>
              <a:off x="-670310" y="-591767"/>
              <a:ext cx="19670481" cy="2231942"/>
              <a:chOff x="0" y="0"/>
              <a:chExt cx="5180703" cy="587837"/>
            </a:xfrm>
          </p:grpSpPr>
          <p:sp>
            <p:nvSpPr>
              <p:cNvPr id="4" name="Freeform 4"/>
              <p:cNvSpPr/>
              <p:nvPr/>
            </p:nvSpPr>
            <p:spPr>
              <a:xfrm>
                <a:off x="0" y="0"/>
                <a:ext cx="5180703" cy="587837"/>
              </a:xfrm>
              <a:custGeom>
                <a:avLst/>
                <a:gdLst/>
                <a:ahLst/>
                <a:cxnLst/>
                <a:rect l="l" t="t" r="r" b="b"/>
                <a:pathLst>
                  <a:path w="5180703" h="587837">
                    <a:moveTo>
                      <a:pt x="0" y="0"/>
                    </a:moveTo>
                    <a:lnTo>
                      <a:pt x="5180703" y="0"/>
                    </a:lnTo>
                    <a:lnTo>
                      <a:pt x="5180703" y="587837"/>
                    </a:lnTo>
                    <a:lnTo>
                      <a:pt x="0" y="587837"/>
                    </a:lnTo>
                    <a:close/>
                  </a:path>
                </a:pathLst>
              </a:custGeom>
              <a:solidFill>
                <a:srgbClr val="8C7BFF"/>
              </a:solidFill>
              <a:ln cap="sq">
                <a:noFill/>
                <a:prstDash val="solid"/>
                <a:miter/>
              </a:ln>
            </p:spPr>
          </p:sp>
          <p:sp>
            <p:nvSpPr>
              <p:cNvPr id="5" name="TextBox 5"/>
              <p:cNvSpPr txBox="1"/>
              <p:nvPr/>
            </p:nvSpPr>
            <p:spPr>
              <a:xfrm>
                <a:off x="0" y="-38100"/>
                <a:ext cx="5180703" cy="62593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9" name="AutoShape 9"/>
            <p:cNvSpPr/>
            <p:nvPr/>
          </p:nvSpPr>
          <p:spPr>
            <a:xfrm rot="5400000">
              <a:off x="3297077" y="514679"/>
              <a:ext cx="2231942" cy="0"/>
            </a:xfrm>
            <a:prstGeom prst="line">
              <a:avLst/>
            </a:prstGeom>
            <a:ln w="19050" cap="flat">
              <a:solidFill>
                <a:srgbClr val="000000"/>
              </a:solidFill>
              <a:prstDash val="solid"/>
              <a:headEnd type="none" w="sm" len="sm"/>
              <a:tailEnd type="none" w="sm" len="sm"/>
            </a:ln>
          </p:spPr>
        </p:sp>
        <p:sp>
          <p:nvSpPr>
            <p:cNvPr id="10" name="AutoShape 10"/>
            <p:cNvSpPr/>
            <p:nvPr/>
          </p:nvSpPr>
          <p:spPr>
            <a:xfrm rot="-10800000">
              <a:off x="-670310" y="1621125"/>
              <a:ext cx="19670481" cy="0"/>
            </a:xfrm>
            <a:prstGeom prst="line">
              <a:avLst/>
            </a:prstGeom>
            <a:ln w="19050" cap="flat">
              <a:solidFill>
                <a:srgbClr val="000000"/>
              </a:solidFill>
              <a:prstDash val="solid"/>
              <a:headEnd type="none" w="sm" len="sm"/>
              <a:tailEnd type="none" w="sm" len="sm"/>
            </a:ln>
          </p:spPr>
        </p:sp>
      </p:grpSp>
      <p:sp>
        <p:nvSpPr>
          <p:cNvPr id="11" name="Freeform 11"/>
          <p:cNvSpPr/>
          <p:nvPr/>
        </p:nvSpPr>
        <p:spPr>
          <a:xfrm>
            <a:off x="1028700" y="9294407"/>
            <a:ext cx="911365" cy="248347"/>
          </a:xfrm>
          <a:custGeom>
            <a:avLst/>
            <a:gdLst/>
            <a:ahLst/>
            <a:cxnLst/>
            <a:rect l="l" t="t" r="r" b="b"/>
            <a:pathLst>
              <a:path w="911365" h="248347">
                <a:moveTo>
                  <a:pt x="0" y="0"/>
                </a:moveTo>
                <a:lnTo>
                  <a:pt x="911365" y="0"/>
                </a:lnTo>
                <a:lnTo>
                  <a:pt x="911365" y="248347"/>
                </a:lnTo>
                <a:lnTo>
                  <a:pt x="0" y="248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10366845" y="2667980"/>
            <a:ext cx="6466146" cy="6466146"/>
          </a:xfrm>
          <a:custGeom>
            <a:avLst/>
            <a:gdLst/>
            <a:ahLst/>
            <a:cxnLst/>
            <a:rect l="l" t="t" r="r" b="b"/>
            <a:pathLst>
              <a:path w="6466146" h="6466146">
                <a:moveTo>
                  <a:pt x="6466146" y="0"/>
                </a:moveTo>
                <a:lnTo>
                  <a:pt x="0" y="0"/>
                </a:lnTo>
                <a:lnTo>
                  <a:pt x="0" y="6466147"/>
                </a:lnTo>
                <a:lnTo>
                  <a:pt x="6466146" y="6466147"/>
                </a:lnTo>
                <a:lnTo>
                  <a:pt x="646614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0" name="TextBox 20"/>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solidFill>
                  <a:srgbClr val="FFFFFF"/>
                </a:solidFill>
                <a:latin typeface="Arial" panose="020B0604020202020204" pitchFamily="34" charset="0"/>
                <a:ea typeface="Nunito Sans Bold"/>
                <a:cs typeface="Arial" panose="020B0604020202020204" pitchFamily="34" charset="0"/>
                <a:sym typeface="Nunito Sans Bold"/>
              </a:rPr>
              <a:t>Cánh diều</a:t>
            </a:r>
            <a:endParaRPr lang="en-US" sz="2400" b="1" dirty="0">
              <a:solidFill>
                <a:srgbClr val="FFFFFF"/>
              </a:solidFill>
              <a:latin typeface="Arial" panose="020B0604020202020204" pitchFamily="34" charset="0"/>
              <a:ea typeface="Nunito Sans Bold"/>
              <a:cs typeface="Arial" panose="020B0604020202020204" pitchFamily="34" charset="0"/>
              <a:sym typeface="Nunito Sans Bold"/>
            </a:endParaRPr>
          </a:p>
        </p:txBody>
      </p:sp>
      <p:sp>
        <p:nvSpPr>
          <p:cNvPr id="21" name="TextBox 21"/>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solidFill>
                  <a:schemeClr val="bg1"/>
                </a:solidFill>
                <a:latin typeface="Arial" panose="020B0604020202020204" pitchFamily="34" charset="0"/>
                <a:ea typeface="Nunito Sans Bold"/>
                <a:cs typeface="Arial" panose="020B0604020202020204" pitchFamily="34" charset="0"/>
                <a:sym typeface="Nunito Sans Bold"/>
              </a:rPr>
              <a:t>Lớp 5</a:t>
            </a:r>
            <a:endParaRPr lang="en-US" sz="2400" b="1" u="none" dirty="0">
              <a:solidFill>
                <a:schemeClr val="bg1"/>
              </a:solidFill>
              <a:latin typeface="Arial" panose="020B0604020202020204" pitchFamily="34" charset="0"/>
              <a:ea typeface="Nunito Sans Bold"/>
              <a:cs typeface="Arial" panose="020B0604020202020204" pitchFamily="34" charset="0"/>
              <a:sym typeface="Nunito Sans Bold"/>
            </a:endParaRPr>
          </a:p>
        </p:txBody>
      </p:sp>
      <p:sp>
        <p:nvSpPr>
          <p:cNvPr id="26" name="Title 25">
            <a:extLst>
              <a:ext uri="{FF2B5EF4-FFF2-40B4-BE49-F238E27FC236}">
                <a16:creationId xmlns:a16="http://schemas.microsoft.com/office/drawing/2014/main" id="{0BB17244-B65C-206E-3513-DEB93546F95E}"/>
              </a:ext>
            </a:extLst>
          </p:cNvPr>
          <p:cNvSpPr>
            <a:spLocks noGrp="1"/>
          </p:cNvSpPr>
          <p:nvPr>
            <p:ph type="title"/>
          </p:nvPr>
        </p:nvSpPr>
        <p:spPr>
          <a:xfrm>
            <a:off x="1739546" y="2463912"/>
            <a:ext cx="6774591" cy="6367828"/>
          </a:xfrm>
        </p:spPr>
        <p:txBody>
          <a:bodyPr>
            <a:noAutofit/>
          </a:bodyPr>
          <a:lstStyle/>
          <a:p>
            <a:pPr algn="just">
              <a:lnSpc>
                <a:spcPct val="150000"/>
              </a:lnSpc>
            </a:pPr>
            <a:r>
              <a:rPr lang="vi-VN" b="1" dirty="0">
                <a:latin typeface="Arial" panose="020B0604020202020204" pitchFamily="34" charset="0"/>
                <a:cs typeface="Arial" panose="020B0604020202020204" pitchFamily="34" charset="0"/>
              </a:rPr>
              <a:t>Để tìm thông tin trên website, em nháy chuột vào các siêu liên kết phù hợp trên bảng chọn nội dung hoặc sử dụng công cụ tìm kiếm.</a:t>
            </a:r>
          </a:p>
        </p:txBody>
      </p:sp>
    </p:spTree>
    <p:extLst>
      <p:ext uri="{BB962C8B-B14F-4D97-AF65-F5344CB8AC3E}">
        <p14:creationId xmlns:p14="http://schemas.microsoft.com/office/powerpoint/2010/main" val="12618669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F20E2B-6918-4351-F907-775CBD868CE6}"/>
              </a:ext>
            </a:extLst>
          </p:cNvPr>
          <p:cNvGrpSpPr/>
          <p:nvPr/>
        </p:nvGrpSpPr>
        <p:grpSpPr>
          <a:xfrm>
            <a:off x="-932906" y="-697075"/>
            <a:ext cx="20153812" cy="2337249"/>
            <a:chOff x="-932906" y="-697075"/>
            <a:chExt cx="20153812" cy="2337249"/>
          </a:xfrm>
        </p:grpSpPr>
        <p:sp>
          <p:nvSpPr>
            <p:cNvPr id="6" name="Freeform 6"/>
            <p:cNvSpPr/>
            <p:nvPr/>
          </p:nvSpPr>
          <p:spPr>
            <a:xfrm>
              <a:off x="-249081" y="-697075"/>
              <a:ext cx="18828023" cy="2337249"/>
            </a:xfrm>
            <a:custGeom>
              <a:avLst/>
              <a:gdLst/>
              <a:ahLst/>
              <a:cxnLst/>
              <a:rect l="l" t="t" r="r" b="b"/>
              <a:pathLst>
                <a:path w="4958821" h="615572">
                  <a:moveTo>
                    <a:pt x="0" y="0"/>
                  </a:moveTo>
                  <a:lnTo>
                    <a:pt x="4958821" y="0"/>
                  </a:lnTo>
                  <a:lnTo>
                    <a:pt x="4958821" y="615572"/>
                  </a:lnTo>
                  <a:lnTo>
                    <a:pt x="0" y="615572"/>
                  </a:lnTo>
                  <a:close/>
                </a:path>
              </a:pathLst>
            </a:custGeom>
            <a:solidFill>
              <a:srgbClr val="FED101"/>
            </a:solidFill>
            <a:ln cap="sq">
              <a:noFill/>
              <a:prstDash val="solid"/>
              <a:miter/>
            </a:ln>
          </p:spPr>
        </p:sp>
        <p:sp>
          <p:nvSpPr>
            <p:cNvPr id="8" name="AutoShape 8"/>
            <p:cNvSpPr/>
            <p:nvPr/>
          </p:nvSpPr>
          <p:spPr>
            <a:xfrm rot="5400000">
              <a:off x="12598940" y="589789"/>
              <a:ext cx="2081721" cy="0"/>
            </a:xfrm>
            <a:prstGeom prst="line">
              <a:avLst/>
            </a:prstGeom>
            <a:ln w="19050" cap="flat">
              <a:solidFill>
                <a:srgbClr val="000000"/>
              </a:solidFill>
              <a:prstDash val="solid"/>
              <a:headEnd type="none" w="sm" len="sm"/>
              <a:tailEnd type="none" w="sm" len="sm"/>
            </a:ln>
          </p:spPr>
        </p:sp>
        <p:sp>
          <p:nvSpPr>
            <p:cNvPr id="9" name="AutoShape 9"/>
            <p:cNvSpPr/>
            <p:nvPr/>
          </p:nvSpPr>
          <p:spPr>
            <a:xfrm rot="-10800000">
              <a:off x="-932906" y="1630650"/>
              <a:ext cx="20153812" cy="0"/>
            </a:xfrm>
            <a:prstGeom prst="line">
              <a:avLst/>
            </a:prstGeom>
            <a:ln w="19050" cap="flat">
              <a:solidFill>
                <a:srgbClr val="000000"/>
              </a:solidFill>
              <a:prstDash val="solid"/>
              <a:headEnd type="none" w="sm" len="sm"/>
              <a:tailEnd type="none" w="sm" len="sm"/>
            </a:ln>
          </p:spPr>
        </p:sp>
      </p:grpSp>
      <p:grpSp>
        <p:nvGrpSpPr>
          <p:cNvPr id="15" name="Group 15"/>
          <p:cNvGrpSpPr/>
          <p:nvPr/>
        </p:nvGrpSpPr>
        <p:grpSpPr>
          <a:xfrm>
            <a:off x="-429608" y="9938900"/>
            <a:ext cx="19189077" cy="953211"/>
            <a:chOff x="0" y="0"/>
            <a:chExt cx="5053913" cy="251051"/>
          </a:xfrm>
        </p:grpSpPr>
        <p:sp>
          <p:nvSpPr>
            <p:cNvPr id="16" name="Freeform 16"/>
            <p:cNvSpPr/>
            <p:nvPr/>
          </p:nvSpPr>
          <p:spPr>
            <a:xfrm>
              <a:off x="0" y="0"/>
              <a:ext cx="5053913" cy="251051"/>
            </a:xfrm>
            <a:custGeom>
              <a:avLst/>
              <a:gdLst/>
              <a:ahLst/>
              <a:cxnLst/>
              <a:rect l="l" t="t" r="r" b="b"/>
              <a:pathLst>
                <a:path w="5053913" h="251051">
                  <a:moveTo>
                    <a:pt x="0" y="0"/>
                  </a:moveTo>
                  <a:lnTo>
                    <a:pt x="5053913" y="0"/>
                  </a:lnTo>
                  <a:lnTo>
                    <a:pt x="5053913" y="251051"/>
                  </a:lnTo>
                  <a:lnTo>
                    <a:pt x="0" y="251051"/>
                  </a:lnTo>
                  <a:close/>
                </a:path>
              </a:pathLst>
            </a:custGeom>
            <a:solidFill>
              <a:srgbClr val="FED101"/>
            </a:solidFill>
            <a:ln cap="sq">
              <a:noFill/>
              <a:prstDash val="solid"/>
              <a:miter/>
            </a:ln>
          </p:spPr>
        </p:sp>
        <p:sp>
          <p:nvSpPr>
            <p:cNvPr id="17" name="TextBox 17"/>
            <p:cNvSpPr txBox="1"/>
            <p:nvPr/>
          </p:nvSpPr>
          <p:spPr>
            <a:xfrm>
              <a:off x="0" y="-38100"/>
              <a:ext cx="5053913" cy="289151"/>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16">
            <a:extLst>
              <a:ext uri="{FF2B5EF4-FFF2-40B4-BE49-F238E27FC236}">
                <a16:creationId xmlns:a16="http://schemas.microsoft.com/office/drawing/2014/main" id="{3A4C49DF-187B-DC35-C225-3383EE4028A1}"/>
              </a:ext>
            </a:extLst>
          </p:cNvPr>
          <p:cNvSpPr txBox="1"/>
          <p:nvPr/>
        </p:nvSpPr>
        <p:spPr>
          <a:xfrm>
            <a:off x="14864412"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5" name="Title 24">
            <a:extLst>
              <a:ext uri="{FF2B5EF4-FFF2-40B4-BE49-F238E27FC236}">
                <a16:creationId xmlns:a16="http://schemas.microsoft.com/office/drawing/2014/main" id="{9A36B709-E29E-DDCC-F857-FC5BBC0C887A}"/>
              </a:ext>
            </a:extLst>
          </p:cNvPr>
          <p:cNvSpPr>
            <a:spLocks noGrp="1"/>
          </p:cNvSpPr>
          <p:nvPr>
            <p:ph type="title"/>
          </p:nvPr>
        </p:nvSpPr>
        <p:spPr>
          <a:xfrm>
            <a:off x="1347351" y="274638"/>
            <a:ext cx="4901048" cy="1143000"/>
          </a:xfrm>
        </p:spPr>
        <p:txBody>
          <a:bodyPr>
            <a:normAutofit/>
          </a:bodyPr>
          <a:lstStyle/>
          <a:p>
            <a:pPr algn="l"/>
            <a:r>
              <a:rPr lang="vi-VN" sz="6000" b="1" dirty="0">
                <a:latin typeface="Arial" panose="020B0604020202020204" pitchFamily="34" charset="0"/>
                <a:cs typeface="Arial" panose="020B0604020202020204" pitchFamily="34" charset="0"/>
              </a:rPr>
              <a:t>KHỞI ĐỘNG</a:t>
            </a:r>
          </a:p>
        </p:txBody>
      </p:sp>
      <p:grpSp>
        <p:nvGrpSpPr>
          <p:cNvPr id="35" name="Group 34">
            <a:extLst>
              <a:ext uri="{FF2B5EF4-FFF2-40B4-BE49-F238E27FC236}">
                <a16:creationId xmlns:a16="http://schemas.microsoft.com/office/drawing/2014/main" id="{B06CD164-180E-BC4A-80D8-13629AE6F9C4}"/>
              </a:ext>
            </a:extLst>
          </p:cNvPr>
          <p:cNvGrpSpPr/>
          <p:nvPr/>
        </p:nvGrpSpPr>
        <p:grpSpPr>
          <a:xfrm>
            <a:off x="11954739" y="3099871"/>
            <a:ext cx="5819345" cy="5142845"/>
            <a:chOff x="11340403" y="2977888"/>
            <a:chExt cx="5819345" cy="5142845"/>
          </a:xfrm>
        </p:grpSpPr>
        <p:sp>
          <p:nvSpPr>
            <p:cNvPr id="32" name="Freeform 70">
              <a:extLst>
                <a:ext uri="{FF2B5EF4-FFF2-40B4-BE49-F238E27FC236}">
                  <a16:creationId xmlns:a16="http://schemas.microsoft.com/office/drawing/2014/main" id="{5F430142-C656-C0CE-B90D-F7B65C8B17F5}"/>
                </a:ext>
              </a:extLst>
            </p:cNvPr>
            <p:cNvSpPr/>
            <p:nvPr/>
          </p:nvSpPr>
          <p:spPr>
            <a:xfrm>
              <a:off x="11340403" y="2977888"/>
              <a:ext cx="5819345" cy="5142845"/>
            </a:xfrm>
            <a:custGeom>
              <a:avLst/>
              <a:gdLst/>
              <a:ahLst/>
              <a:cxnLst/>
              <a:rect l="l" t="t" r="r" b="b"/>
              <a:pathLst>
                <a:path w="862257" h="762019">
                  <a:moveTo>
                    <a:pt x="0" y="0"/>
                  </a:moveTo>
                  <a:lnTo>
                    <a:pt x="862257" y="0"/>
                  </a:lnTo>
                  <a:lnTo>
                    <a:pt x="862257" y="762019"/>
                  </a:lnTo>
                  <a:lnTo>
                    <a:pt x="0" y="762019"/>
                  </a:lnTo>
                  <a:lnTo>
                    <a:pt x="0" y="0"/>
                  </a:lnTo>
                  <a:close/>
                </a:path>
              </a:pathLst>
            </a:custGeom>
            <a:blipFill>
              <a:blip r:embed="rId2"/>
              <a:stretch>
                <a:fillRect/>
              </a:stretch>
            </a:blipFill>
          </p:spPr>
        </p:sp>
        <p:sp>
          <p:nvSpPr>
            <p:cNvPr id="34" name="TextBox 33">
              <a:extLst>
                <a:ext uri="{FF2B5EF4-FFF2-40B4-BE49-F238E27FC236}">
                  <a16:creationId xmlns:a16="http://schemas.microsoft.com/office/drawing/2014/main" id="{4612CF7F-2109-57C6-B47A-9CA5106C9E4C}"/>
                </a:ext>
              </a:extLst>
            </p:cNvPr>
            <p:cNvSpPr txBox="1"/>
            <p:nvPr/>
          </p:nvSpPr>
          <p:spPr>
            <a:xfrm>
              <a:off x="12298668" y="3713518"/>
              <a:ext cx="3902814" cy="3671583"/>
            </a:xfrm>
            <a:prstGeom prst="rect">
              <a:avLst/>
            </a:prstGeom>
            <a:noFill/>
          </p:spPr>
          <p:txBody>
            <a:bodyPr wrap="square">
              <a:spAutoFit/>
            </a:bodyPr>
            <a:lstStyle/>
            <a:p>
              <a:pPr algn="ctr">
                <a:lnSpc>
                  <a:spcPct val="150000"/>
                </a:lnSpc>
              </a:pPr>
              <a:r>
                <a:rPr lang="vi-VN" sz="4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Trang web sau đây cho em biết những thông tin gì?</a:t>
              </a:r>
              <a:endParaRPr lang="vi-VN" sz="4000" b="1" i="1" dirty="0">
                <a:solidFill>
                  <a:srgbClr val="FF0000"/>
                </a:solidFill>
                <a:effectLst/>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2C0B6DF3-30AC-BF03-9040-2FC21EB609DA}"/>
              </a:ext>
            </a:extLst>
          </p:cNvPr>
          <p:cNvGrpSpPr/>
          <p:nvPr/>
        </p:nvGrpSpPr>
        <p:grpSpPr>
          <a:xfrm>
            <a:off x="944127" y="2380748"/>
            <a:ext cx="10608544" cy="6602542"/>
            <a:chOff x="944127" y="2389351"/>
            <a:chExt cx="10608544" cy="6602542"/>
          </a:xfrm>
        </p:grpSpPr>
        <p:pic>
          <p:nvPicPr>
            <p:cNvPr id="27" name="Picture 26">
              <a:extLst>
                <a:ext uri="{FF2B5EF4-FFF2-40B4-BE49-F238E27FC236}">
                  <a16:creationId xmlns:a16="http://schemas.microsoft.com/office/drawing/2014/main" id="{E428322A-EF76-778B-AB14-AEC1187A218E}"/>
                </a:ext>
              </a:extLst>
            </p:cNvPr>
            <p:cNvPicPr>
              <a:picLocks noChangeAspect="1"/>
            </p:cNvPicPr>
            <p:nvPr/>
          </p:nvPicPr>
          <p:blipFill rotWithShape="1">
            <a:blip r:embed="rId3"/>
            <a:srcRect r="992"/>
            <a:stretch/>
          </p:blipFill>
          <p:spPr>
            <a:xfrm>
              <a:off x="944127" y="2389351"/>
              <a:ext cx="10608544" cy="5861968"/>
            </a:xfrm>
            <a:prstGeom prst="rect">
              <a:avLst/>
            </a:prstGeom>
            <a:ln>
              <a:solidFill>
                <a:schemeClr val="tx1"/>
              </a:solidFill>
            </a:ln>
          </p:spPr>
        </p:pic>
        <p:sp>
          <p:nvSpPr>
            <p:cNvPr id="37" name="TextBox 36">
              <a:extLst>
                <a:ext uri="{FF2B5EF4-FFF2-40B4-BE49-F238E27FC236}">
                  <a16:creationId xmlns:a16="http://schemas.microsoft.com/office/drawing/2014/main" id="{7A2C125A-9395-1CFD-80F0-271010846B73}"/>
                </a:ext>
              </a:extLst>
            </p:cNvPr>
            <p:cNvSpPr txBox="1"/>
            <p:nvPr/>
          </p:nvSpPr>
          <p:spPr>
            <a:xfrm>
              <a:off x="944127" y="8407118"/>
              <a:ext cx="10608543" cy="584775"/>
            </a:xfrm>
            <a:prstGeom prst="rect">
              <a:avLst/>
            </a:prstGeom>
            <a:noFill/>
          </p:spPr>
          <p:txBody>
            <a:bodyPr wrap="square">
              <a:spAutoFit/>
            </a:bodyPr>
            <a:lstStyle/>
            <a:p>
              <a:pPr algn="ctr"/>
              <a:r>
                <a:rPr lang="vi-VN" sz="3200" dirty="0">
                  <a:effectLst/>
                  <a:latin typeface="Arial" panose="020B0604020202020204" pitchFamily="34" charset="0"/>
                  <a:ea typeface="Calibri" panose="020F0502020204030204" pitchFamily="34" charset="0"/>
                  <a:cs typeface="Arial" panose="020B0604020202020204" pitchFamily="34" charset="0"/>
                </a:rPr>
                <a:t>Một trang của Website Công viên nước Hồ Tây</a:t>
              </a:r>
              <a:endParaRPr lang="vi-VN" sz="32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4797145" y="-1181922"/>
            <a:ext cx="8127309" cy="8591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2002333">
            <a:off x="4544584" y="1792035"/>
            <a:ext cx="1567554" cy="155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0993505">
            <a:off x="13790399" y="995355"/>
            <a:ext cx="1761696" cy="1432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1465197">
            <a:off x="3081377" y="4678969"/>
            <a:ext cx="1758472" cy="2115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rot="568011" flipH="1">
            <a:off x="13428508" y="4336971"/>
            <a:ext cx="1402325" cy="1094672"/>
          </a:xfrm>
          <a:prstGeom prst="rect">
            <a:avLst/>
          </a:prstGeom>
          <a:noFill/>
          <a:extLst>
            <a:ext uri="{909E8E84-426E-40DD-AFC4-6F175D3DCCD1}">
              <a14:hiddenFill xmlns:a14="http://schemas.microsoft.com/office/drawing/2010/main">
                <a:solidFill>
                  <a:srgbClr val="FFFFFF"/>
                </a:solidFill>
              </a14:hiddenFill>
            </a:ext>
          </a:extLst>
        </p:spPr>
      </p:pic>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45200" y="9144000"/>
            <a:ext cx="914400" cy="914400"/>
          </a:xfrm>
          <a:prstGeom prst="rect">
            <a:avLst/>
          </a:prstGeom>
        </p:spPr>
      </p:pic>
      <p:sp>
        <p:nvSpPr>
          <p:cNvPr id="5" name="Title 4">
            <a:extLst>
              <a:ext uri="{FF2B5EF4-FFF2-40B4-BE49-F238E27FC236}">
                <a16:creationId xmlns:a16="http://schemas.microsoft.com/office/drawing/2014/main" id="{FB58A183-ECD1-3715-4D8B-0BFA5EFAC3E9}"/>
              </a:ext>
            </a:extLst>
          </p:cNvPr>
          <p:cNvSpPr>
            <a:spLocks noGrp="1"/>
          </p:cNvSpPr>
          <p:nvPr>
            <p:ph type="title"/>
          </p:nvPr>
        </p:nvSpPr>
        <p:spPr>
          <a:xfrm>
            <a:off x="5198396" y="5414902"/>
            <a:ext cx="8229600" cy="2163944"/>
          </a:xfrm>
        </p:spPr>
        <p:txBody>
          <a:bodyPr>
            <a:prstTxWarp prst="textArchDown">
              <a:avLst>
                <a:gd name="adj" fmla="val 21127069"/>
              </a:avLst>
            </a:prstTxWarp>
            <a:normAutofit/>
          </a:bodyPr>
          <a:lstStyle/>
          <a:p>
            <a:r>
              <a:rPr lang="en-US" sz="10000" b="1" dirty="0">
                <a:solidFill>
                  <a:srgbClr val="519E2E"/>
                </a:solidFill>
                <a:latin typeface="Arial" panose="020B0604020202020204" pitchFamily="34" charset="0"/>
                <a:cs typeface="Arial" panose="020B0604020202020204" pitchFamily="34" charset="0"/>
              </a:rPr>
              <a:t>ONG VỀ TỔ</a:t>
            </a:r>
          </a:p>
        </p:txBody>
      </p:sp>
      <p:pic>
        <p:nvPicPr>
          <p:cNvPr id="9218" name="Picture 2" descr="Start Special Lineal color icon">
            <a:hlinkClick r:id="rId13" action="ppaction://hlinksldjump"/>
            <a:extLst>
              <a:ext uri="{FF2B5EF4-FFF2-40B4-BE49-F238E27FC236}">
                <a16:creationId xmlns:a16="http://schemas.microsoft.com/office/drawing/2014/main" id="{A0178662-B7A0-1649-38AA-330A7998AC3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6562" b="26562"/>
          <a:stretch/>
        </p:blipFill>
        <p:spPr bwMode="auto">
          <a:xfrm>
            <a:off x="8153400" y="8689407"/>
            <a:ext cx="1981200" cy="914400"/>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9218"/>
                                        </p:tgtEl>
                                      </p:cBhvr>
                                    </p:animEffect>
                                    <p:animScale>
                                      <p:cBhvr>
                                        <p:cTn id="7" dur="250" autoRev="1" fill="hold"/>
                                        <p:tgtEl>
                                          <p:spTgt spid="9218"/>
                                        </p:tgtEl>
                                      </p:cBhvr>
                                      <p:by x="105000" y="105000"/>
                                    </p:animScale>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par>
                                <p:cTn id="13"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4" dur="5000" fill="hold"/>
                                        <p:tgtEl>
                                          <p:spTgt spid="1028"/>
                                        </p:tgtEl>
                                        <p:attrNameLst>
                                          <p:attrName>ppt_x</p:attrName>
                                          <p:attrName>ppt_y</p:attrName>
                                        </p:attrNameLst>
                                      </p:cBhvr>
                                      <p:rCtr x="1788" y="-370"/>
                                    </p:animMotion>
                                  </p:childTnLst>
                                </p:cTn>
                              </p:par>
                              <p:par>
                                <p:cTn id="1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8 -0.01129 0.02978 -0.00365 0.03133 C 0.0033 0.03241 0.0099 0.02022 0.01024 0.00185 C 0.01076 -0.01481 0.00642 -0.03025 5.55556E-7 -0.03148 C -0.0059 -0.03272 -0.01146 -0.02238 -0.01181 -0.00725 C -0.01215 0.00648 -0.00868 0.01991 -0.0033 0.02037 C 0.00139 0.0216 0.0059 0.01373 0.00625 0.00123 C 0.0066 -0.00988 0.00399 -0.02052 -0.00017 -0.0213 C -0.00382 -0.02176 -0.00764 -0.0162 -0.00781 -0.00648 C -0.00799 0.00154 -0.00625 0.00941 -0.00313 0.01019 C -0.00052 0.01065 0.00208 0.00725 0.00208 0.00046 C 0.00243 -0.00463 0.00139 -0.01019 -0.00052 -0.01096 C -0.00191 -0.01096 -0.00347 -0.00941 -0.00382 -0.00602 C -0.00382 -0.0037 -0.00365 -0.00139 -0.00278 -0.00046 C -0.00243 0 -0.00226 0 -0.00191 -0.00046 " pathEditMode="relative" rAng="0" ptsTypes="AAAAAAAAAAAAAAAAA">
                                      <p:cBhvr>
                                        <p:cTn id="16" dur="5000" fill="hold"/>
                                        <p:tgtEl>
                                          <p:spTgt spid="1027"/>
                                        </p:tgtEl>
                                        <p:attrNameLst>
                                          <p:attrName>ppt_x</p:attrName>
                                          <p:attrName>ppt_y</p:attrName>
                                        </p:attrNameLst>
                                      </p:cBhvr>
                                      <p:rCtr x="-1519" y="-556"/>
                                    </p:animMotion>
                                  </p:childTnLst>
                                </p:cTn>
                              </p:par>
                              <p:par>
                                <p:cTn id="17" presetID="55" presetClass="path" presetSubtype="0" repeatCount="indefinite" accel="50000" decel="50000" fill="hold" nodeType="withEffect">
                                  <p:stCondLst>
                                    <p:cond delay="0"/>
                                  </p:stCondLst>
                                  <p:childTnLst>
                                    <p:animMotion origin="layout" path="M 0.01441 -1.7284E-6 C 0.0151 -0.02176 0.00868 -0.04074 0.00035 -0.04213 C -0.00781 -0.04352 -0.01528 -0.02916 -0.0158 -0.00787 C -0.01632 0.01188 -0.01128 0.02979 -0.00365 0.03133 C 0.0033 0.03241 0.0099 0.02022 0.01024 0.00185 C 0.01076 -0.01481 0.00642 -0.03025 1.38889E-7 -0.03148 C -0.0059 -0.03271 -0.01146 -0.02237 -0.01181 -0.00725 C -0.01215 0.00648 -0.00868 0.01991 -0.0033 0.02037 C 0.00139 0.02161 0.0059 0.01374 0.00625 0.00124 C 0.0066 -0.00987 0.00399 -0.02052 -0.00017 -0.02129 C -0.00382 -0.02176 -0.00764 -0.0162 -0.00781 -0.00648 C -0.00799 0.00154 -0.00625 0.00942 -0.00313 0.01019 C -0.00052 0.01065 0.00208 0.00725 0.00208 0.00046 C 0.00243 -0.00463 0.00139 -0.01018 -0.00052 -0.01096 C -0.00191 -0.01096 -0.00347 -0.00941 -0.00382 -0.00602 C -0.00382 -0.0037 -0.00365 -0.00139 -0.00278 -0.00046 C -0.00243 -1.7284E-6 -0.00226 -1.7284E-6 -0.00191 -0.00046 " pathEditMode="relative" rAng="0" ptsTypes="AAAAAAAAAAAAAAAAA">
                                      <p:cBhvr>
                                        <p:cTn id="18" dur="5000" fill="hold"/>
                                        <p:tgtEl>
                                          <p:spTgt spid="8"/>
                                        </p:tgtEl>
                                        <p:attrNameLst>
                                          <p:attrName>ppt_x</p:attrName>
                                          <p:attrName>ppt_y</p:attrName>
                                        </p:attrNameLst>
                                      </p:cBhvr>
                                      <p:rCtr x="-1519" y="-556"/>
                                    </p:animMotion>
                                  </p:childTnLst>
                                </p:cTn>
                              </p:par>
                              <p:par>
                                <p:cTn id="19" presetID="46" presetClass="path" presetSubtype="0" repeatCount="indefinite" accel="50000" decel="50000" fill="hold" nodeType="withEffect">
                                  <p:stCondLst>
                                    <p:cond delay="0"/>
                                  </p:stCondLst>
                                  <p:childTnLst>
                                    <p:animMotion origin="layout" path="M 5.55556E-7 4.32099E-6 C -0.00035 -0.01482 0.00694 -0.02794 0.01667 -0.02886 C 0.02604 -0.02979 0.0349 -0.01991 0.03542 -0.00525 C 0.03628 0.00817 0.02986 0.02083 0.02118 0.0216 C 0.01319 0.02253 0.00556 0.01388 0.00486 0.00138 C 0.00434 -0.00988 0.00937 -0.02084 0.01701 -0.02176 C 0.02378 -0.02238 0.03021 -0.01544 0.03073 -0.00479 C 0.03108 0.00463 0.02708 0.01373 0.02083 0.01404 C 0.01528 0.01481 0.0099 0.00956 0.00955 0.00092 C 0.0092 -0.00664 0.01233 -0.01405 0.01736 -0.01451 C 0.02153 -0.01482 0.02569 -0.01112 0.02604 -0.00433 C 0.02639 0.00123 0.02413 0.00648 0.02049 0.00694 C 0.01771 0.0074 0.01458 0.00509 0.01441 0.00046 C 0.01424 -0.00294 0.01528 -0.00695 0.01753 -0.00741 C 0.01927 -0.00741 0.02101 -0.00649 0.02135 -0.00417 C 0.02153 -0.00247 0.02118 -0.00093 0.02031 -0.00016 C 0.01979 4.32099E-6 0.01944 4.32099E-6 0.0191 -0.00016 " pathEditMode="relative" rAng="0" ptsTypes="AAAAAAAAAAAAAAAAA">
                                      <p:cBhvr>
                                        <p:cTn id="20" dur="5000" fill="hold"/>
                                        <p:tgtEl>
                                          <p:spTgt spid="20"/>
                                        </p:tgtEl>
                                        <p:attrNameLst>
                                          <p:attrName>ppt_x</p:attrName>
                                          <p:attrName>ppt_y</p:attrName>
                                        </p:attrNameLst>
                                      </p:cBhvr>
                                      <p:rCtr x="1762"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1" repeatCount="indefinite"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C:\Users\ADMIN\Desktop\ TO ONG.jpg">
            <a:extLst>
              <a:ext uri="{FF2B5EF4-FFF2-40B4-BE49-F238E27FC236}">
                <a16:creationId xmlns:a16="http://schemas.microsoft.com/office/drawing/2014/main" id="{73371A90-2235-6A53-2E0A-9784A50716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378337" y="-2117156"/>
            <a:ext cx="10592464" cy="11197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hlinkClick r:id="rId6" action="ppaction://hlinksldjump"/>
            <a:extLst>
              <a:ext uri="{FF2B5EF4-FFF2-40B4-BE49-F238E27FC236}">
                <a16:creationId xmlns:a16="http://schemas.microsoft.com/office/drawing/2014/main" id="{C4702FF5-5F36-E1BF-9C52-D4E5F594B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740597">
            <a:off x="2122472" y="6715773"/>
            <a:ext cx="2891448" cy="2257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hlinkClick r:id="rId8" action="ppaction://hlinksldjump"/>
            <a:extLst>
              <a:ext uri="{FF2B5EF4-FFF2-40B4-BE49-F238E27FC236}">
                <a16:creationId xmlns:a16="http://schemas.microsoft.com/office/drawing/2014/main" id="{0A09EF52-B69E-A171-91F5-DF29CF26E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0378375">
            <a:off x="13649745" y="2474136"/>
            <a:ext cx="2164268" cy="17598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hlinkClick r:id="rId10" action="ppaction://hlinksldjump"/>
            <a:extLst>
              <a:ext uri="{FF2B5EF4-FFF2-40B4-BE49-F238E27FC236}">
                <a16:creationId xmlns:a16="http://schemas.microsoft.com/office/drawing/2014/main" id="{AAEA2D43-B14B-3D43-DD96-12B68FBA61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700929">
            <a:off x="14099246" y="5954586"/>
            <a:ext cx="2513254" cy="3022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hlinkClick r:id="rId12" action="ppaction://hlinksldjump"/>
            <a:extLst>
              <a:ext uri="{FF2B5EF4-FFF2-40B4-BE49-F238E27FC236}">
                <a16:creationId xmlns:a16="http://schemas.microsoft.com/office/drawing/2014/main" id="{4D294D6B-0C8E-0C30-BC57-A808D340780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rot="322962">
            <a:off x="1686130" y="2385875"/>
            <a:ext cx="2347464" cy="23341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hlinkClick r:id="rId14" action="ppaction://hlinksldjump"/>
            <a:extLst>
              <a:ext uri="{FF2B5EF4-FFF2-40B4-BE49-F238E27FC236}">
                <a16:creationId xmlns:a16="http://schemas.microsoft.com/office/drawing/2014/main" id="{F3AEB147-3807-E1DA-ECD8-4D45832A07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791466">
            <a:off x="8794482" y="7526473"/>
            <a:ext cx="2279502" cy="2201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6" action="ppaction://hlinksldjump"/>
            <a:extLst>
              <a:ext uri="{FF2B5EF4-FFF2-40B4-BE49-F238E27FC236}">
                <a16:creationId xmlns:a16="http://schemas.microsoft.com/office/drawing/2014/main" id="{AFC7F935-80C7-89A4-C574-4B32B7CA34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900478" y="266701"/>
            <a:ext cx="1082722" cy="10668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696058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4.44444E-6 -2.46914E-7 C -0.00035 -0.01481 0.00694 -0.02793 0.01666 -0.02886 C 0.02604 -0.02978 0.03489 -0.01991 0.03541 -0.00525 C 0.03628 0.00818 0.02986 0.02083 0.02118 0.02161 C 0.01319 0.02253 0.00555 0.01389 0.00486 0.00139 C 0.00434 -0.00988 0.00937 -0.02083 0.01701 -0.02176 C 0.02378 -0.02238 0.0302 -0.01543 0.03072 -0.00478 C 0.03107 0.00463 0.02708 0.01373 0.02083 0.01404 C 0.01527 0.01482 0.00989 0.00957 0.00954 0.00093 C 0.0092 -0.00664 0.01232 -0.01404 0.01736 -0.01451 C 0.02152 -0.01481 0.02569 -0.01111 0.02604 -0.00432 C 0.02638 0.00123 0.02413 0.00648 0.02048 0.00694 C 0.0177 0.00741 0.01458 0.00509 0.01441 0.00046 C 0.01423 -0.00293 0.01527 -0.00694 0.01753 -0.00741 C 0.01927 -0.00741 0.021 -0.00648 0.02135 -0.00417 C 0.02152 -0.00247 0.02118 -0.00093 0.02031 -0.00015 C 0.01979 -2.46914E-7 0.01944 -2.46914E-7 0.01909 -0.00015 " pathEditMode="relative" rAng="0" ptsTypes="AAAAAAAAAAAAAAAAA">
                                      <p:cBhvr>
                                        <p:cTn id="6" dur="5000" fill="hold"/>
                                        <p:tgtEl>
                                          <p:spTgt spid="6"/>
                                        </p:tgtEl>
                                        <p:attrNameLst>
                                          <p:attrName>ppt_x</p:attrName>
                                          <p:attrName>ppt_y</p:attrName>
                                        </p:attrNameLst>
                                      </p:cBhvr>
                                      <p:rCtr x="1762" y="-370"/>
                                    </p:animMotion>
                                  </p:childTnLst>
                                </p:cTn>
                              </p:par>
                              <p:par>
                                <p:cTn id="7" presetID="55" presetClass="path" presetSubtype="0" repeatCount="indefinite" accel="50000" decel="50000" fill="hold" nodeType="withEffect">
                                  <p:stCondLst>
                                    <p:cond delay="0"/>
                                  </p:stCondLst>
                                  <p:childTnLst>
                                    <p:animMotion origin="layout" path="M 0.01441 1.11022E-16 C 0.01511 -0.02176 0.00868 -0.04074 0.00035 -0.04213 C -0.00781 -0.04352 -0.01528 -0.02917 -0.0158 -0.00787 C -0.01632 0.01188 -0.01128 0.02978 -0.00364 0.03133 C 0.0033 0.03241 0.0099 0.02022 0.01025 0.00185 C 0.01077 -0.01481 0.00643 -0.03025 -2.08333E-6 -0.03148 C -0.0059 -0.03272 -0.01146 -0.02238 -0.0118 -0.00725 C -0.01215 0.00648 -0.00868 0.01991 -0.0033 0.02037 C 0.00139 0.0216 0.0059 0.01373 0.00625 0.00123 C 0.0066 -0.00988 0.004 -0.02052 -0.00017 -0.0213 C -0.00382 -0.02176 -0.00764 -0.0162 -0.00781 -0.00648 C -0.00798 0.00154 -0.00625 0.00941 -0.00312 0.01019 C -0.00052 0.01065 0.00209 0.00725 0.00209 0.00046 C 0.00243 -0.00463 0.00139 -0.01019 -0.00052 -0.01096 C -0.00191 -0.01096 -0.00347 -0.00941 -0.00382 -0.00602 C -0.00382 -0.0037 -0.00364 -0.00139 -0.00278 -0.00046 C -0.00243 1.11022E-16 -0.00225 1.11022E-16 -0.00191 -0.00046 " pathEditMode="relative" rAng="0" ptsTypes="AAAAAAAAAAAAAAAAA">
                                      <p:cBhvr>
                                        <p:cTn id="8" dur="5000" fill="hold"/>
                                        <p:tgtEl>
                                          <p:spTgt spid="5"/>
                                        </p:tgtEl>
                                        <p:attrNameLst>
                                          <p:attrName>ppt_x</p:attrName>
                                          <p:attrName>ppt_y</p:attrName>
                                        </p:attrNameLst>
                                      </p:cBhvr>
                                      <p:rCtr x="-1519" y="-556"/>
                                    </p:animMotion>
                                  </p:childTnLst>
                                </p:cTn>
                              </p:par>
                              <p:par>
                                <p:cTn id="9" presetID="46" presetClass="path" presetSubtype="0" repeatCount="indefinite" accel="50000" decel="50000" fill="hold" nodeType="withEffect">
                                  <p:stCondLst>
                                    <p:cond delay="0"/>
                                  </p:stCondLst>
                                  <p:childTnLst>
                                    <p:animMotion origin="layout" path="M -1.38889E-7 -1.60494E-6 C -0.00035 -0.01481 0.00694 -0.02793 0.01667 -0.02886 C 0.02604 -0.02978 0.0349 -0.01991 0.03542 -0.00525 C 0.03628 0.00818 0.02986 0.02083 0.02118 0.02161 C 0.01319 0.02253 0.00556 0.01389 0.00486 0.00139 C 0.00434 -0.00987 0.00938 -0.02083 0.01701 -0.02176 C 0.02378 -0.02237 0.03021 -0.01543 0.03073 -0.00478 C 0.03108 0.00463 0.02708 0.01374 0.02083 0.01404 C 0.01528 0.01482 0.0099 0.00957 0.00955 0.00093 C 0.0092 -0.00663 0.01233 -0.01404 0.01736 -0.0145 C 0.02153 -0.01481 0.02569 -0.01111 0.02604 -0.00432 C 0.02639 0.00124 0.02413 0.00648 0.02049 0.00695 C 0.01771 0.00741 0.01458 0.00509 0.01441 0.00046 C 0.01424 -0.00293 0.01528 -0.00694 0.01753 -0.00741 C 0.01927 -0.00741 0.02101 -0.00648 0.02135 -0.00417 C 0.02153 -0.00247 0.02118 -0.00092 0.02031 -0.00015 C 0.01979 -1.60494E-6 0.01944 -1.60494E-6 0.0191 -0.00015 " pathEditMode="relative" rAng="0" ptsTypes="AAAAAAAAAAAAAAAAA">
                                      <p:cBhvr>
                                        <p:cTn id="10" dur="5000" fill="hold"/>
                                        <p:tgtEl>
                                          <p:spTgt spid="7"/>
                                        </p:tgtEl>
                                        <p:attrNameLst>
                                          <p:attrName>ppt_x</p:attrName>
                                          <p:attrName>ppt_y</p:attrName>
                                        </p:attrNameLst>
                                      </p:cBhvr>
                                      <p:rCtr x="1762" y="-370"/>
                                    </p:animMotion>
                                  </p:childTnLst>
                                </p:cTn>
                              </p:par>
                              <p:par>
                                <p:cTn id="11" presetID="55" presetClass="path" presetSubtype="0" repeatCount="indefinite" accel="50000" decel="50000" fill="hold" nodeType="withEffect">
                                  <p:stCondLst>
                                    <p:cond delay="0"/>
                                  </p:stCondLst>
                                  <p:childTnLst>
                                    <p:animMotion origin="layout" path="M 0.01441 -3.7037E-7 C 0.0151 -0.02176 0.00868 -0.04074 0.00034 -0.04213 C -0.00782 -0.04352 -0.01528 -0.02917 -0.0158 -0.00787 C -0.01632 0.01188 -0.01129 0.02978 -0.00365 0.03133 C 0.0033 0.03241 0.00989 0.02022 0.01024 0.00185 C 0.01076 -0.01481 0.00642 -0.03025 3.19444E-6 -0.03148 C -0.00591 -0.03272 -0.01146 -0.02238 -0.01181 -0.00725 C -0.01216 0.00648 -0.00868 0.01991 -0.0033 0.02037 C 0.00139 0.02161 0.0059 0.01373 0.00625 0.00123 C 0.00659 -0.00988 0.00399 -0.02052 -0.00018 -0.0213 C -0.00382 -0.02176 -0.00764 -0.0162 -0.00782 -0.00648 C -0.00799 0.00154 -0.00625 0.00941 -0.00313 0.01019 C -0.00052 0.01065 0.00208 0.00725 0.00208 0.00046 C 0.00243 -0.00463 0.00139 -0.01018 -0.00052 -0.01096 C -0.00191 -0.01096 -0.00348 -0.00941 -0.00382 -0.00602 C -0.00382 -0.0037 -0.00365 -0.00139 -0.00278 -0.00046 C -0.00243 -3.7037E-7 -0.00226 -3.7037E-7 -0.00191 -0.00046 " pathEditMode="relative" rAng="0" ptsTypes="AAAAAAAAAAAAAAAAA">
                                      <p:cBhvr>
                                        <p:cTn id="12" dur="5000" fill="hold"/>
                                        <p:tgtEl>
                                          <p:spTgt spid="9"/>
                                        </p:tgtEl>
                                        <p:attrNameLst>
                                          <p:attrName>ppt_x</p:attrName>
                                          <p:attrName>ppt_y</p:attrName>
                                        </p:attrNameLst>
                                      </p:cBhvr>
                                      <p:rCtr x="-1519" y="-556"/>
                                    </p:animMotion>
                                  </p:childTnLst>
                                </p:cTn>
                              </p:par>
                              <p:par>
                                <p:cTn id="13" presetID="55" presetClass="path" presetSubtype="0" repeatCount="indefinite" accel="50000" decel="50000" fill="hold" nodeType="withEffect">
                                  <p:stCondLst>
                                    <p:cond delay="0"/>
                                  </p:stCondLst>
                                  <p:childTnLst>
                                    <p:animMotion origin="layout" path="M 0.01441 -2.46914E-7 C 0.0151 -0.02176 0.00868 -0.04074 0.00035 -0.04213 C -0.00781 -0.04352 -0.01528 -0.02917 -0.0158 -0.00787 C -0.01632 0.01188 -0.01129 0.02978 -0.00365 0.03133 C 0.0033 0.03241 0.0099 0.02022 0.01024 0.00185 C 0.01076 -0.01481 0.00642 -0.03025 8.33333E-7 -0.03148 C -0.0059 -0.03272 -0.01146 -0.02238 -0.01181 -0.00725 C -0.01215 0.00648 -0.00868 0.01991 -0.0033 0.02037 C 0.00139 0.02161 0.0059 0.01373 0.00625 0.00123 C 0.0066 -0.00988 0.00399 -0.02052 -0.00017 -0.0213 C -0.00382 -0.02176 -0.00764 -0.0162 -0.00781 -0.00648 C -0.00799 0.00154 -0.00625 0.00941 -0.00313 0.01019 C -0.00052 0.01065 0.00208 0.00725 0.00208 0.00046 C 0.00243 -0.00463 0.00139 -0.01018 -0.00052 -0.01096 C -0.00191 -0.01096 -0.00347 -0.00941 -0.00382 -0.00602 C -0.00382 -0.0037 -0.00365 -0.00139 -0.00278 -0.00046 C -0.00243 -2.46914E-7 -0.00226 -2.46914E-7 -0.00191 -0.00046 " pathEditMode="relative" rAng="0" ptsTypes="AAAAAAAAAAAAAAAAA">
                                      <p:cBhvr>
                                        <p:cTn id="14" dur="5000" fill="hold"/>
                                        <p:tgtEl>
                                          <p:spTgt spid="10"/>
                                        </p:tgtEl>
                                        <p:attrNameLst>
                                          <p:attrName>ppt_x</p:attrName>
                                          <p:attrName>ppt_y</p:attrName>
                                        </p:attrNameLst>
                                      </p:cBhvr>
                                      <p:rCtr x="-1519"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0.01909 -0.00015 L -0.35139 0.09244 " pathEditMode="relative" rAng="0" ptsTypes="AA">
                                      <p:cBhvr>
                                        <p:cTn id="19" dur="1000" fill="hold"/>
                                        <p:tgtEl>
                                          <p:spTgt spid="6"/>
                                        </p:tgtEl>
                                        <p:attrNameLst>
                                          <p:attrName>ppt_x</p:attrName>
                                          <p:attrName>ppt_y</p:attrName>
                                        </p:attrNameLst>
                                      </p:cBhvr>
                                      <p:rCtr x="-18524" y="4630"/>
                                    </p:animMotion>
                                  </p:childTnLst>
                                </p:cTn>
                              </p:par>
                              <p:par>
                                <p:cTn id="20" presetID="1" presetClass="exit" presetSubtype="0" fill="hold" nodeType="withEffect">
                                  <p:stCondLst>
                                    <p:cond delay="80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00191 -0.00046 L 0.27153 -0.3304 " pathEditMode="relative" rAng="0" ptsTypes="AA">
                                      <p:cBhvr>
                                        <p:cTn id="26" dur="1000" fill="hold"/>
                                        <p:tgtEl>
                                          <p:spTgt spid="5"/>
                                        </p:tgtEl>
                                        <p:attrNameLst>
                                          <p:attrName>ppt_x</p:attrName>
                                          <p:attrName>ppt_y</p:attrName>
                                        </p:attrNameLst>
                                      </p:cBhvr>
                                      <p:rCtr x="13672" y="-16497"/>
                                    </p:animMotion>
                                  </p:childTnLst>
                                </p:cTn>
                              </p:par>
                              <p:par>
                                <p:cTn id="27" presetID="1" presetClass="exit" presetSubtype="0" fill="hold" nodeType="withEffect">
                                  <p:stCondLst>
                                    <p:cond delay="80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1.38889E-7 -1.60494E-6 L -0.3855 -0.29614 " pathEditMode="relative" rAng="0" ptsTypes="AA">
                                      <p:cBhvr>
                                        <p:cTn id="33" dur="1000" fill="hold"/>
                                        <p:tgtEl>
                                          <p:spTgt spid="7"/>
                                        </p:tgtEl>
                                        <p:attrNameLst>
                                          <p:attrName>ppt_x</p:attrName>
                                          <p:attrName>ppt_y</p:attrName>
                                        </p:attrNameLst>
                                      </p:cBhvr>
                                      <p:rCtr x="-19280" y="-14815"/>
                                    </p:animMotion>
                                  </p:childTnLst>
                                </p:cTn>
                              </p:par>
                              <p:par>
                                <p:cTn id="34" presetID="1" presetClass="exit" presetSubtype="0" fill="hold" nodeType="withEffect">
                                  <p:stCondLst>
                                    <p:cond delay="80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3.19444E-6 -3.7037E-7 L 0.30199 0.08673 " pathEditMode="relative" rAng="0" ptsTypes="AA">
                                      <p:cBhvr>
                                        <p:cTn id="40" dur="1000" fill="hold"/>
                                        <p:tgtEl>
                                          <p:spTgt spid="9"/>
                                        </p:tgtEl>
                                        <p:attrNameLst>
                                          <p:attrName>ppt_x</p:attrName>
                                          <p:attrName>ppt_y</p:attrName>
                                        </p:attrNameLst>
                                      </p:cBhvr>
                                      <p:rCtr x="15095" y="4336"/>
                                    </p:animMotion>
                                  </p:childTnLst>
                                </p:cTn>
                              </p:par>
                              <p:par>
                                <p:cTn id="41" presetID="1" presetClass="exit" presetSubtype="0" fill="hold" nodeType="withEffect">
                                  <p:stCondLst>
                                    <p:cond delay="60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8.33333E-7 -2.46914E-7 L -0.08316 -0.38935 " pathEditMode="relative" rAng="0" ptsTypes="AA">
                                      <p:cBhvr>
                                        <p:cTn id="47" dur="1000" fill="hold"/>
                                        <p:tgtEl>
                                          <p:spTgt spid="10"/>
                                        </p:tgtEl>
                                        <p:attrNameLst>
                                          <p:attrName>ppt_x</p:attrName>
                                          <p:attrName>ppt_y</p:attrName>
                                        </p:attrNameLst>
                                      </p:cBhvr>
                                      <p:rCtr x="-4158" y="-19475"/>
                                    </p:animMotion>
                                  </p:childTnLst>
                                </p:cTn>
                              </p:par>
                              <p:par>
                                <p:cTn id="48" presetID="1" presetClass="exit" presetSubtype="0" fill="hold" nodeType="withEffect">
                                  <p:stCondLst>
                                    <p:cond delay="70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Picture 2" descr="C:\Users\ADMIN\Desktop\ TO ONG.jpg">
            <a:extLst>
              <a:ext uri="{FF2B5EF4-FFF2-40B4-BE49-F238E27FC236}">
                <a16:creationId xmlns:a16="http://schemas.microsoft.com/office/drawing/2014/main" id="{6B4FE122-4A7E-35F9-1EBF-8AB847C3544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06222" y="-511941"/>
            <a:ext cx="3419021" cy="36143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1">
            <a:extLst>
              <a:ext uri="{FF2B5EF4-FFF2-40B4-BE49-F238E27FC236}">
                <a16:creationId xmlns:a16="http://schemas.microsoft.com/office/drawing/2014/main" id="{74B35188-3339-1CFC-9BE3-3D65DDBC95F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vi-VN"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Website </a:t>
            </a:r>
            <a:r>
              <a:rPr lang="vi-VN"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vi-VN"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thành phần nào?</a:t>
            </a:r>
            <a:endParaRPr lang="vi-VN" sz="4800"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dirty="0">
                <a:latin typeface="Arial" panose="020B0604020202020204" pitchFamily="34" charset="0"/>
                <a:cs typeface="Arial" panose="020B0604020202020204" pitchFamily="34" charset="0"/>
              </a:rPr>
              <a:t>A. tên website.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dirty="0">
                <a:latin typeface="Arial" panose="020B0604020202020204" pitchFamily="34" charset="0"/>
                <a:cs typeface="Arial" panose="020B0604020202020204" pitchFamily="34" charset="0"/>
              </a:rPr>
              <a:t>B. địa chỉ website.</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dirty="0">
                <a:latin typeface="Arial" panose="020B0604020202020204" pitchFamily="34" charset="0"/>
                <a:cs typeface="Arial" panose="020B0604020202020204" pitchFamily="34" charset="0"/>
              </a:rPr>
              <a:t>C. bảng chọn nội dung.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800" dirty="0">
                <a:latin typeface="Arial" panose="020B0604020202020204" pitchFamily="34" charset="0"/>
                <a:cs typeface="Arial" panose="020B0604020202020204" pitchFamily="34" charset="0"/>
              </a:rPr>
              <a:t>D. hệ điều hành </a:t>
            </a:r>
          </a:p>
          <a:p>
            <a:pPr algn="ctr">
              <a:lnSpc>
                <a:spcPct val="150000"/>
              </a:lnSpc>
            </a:pPr>
            <a:r>
              <a:rPr lang="vi-VN" sz="4800" dirty="0">
                <a:latin typeface="Arial" panose="020B0604020202020204" pitchFamily="34" charset="0"/>
                <a:cs typeface="Arial" panose="020B0604020202020204" pitchFamily="34" charset="0"/>
              </a:rPr>
              <a:t>của máy chủ.</a:t>
            </a:r>
          </a:p>
        </p:txBody>
      </p:sp>
      <p:pic>
        <p:nvPicPr>
          <p:cNvPr id="2050" name="Picture 2" descr="Hình ảnh Phim Hoạt Hình Tổ Ong PNG , Tổ Ong, Thiết Kế Tổ Ong, Tổ Ong Vector  PNG miễn phí tải tập tin PSDComment và Vector">
            <a:hlinkClick r:id="rId6" action="ppaction://hlinksldjump"/>
            <a:extLst>
              <a:ext uri="{FF2B5EF4-FFF2-40B4-BE49-F238E27FC236}">
                <a16:creationId xmlns:a16="http://schemas.microsoft.com/office/drawing/2014/main" id="{B0D4DA1C-AD49-8291-07A1-80273C8F892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2" r="12222"/>
          <a:stretch/>
        </p:blipFill>
        <p:spPr bwMode="auto">
          <a:xfrm>
            <a:off x="16992600" y="419100"/>
            <a:ext cx="914400" cy="12102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653761DF-BEE2-A270-C509-50DFC5BF69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568011" flipH="1">
            <a:off x="16366235" y="8706840"/>
            <a:ext cx="1024757" cy="79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33333E-6 4.93827E-7 C -0.00035 -0.01482 0.00694 -0.02793 0.01666 -0.02886 C 0.02604 -0.02978 0.03489 -0.01991 0.03541 -0.00525 C 0.03628 0.00818 0.02986 0.02083 0.02118 0.0216 C 0.01319 0.02253 0.00555 0.01389 0.00486 0.00139 C 0.00434 -0.00988 0.00937 -0.02083 0.01701 -0.02176 C 0.02378 -0.02238 0.03021 -0.01543 0.03073 -0.00478 C 0.03107 0.00463 0.02708 0.01373 0.02083 0.01404 C 0.01527 0.01481 0.00989 0.00957 0.00955 0.00093 C 0.0092 -0.00664 0.01232 -0.01404 0.01736 -0.01451 C 0.02152 -0.01482 0.02569 -0.01111 0.02604 -0.00432 C 0.02639 0.00123 0.02413 0.00648 0.02048 0.00694 C 0.01771 0.00741 0.01458 0.00509 0.01441 0.00046 C 0.01423 -0.00293 0.01527 -0.00694 0.01753 -0.00741 C 0.01927 -0.00741 0.021 -0.00648 0.02135 -0.00417 C 0.02152 -0.00247 0.02118 -0.00093 0.02031 -0.00015 C 0.01979 4.93827E-7 0.01944 4.93827E-7 0.01909 -0.00015 " pathEditMode="relative" rAng="0" ptsTypes="AAAAAAAAAAAAAAAAA">
                                      <p:cBhvr>
                                        <p:cTn id="6" dur="5000" fill="hold"/>
                                        <p:tgtEl>
                                          <p:spTgt spid="14"/>
                                        </p:tgtEl>
                                        <p:attrNameLst>
                                          <p:attrName>ppt_x</p:attrName>
                                          <p:attrName>ppt_y</p:attrName>
                                        </p:attrNameLst>
                                      </p:cBhvr>
                                      <p:rCtr x="1762"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92D050"/>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2" descr="C:\Users\ADMIN\Desktop\ TO ONG.jpg">
            <a:extLst>
              <a:ext uri="{FF2B5EF4-FFF2-40B4-BE49-F238E27FC236}">
                <a16:creationId xmlns:a16="http://schemas.microsoft.com/office/drawing/2014/main" id="{6B4FE122-4A7E-35F9-1EBF-8AB847C354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06222" y="-511941"/>
            <a:ext cx="3419021" cy="36143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1">
            <a:extLst>
              <a:ext uri="{FF2B5EF4-FFF2-40B4-BE49-F238E27FC236}">
                <a16:creationId xmlns:a16="http://schemas.microsoft.com/office/drawing/2014/main" id="{74B35188-3339-1CFC-9BE3-3D65DDBC95F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Bảng chọn nội dung giúp</a:t>
            </a:r>
            <a:endParaRPr lang="vi-VN" sz="4800"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marL="742950" indent="-742950" algn="ctr">
              <a:lnSpc>
                <a:spcPct val="150000"/>
              </a:lnSpc>
              <a:buAutoNum type="alphaUcPeriod"/>
            </a:pPr>
            <a:r>
              <a:rPr lang="vi-VN" sz="4400" dirty="0">
                <a:latin typeface="Arial" panose="020B0604020202020204" pitchFamily="34" charset="0"/>
                <a:cs typeface="Arial" panose="020B0604020202020204" pitchFamily="34" charset="0"/>
              </a:rPr>
              <a:t>giảm giá thành </a:t>
            </a:r>
          </a:p>
          <a:p>
            <a:pPr algn="ctr">
              <a:lnSpc>
                <a:spcPct val="150000"/>
              </a:lnSpc>
            </a:pPr>
            <a:r>
              <a:rPr lang="vi-VN" sz="4400" dirty="0">
                <a:latin typeface="Arial" panose="020B0604020202020204" pitchFamily="34" charset="0"/>
                <a:cs typeface="Arial" panose="020B0604020202020204" pitchFamily="34" charset="0"/>
              </a:rPr>
              <a:t>sản phẩm.</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400" dirty="0">
                <a:latin typeface="Arial" panose="020B0604020202020204" pitchFamily="34" charset="0"/>
                <a:cs typeface="Arial" panose="020B0604020202020204" pitchFamily="34" charset="0"/>
              </a:rPr>
              <a:t>B. tìm kiếm thông tin </a:t>
            </a:r>
          </a:p>
          <a:p>
            <a:pPr algn="ctr">
              <a:lnSpc>
                <a:spcPct val="150000"/>
              </a:lnSpc>
            </a:pPr>
            <a:r>
              <a:rPr lang="vi-VN" sz="4400" dirty="0">
                <a:latin typeface="Arial" panose="020B0604020202020204" pitchFamily="34" charset="0"/>
                <a:cs typeface="Arial" panose="020B0604020202020204" pitchFamily="34" charset="0"/>
              </a:rPr>
              <a:t>thuận lợi, dễ dàng hơn.</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400" dirty="0">
                <a:latin typeface="Arial" panose="020B0604020202020204" pitchFamily="34" charset="0"/>
                <a:cs typeface="Arial" panose="020B0604020202020204" pitchFamily="34" charset="0"/>
              </a:rPr>
              <a:t>C. tạo hiệu ứng </a:t>
            </a:r>
          </a:p>
          <a:p>
            <a:pPr algn="ctr">
              <a:lnSpc>
                <a:spcPct val="150000"/>
              </a:lnSpc>
            </a:pPr>
            <a:r>
              <a:rPr lang="vi-VN" sz="4400" dirty="0">
                <a:latin typeface="Arial" panose="020B0604020202020204" pitchFamily="34" charset="0"/>
                <a:cs typeface="Arial" panose="020B0604020202020204" pitchFamily="34" charset="0"/>
              </a:rPr>
              <a:t>chuyển trang.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D. tăng hiệu năng </a:t>
            </a:r>
          </a:p>
          <a:p>
            <a:pPr algn="ctr">
              <a:lnSpc>
                <a:spcPct val="150000"/>
              </a:lnSpc>
            </a:pPr>
            <a:r>
              <a:rPr lang="vi-VN" sz="4400" dirty="0">
                <a:latin typeface="Arial" panose="020B0604020202020204" pitchFamily="34" charset="0"/>
                <a:cs typeface="Arial" panose="020B0604020202020204" pitchFamily="34" charset="0"/>
              </a:rPr>
              <a:t>của máy tính.</a:t>
            </a:r>
          </a:p>
        </p:txBody>
      </p:sp>
      <p:pic>
        <p:nvPicPr>
          <p:cNvPr id="14" name="Picture 4">
            <a:extLst>
              <a:ext uri="{FF2B5EF4-FFF2-40B4-BE49-F238E27FC236}">
                <a16:creationId xmlns:a16="http://schemas.microsoft.com/office/drawing/2014/main" id="{653761DF-BEE2-A270-C509-50DFC5BF69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568011" flipH="1">
            <a:off x="16366235" y="8706840"/>
            <a:ext cx="1024757" cy="799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Phim Hoạt Hình Tổ Ong PNG , Tổ Ong, Thiết Kế Tổ Ong, Tổ Ong Vector  PNG miễn phí tải tập tin PSDComment và Vector">
            <a:hlinkClick r:id="rId6" action="ppaction://hlinksldjump"/>
            <a:extLst>
              <a:ext uri="{FF2B5EF4-FFF2-40B4-BE49-F238E27FC236}">
                <a16:creationId xmlns:a16="http://schemas.microsoft.com/office/drawing/2014/main" id="{82078099-D25F-7483-0DFA-171C3BFDF3C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2" r="12222"/>
          <a:stretch/>
        </p:blipFill>
        <p:spPr bwMode="auto">
          <a:xfrm>
            <a:off x="16992600" y="419100"/>
            <a:ext cx="914400" cy="12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445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33333E-6 4.93827E-7 C -0.00035 -0.01482 0.00694 -0.02793 0.01666 -0.02886 C 0.02604 -0.02978 0.03489 -0.01991 0.03541 -0.00525 C 0.03628 0.00818 0.02986 0.02083 0.02118 0.0216 C 0.01319 0.02253 0.00555 0.01389 0.00486 0.00139 C 0.00434 -0.00988 0.00937 -0.02083 0.01701 -0.02176 C 0.02378 -0.02238 0.03021 -0.01543 0.03073 -0.00478 C 0.03107 0.00463 0.02708 0.01373 0.02083 0.01404 C 0.01527 0.01481 0.00989 0.00957 0.00955 0.00093 C 0.0092 -0.00664 0.01232 -0.01404 0.01736 -0.01451 C 0.02152 -0.01482 0.02569 -0.01111 0.02604 -0.00432 C 0.02639 0.00123 0.02413 0.00648 0.02048 0.00694 C 0.01771 0.00741 0.01458 0.00509 0.01441 0.00046 C 0.01423 -0.00293 0.01527 -0.00694 0.01753 -0.00741 C 0.01927 -0.00741 0.021 -0.00648 0.02135 -0.00417 C 0.02152 -0.00247 0.02118 -0.00093 0.02031 -0.00015 C 0.01979 4.93827E-7 0.01944 4.93827E-7 0.01909 -0.00015 " pathEditMode="relative" rAng="0" ptsTypes="AAAAAAAAAAAAAAAAA">
                                      <p:cBhvr>
                                        <p:cTn id="6" dur="5000" fill="hold"/>
                                        <p:tgtEl>
                                          <p:spTgt spid="14"/>
                                        </p:tgtEl>
                                        <p:attrNameLst>
                                          <p:attrName>ppt_x</p:attrName>
                                          <p:attrName>ppt_y</p:attrName>
                                        </p:attrNameLst>
                                      </p:cBhvr>
                                      <p:rCtr x="1762"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92D050"/>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2" descr="C:\Users\ADMIN\Desktop\ TO ONG.jpg">
            <a:extLst>
              <a:ext uri="{FF2B5EF4-FFF2-40B4-BE49-F238E27FC236}">
                <a16:creationId xmlns:a16="http://schemas.microsoft.com/office/drawing/2014/main" id="{6B4FE122-4A7E-35F9-1EBF-8AB847C354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06222" y="-511941"/>
            <a:ext cx="3419021" cy="36143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1">
            <a:extLst>
              <a:ext uri="{FF2B5EF4-FFF2-40B4-BE49-F238E27FC236}">
                <a16:creationId xmlns:a16="http://schemas.microsoft.com/office/drawing/2014/main" id="{74B35188-3339-1CFC-9BE3-3D65DDBC95F3}"/>
              </a:ext>
            </a:extLst>
          </p:cNvPr>
          <p:cNvSpPr txBox="1">
            <a:spLocks/>
          </p:cNvSpPr>
          <p:nvPr/>
        </p:nvSpPr>
        <p:spPr>
          <a:xfrm>
            <a:off x="1295400" y="1298002"/>
            <a:ext cx="15697200"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7000"/>
              </a:lnSpc>
            </a:pPr>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bao nhiêu cách chính để tìm thông tin trên website</a:t>
            </a:r>
            <a:endParaRPr lang="vi-VN"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295400" y="4067297"/>
            <a:ext cx="7158108" cy="2183225"/>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800" dirty="0">
                <a:latin typeface="Arial" panose="020B0604020202020204" pitchFamily="34" charset="0"/>
                <a:cs typeface="Arial" panose="020B0604020202020204" pitchFamily="34" charset="0"/>
              </a:rPr>
              <a:t>A. 1.</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295400" y="6892788"/>
            <a:ext cx="7158108" cy="2183225"/>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800" dirty="0">
                <a:latin typeface="Arial" panose="020B0604020202020204" pitchFamily="34" charset="0"/>
                <a:cs typeface="Arial" panose="020B0604020202020204" pitchFamily="34" charset="0"/>
              </a:rPr>
              <a:t>B. 2.</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834492" y="4062135"/>
            <a:ext cx="7158108" cy="2183225"/>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800" dirty="0">
                <a:latin typeface="Arial" panose="020B0604020202020204" pitchFamily="34" charset="0"/>
                <a:cs typeface="Arial" panose="020B0604020202020204" pitchFamily="34" charset="0"/>
              </a:rPr>
              <a:t>C. 3.</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834492" y="6892788"/>
            <a:ext cx="7158108" cy="2183225"/>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800" dirty="0">
                <a:latin typeface="Arial" panose="020B0604020202020204" pitchFamily="34" charset="0"/>
                <a:cs typeface="Arial" panose="020B0604020202020204" pitchFamily="34" charset="0"/>
              </a:rPr>
              <a:t>D. 4.</a:t>
            </a:r>
            <a:r>
              <a:rPr lang="vi-VN" sz="4800" b="1" dirty="0">
                <a:latin typeface="Arial" panose="020B0604020202020204" pitchFamily="34" charset="0"/>
                <a:cs typeface="Arial" panose="020B0604020202020204" pitchFamily="34" charset="0"/>
              </a:rPr>
              <a:t> </a:t>
            </a:r>
            <a:endParaRPr lang="vi-VN" sz="4800"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653761DF-BEE2-A270-C509-50DFC5BF69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568011" flipH="1">
            <a:off x="16366235" y="8706840"/>
            <a:ext cx="1024757" cy="799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Phim Hoạt Hình Tổ Ong PNG , Tổ Ong, Thiết Kế Tổ Ong, Tổ Ong Vector  PNG miễn phí tải tập tin PSDComment và Vector">
            <a:hlinkClick r:id="rId6" action="ppaction://hlinksldjump"/>
            <a:extLst>
              <a:ext uri="{FF2B5EF4-FFF2-40B4-BE49-F238E27FC236}">
                <a16:creationId xmlns:a16="http://schemas.microsoft.com/office/drawing/2014/main" id="{95E5926C-1B3A-2CA8-7E35-C36BBD6C889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2" r="12222"/>
          <a:stretch/>
        </p:blipFill>
        <p:spPr bwMode="auto">
          <a:xfrm>
            <a:off x="16992600" y="419100"/>
            <a:ext cx="914400" cy="12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8298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33333E-6 4.93827E-7 C -0.00035 -0.01482 0.00694 -0.02793 0.01666 -0.02886 C 0.02604 -0.02978 0.03489 -0.01991 0.03541 -0.00525 C 0.03628 0.00818 0.02986 0.02083 0.02118 0.0216 C 0.01319 0.02253 0.00555 0.01389 0.00486 0.00139 C 0.00434 -0.00988 0.00937 -0.02083 0.01701 -0.02176 C 0.02378 -0.02238 0.03021 -0.01543 0.03073 -0.00478 C 0.03107 0.00463 0.02708 0.01373 0.02083 0.01404 C 0.01527 0.01481 0.00989 0.00957 0.00955 0.00093 C 0.0092 -0.00664 0.01232 -0.01404 0.01736 -0.01451 C 0.02152 -0.01482 0.02569 -0.01111 0.02604 -0.00432 C 0.02639 0.00123 0.02413 0.00648 0.02048 0.00694 C 0.01771 0.00741 0.01458 0.00509 0.01441 0.00046 C 0.01423 -0.00293 0.01527 -0.00694 0.01753 -0.00741 C 0.01927 -0.00741 0.021 -0.00648 0.02135 -0.00417 C 0.02152 -0.00247 0.02118 -0.00093 0.02031 -0.00015 C 0.01979 4.93827E-7 0.01944 4.93827E-7 0.01909 -0.00015 " pathEditMode="relative" rAng="0" ptsTypes="AAAAAAAAAAAAAAAAA">
                                      <p:cBhvr>
                                        <p:cTn id="6" dur="5000" fill="hold"/>
                                        <p:tgtEl>
                                          <p:spTgt spid="14"/>
                                        </p:tgtEl>
                                        <p:attrNameLst>
                                          <p:attrName>ppt_x</p:attrName>
                                          <p:attrName>ppt_y</p:attrName>
                                        </p:attrNameLst>
                                      </p:cBhvr>
                                      <p:rCtr x="1762"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D99694"/>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92D050"/>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2" descr="C:\Users\ADMIN\Desktop\ TO ONG.jpg">
            <a:extLst>
              <a:ext uri="{FF2B5EF4-FFF2-40B4-BE49-F238E27FC236}">
                <a16:creationId xmlns:a16="http://schemas.microsoft.com/office/drawing/2014/main" id="{6B4FE122-4A7E-35F9-1EBF-8AB847C354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06222" y="-511941"/>
            <a:ext cx="3419021" cy="36143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1">
            <a:extLst>
              <a:ext uri="{FF2B5EF4-FFF2-40B4-BE49-F238E27FC236}">
                <a16:creationId xmlns:a16="http://schemas.microsoft.com/office/drawing/2014/main" id="{74B35188-3339-1CFC-9BE3-3D65DDBC95F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1440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tìm kiếm thông tin trên website, em nháy chuột vào các siêu liên kết phù hợp trên bảng chọn nội dung hoặc sử dụng __________</a:t>
            </a:r>
            <a:endParaRPr lang="vi-VN" sz="3600"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3600" dirty="0">
                <a:latin typeface="Arial" panose="020B0604020202020204" pitchFamily="34" charset="0"/>
                <a:cs typeface="Arial" panose="020B0604020202020204" pitchFamily="34" charset="0"/>
              </a:rPr>
              <a:t>A. công cụ tìm kiếm.</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3600" dirty="0">
                <a:latin typeface="Arial" panose="020B0604020202020204" pitchFamily="34" charset="0"/>
                <a:cs typeface="Arial" panose="020B0604020202020204" pitchFamily="34" charset="0"/>
              </a:rPr>
              <a:t>B. phần mềm soạn thảo văn bản.</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3600" dirty="0">
                <a:latin typeface="Arial" panose="020B0604020202020204" pitchFamily="34" charset="0"/>
                <a:cs typeface="Arial" panose="020B0604020202020204" pitchFamily="34" charset="0"/>
              </a:rPr>
              <a:t>C. chèn ảnh vào trang chiếu.</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3600" dirty="0">
                <a:latin typeface="Arial" panose="020B0604020202020204" pitchFamily="34" charset="0"/>
                <a:cs typeface="Arial" panose="020B0604020202020204" pitchFamily="34" charset="0"/>
              </a:rPr>
              <a:t>D. bảng tính tự động.</a:t>
            </a:r>
            <a:r>
              <a:rPr lang="vi-VN" sz="3600" b="1" dirty="0">
                <a:latin typeface="Arial" panose="020B0604020202020204" pitchFamily="34" charset="0"/>
                <a:cs typeface="Arial" panose="020B0604020202020204" pitchFamily="34" charset="0"/>
              </a:rPr>
              <a:t> </a:t>
            </a:r>
            <a:endParaRPr lang="vi-VN" sz="3600"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653761DF-BEE2-A270-C509-50DFC5BF69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568011" flipH="1">
            <a:off x="16366235" y="8706840"/>
            <a:ext cx="1024757" cy="799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Phim Hoạt Hình Tổ Ong PNG , Tổ Ong, Thiết Kế Tổ Ong, Tổ Ong Vector  PNG miễn phí tải tập tin PSDComment và Vector">
            <a:hlinkClick r:id="rId6" action="ppaction://hlinksldjump"/>
            <a:extLst>
              <a:ext uri="{FF2B5EF4-FFF2-40B4-BE49-F238E27FC236}">
                <a16:creationId xmlns:a16="http://schemas.microsoft.com/office/drawing/2014/main" id="{278F2215-C0A4-F986-2413-BFDC3AA4A7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2" r="12222"/>
          <a:stretch/>
        </p:blipFill>
        <p:spPr bwMode="auto">
          <a:xfrm>
            <a:off x="16992600" y="419100"/>
            <a:ext cx="914400" cy="12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9972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33333E-6 4.93827E-7 C -0.00035 -0.01482 0.00694 -0.02793 0.01666 -0.02886 C 0.02604 -0.02978 0.03489 -0.01991 0.03541 -0.00525 C 0.03628 0.00818 0.02986 0.02083 0.02118 0.0216 C 0.01319 0.02253 0.00555 0.01389 0.00486 0.00139 C 0.00434 -0.00988 0.00937 -0.02083 0.01701 -0.02176 C 0.02378 -0.02238 0.03021 -0.01543 0.03073 -0.00478 C 0.03107 0.00463 0.02708 0.01373 0.02083 0.01404 C 0.01527 0.01481 0.00989 0.00957 0.00955 0.00093 C 0.0092 -0.00664 0.01232 -0.01404 0.01736 -0.01451 C 0.02152 -0.01482 0.02569 -0.01111 0.02604 -0.00432 C 0.02639 0.00123 0.02413 0.00648 0.02048 0.00694 C 0.01771 0.00741 0.01458 0.00509 0.01441 0.00046 C 0.01423 -0.00293 0.01527 -0.00694 0.01753 -0.00741 C 0.01927 -0.00741 0.021 -0.00648 0.02135 -0.00417 C 0.02152 -0.00247 0.02118 -0.00093 0.02031 -0.00015 C 0.01979 4.93827E-7 0.01944 4.93827E-7 0.01909 -0.00015 " pathEditMode="relative" rAng="0" ptsTypes="AAAAAAAAAAAAAAAAA">
                                      <p:cBhvr>
                                        <p:cTn id="6" dur="5000" fill="hold"/>
                                        <p:tgtEl>
                                          <p:spTgt spid="14"/>
                                        </p:tgtEl>
                                        <p:attrNameLst>
                                          <p:attrName>ppt_x</p:attrName>
                                          <p:attrName>ppt_y</p:attrName>
                                        </p:attrNameLst>
                                      </p:cBhvr>
                                      <p:rCtr x="1762"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8"/>
                                        </p:tgtEl>
                                        <p:attrNameLst>
                                          <p:attrName>fillcolor</p:attrName>
                                        </p:attrNameLst>
                                      </p:cBhvr>
                                      <p:to>
                                        <a:srgbClr val="92D050"/>
                                      </p:to>
                                    </p:animClr>
                                    <p:set>
                                      <p:cBhvr>
                                        <p:cTn id="26" dur="500" fill="hold"/>
                                        <p:tgtEl>
                                          <p:spTgt spid="8"/>
                                        </p:tgtEl>
                                        <p:attrNameLst>
                                          <p:attrName>fill.type</p:attrName>
                                        </p:attrNameLst>
                                      </p:cBhvr>
                                      <p:to>
                                        <p:strVal val="solid"/>
                                      </p:to>
                                    </p:set>
                                    <p:set>
                                      <p:cBhvr>
                                        <p:cTn id="2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1"/>
                                        </p:tgtEl>
                                        <p:attrNameLst>
                                          <p:attrName>fillcolor</p:attrName>
                                        </p:attrNameLst>
                                      </p:cBhvr>
                                      <p:to>
                                        <a:srgbClr val="D99694"/>
                                      </p:to>
                                    </p:animClr>
                                    <p:set>
                                      <p:cBhvr>
                                        <p:cTn id="33" dur="500" fill="hold"/>
                                        <p:tgtEl>
                                          <p:spTgt spid="11"/>
                                        </p:tgtEl>
                                        <p:attrNameLst>
                                          <p:attrName>fill.type</p:attrName>
                                        </p:attrNameLst>
                                      </p:cBhvr>
                                      <p:to>
                                        <p:strVal val="solid"/>
                                      </p:to>
                                    </p:set>
                                    <p:set>
                                      <p:cBhvr>
                                        <p:cTn id="34"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2"/>
                                        </p:tgtEl>
                                        <p:attrNameLst>
                                          <p:attrName>fillcolor</p:attrName>
                                        </p:attrNameLst>
                                      </p:cBhvr>
                                      <p:to>
                                        <a:srgbClr val="D99694"/>
                                      </p:to>
                                    </p:animClr>
                                    <p:set>
                                      <p:cBhvr>
                                        <p:cTn id="40" dur="500" fill="hold"/>
                                        <p:tgtEl>
                                          <p:spTgt spid="12"/>
                                        </p:tgtEl>
                                        <p:attrNameLst>
                                          <p:attrName>fill.type</p:attrName>
                                        </p:attrNameLst>
                                      </p:cBhvr>
                                      <p:to>
                                        <p:strVal val="solid"/>
                                      </p:to>
                                    </p:set>
                                    <p:set>
                                      <p:cBhvr>
                                        <p:cTn id="41"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3"/>
                                        </p:tgtEl>
                                        <p:attrNameLst>
                                          <p:attrName>fillcolor</p:attrName>
                                        </p:attrNameLst>
                                      </p:cBhvr>
                                      <p:to>
                                        <a:srgbClr val="D99694"/>
                                      </p:to>
                                    </p:animClr>
                                    <p:set>
                                      <p:cBhvr>
                                        <p:cTn id="47" dur="500" fill="hold"/>
                                        <p:tgtEl>
                                          <p:spTgt spid="13"/>
                                        </p:tgtEl>
                                        <p:attrNameLst>
                                          <p:attrName>fill.type</p:attrName>
                                        </p:attrNameLst>
                                      </p:cBhvr>
                                      <p:to>
                                        <p:strVal val="solid"/>
                                      </p:to>
                                    </p:set>
                                    <p:set>
                                      <p:cBhvr>
                                        <p:cTn id="48"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811B63C-6805-0D55-AD5A-11B26924777A}"/>
              </a:ext>
            </a:extLst>
          </p:cNvPr>
          <p:cNvSpPr/>
          <p:nvPr/>
        </p:nvSpPr>
        <p:spPr>
          <a:xfrm>
            <a:off x="8572813" y="3386039"/>
            <a:ext cx="8299704" cy="6249437"/>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bIns="108000" rtlCol="0" anchor="ctr"/>
          <a:lstStyle/>
          <a:p>
            <a:pPr lvl="0">
              <a:lnSpc>
                <a:spcPct val="150000"/>
              </a:lnSpc>
            </a:pPr>
            <a:r>
              <a:rPr lang="vi-VN" sz="4400" dirty="0">
                <a:latin typeface="Arial" panose="020B0604020202020204" pitchFamily="34" charset="0"/>
                <a:cs typeface="Arial" panose="020B0604020202020204" pitchFamily="34" charset="0"/>
              </a:rPr>
              <a:t>(1) Nhập từ khóa tìm kiếm.</a:t>
            </a:r>
          </a:p>
          <a:p>
            <a:pPr lvl="0">
              <a:lnSpc>
                <a:spcPct val="150000"/>
              </a:lnSpc>
            </a:pPr>
            <a:r>
              <a:rPr lang="vi-VN" sz="4400" dirty="0">
                <a:latin typeface="Arial" panose="020B0604020202020204" pitchFamily="34" charset="0"/>
                <a:cs typeface="Arial" panose="020B0604020202020204" pitchFamily="34" charset="0"/>
              </a:rPr>
              <a:t>(2) Nháy chuột vào công cụ tìm kiếm.</a:t>
            </a:r>
          </a:p>
          <a:p>
            <a:pPr lvl="0">
              <a:lnSpc>
                <a:spcPct val="150000"/>
              </a:lnSpc>
            </a:pPr>
            <a:r>
              <a:rPr lang="vi-VN" sz="4400" dirty="0">
                <a:latin typeface="Arial" panose="020B0604020202020204" pitchFamily="34" charset="0"/>
                <a:cs typeface="Arial" panose="020B0604020202020204" pitchFamily="34" charset="0"/>
              </a:rPr>
              <a:t>(3) Nháy chuột vào </a:t>
            </a:r>
            <a:r>
              <a:rPr lang="vi-VN" sz="4400" b="1" dirty="0">
                <a:latin typeface="Arial" panose="020B0604020202020204" pitchFamily="34" charset="0"/>
                <a:cs typeface="Arial" panose="020B0604020202020204" pitchFamily="34" charset="0"/>
              </a:rPr>
              <a:t>Tìm kiếm</a:t>
            </a:r>
            <a:r>
              <a:rPr lang="vi-VN" sz="4400" dirty="0">
                <a:latin typeface="Arial" panose="020B0604020202020204" pitchFamily="34" charset="0"/>
                <a:cs typeface="Arial" panose="020B0604020202020204" pitchFamily="34" charset="0"/>
              </a:rPr>
              <a:t>.</a:t>
            </a:r>
          </a:p>
        </p:txBody>
      </p:sp>
      <p:pic>
        <p:nvPicPr>
          <p:cNvPr id="2" name="Picture 2" descr="C:\Users\ADMIN\Desktop\ TO ONG.jpg">
            <a:extLst>
              <a:ext uri="{FF2B5EF4-FFF2-40B4-BE49-F238E27FC236}">
                <a16:creationId xmlns:a16="http://schemas.microsoft.com/office/drawing/2014/main" id="{6B4FE122-4A7E-35F9-1EBF-8AB847C354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606222" y="-511941"/>
            <a:ext cx="3419021" cy="36143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1">
            <a:extLst>
              <a:ext uri="{FF2B5EF4-FFF2-40B4-BE49-F238E27FC236}">
                <a16:creationId xmlns:a16="http://schemas.microsoft.com/office/drawing/2014/main" id="{74B35188-3339-1CFC-9BE3-3D65DDBC95F3}"/>
              </a:ext>
            </a:extLst>
          </p:cNvPr>
          <p:cNvSpPr txBox="1">
            <a:spLocks/>
          </p:cNvSpPr>
          <p:nvPr/>
        </p:nvSpPr>
        <p:spPr>
          <a:xfrm>
            <a:off x="1295400" y="870345"/>
            <a:ext cx="15697200" cy="2241819"/>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1080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b="1" dirty="0">
                <a:latin typeface="Arial" panose="020B0604020202020204" pitchFamily="34" charset="0"/>
                <a:cs typeface="Arial" panose="020B0604020202020204" pitchFamily="34" charset="0"/>
              </a:rPr>
              <a:t>Câu 5:</a:t>
            </a:r>
            <a:r>
              <a:rPr lang="vi-VN" dirty="0">
                <a:latin typeface="Arial" panose="020B0604020202020204" pitchFamily="34" charset="0"/>
                <a:cs typeface="Arial" panose="020B0604020202020204" pitchFamily="34" charset="0"/>
              </a:rPr>
              <a:t> Cho các bước thực hiện tìm kiếm thông tin </a:t>
            </a:r>
          </a:p>
          <a:p>
            <a:pPr>
              <a:lnSpc>
                <a:spcPct val="150000"/>
              </a:lnSpc>
            </a:pPr>
            <a:r>
              <a:rPr lang="vi-VN" dirty="0">
                <a:latin typeface="Arial" panose="020B0604020202020204" pitchFamily="34" charset="0"/>
                <a:cs typeface="Arial" panose="020B0604020202020204" pitchFamily="34" charset="0"/>
              </a:rPr>
              <a:t>trên website như sau. Thứ tự đúng là gì?</a:t>
            </a:r>
          </a:p>
        </p:txBody>
      </p:sp>
      <p:sp>
        <p:nvSpPr>
          <p:cNvPr id="8" name="Rectangle: Rounded Corners 7">
            <a:extLst>
              <a:ext uri="{FF2B5EF4-FFF2-40B4-BE49-F238E27FC236}">
                <a16:creationId xmlns:a16="http://schemas.microsoft.com/office/drawing/2014/main" id="{55202867-3744-4150-6857-122A21C876DE}"/>
              </a:ext>
            </a:extLst>
          </p:cNvPr>
          <p:cNvSpPr/>
          <p:nvPr/>
        </p:nvSpPr>
        <p:spPr>
          <a:xfrm>
            <a:off x="1295400" y="3401279"/>
            <a:ext cx="6629400" cy="1341713"/>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A. (1) – (2) – (3).</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1295400" y="5032107"/>
            <a:ext cx="6629400" cy="1341713"/>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B. (3) – (2) – (1).</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1295400" y="6662935"/>
            <a:ext cx="6629400" cy="1341713"/>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C. (2) – (1) – (3).</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1301496" y="8293763"/>
            <a:ext cx="6629400" cy="1341713"/>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D. (3) – (1) – (2).</a:t>
            </a:r>
          </a:p>
        </p:txBody>
      </p:sp>
      <p:pic>
        <p:nvPicPr>
          <p:cNvPr id="14" name="Picture 4">
            <a:extLst>
              <a:ext uri="{FF2B5EF4-FFF2-40B4-BE49-F238E27FC236}">
                <a16:creationId xmlns:a16="http://schemas.microsoft.com/office/drawing/2014/main" id="{653761DF-BEE2-A270-C509-50DFC5BF69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568011" flipH="1">
            <a:off x="16366235" y="8706840"/>
            <a:ext cx="1024757" cy="799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Phim Hoạt Hình Tổ Ong PNG , Tổ Ong, Thiết Kế Tổ Ong, Tổ Ong Vector  PNG miễn phí tải tập tin PSDComment và Vector">
            <a:hlinkClick r:id="rId6" action="ppaction://hlinksldjump"/>
            <a:extLst>
              <a:ext uri="{FF2B5EF4-FFF2-40B4-BE49-F238E27FC236}">
                <a16:creationId xmlns:a16="http://schemas.microsoft.com/office/drawing/2014/main" id="{EE2BDD93-2E0F-6BB4-524A-A2C1A3701DD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2" r="12222"/>
          <a:stretch/>
        </p:blipFill>
        <p:spPr bwMode="auto">
          <a:xfrm>
            <a:off x="16992600" y="419100"/>
            <a:ext cx="914400" cy="12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8187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33333E-6 4.93827E-7 C -0.00035 -0.01482 0.00694 -0.02793 0.01666 -0.02886 C 0.02604 -0.02978 0.03489 -0.01991 0.03541 -0.00525 C 0.03628 0.00818 0.02986 0.02083 0.02118 0.0216 C 0.01319 0.02253 0.00555 0.01389 0.00486 0.00139 C 0.00434 -0.00988 0.00937 -0.02083 0.01701 -0.02176 C 0.02378 -0.02238 0.03021 -0.01543 0.03073 -0.00478 C 0.03107 0.00463 0.02708 0.01373 0.02083 0.01404 C 0.01527 0.01481 0.00989 0.00957 0.00955 0.00093 C 0.0092 -0.00664 0.01232 -0.01404 0.01736 -0.01451 C 0.02152 -0.01482 0.02569 -0.01111 0.02604 -0.00432 C 0.02639 0.00123 0.02413 0.00648 0.02048 0.00694 C 0.01771 0.00741 0.01458 0.00509 0.01441 0.00046 C 0.01423 -0.00293 0.01527 -0.00694 0.01753 -0.00741 C 0.01927 -0.00741 0.021 -0.00648 0.02135 -0.00417 C 0.02152 -0.00247 0.02118 -0.00093 0.02031 -0.00015 C 0.01979 4.93827E-7 0.01944 4.93827E-7 0.01909 -0.00015 " pathEditMode="relative" rAng="0" ptsTypes="AAAAAAAAAAAAAAAAA">
                                      <p:cBhvr>
                                        <p:cTn id="6" dur="5000" fill="hold"/>
                                        <p:tgtEl>
                                          <p:spTgt spid="14"/>
                                        </p:tgtEl>
                                        <p:attrNameLst>
                                          <p:attrName>ppt_x</p:attrName>
                                          <p:attrName>ppt_y</p:attrName>
                                        </p:attrNameLst>
                                      </p:cBhvr>
                                      <p:rCtr x="1762" y="-370"/>
                                    </p:animMotion>
                                  </p:childTnLst>
                                </p:cTn>
                              </p:par>
                              <p:par>
                                <p:cTn id="7" presetID="2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D99694"/>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D99694"/>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92D050"/>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3"/>
                                        </p:tgtEl>
                                        <p:attrNameLst>
                                          <p:attrName>fillcolor</p:attrName>
                                        </p:attrNameLst>
                                      </p:cBhvr>
                                      <p:to>
                                        <a:srgbClr val="D99694"/>
                                      </p:to>
                                    </p:animClr>
                                    <p:set>
                                      <p:cBhvr>
                                        <p:cTn id="50" dur="500" fill="hold"/>
                                        <p:tgtEl>
                                          <p:spTgt spid="13"/>
                                        </p:tgtEl>
                                        <p:attrNameLst>
                                          <p:attrName>fill.type</p:attrName>
                                        </p:attrNameLst>
                                      </p:cBhvr>
                                      <p:to>
                                        <p:strVal val="solid"/>
                                      </p:to>
                                    </p:set>
                                    <p:set>
                                      <p:cBhvr>
                                        <p:cTn id="51"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animBg="1"/>
      <p:bldP spid="8"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75FD0A-8CC4-6963-D95F-63AD15CD3FCF}"/>
              </a:ext>
            </a:extLst>
          </p:cNvPr>
          <p:cNvGrpSpPr/>
          <p:nvPr/>
        </p:nvGrpSpPr>
        <p:grpSpPr>
          <a:xfrm>
            <a:off x="685799" y="2247900"/>
            <a:ext cx="16943105" cy="7239000"/>
            <a:chOff x="685799" y="2247900"/>
            <a:chExt cx="16943105" cy="7239000"/>
          </a:xfrm>
        </p:grpSpPr>
        <p:sp>
          <p:nvSpPr>
            <p:cNvPr id="2" name="Rectangle: Rounded Corners 1">
              <a:extLst>
                <a:ext uri="{FF2B5EF4-FFF2-40B4-BE49-F238E27FC236}">
                  <a16:creationId xmlns:a16="http://schemas.microsoft.com/office/drawing/2014/main" id="{196F159F-B7AD-4D0D-26D5-CE30E78C808B}"/>
                </a:ext>
              </a:extLst>
            </p:cNvPr>
            <p:cNvSpPr/>
            <p:nvPr/>
          </p:nvSpPr>
          <p:spPr>
            <a:xfrm>
              <a:off x="685799" y="2247900"/>
              <a:ext cx="16943105" cy="7239000"/>
            </a:xfrm>
            <a:prstGeom prst="roundRect">
              <a:avLst>
                <a:gd name="adj" fmla="val 13932"/>
              </a:avLst>
            </a:prstGeom>
            <a:solidFill>
              <a:srgbClr val="8C7BFF"/>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3D7AC46-02BD-17B3-0DC8-1712F783A4CF}"/>
                </a:ext>
              </a:extLst>
            </p:cNvPr>
            <p:cNvSpPr txBox="1"/>
            <p:nvPr/>
          </p:nvSpPr>
          <p:spPr>
            <a:xfrm>
              <a:off x="5448300" y="2773859"/>
              <a:ext cx="7391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HOẠT ĐỘNG CÁ NHÂN</a:t>
              </a:r>
            </a:p>
          </p:txBody>
        </p:sp>
      </p:grpSp>
      <p:sp>
        <p:nvSpPr>
          <p:cNvPr id="16" name="Freeform 16"/>
          <p:cNvSpPr/>
          <p:nvPr/>
        </p:nvSpPr>
        <p:spPr>
          <a:xfrm>
            <a:off x="-429608" y="0"/>
            <a:ext cx="19189077" cy="1638300"/>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593308"/>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BÀI TẬP</a:t>
            </a:r>
            <a:endParaRPr lang="vi-VN" b="1"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7FF5B90-497D-0EB5-AC35-0DDD934A94D0}"/>
              </a:ext>
            </a:extLst>
          </p:cNvPr>
          <p:cNvSpPr/>
          <p:nvPr/>
        </p:nvSpPr>
        <p:spPr>
          <a:xfrm>
            <a:off x="1181100" y="3924300"/>
            <a:ext cx="8496300" cy="5105400"/>
          </a:xfrm>
          <a:prstGeom prst="roundRect">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Hãy sử dụng công cụ tìm kiếm trên website Bảo tàng Dân tộc học Việt Nam để tìm hiểu thông tin về lịch sử của Bảo tàng.</a:t>
            </a:r>
          </a:p>
        </p:txBody>
      </p:sp>
      <p:pic>
        <p:nvPicPr>
          <p:cNvPr id="1026" name="Picture 2" descr="Bảo tàng Dân tộc học - Điểm tham quan hấp dẫn tại Thủ đô">
            <a:extLst>
              <a:ext uri="{FF2B5EF4-FFF2-40B4-BE49-F238E27FC236}">
                <a16:creationId xmlns:a16="http://schemas.microsoft.com/office/drawing/2014/main" id="{F6A57F7F-9396-09B2-0E50-28128069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1350" y="3924301"/>
            <a:ext cx="6804504" cy="5105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423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Thông tin về lịch sử của Bảo tàng Dân tộc học Việt Nam</a:t>
            </a:r>
            <a:endParaRPr lang="vi-VN" b="1" dirty="0">
              <a:solidFill>
                <a:schemeClr val="bg1"/>
              </a:solidFill>
              <a:effectLst/>
              <a:latin typeface="Arial" panose="020B0604020202020204" pitchFamily="34" charset="0"/>
              <a:cs typeface="Arial" panose="020B0604020202020204" pitchFamily="34" charset="0"/>
            </a:endParaRPr>
          </a:p>
        </p:txBody>
      </p:sp>
      <p:sp>
        <p:nvSpPr>
          <p:cNvPr id="10" name="Freeform 35">
            <a:extLst>
              <a:ext uri="{FF2B5EF4-FFF2-40B4-BE49-F238E27FC236}">
                <a16:creationId xmlns:a16="http://schemas.microsoft.com/office/drawing/2014/main" id="{CC0B164E-8C09-A275-1881-EC460F556D58}"/>
              </a:ext>
            </a:extLst>
          </p:cNvPr>
          <p:cNvSpPr/>
          <p:nvPr/>
        </p:nvSpPr>
        <p:spPr>
          <a:xfrm>
            <a:off x="11887200" y="7748678"/>
            <a:ext cx="6172200" cy="2538321"/>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2"/>
            <a:stretch>
              <a:fillRect/>
            </a:stretch>
          </a:blipFill>
        </p:spPr>
      </p:sp>
      <p:sp>
        <p:nvSpPr>
          <p:cNvPr id="11" name="TextBox 10">
            <a:extLst>
              <a:ext uri="{FF2B5EF4-FFF2-40B4-BE49-F238E27FC236}">
                <a16:creationId xmlns:a16="http://schemas.microsoft.com/office/drawing/2014/main" id="{ED304C3D-DD5B-6D83-49F3-A5C86C5DE8B3}"/>
              </a:ext>
            </a:extLst>
          </p:cNvPr>
          <p:cNvSpPr txBox="1"/>
          <p:nvPr/>
        </p:nvSpPr>
        <p:spPr>
          <a:xfrm>
            <a:off x="1036342" y="1920890"/>
            <a:ext cx="16215316"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Quá trình hình thành Bảo tàng Dân tộc học Việt Nam được xúc tiến từ những năm 80 của thế kỷ XX, khi điều kiện kinh tế - xã hội của đất nước còn vô cùng khó khăn trong thời hậu chiến. Ngày 24/10/1995, Thủ tướng Chính phủ ban hành Quyết định thành lập Bảo tàng Dân tộc học Việt Nam. </a:t>
            </a:r>
            <a:endParaRPr lang="vi-VN" sz="3600"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A48C023-1FBE-EF78-8CE2-97CB1290D4B1}"/>
              </a:ext>
            </a:extLst>
          </p:cNvPr>
          <p:cNvSpPr txBox="1"/>
          <p:nvPr/>
        </p:nvSpPr>
        <p:spPr>
          <a:xfrm>
            <a:off x="1036342" y="5524500"/>
            <a:ext cx="10395204"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Ngày 12/11/1997, nhân dịp Hội nghị thượng đỉnh các nước sử dụng tiếng Pháp họp tại Hà Nội, Bảo tàng tổ chức lễ khánh thành, với sự có mặt của Phó chủ tịch nước Nguyễn Thị Bình và Tổng thống Cộng hoà Pháp Jacques Chirac.</a:t>
            </a:r>
            <a:endParaRPr lang="vi-VN" sz="3600" dirty="0"/>
          </a:p>
        </p:txBody>
      </p:sp>
    </p:spTree>
    <p:extLst>
      <p:ext uri="{BB962C8B-B14F-4D97-AF65-F5344CB8AC3E}">
        <p14:creationId xmlns:p14="http://schemas.microsoft.com/office/powerpoint/2010/main" val="1578745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Thông tin về lịch sử của Bảo tàng Dân tộc học Việt Nam</a:t>
            </a:r>
            <a:endParaRPr lang="vi-VN" b="1" dirty="0">
              <a:solidFill>
                <a:schemeClr val="bg1"/>
              </a:solidFill>
              <a:effectLst/>
              <a:latin typeface="Arial" panose="020B0604020202020204" pitchFamily="34" charset="0"/>
              <a:cs typeface="Arial" panose="020B0604020202020204" pitchFamily="34" charset="0"/>
            </a:endParaRPr>
          </a:p>
        </p:txBody>
      </p:sp>
      <p:sp>
        <p:nvSpPr>
          <p:cNvPr id="10" name="Freeform 35">
            <a:extLst>
              <a:ext uri="{FF2B5EF4-FFF2-40B4-BE49-F238E27FC236}">
                <a16:creationId xmlns:a16="http://schemas.microsoft.com/office/drawing/2014/main" id="{CC0B164E-8C09-A275-1881-EC460F556D58}"/>
              </a:ext>
            </a:extLst>
          </p:cNvPr>
          <p:cNvSpPr/>
          <p:nvPr/>
        </p:nvSpPr>
        <p:spPr>
          <a:xfrm>
            <a:off x="9341231" y="7124700"/>
            <a:ext cx="7689469" cy="3162299"/>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4"/>
            <a:stretch>
              <a:fillRect/>
            </a:stretch>
          </a:blipFill>
        </p:spPr>
      </p:sp>
      <p:sp>
        <p:nvSpPr>
          <p:cNvPr id="12" name="Freeform 10">
            <a:extLst>
              <a:ext uri="{FF2B5EF4-FFF2-40B4-BE49-F238E27FC236}">
                <a16:creationId xmlns:a16="http://schemas.microsoft.com/office/drawing/2014/main" id="{318A88FD-028E-1905-8F31-939F2F8CCF2E}"/>
              </a:ext>
            </a:extLst>
          </p:cNvPr>
          <p:cNvSpPr/>
          <p:nvPr/>
        </p:nvSpPr>
        <p:spPr>
          <a:xfrm>
            <a:off x="1066800" y="4751340"/>
            <a:ext cx="7543800" cy="5472684"/>
          </a:xfrm>
          <a:custGeom>
            <a:avLst/>
            <a:gdLst/>
            <a:ahLst/>
            <a:cxnLst/>
            <a:rect l="l" t="t" r="r" b="b"/>
            <a:pathLst>
              <a:path w="2656767" h="1927364">
                <a:moveTo>
                  <a:pt x="0" y="0"/>
                </a:moveTo>
                <a:lnTo>
                  <a:pt x="2656767" y="0"/>
                </a:lnTo>
                <a:lnTo>
                  <a:pt x="2656767" y="1927364"/>
                </a:lnTo>
                <a:lnTo>
                  <a:pt x="0" y="19273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5" name="Group 14">
            <a:extLst>
              <a:ext uri="{FF2B5EF4-FFF2-40B4-BE49-F238E27FC236}">
                <a16:creationId xmlns:a16="http://schemas.microsoft.com/office/drawing/2014/main" id="{606584B4-AE31-1FCD-BB8E-89DECA7305BE}"/>
              </a:ext>
            </a:extLst>
          </p:cNvPr>
          <p:cNvGrpSpPr/>
          <p:nvPr/>
        </p:nvGrpSpPr>
        <p:grpSpPr>
          <a:xfrm>
            <a:off x="9910127" y="2933700"/>
            <a:ext cx="6551675" cy="3288823"/>
            <a:chOff x="2215895" y="2705115"/>
            <a:chExt cx="6551675" cy="3288823"/>
          </a:xfrm>
        </p:grpSpPr>
        <p:sp>
          <p:nvSpPr>
            <p:cNvPr id="11" name="TextBox 10">
              <a:extLst>
                <a:ext uri="{FF2B5EF4-FFF2-40B4-BE49-F238E27FC236}">
                  <a16:creationId xmlns:a16="http://schemas.microsoft.com/office/drawing/2014/main" id="{ED304C3D-DD5B-6D83-49F3-A5C86C5DE8B3}"/>
                </a:ext>
              </a:extLst>
            </p:cNvPr>
            <p:cNvSpPr txBox="1"/>
            <p:nvPr/>
          </p:nvSpPr>
          <p:spPr>
            <a:xfrm>
              <a:off x="2215895" y="4169015"/>
              <a:ext cx="6551675" cy="1824923"/>
            </a:xfrm>
            <a:prstGeom prst="rect">
              <a:avLst/>
            </a:prstGeom>
            <a:noFill/>
          </p:spPr>
          <p:txBody>
            <a:bodyPr wrap="square" anchor="ctr">
              <a:spAutoFit/>
            </a:bodyP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Quan sát video về Bảo tàng Dân tộc học Việt Nam</a:t>
              </a:r>
              <a:endParaRPr lang="vi-VN" sz="4000" dirty="0">
                <a:effectLst/>
                <a:latin typeface="Arial" panose="020B0604020202020204" pitchFamily="34" charset="0"/>
                <a:cs typeface="Arial" panose="020B0604020202020204" pitchFamily="34" charset="0"/>
              </a:endParaRPr>
            </a:p>
          </p:txBody>
        </p:sp>
        <p:sp>
          <p:nvSpPr>
            <p:cNvPr id="14" name="Freeform 4">
              <a:extLst>
                <a:ext uri="{FF2B5EF4-FFF2-40B4-BE49-F238E27FC236}">
                  <a16:creationId xmlns:a16="http://schemas.microsoft.com/office/drawing/2014/main" id="{D00B16C9-06CB-A0B1-D55B-1016A58ACC49}"/>
                </a:ext>
              </a:extLst>
            </p:cNvPr>
            <p:cNvSpPr/>
            <p:nvPr/>
          </p:nvSpPr>
          <p:spPr>
            <a:xfrm>
              <a:off x="4844033" y="2705115"/>
              <a:ext cx="1295400" cy="1125820"/>
            </a:xfrm>
            <a:custGeom>
              <a:avLst/>
              <a:gdLst/>
              <a:ahLst/>
              <a:cxnLst/>
              <a:rect l="l" t="t" r="r" b="b"/>
              <a:pathLst>
                <a:path w="2717864" h="2362071">
                  <a:moveTo>
                    <a:pt x="0" y="0"/>
                  </a:moveTo>
                  <a:lnTo>
                    <a:pt x="2717864" y="0"/>
                  </a:lnTo>
                  <a:lnTo>
                    <a:pt x="2717864" y="2362071"/>
                  </a:lnTo>
                  <a:lnTo>
                    <a:pt x="0" y="2362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pic>
        <p:nvPicPr>
          <p:cNvPr id="2" name="yt1s.com - BẢO TÀNG DÂN TỘC HỌC  BÁCH KHOA 54 DÂN TỘC VIỆT NAM_v720P">
            <a:hlinkClick r:id="" action="ppaction://media"/>
            <a:extLst>
              <a:ext uri="{FF2B5EF4-FFF2-40B4-BE49-F238E27FC236}">
                <a16:creationId xmlns:a16="http://schemas.microsoft.com/office/drawing/2014/main" id="{7F87741B-FDE4-902E-2E53-F139167C89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09900" y="4914900"/>
            <a:ext cx="3657600" cy="205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5151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5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grpSp>
        <p:nvGrpSpPr>
          <p:cNvPr id="7" name="Group 6">
            <a:extLst>
              <a:ext uri="{FF2B5EF4-FFF2-40B4-BE49-F238E27FC236}">
                <a16:creationId xmlns:a16="http://schemas.microsoft.com/office/drawing/2014/main" id="{5F4ED1F3-B7DC-5F13-D3C9-529EF844A337}"/>
              </a:ext>
            </a:extLst>
          </p:cNvPr>
          <p:cNvGrpSpPr/>
          <p:nvPr/>
        </p:nvGrpSpPr>
        <p:grpSpPr>
          <a:xfrm>
            <a:off x="452335" y="1912828"/>
            <a:ext cx="17383330" cy="3592252"/>
            <a:chOff x="452335" y="1912828"/>
            <a:chExt cx="17383330" cy="3592252"/>
          </a:xfrm>
        </p:grpSpPr>
        <p:pic>
          <p:nvPicPr>
            <p:cNvPr id="27" name="Picture 26">
              <a:extLst>
                <a:ext uri="{FF2B5EF4-FFF2-40B4-BE49-F238E27FC236}">
                  <a16:creationId xmlns:a16="http://schemas.microsoft.com/office/drawing/2014/main" id="{E428322A-EF76-778B-AB14-AEC1187A218E}"/>
                </a:ext>
              </a:extLst>
            </p:cNvPr>
            <p:cNvPicPr>
              <a:picLocks noChangeAspect="1"/>
            </p:cNvPicPr>
            <p:nvPr/>
          </p:nvPicPr>
          <p:blipFill rotWithShape="1">
            <a:blip r:embed="rId2"/>
            <a:srcRect l="19150" t="41583" r="21077" b="40384"/>
            <a:stretch/>
          </p:blipFill>
          <p:spPr>
            <a:xfrm>
              <a:off x="452335" y="1912828"/>
              <a:ext cx="17383330" cy="2869093"/>
            </a:xfrm>
            <a:prstGeom prst="rect">
              <a:avLst/>
            </a:prstGeom>
            <a:ln>
              <a:solidFill>
                <a:schemeClr val="tx1"/>
              </a:solidFill>
            </a:ln>
          </p:spPr>
        </p:pic>
        <p:sp>
          <p:nvSpPr>
            <p:cNvPr id="37" name="TextBox 36">
              <a:extLst>
                <a:ext uri="{FF2B5EF4-FFF2-40B4-BE49-F238E27FC236}">
                  <a16:creationId xmlns:a16="http://schemas.microsoft.com/office/drawing/2014/main" id="{7A2C125A-9395-1CFD-80F0-271010846B73}"/>
                </a:ext>
              </a:extLst>
            </p:cNvPr>
            <p:cNvSpPr txBox="1"/>
            <p:nvPr/>
          </p:nvSpPr>
          <p:spPr>
            <a:xfrm>
              <a:off x="2648680" y="4920304"/>
              <a:ext cx="13000472" cy="584776"/>
            </a:xfrm>
            <a:prstGeom prst="rect">
              <a:avLst/>
            </a:prstGeom>
            <a:noFill/>
          </p:spPr>
          <p:txBody>
            <a:bodyPr wrap="square" anchor="ctr">
              <a:spAutoFit/>
            </a:bodyPr>
            <a:lstStyle/>
            <a:p>
              <a:pPr algn="ctr"/>
              <a:r>
                <a:rPr lang="vi-VN" sz="3200" dirty="0">
                  <a:effectLst/>
                  <a:latin typeface="Arial" panose="020B0604020202020204" pitchFamily="34" charset="0"/>
                  <a:ea typeface="Calibri" panose="020F0502020204030204" pitchFamily="34" charset="0"/>
                  <a:cs typeface="Arial" panose="020B0604020202020204" pitchFamily="34" charset="0"/>
                </a:rPr>
                <a:t>Thời gian hoạt động của Công viên nước Hồ Tây</a:t>
              </a:r>
              <a:endParaRPr lang="vi-VN" sz="3200" dirty="0">
                <a:effectLst/>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latin typeface="Arial" panose="020B0604020202020204" pitchFamily="34" charset="0"/>
                <a:cs typeface="Arial" panose="020B0604020202020204" pitchFamily="34" charset="0"/>
              </a:rPr>
              <a:t>Nhận xét hình ảnh</a:t>
            </a:r>
          </a:p>
        </p:txBody>
      </p:sp>
      <p:grpSp>
        <p:nvGrpSpPr>
          <p:cNvPr id="10" name="Group 9">
            <a:extLst>
              <a:ext uri="{FF2B5EF4-FFF2-40B4-BE49-F238E27FC236}">
                <a16:creationId xmlns:a16="http://schemas.microsoft.com/office/drawing/2014/main" id="{3F828D0C-B1C5-BB9B-27D6-54A6FC3B27D5}"/>
              </a:ext>
            </a:extLst>
          </p:cNvPr>
          <p:cNvGrpSpPr/>
          <p:nvPr/>
        </p:nvGrpSpPr>
        <p:grpSpPr>
          <a:xfrm>
            <a:off x="447419" y="5981700"/>
            <a:ext cx="17383330" cy="3592252"/>
            <a:chOff x="447419" y="5981700"/>
            <a:chExt cx="17383330" cy="3592252"/>
          </a:xfrm>
        </p:grpSpPr>
        <p:pic>
          <p:nvPicPr>
            <p:cNvPr id="4" name="Picture 3">
              <a:extLst>
                <a:ext uri="{FF2B5EF4-FFF2-40B4-BE49-F238E27FC236}">
                  <a16:creationId xmlns:a16="http://schemas.microsoft.com/office/drawing/2014/main" id="{DDDF2FC4-A98C-4941-0947-8EEBCB9BABD6}"/>
                </a:ext>
              </a:extLst>
            </p:cNvPr>
            <p:cNvPicPr>
              <a:picLocks noChangeAspect="1"/>
            </p:cNvPicPr>
            <p:nvPr/>
          </p:nvPicPr>
          <p:blipFill rotWithShape="1">
            <a:blip r:embed="rId2"/>
            <a:srcRect l="19150" t="59867" r="21077" b="22100"/>
            <a:stretch/>
          </p:blipFill>
          <p:spPr>
            <a:xfrm>
              <a:off x="447419" y="5981700"/>
              <a:ext cx="17383330" cy="2869093"/>
            </a:xfrm>
            <a:prstGeom prst="rect">
              <a:avLst/>
            </a:prstGeom>
            <a:ln>
              <a:solidFill>
                <a:schemeClr val="tx1"/>
              </a:solidFill>
            </a:ln>
          </p:spPr>
        </p:pic>
        <p:sp>
          <p:nvSpPr>
            <p:cNvPr id="5" name="TextBox 4">
              <a:extLst>
                <a:ext uri="{FF2B5EF4-FFF2-40B4-BE49-F238E27FC236}">
                  <a16:creationId xmlns:a16="http://schemas.microsoft.com/office/drawing/2014/main" id="{79951180-3EFA-0C5C-DC11-9490B9B33338}"/>
                </a:ext>
              </a:extLst>
            </p:cNvPr>
            <p:cNvSpPr txBox="1"/>
            <p:nvPr/>
          </p:nvSpPr>
          <p:spPr>
            <a:xfrm>
              <a:off x="2638848" y="8989176"/>
              <a:ext cx="13000472" cy="584776"/>
            </a:xfrm>
            <a:prstGeom prst="rect">
              <a:avLst/>
            </a:prstGeom>
            <a:noFill/>
          </p:spPr>
          <p:txBody>
            <a:bodyPr wrap="square" anchor="ctr">
              <a:spAutoFit/>
            </a:bodyPr>
            <a:lstStyle/>
            <a:p>
              <a:pPr algn="ctr"/>
              <a:r>
                <a:rPr lang="vi-VN" sz="3200" dirty="0">
                  <a:effectLst/>
                  <a:latin typeface="Arial" panose="020B0604020202020204" pitchFamily="34" charset="0"/>
                  <a:ea typeface="Calibri" panose="020F0502020204030204" pitchFamily="34" charset="0"/>
                  <a:cs typeface="Arial" panose="020B0604020202020204" pitchFamily="34" charset="0"/>
                </a:rPr>
                <a:t>Giá vé trọn gói của Công viên nước Hồ Tây</a:t>
              </a:r>
              <a:endParaRPr lang="vi-VN" sz="32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9067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F20E2B-6918-4351-F907-775CBD868CE6}"/>
              </a:ext>
            </a:extLst>
          </p:cNvPr>
          <p:cNvGrpSpPr/>
          <p:nvPr/>
        </p:nvGrpSpPr>
        <p:grpSpPr>
          <a:xfrm>
            <a:off x="-932906" y="-697075"/>
            <a:ext cx="20153812" cy="2337249"/>
            <a:chOff x="-932906" y="-697075"/>
            <a:chExt cx="20153812" cy="2337249"/>
          </a:xfrm>
        </p:grpSpPr>
        <p:sp>
          <p:nvSpPr>
            <p:cNvPr id="6" name="Freeform 6"/>
            <p:cNvSpPr/>
            <p:nvPr/>
          </p:nvSpPr>
          <p:spPr>
            <a:xfrm>
              <a:off x="-249081" y="-697075"/>
              <a:ext cx="18828023" cy="2337249"/>
            </a:xfrm>
            <a:custGeom>
              <a:avLst/>
              <a:gdLst/>
              <a:ahLst/>
              <a:cxnLst/>
              <a:rect l="l" t="t" r="r" b="b"/>
              <a:pathLst>
                <a:path w="4958821" h="615572">
                  <a:moveTo>
                    <a:pt x="0" y="0"/>
                  </a:moveTo>
                  <a:lnTo>
                    <a:pt x="4958821" y="0"/>
                  </a:lnTo>
                  <a:lnTo>
                    <a:pt x="4958821" y="615572"/>
                  </a:lnTo>
                  <a:lnTo>
                    <a:pt x="0" y="615572"/>
                  </a:lnTo>
                  <a:close/>
                </a:path>
              </a:pathLst>
            </a:custGeom>
            <a:solidFill>
              <a:srgbClr val="FED101"/>
            </a:solidFill>
            <a:ln cap="sq">
              <a:noFill/>
              <a:prstDash val="solid"/>
              <a:miter/>
            </a:ln>
          </p:spPr>
        </p:sp>
        <p:sp>
          <p:nvSpPr>
            <p:cNvPr id="8" name="AutoShape 8"/>
            <p:cNvSpPr/>
            <p:nvPr/>
          </p:nvSpPr>
          <p:spPr>
            <a:xfrm rot="5400000">
              <a:off x="12598940" y="589789"/>
              <a:ext cx="2081721" cy="0"/>
            </a:xfrm>
            <a:prstGeom prst="line">
              <a:avLst/>
            </a:prstGeom>
            <a:ln w="19050" cap="flat">
              <a:solidFill>
                <a:srgbClr val="000000"/>
              </a:solidFill>
              <a:prstDash val="solid"/>
              <a:headEnd type="none" w="sm" len="sm"/>
              <a:tailEnd type="none" w="sm" len="sm"/>
            </a:ln>
          </p:spPr>
        </p:sp>
        <p:sp>
          <p:nvSpPr>
            <p:cNvPr id="9" name="AutoShape 9"/>
            <p:cNvSpPr/>
            <p:nvPr/>
          </p:nvSpPr>
          <p:spPr>
            <a:xfrm rot="-10800000">
              <a:off x="-932906" y="1630650"/>
              <a:ext cx="20153812" cy="0"/>
            </a:xfrm>
            <a:prstGeom prst="line">
              <a:avLst/>
            </a:prstGeom>
            <a:ln w="19050" cap="flat">
              <a:solidFill>
                <a:srgbClr val="000000"/>
              </a:solidFill>
              <a:prstDash val="solid"/>
              <a:headEnd type="none" w="sm" len="sm"/>
              <a:tailEnd type="none" w="sm" len="sm"/>
            </a:ln>
          </p:spPr>
        </p:sp>
      </p:grpSp>
      <p:sp>
        <p:nvSpPr>
          <p:cNvPr id="16" name="Freeform 16"/>
          <p:cNvSpPr/>
          <p:nvPr/>
        </p:nvSpPr>
        <p:spPr>
          <a:xfrm>
            <a:off x="-429608" y="9938900"/>
            <a:ext cx="19189077" cy="953211"/>
          </a:xfrm>
          <a:custGeom>
            <a:avLst/>
            <a:gdLst/>
            <a:ahLst/>
            <a:cxnLst/>
            <a:rect l="l" t="t" r="r" b="b"/>
            <a:pathLst>
              <a:path w="5053913" h="251051">
                <a:moveTo>
                  <a:pt x="0" y="0"/>
                </a:moveTo>
                <a:lnTo>
                  <a:pt x="5053913" y="0"/>
                </a:lnTo>
                <a:lnTo>
                  <a:pt x="5053913" y="251051"/>
                </a:lnTo>
                <a:lnTo>
                  <a:pt x="0" y="251051"/>
                </a:lnTo>
                <a:close/>
              </a:path>
            </a:pathLst>
          </a:custGeom>
          <a:solidFill>
            <a:srgbClr val="FED101"/>
          </a:solidFill>
          <a:ln cap="sq">
            <a:noFill/>
            <a:prstDash val="solid"/>
            <a:miter/>
          </a:ln>
        </p:spPr>
      </p:sp>
      <p:sp>
        <p:nvSpPr>
          <p:cNvPr id="24" name="TextBox 16">
            <a:extLst>
              <a:ext uri="{FF2B5EF4-FFF2-40B4-BE49-F238E27FC236}">
                <a16:creationId xmlns:a16="http://schemas.microsoft.com/office/drawing/2014/main" id="{3A4C49DF-187B-DC35-C225-3383EE4028A1}"/>
              </a:ext>
            </a:extLst>
          </p:cNvPr>
          <p:cNvSpPr txBox="1"/>
          <p:nvPr/>
        </p:nvSpPr>
        <p:spPr>
          <a:xfrm>
            <a:off x="14864412"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5" name="Title 24">
            <a:extLst>
              <a:ext uri="{FF2B5EF4-FFF2-40B4-BE49-F238E27FC236}">
                <a16:creationId xmlns:a16="http://schemas.microsoft.com/office/drawing/2014/main" id="{9A36B709-E29E-DDCC-F857-FC5BBC0C887A}"/>
              </a:ext>
            </a:extLst>
          </p:cNvPr>
          <p:cNvSpPr>
            <a:spLocks noGrp="1"/>
          </p:cNvSpPr>
          <p:nvPr>
            <p:ph type="title"/>
          </p:nvPr>
        </p:nvSpPr>
        <p:spPr>
          <a:xfrm>
            <a:off x="1347351" y="274638"/>
            <a:ext cx="4901048" cy="1143000"/>
          </a:xfrm>
        </p:spPr>
        <p:txBody>
          <a:bodyPr>
            <a:normAutofit/>
          </a:bodyPr>
          <a:lstStyle/>
          <a:p>
            <a:pPr algn="l"/>
            <a:r>
              <a:rPr lang="vi-VN" sz="6000" b="1" dirty="0">
                <a:latin typeface="Arial" panose="020B0604020202020204" pitchFamily="34" charset="0"/>
                <a:cs typeface="Arial" panose="020B0604020202020204" pitchFamily="34" charset="0"/>
              </a:rPr>
              <a:t>VẬN DỤNG</a:t>
            </a:r>
          </a:p>
        </p:txBody>
      </p:sp>
      <p:grpSp>
        <p:nvGrpSpPr>
          <p:cNvPr id="38" name="Group 37">
            <a:extLst>
              <a:ext uri="{FF2B5EF4-FFF2-40B4-BE49-F238E27FC236}">
                <a16:creationId xmlns:a16="http://schemas.microsoft.com/office/drawing/2014/main" id="{2C0B6DF3-30AC-BF03-9040-2FC21EB609DA}"/>
              </a:ext>
            </a:extLst>
          </p:cNvPr>
          <p:cNvGrpSpPr/>
          <p:nvPr/>
        </p:nvGrpSpPr>
        <p:grpSpPr>
          <a:xfrm>
            <a:off x="609600" y="2794383"/>
            <a:ext cx="10083239" cy="6304559"/>
            <a:chOff x="944127" y="2389351"/>
            <a:chExt cx="10608544" cy="6633007"/>
          </a:xfrm>
        </p:grpSpPr>
        <p:pic>
          <p:nvPicPr>
            <p:cNvPr id="27" name="Picture 26">
              <a:extLst>
                <a:ext uri="{FF2B5EF4-FFF2-40B4-BE49-F238E27FC236}">
                  <a16:creationId xmlns:a16="http://schemas.microsoft.com/office/drawing/2014/main" id="{E428322A-EF76-778B-AB14-AEC1187A218E}"/>
                </a:ext>
              </a:extLst>
            </p:cNvPr>
            <p:cNvPicPr>
              <a:picLocks noChangeAspect="1"/>
            </p:cNvPicPr>
            <p:nvPr/>
          </p:nvPicPr>
          <p:blipFill rotWithShape="1">
            <a:blip r:embed="rId2">
              <a:extLst>
                <a:ext uri="{28A0092B-C50C-407E-A947-70E740481C1C}">
                  <a14:useLocalDpi xmlns:a14="http://schemas.microsoft.com/office/drawing/2010/main" val="0"/>
                </a:ext>
              </a:extLst>
            </a:blip>
            <a:srcRect t="6232" b="6232"/>
            <a:stretch/>
          </p:blipFill>
          <p:spPr>
            <a:xfrm>
              <a:off x="944127" y="2389351"/>
              <a:ext cx="10608544" cy="5861968"/>
            </a:xfrm>
            <a:prstGeom prst="rect">
              <a:avLst/>
            </a:prstGeom>
            <a:ln w="19050">
              <a:solidFill>
                <a:schemeClr val="tx1"/>
              </a:solidFill>
            </a:ln>
          </p:spPr>
        </p:pic>
        <p:sp>
          <p:nvSpPr>
            <p:cNvPr id="37" name="TextBox 36">
              <a:extLst>
                <a:ext uri="{FF2B5EF4-FFF2-40B4-BE49-F238E27FC236}">
                  <a16:creationId xmlns:a16="http://schemas.microsoft.com/office/drawing/2014/main" id="{7A2C125A-9395-1CFD-80F0-271010846B73}"/>
                </a:ext>
              </a:extLst>
            </p:cNvPr>
            <p:cNvSpPr txBox="1"/>
            <p:nvPr/>
          </p:nvSpPr>
          <p:spPr>
            <a:xfrm>
              <a:off x="944127" y="8407118"/>
              <a:ext cx="10608543" cy="615240"/>
            </a:xfrm>
            <a:prstGeom prst="rect">
              <a:avLst/>
            </a:prstGeom>
            <a:noFill/>
          </p:spPr>
          <p:txBody>
            <a:bodyPr wrap="square">
              <a:spAutoFit/>
            </a:bodyPr>
            <a:lstStyle/>
            <a:p>
              <a:pPr algn="ctr"/>
              <a:r>
                <a:rPr lang="vi-VN" sz="3200" b="1" dirty="0">
                  <a:effectLst/>
                  <a:latin typeface="Arial" panose="020B0604020202020204" pitchFamily="34" charset="0"/>
                  <a:ea typeface="Calibri" panose="020F0502020204030204" pitchFamily="34" charset="0"/>
                  <a:cs typeface="Arial" panose="020B0604020202020204" pitchFamily="34" charset="0"/>
                </a:rPr>
                <a:t>Website: </a:t>
              </a:r>
              <a:r>
                <a:rPr lang="vi-VN"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Nhà Thiếu nhi Thành phố Hồ Chí Minh</a:t>
              </a:r>
              <a:endParaRPr lang="vi-VN" sz="3200" i="1" dirty="0">
                <a:solidFill>
                  <a:srgbClr val="0070C0"/>
                </a:solidFill>
                <a:effectLst/>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D4DDBC9B-12BD-93B1-7E21-55CD7CEEA355}"/>
              </a:ext>
            </a:extLst>
          </p:cNvPr>
          <p:cNvGrpSpPr/>
          <p:nvPr/>
        </p:nvGrpSpPr>
        <p:grpSpPr>
          <a:xfrm>
            <a:off x="11125200" y="2924958"/>
            <a:ext cx="6400799" cy="6173984"/>
            <a:chOff x="1661874" y="2978971"/>
            <a:chExt cx="4746253" cy="4578066"/>
          </a:xfrm>
        </p:grpSpPr>
        <p:sp>
          <p:nvSpPr>
            <p:cNvPr id="3" name="Rectangle: Rounded Corners 2">
              <a:extLst>
                <a:ext uri="{FF2B5EF4-FFF2-40B4-BE49-F238E27FC236}">
                  <a16:creationId xmlns:a16="http://schemas.microsoft.com/office/drawing/2014/main" id="{CA2950A8-2C01-56AF-C2E3-7E55176DC1AC}"/>
                </a:ext>
              </a:extLst>
            </p:cNvPr>
            <p:cNvSpPr/>
            <p:nvPr/>
          </p:nvSpPr>
          <p:spPr>
            <a:xfrm>
              <a:off x="2133601" y="3360373"/>
              <a:ext cx="4274526" cy="4196664"/>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Em hãy tìm kiếm thông tin về Câu lạc bộ Khoa học Kĩ thuật của Nhà thiếu nhi Thành phố Hồ Chí Minh.</a:t>
              </a:r>
              <a:endParaRPr lang="vi-VN" sz="4000" dirty="0">
                <a:solidFill>
                  <a:schemeClr val="tx1"/>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258A0B54-6CD7-FDFC-3ADD-DBA71BF0B349}"/>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12058027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8C7BFF"/>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1257300" y="406034"/>
            <a:ext cx="15773400" cy="816391"/>
          </a:xfrm>
        </p:spPr>
        <p:txBody>
          <a:bodyPr/>
          <a:lstStyle/>
          <a:p>
            <a:r>
              <a:rPr lang="vi-VN"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Thông tin về Câu lạc bộ Khoa học Kĩ thuật</a:t>
            </a:r>
            <a:endParaRPr lang="vi-VN" b="1" dirty="0">
              <a:solidFill>
                <a:schemeClr val="bg1"/>
              </a:solidFill>
              <a:effectLst/>
              <a:latin typeface="Arial" panose="020B0604020202020204" pitchFamily="34" charset="0"/>
              <a:cs typeface="Arial" panose="020B0604020202020204" pitchFamily="34" charset="0"/>
            </a:endParaRPr>
          </a:p>
        </p:txBody>
      </p:sp>
      <p:sp>
        <p:nvSpPr>
          <p:cNvPr id="10" name="Freeform 35">
            <a:extLst>
              <a:ext uri="{FF2B5EF4-FFF2-40B4-BE49-F238E27FC236}">
                <a16:creationId xmlns:a16="http://schemas.microsoft.com/office/drawing/2014/main" id="{CC0B164E-8C09-A275-1881-EC460F556D58}"/>
              </a:ext>
            </a:extLst>
          </p:cNvPr>
          <p:cNvSpPr/>
          <p:nvPr/>
        </p:nvSpPr>
        <p:spPr>
          <a:xfrm>
            <a:off x="10363200" y="7748679"/>
            <a:ext cx="6172200" cy="2538321"/>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2"/>
            <a:stretch>
              <a:fillRect/>
            </a:stretch>
          </a:blipFill>
        </p:spPr>
      </p:sp>
      <p:sp>
        <p:nvSpPr>
          <p:cNvPr id="11" name="TextBox 10">
            <a:extLst>
              <a:ext uri="{FF2B5EF4-FFF2-40B4-BE49-F238E27FC236}">
                <a16:creationId xmlns:a16="http://schemas.microsoft.com/office/drawing/2014/main" id="{ED304C3D-DD5B-6D83-49F3-A5C86C5DE8B3}"/>
              </a:ext>
            </a:extLst>
          </p:cNvPr>
          <p:cNvSpPr txBox="1"/>
          <p:nvPr/>
        </p:nvSpPr>
        <p:spPr>
          <a:xfrm>
            <a:off x="10363200" y="2225650"/>
            <a:ext cx="6172200"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lạc bộ Khoa học Kĩ thuật đã tiến hành nhiều hoạt động, tiêu biểu như “Hướng dẫn thiếu nhi phân loại rác tại nguồn”.</a:t>
            </a:r>
          </a:p>
        </p:txBody>
      </p:sp>
      <p:pic>
        <p:nvPicPr>
          <p:cNvPr id="4098" name="Picture 2">
            <a:extLst>
              <a:ext uri="{FF2B5EF4-FFF2-40B4-BE49-F238E27FC236}">
                <a16:creationId xmlns:a16="http://schemas.microsoft.com/office/drawing/2014/main" id="{0DF1F750-B101-A85C-7FD9-8A7B3E37A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84314"/>
            <a:ext cx="7248525" cy="775089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71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EE2335-83B8-B151-B1D1-1A7A272CCB8D}"/>
              </a:ext>
            </a:extLst>
          </p:cNvPr>
          <p:cNvGrpSpPr/>
          <p:nvPr/>
        </p:nvGrpSpPr>
        <p:grpSpPr>
          <a:xfrm>
            <a:off x="1981201" y="2518129"/>
            <a:ext cx="6550743" cy="2476623"/>
            <a:chOff x="2666999" y="3584180"/>
            <a:chExt cx="6550743" cy="2476623"/>
          </a:xfrm>
        </p:grpSpPr>
        <p:sp>
          <p:nvSpPr>
            <p:cNvPr id="31" name="Rectangle 30">
              <a:extLst>
                <a:ext uri="{FF2B5EF4-FFF2-40B4-BE49-F238E27FC236}">
                  <a16:creationId xmlns:a16="http://schemas.microsoft.com/office/drawing/2014/main" id="{C6222EBD-8B38-3A40-4C96-ACF5CA2BAAE0}"/>
                </a:ext>
              </a:extLst>
            </p:cNvPr>
            <p:cNvSpPr/>
            <p:nvPr/>
          </p:nvSpPr>
          <p:spPr>
            <a:xfrm>
              <a:off x="2666999" y="3831860"/>
              <a:ext cx="6550743" cy="2228943"/>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Ôn lại các kiến thức </a:t>
              </a:r>
            </a:p>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đã học ở Bài 1.</a:t>
              </a:r>
              <a:endParaRPr lang="vi-VN" sz="4000" dirty="0">
                <a:effectLst/>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3FEB6D21-3CAC-177F-D275-5E0F7ECC9C88}"/>
                </a:ext>
              </a:extLst>
            </p:cNvPr>
            <p:cNvSpPr/>
            <p:nvPr/>
          </p:nvSpPr>
          <p:spPr>
            <a:xfrm>
              <a:off x="3043360" y="3584180"/>
              <a:ext cx="1223838" cy="491761"/>
            </a:xfrm>
            <a:prstGeom prst="homePlate">
              <a:avLst>
                <a:gd name="adj" fmla="val 6611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6A41883A-6705-F278-906C-E4F194A05901}"/>
              </a:ext>
            </a:extLst>
          </p:cNvPr>
          <p:cNvGrpSpPr/>
          <p:nvPr/>
        </p:nvGrpSpPr>
        <p:grpSpPr>
          <a:xfrm>
            <a:off x="1981200" y="5617846"/>
            <a:ext cx="6550743" cy="3692062"/>
            <a:chOff x="2666999" y="3569564"/>
            <a:chExt cx="6550743" cy="3692062"/>
          </a:xfrm>
        </p:grpSpPr>
        <p:sp>
          <p:nvSpPr>
            <p:cNvPr id="34" name="Rectangle 33">
              <a:extLst>
                <a:ext uri="{FF2B5EF4-FFF2-40B4-BE49-F238E27FC236}">
                  <a16:creationId xmlns:a16="http://schemas.microsoft.com/office/drawing/2014/main" id="{57B3F4D6-3D48-5525-A940-0317A59E9356}"/>
                </a:ext>
              </a:extLst>
            </p:cNvPr>
            <p:cNvSpPr/>
            <p:nvPr/>
          </p:nvSpPr>
          <p:spPr>
            <a:xfrm>
              <a:off x="2666999" y="3831860"/>
              <a:ext cx="6550743" cy="3429766"/>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Đọc và chuẩn bị trước </a:t>
              </a:r>
            </a:p>
            <a:p>
              <a:pPr algn="ctr">
                <a:lnSpc>
                  <a:spcPct val="150000"/>
                </a:lnSpc>
              </a:pPr>
              <a:r>
                <a:rPr lang="vi-VN" sz="4000" b="1" i="1" dirty="0">
                  <a:solidFill>
                    <a:schemeClr val="tx1"/>
                  </a:solidFill>
                  <a:effectLst/>
                  <a:latin typeface="Arial" panose="020B0604020202020204" pitchFamily="34" charset="0"/>
                  <a:ea typeface="Calibri" panose="020F0502020204030204" pitchFamily="34" charset="0"/>
                  <a:cs typeface="Arial" panose="020B0604020202020204" pitchFamily="34" charset="0"/>
                </a:rPr>
                <a:t>Bài 2: Hợp tác, tìm kiếm và chia sẻ thông tin.</a:t>
              </a:r>
              <a:endParaRPr lang="vi-VN" sz="4000" dirty="0">
                <a:solidFill>
                  <a:schemeClr val="tx1"/>
                </a:solidFill>
                <a:effectLst/>
                <a:latin typeface="Arial" panose="020B0604020202020204" pitchFamily="34" charset="0"/>
                <a:cs typeface="Arial" panose="020B0604020202020204" pitchFamily="34" charset="0"/>
              </a:endParaRPr>
            </a:p>
          </p:txBody>
        </p:sp>
        <p:sp>
          <p:nvSpPr>
            <p:cNvPr id="35" name="Arrow: Pentagon 34">
              <a:extLst>
                <a:ext uri="{FF2B5EF4-FFF2-40B4-BE49-F238E27FC236}">
                  <a16:creationId xmlns:a16="http://schemas.microsoft.com/office/drawing/2014/main" id="{E08D7E48-F66D-9E7B-D7AF-3C0029969EC4}"/>
                </a:ext>
              </a:extLst>
            </p:cNvPr>
            <p:cNvSpPr/>
            <p:nvPr/>
          </p:nvSpPr>
          <p:spPr>
            <a:xfrm>
              <a:off x="3043361" y="3569564"/>
              <a:ext cx="1457325" cy="490149"/>
            </a:xfrm>
            <a:prstGeom prst="homePlate">
              <a:avLst>
                <a:gd name="adj" fmla="val 69953"/>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76917F6-E4AF-2337-AD56-E385E555D12B}"/>
              </a:ext>
            </a:extLst>
          </p:cNvPr>
          <p:cNvGrpSpPr/>
          <p:nvPr/>
        </p:nvGrpSpPr>
        <p:grpSpPr>
          <a:xfrm>
            <a:off x="-534915" y="-531592"/>
            <a:ext cx="19642319" cy="2171767"/>
            <a:chOff x="-534915" y="-531592"/>
            <a:chExt cx="19642319" cy="2171767"/>
          </a:xfrm>
        </p:grpSpPr>
        <p:grpSp>
          <p:nvGrpSpPr>
            <p:cNvPr id="10" name="Group 10"/>
            <p:cNvGrpSpPr/>
            <p:nvPr/>
          </p:nvGrpSpPr>
          <p:grpSpPr>
            <a:xfrm>
              <a:off x="-534915" y="-531592"/>
              <a:ext cx="19399691" cy="2171766"/>
              <a:chOff x="0" y="0"/>
              <a:chExt cx="5109384" cy="571988"/>
            </a:xfrm>
          </p:grpSpPr>
          <p:sp>
            <p:nvSpPr>
              <p:cNvPr id="11" name="Freeform 11"/>
              <p:cNvSpPr/>
              <p:nvPr/>
            </p:nvSpPr>
            <p:spPr>
              <a:xfrm>
                <a:off x="0" y="0"/>
                <a:ext cx="5109384" cy="571988"/>
              </a:xfrm>
              <a:custGeom>
                <a:avLst/>
                <a:gdLst/>
                <a:ahLst/>
                <a:cxnLst/>
                <a:rect l="l" t="t" r="r" b="b"/>
                <a:pathLst>
                  <a:path w="5109384" h="571988">
                    <a:moveTo>
                      <a:pt x="0" y="0"/>
                    </a:moveTo>
                    <a:lnTo>
                      <a:pt x="5109384" y="0"/>
                    </a:lnTo>
                    <a:lnTo>
                      <a:pt x="5109384" y="571988"/>
                    </a:lnTo>
                    <a:lnTo>
                      <a:pt x="0" y="571988"/>
                    </a:lnTo>
                    <a:close/>
                  </a:path>
                </a:pathLst>
              </a:custGeom>
              <a:solidFill>
                <a:srgbClr val="8C7BFF"/>
              </a:solidFill>
              <a:ln cap="sq">
                <a:noFill/>
                <a:prstDash val="solid"/>
                <a:miter/>
              </a:ln>
            </p:spPr>
          </p:sp>
          <p:sp>
            <p:nvSpPr>
              <p:cNvPr id="12" name="TextBox 12"/>
              <p:cNvSpPr txBox="1"/>
              <p:nvPr/>
            </p:nvSpPr>
            <p:spPr>
              <a:xfrm>
                <a:off x="0" y="-38100"/>
                <a:ext cx="5109384" cy="610088"/>
              </a:xfrm>
              <a:prstGeom prst="rect">
                <a:avLst/>
              </a:prstGeom>
            </p:spPr>
            <p:txBody>
              <a:bodyPr lIns="50800" tIns="50800" rIns="50800" bIns="50800" rtlCol="0" anchor="ctr"/>
              <a:lstStyle/>
              <a:p>
                <a:pPr algn="ctr">
                  <a:lnSpc>
                    <a:spcPts val="2659"/>
                  </a:lnSpc>
                  <a:spcBef>
                    <a:spcPct val="0"/>
                  </a:spcBef>
                </a:pPr>
                <a:endParaRPr/>
              </a:p>
            </p:txBody>
          </p:sp>
        </p:grpSp>
        <p:sp>
          <p:nvSpPr>
            <p:cNvPr id="13" name="AutoShape 13"/>
            <p:cNvSpPr/>
            <p:nvPr/>
          </p:nvSpPr>
          <p:spPr>
            <a:xfrm rot="5400000">
              <a:off x="11507722" y="717771"/>
              <a:ext cx="1825757" cy="0"/>
            </a:xfrm>
            <a:prstGeom prst="line">
              <a:avLst/>
            </a:prstGeom>
            <a:ln w="19050" cap="flat">
              <a:solidFill>
                <a:srgbClr val="000000"/>
              </a:solidFill>
              <a:prstDash val="solid"/>
              <a:headEnd type="none" w="sm" len="sm"/>
              <a:tailEnd type="none" w="sm" len="sm"/>
            </a:ln>
          </p:spPr>
        </p:sp>
        <p:sp>
          <p:nvSpPr>
            <p:cNvPr id="14" name="AutoShape 14"/>
            <p:cNvSpPr/>
            <p:nvPr/>
          </p:nvSpPr>
          <p:spPr>
            <a:xfrm rot="-10800000">
              <a:off x="-444652" y="1640175"/>
              <a:ext cx="19552056" cy="0"/>
            </a:xfrm>
            <a:prstGeom prst="line">
              <a:avLst/>
            </a:prstGeom>
            <a:ln w="19050" cap="flat">
              <a:solidFill>
                <a:srgbClr val="000000"/>
              </a:solidFill>
              <a:prstDash val="solid"/>
              <a:headEnd type="none" w="sm" len="sm"/>
              <a:tailEnd type="none" w="sm" len="sm"/>
            </a:ln>
          </p:spPr>
        </p:sp>
      </p:grpSp>
      <p:sp>
        <p:nvSpPr>
          <p:cNvPr id="15" name="Freeform 15"/>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444652" y="9938900"/>
            <a:ext cx="19219164" cy="1118694"/>
            <a:chOff x="0" y="0"/>
            <a:chExt cx="5061838" cy="294635"/>
          </a:xfrm>
        </p:grpSpPr>
        <p:sp>
          <p:nvSpPr>
            <p:cNvPr id="18" name="Freeform 18"/>
            <p:cNvSpPr/>
            <p:nvPr/>
          </p:nvSpPr>
          <p:spPr>
            <a:xfrm>
              <a:off x="0" y="0"/>
              <a:ext cx="5061838" cy="294635"/>
            </a:xfrm>
            <a:custGeom>
              <a:avLst/>
              <a:gdLst/>
              <a:ahLst/>
              <a:cxnLst/>
              <a:rect l="l" t="t" r="r" b="b"/>
              <a:pathLst>
                <a:path w="5061838" h="294635">
                  <a:moveTo>
                    <a:pt x="0" y="0"/>
                  </a:moveTo>
                  <a:lnTo>
                    <a:pt x="5061838" y="0"/>
                  </a:lnTo>
                  <a:lnTo>
                    <a:pt x="5061838" y="294635"/>
                  </a:lnTo>
                  <a:lnTo>
                    <a:pt x="0" y="294635"/>
                  </a:lnTo>
                  <a:close/>
                </a:path>
              </a:pathLst>
            </a:custGeom>
            <a:solidFill>
              <a:srgbClr val="8C7BFF"/>
            </a:solidFill>
            <a:ln cap="sq">
              <a:noFill/>
              <a:prstDash val="solid"/>
              <a:miter/>
            </a:ln>
          </p:spPr>
        </p:sp>
        <p:sp>
          <p:nvSpPr>
            <p:cNvPr id="19" name="TextBox 19"/>
            <p:cNvSpPr txBox="1"/>
            <p:nvPr/>
          </p:nvSpPr>
          <p:spPr>
            <a:xfrm>
              <a:off x="0" y="-38100"/>
              <a:ext cx="5061838" cy="332735"/>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16">
            <a:extLst>
              <a:ext uri="{FF2B5EF4-FFF2-40B4-BE49-F238E27FC236}">
                <a16:creationId xmlns:a16="http://schemas.microsoft.com/office/drawing/2014/main" id="{DCB8289C-4A9B-2510-D3F1-31B4D90B1F5F}"/>
              </a:ext>
            </a:extLst>
          </p:cNvPr>
          <p:cNvSpPr txBox="1"/>
          <p:nvPr/>
        </p:nvSpPr>
        <p:spPr>
          <a:xfrm>
            <a:off x="13302468" y="471805"/>
            <a:ext cx="2460423" cy="585994"/>
          </a:xfrm>
          <a:prstGeom prst="rect">
            <a:avLst/>
          </a:prstGeom>
        </p:spPr>
        <p:txBody>
          <a:bodyPr lIns="0" tIns="0" rIns="0" bIns="0" rtlCol="0" anchor="ctr">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7" name="Title 24">
            <a:extLst>
              <a:ext uri="{FF2B5EF4-FFF2-40B4-BE49-F238E27FC236}">
                <a16:creationId xmlns:a16="http://schemas.microsoft.com/office/drawing/2014/main" id="{9B529788-B748-A87B-0716-F092D247393C}"/>
              </a:ext>
            </a:extLst>
          </p:cNvPr>
          <p:cNvSpPr txBox="1">
            <a:spLocks/>
          </p:cNvSpPr>
          <p:nvPr/>
        </p:nvSpPr>
        <p:spPr>
          <a:xfrm>
            <a:off x="1347350" y="274638"/>
            <a:ext cx="8634849"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6000" b="1" dirty="0">
                <a:solidFill>
                  <a:schemeClr val="bg1"/>
                </a:solidFill>
                <a:latin typeface="Arial" panose="020B0604020202020204" pitchFamily="34" charset="0"/>
                <a:cs typeface="Arial" panose="020B0604020202020204" pitchFamily="34" charset="0"/>
              </a:rPr>
              <a:t>HƯỚNG DẪN VỀ NHÀ</a:t>
            </a:r>
          </a:p>
        </p:txBody>
      </p:sp>
      <p:sp>
        <p:nvSpPr>
          <p:cNvPr id="36" name="Freeform 13">
            <a:extLst>
              <a:ext uri="{FF2B5EF4-FFF2-40B4-BE49-F238E27FC236}">
                <a16:creationId xmlns:a16="http://schemas.microsoft.com/office/drawing/2014/main" id="{1F1C023A-BFC9-A1AA-E2AE-FEA64B410D1A}"/>
              </a:ext>
            </a:extLst>
          </p:cNvPr>
          <p:cNvSpPr/>
          <p:nvPr/>
        </p:nvSpPr>
        <p:spPr>
          <a:xfrm>
            <a:off x="9982199" y="2400013"/>
            <a:ext cx="6179060" cy="6824550"/>
          </a:xfrm>
          <a:custGeom>
            <a:avLst/>
            <a:gdLst/>
            <a:ahLst/>
            <a:cxnLst/>
            <a:rect l="l" t="t" r="r" b="b"/>
            <a:pathLst>
              <a:path w="1554477" h="1716864">
                <a:moveTo>
                  <a:pt x="0" y="0"/>
                </a:moveTo>
                <a:lnTo>
                  <a:pt x="1554477" y="0"/>
                </a:lnTo>
                <a:lnTo>
                  <a:pt x="1554477" y="1716864"/>
                </a:lnTo>
                <a:lnTo>
                  <a:pt x="0" y="1716864"/>
                </a:lnTo>
                <a:lnTo>
                  <a:pt x="0" y="0"/>
                </a:lnTo>
                <a:close/>
              </a:path>
            </a:pathLst>
          </a:custGeom>
          <a:blipFill>
            <a:blip r:embed="rId4"/>
            <a:stretch>
              <a:fillRect/>
            </a:stretch>
          </a:blipFill>
        </p:spPr>
      </p:sp>
    </p:spTree>
    <p:extLst>
      <p:ext uri="{BB962C8B-B14F-4D97-AF65-F5344CB8AC3E}">
        <p14:creationId xmlns:p14="http://schemas.microsoft.com/office/powerpoint/2010/main" val="1555187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44759" y="8365838"/>
            <a:ext cx="3104333" cy="3127075"/>
          </a:xfrm>
          <a:custGeom>
            <a:avLst/>
            <a:gdLst/>
            <a:ahLst/>
            <a:cxnLst/>
            <a:rect l="l" t="t" r="r" b="b"/>
            <a:pathLst>
              <a:path w="3104333" h="3127075">
                <a:moveTo>
                  <a:pt x="0" y="0"/>
                </a:moveTo>
                <a:lnTo>
                  <a:pt x="3104334" y="0"/>
                </a:lnTo>
                <a:lnTo>
                  <a:pt x="3104334" y="3127075"/>
                </a:lnTo>
                <a:lnTo>
                  <a:pt x="0" y="3127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580047" y="9938900"/>
            <a:ext cx="19489954" cy="1013386"/>
            <a:chOff x="0" y="0"/>
            <a:chExt cx="5133157" cy="266900"/>
          </a:xfrm>
        </p:grpSpPr>
        <p:sp>
          <p:nvSpPr>
            <p:cNvPr id="7" name="Freeform 7"/>
            <p:cNvSpPr/>
            <p:nvPr/>
          </p:nvSpPr>
          <p:spPr>
            <a:xfrm>
              <a:off x="0" y="0"/>
              <a:ext cx="5133157" cy="266900"/>
            </a:xfrm>
            <a:custGeom>
              <a:avLst/>
              <a:gdLst/>
              <a:ahLst/>
              <a:cxnLst/>
              <a:rect l="l" t="t" r="r" b="b"/>
              <a:pathLst>
                <a:path w="5133157" h="266900">
                  <a:moveTo>
                    <a:pt x="0" y="0"/>
                  </a:moveTo>
                  <a:lnTo>
                    <a:pt x="5133157" y="0"/>
                  </a:lnTo>
                  <a:lnTo>
                    <a:pt x="5133157" y="266900"/>
                  </a:lnTo>
                  <a:lnTo>
                    <a:pt x="0" y="266900"/>
                  </a:lnTo>
                  <a:close/>
                </a:path>
              </a:pathLst>
            </a:custGeom>
            <a:solidFill>
              <a:srgbClr val="8C7BFF"/>
            </a:solidFill>
            <a:ln cap="sq">
              <a:noFill/>
              <a:prstDash val="solid"/>
              <a:miter/>
            </a:ln>
          </p:spPr>
        </p:sp>
        <p:sp>
          <p:nvSpPr>
            <p:cNvPr id="8" name="TextBox 8"/>
            <p:cNvSpPr txBox="1"/>
            <p:nvPr/>
          </p:nvSpPr>
          <p:spPr>
            <a:xfrm>
              <a:off x="0" y="-38100"/>
              <a:ext cx="5133157" cy="3050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33B9651-5931-5DB8-6454-3A4C8424FCEE}"/>
              </a:ext>
            </a:extLst>
          </p:cNvPr>
          <p:cNvGrpSpPr/>
          <p:nvPr/>
        </p:nvGrpSpPr>
        <p:grpSpPr>
          <a:xfrm>
            <a:off x="-670310" y="-601292"/>
            <a:ext cx="19670481" cy="2241467"/>
            <a:chOff x="-670310" y="-601292"/>
            <a:chExt cx="19670481" cy="2241467"/>
          </a:xfrm>
        </p:grpSpPr>
        <p:grpSp>
          <p:nvGrpSpPr>
            <p:cNvPr id="3" name="Group 3"/>
            <p:cNvGrpSpPr/>
            <p:nvPr/>
          </p:nvGrpSpPr>
          <p:grpSpPr>
            <a:xfrm>
              <a:off x="-670310" y="-591767"/>
              <a:ext cx="19670481" cy="2231942"/>
              <a:chOff x="0" y="0"/>
              <a:chExt cx="5180703" cy="587837"/>
            </a:xfrm>
          </p:grpSpPr>
          <p:sp>
            <p:nvSpPr>
              <p:cNvPr id="4" name="Freeform 4"/>
              <p:cNvSpPr/>
              <p:nvPr/>
            </p:nvSpPr>
            <p:spPr>
              <a:xfrm>
                <a:off x="0" y="0"/>
                <a:ext cx="5180703" cy="587837"/>
              </a:xfrm>
              <a:custGeom>
                <a:avLst/>
                <a:gdLst/>
                <a:ahLst/>
                <a:cxnLst/>
                <a:rect l="l" t="t" r="r" b="b"/>
                <a:pathLst>
                  <a:path w="5180703" h="587837">
                    <a:moveTo>
                      <a:pt x="0" y="0"/>
                    </a:moveTo>
                    <a:lnTo>
                      <a:pt x="5180703" y="0"/>
                    </a:lnTo>
                    <a:lnTo>
                      <a:pt x="5180703" y="587837"/>
                    </a:lnTo>
                    <a:lnTo>
                      <a:pt x="0" y="587837"/>
                    </a:lnTo>
                    <a:close/>
                  </a:path>
                </a:pathLst>
              </a:custGeom>
              <a:solidFill>
                <a:srgbClr val="8C7BFF"/>
              </a:solidFill>
              <a:ln cap="sq">
                <a:noFill/>
                <a:prstDash val="solid"/>
                <a:miter/>
              </a:ln>
            </p:spPr>
          </p:sp>
          <p:sp>
            <p:nvSpPr>
              <p:cNvPr id="5" name="TextBox 5"/>
              <p:cNvSpPr txBox="1"/>
              <p:nvPr/>
            </p:nvSpPr>
            <p:spPr>
              <a:xfrm>
                <a:off x="0" y="-38100"/>
                <a:ext cx="5180703" cy="62593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9" name="AutoShape 9"/>
            <p:cNvSpPr/>
            <p:nvPr/>
          </p:nvSpPr>
          <p:spPr>
            <a:xfrm rot="5400000">
              <a:off x="3297077" y="514679"/>
              <a:ext cx="2231942" cy="0"/>
            </a:xfrm>
            <a:prstGeom prst="line">
              <a:avLst/>
            </a:prstGeom>
            <a:ln w="19050" cap="flat">
              <a:solidFill>
                <a:srgbClr val="000000"/>
              </a:solidFill>
              <a:prstDash val="solid"/>
              <a:headEnd type="none" w="sm" len="sm"/>
              <a:tailEnd type="none" w="sm" len="sm"/>
            </a:ln>
          </p:spPr>
        </p:sp>
        <p:sp>
          <p:nvSpPr>
            <p:cNvPr id="10" name="AutoShape 10"/>
            <p:cNvSpPr/>
            <p:nvPr/>
          </p:nvSpPr>
          <p:spPr>
            <a:xfrm rot="-10800000">
              <a:off x="-670310" y="1621125"/>
              <a:ext cx="19670481" cy="0"/>
            </a:xfrm>
            <a:prstGeom prst="line">
              <a:avLst/>
            </a:prstGeom>
            <a:ln w="19050" cap="flat">
              <a:solidFill>
                <a:srgbClr val="000000"/>
              </a:solidFill>
              <a:prstDash val="solid"/>
              <a:headEnd type="none" w="sm" len="sm"/>
              <a:tailEnd type="none" w="sm" len="sm"/>
            </a:ln>
          </p:spPr>
        </p:sp>
      </p:grpSp>
      <p:sp>
        <p:nvSpPr>
          <p:cNvPr id="11" name="Freeform 11"/>
          <p:cNvSpPr/>
          <p:nvPr/>
        </p:nvSpPr>
        <p:spPr>
          <a:xfrm>
            <a:off x="1028700" y="9294407"/>
            <a:ext cx="911365" cy="248347"/>
          </a:xfrm>
          <a:custGeom>
            <a:avLst/>
            <a:gdLst/>
            <a:ahLst/>
            <a:cxnLst/>
            <a:rect l="l" t="t" r="r" b="b"/>
            <a:pathLst>
              <a:path w="911365" h="248347">
                <a:moveTo>
                  <a:pt x="0" y="0"/>
                </a:moveTo>
                <a:lnTo>
                  <a:pt x="911365" y="0"/>
                </a:lnTo>
                <a:lnTo>
                  <a:pt x="911365" y="248347"/>
                </a:lnTo>
                <a:lnTo>
                  <a:pt x="0" y="248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0" name="TextBox 20"/>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solidFill>
                  <a:srgbClr val="FFFFFF"/>
                </a:solidFill>
                <a:latin typeface="Arial" panose="020B0604020202020204" pitchFamily="34" charset="0"/>
                <a:ea typeface="Nunito Sans Bold"/>
                <a:cs typeface="Arial" panose="020B0604020202020204" pitchFamily="34" charset="0"/>
                <a:sym typeface="Nunito Sans Bold"/>
              </a:rPr>
              <a:t>Cánh diều</a:t>
            </a:r>
            <a:endParaRPr lang="en-US" sz="2400" b="1" dirty="0">
              <a:solidFill>
                <a:srgbClr val="FFFFFF"/>
              </a:solidFill>
              <a:latin typeface="Arial" panose="020B0604020202020204" pitchFamily="34" charset="0"/>
              <a:ea typeface="Nunito Sans Bold"/>
              <a:cs typeface="Arial" panose="020B0604020202020204" pitchFamily="34" charset="0"/>
              <a:sym typeface="Nunito Sans Bold"/>
            </a:endParaRPr>
          </a:p>
        </p:txBody>
      </p:sp>
      <p:sp>
        <p:nvSpPr>
          <p:cNvPr id="21" name="TextBox 21"/>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solidFill>
                  <a:schemeClr val="bg1"/>
                </a:solidFill>
                <a:latin typeface="Arial" panose="020B0604020202020204" pitchFamily="34" charset="0"/>
                <a:ea typeface="Nunito Sans Bold"/>
                <a:cs typeface="Arial" panose="020B0604020202020204" pitchFamily="34" charset="0"/>
                <a:sym typeface="Nunito Sans Bold"/>
              </a:rPr>
              <a:t>Lớp 5</a:t>
            </a:r>
            <a:endParaRPr lang="en-US" sz="2400" b="1" u="none" dirty="0">
              <a:solidFill>
                <a:schemeClr val="bg1"/>
              </a:solidFill>
              <a:latin typeface="Arial" panose="020B0604020202020204" pitchFamily="34" charset="0"/>
              <a:ea typeface="Nunito Sans Bold"/>
              <a:cs typeface="Arial" panose="020B0604020202020204" pitchFamily="34" charset="0"/>
              <a:sym typeface="Nunito Sans Bold"/>
            </a:endParaRPr>
          </a:p>
        </p:txBody>
      </p:sp>
      <p:sp>
        <p:nvSpPr>
          <p:cNvPr id="26" name="Title 25">
            <a:extLst>
              <a:ext uri="{FF2B5EF4-FFF2-40B4-BE49-F238E27FC236}">
                <a16:creationId xmlns:a16="http://schemas.microsoft.com/office/drawing/2014/main" id="{0BB17244-B65C-206E-3513-DEB93546F95E}"/>
              </a:ext>
            </a:extLst>
          </p:cNvPr>
          <p:cNvSpPr>
            <a:spLocks noGrp="1"/>
          </p:cNvSpPr>
          <p:nvPr>
            <p:ph type="title"/>
          </p:nvPr>
        </p:nvSpPr>
        <p:spPr>
          <a:xfrm>
            <a:off x="1295400" y="2298048"/>
            <a:ext cx="8534400" cy="6466146"/>
          </a:xfrm>
        </p:spPr>
        <p:txBody>
          <a:bodyPr>
            <a:noAutofit/>
          </a:bodyPr>
          <a:lstStyle/>
          <a:p>
            <a:pPr algn="l">
              <a:lnSpc>
                <a:spcPct val="150000"/>
              </a:lnSpc>
            </a:pPr>
            <a:r>
              <a:rPr lang="vi-VN" sz="7200" b="1" dirty="0">
                <a:solidFill>
                  <a:srgbClr val="381DFF"/>
                </a:solidFill>
                <a:latin typeface="Arial" panose="020B0604020202020204" pitchFamily="34" charset="0"/>
                <a:cs typeface="Arial" panose="020B0604020202020204" pitchFamily="34" charset="0"/>
              </a:rPr>
              <a:t>CẢM ƠN CÁC BẠN ĐÃ CHÚ Ý LẮNG NGHE BÀI HỌC!</a:t>
            </a:r>
          </a:p>
        </p:txBody>
      </p:sp>
      <p:sp>
        <p:nvSpPr>
          <p:cNvPr id="14" name="Freeform 6">
            <a:extLst>
              <a:ext uri="{FF2B5EF4-FFF2-40B4-BE49-F238E27FC236}">
                <a16:creationId xmlns:a16="http://schemas.microsoft.com/office/drawing/2014/main" id="{E8968DF8-E2B9-C6B4-5644-B35E5175B7AE}"/>
              </a:ext>
            </a:extLst>
          </p:cNvPr>
          <p:cNvSpPr/>
          <p:nvPr/>
        </p:nvSpPr>
        <p:spPr>
          <a:xfrm flipH="1">
            <a:off x="10216018" y="2434885"/>
            <a:ext cx="6831955" cy="6823415"/>
          </a:xfrm>
          <a:custGeom>
            <a:avLst/>
            <a:gdLst/>
            <a:ahLst/>
            <a:cxnLst/>
            <a:rect l="l" t="t" r="r" b="b"/>
            <a:pathLst>
              <a:path w="6831955" h="6823415">
                <a:moveTo>
                  <a:pt x="6831955" y="0"/>
                </a:moveTo>
                <a:lnTo>
                  <a:pt x="0" y="0"/>
                </a:lnTo>
                <a:lnTo>
                  <a:pt x="0" y="6823415"/>
                </a:lnTo>
                <a:lnTo>
                  <a:pt x="6831955" y="6823415"/>
                </a:lnTo>
                <a:lnTo>
                  <a:pt x="6831955"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41568302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75FD0A-8CC4-6963-D95F-63AD15CD3FCF}"/>
              </a:ext>
            </a:extLst>
          </p:cNvPr>
          <p:cNvGrpSpPr/>
          <p:nvPr/>
        </p:nvGrpSpPr>
        <p:grpSpPr>
          <a:xfrm>
            <a:off x="685800" y="2247900"/>
            <a:ext cx="11353800" cy="7239000"/>
            <a:chOff x="685800" y="2247900"/>
            <a:chExt cx="11353800" cy="7239000"/>
          </a:xfrm>
        </p:grpSpPr>
        <p:sp>
          <p:nvSpPr>
            <p:cNvPr id="2" name="Rectangle: Rounded Corners 1">
              <a:extLst>
                <a:ext uri="{FF2B5EF4-FFF2-40B4-BE49-F238E27FC236}">
                  <a16:creationId xmlns:a16="http://schemas.microsoft.com/office/drawing/2014/main" id="{196F159F-B7AD-4D0D-26D5-CE30E78C808B}"/>
                </a:ext>
              </a:extLst>
            </p:cNvPr>
            <p:cNvSpPr/>
            <p:nvPr/>
          </p:nvSpPr>
          <p:spPr>
            <a:xfrm>
              <a:off x="685800" y="2247900"/>
              <a:ext cx="11353800" cy="7239000"/>
            </a:xfrm>
            <a:prstGeom prst="roundRect">
              <a:avLst>
                <a:gd name="adj" fmla="val 13932"/>
              </a:avLst>
            </a:prstGeom>
            <a:solidFill>
              <a:srgbClr val="8C7BFF"/>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3D7AC46-02BD-17B3-0DC8-1712F783A4CF}"/>
                </a:ext>
              </a:extLst>
            </p:cNvPr>
            <p:cNvSpPr txBox="1"/>
            <p:nvPr/>
          </p:nvSpPr>
          <p:spPr>
            <a:xfrm>
              <a:off x="3238500" y="2773859"/>
              <a:ext cx="6248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THẢO LUẬN NHÓM</a:t>
              </a:r>
            </a:p>
          </p:txBody>
        </p:sp>
      </p:grpSp>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Đọc tình huống phần Khởi động SGK tr.11 và trả lời câu hỏi</a:t>
            </a:r>
            <a:endParaRPr lang="vi-VN" b="1"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7FF5B90-497D-0EB5-AC35-0DDD934A94D0}"/>
              </a:ext>
            </a:extLst>
          </p:cNvPr>
          <p:cNvSpPr/>
          <p:nvPr/>
        </p:nvSpPr>
        <p:spPr>
          <a:xfrm>
            <a:off x="1034438" y="3924300"/>
            <a:ext cx="10656524" cy="5105400"/>
          </a:xfrm>
          <a:prstGeom prst="roundRect">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Lớp em đang lên kế hoạch đi tham quan Bảo tàng Dân tộc học Việt Nam. Em muốn tìm hiểu trước một số thông tin như giá vé, nội quy của Bảo tàng. Theo em, những thông tin này có thể tìm được trên website của Bảo tàng hay không?</a:t>
            </a:r>
            <a:endParaRPr lang="vi-VN" sz="3600" dirty="0">
              <a:solidFill>
                <a:schemeClr val="tx1"/>
              </a:solidFill>
              <a:effectLst/>
              <a:latin typeface="Arial" panose="020B0604020202020204" pitchFamily="34" charset="0"/>
              <a:cs typeface="Arial" panose="020B0604020202020204" pitchFamily="34" charset="0"/>
            </a:endParaRPr>
          </a:p>
        </p:txBody>
      </p:sp>
      <p:pic>
        <p:nvPicPr>
          <p:cNvPr id="1026" name="Picture 2" descr="Bảo tàng Dân tộc học - Điểm tham quan hấp dẫn tại Thủ đô">
            <a:extLst>
              <a:ext uri="{FF2B5EF4-FFF2-40B4-BE49-F238E27FC236}">
                <a16:creationId xmlns:a16="http://schemas.microsoft.com/office/drawing/2014/main" id="{F6A57F7F-9396-09B2-0E50-28128069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582" y="2247900"/>
            <a:ext cx="4793836" cy="359680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Bảo tàng Dân tộc học Việt Nam - điểm hẹn văn hóa ở Hà Nội">
            <a:extLst>
              <a:ext uri="{FF2B5EF4-FFF2-40B4-BE49-F238E27FC236}">
                <a16:creationId xmlns:a16="http://schemas.microsoft.com/office/drawing/2014/main" id="{BA4EFD71-2E4E-2B58-A74A-2EB4976B1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582" y="6438900"/>
            <a:ext cx="4793836" cy="304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6601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429608" y="0"/>
            <a:ext cx="19189077" cy="1485900"/>
          </a:xfrm>
          <a:custGeom>
            <a:avLst/>
            <a:gdLst/>
            <a:ahLst/>
            <a:cxnLst/>
            <a:rect l="l" t="t" r="r" b="b"/>
            <a:pathLst>
              <a:path w="5053913" h="251051">
                <a:moveTo>
                  <a:pt x="0" y="0"/>
                </a:moveTo>
                <a:lnTo>
                  <a:pt x="5053913" y="0"/>
                </a:lnTo>
                <a:lnTo>
                  <a:pt x="5053913" y="251051"/>
                </a:lnTo>
                <a:lnTo>
                  <a:pt x="0" y="251051"/>
                </a:lnTo>
                <a:close/>
              </a:path>
            </a:pathLst>
          </a:custGeom>
          <a:solidFill>
            <a:srgbClr val="FFC000"/>
          </a:solidFill>
          <a:ln cap="sq">
            <a:noFill/>
            <a:prstDash val="solid"/>
            <a:miter/>
          </a:ln>
        </p:spPr>
      </p:sp>
      <p:sp>
        <p:nvSpPr>
          <p:cNvPr id="3" name="Title 2">
            <a:extLst>
              <a:ext uri="{FF2B5EF4-FFF2-40B4-BE49-F238E27FC236}">
                <a16:creationId xmlns:a16="http://schemas.microsoft.com/office/drawing/2014/main" id="{E6DBB9EB-2F3E-D677-96CC-AE8BE9FF6B9F}"/>
              </a:ext>
            </a:extLst>
          </p:cNvPr>
          <p:cNvSpPr>
            <a:spLocks noGrp="1"/>
          </p:cNvSpPr>
          <p:nvPr>
            <p:ph type="title"/>
          </p:nvPr>
        </p:nvSpPr>
        <p:spPr>
          <a:xfrm>
            <a:off x="685800" y="419100"/>
            <a:ext cx="16916400" cy="816391"/>
          </a:xfrm>
        </p:spPr>
        <p:txBody>
          <a:bodyPr/>
          <a:lstStyle/>
          <a:p>
            <a:pPr>
              <a:lnSpc>
                <a:spcPct val="107000"/>
              </a:lnSpc>
            </a:pPr>
            <a:r>
              <a:rPr lang="vi-VN" b="1" dirty="0">
                <a:effectLst/>
                <a:latin typeface="Arial" panose="020B0604020202020204" pitchFamily="34" charset="0"/>
                <a:ea typeface="Calibri" panose="020F0502020204030204" pitchFamily="34" charset="0"/>
                <a:cs typeface="Arial" panose="020B0604020202020204" pitchFamily="34" charset="0"/>
              </a:rPr>
              <a:t>Đọc tình huống phần Khởi động SGK tr.11 và trả lời câu hỏi</a:t>
            </a:r>
            <a:endParaRPr lang="vi-VN" b="1"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6A57F7F-9396-09B2-0E50-28128069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143001" y="1860118"/>
            <a:ext cx="10730604" cy="412444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E93262B-D6F9-47C6-5CE3-D5B4A557B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43000" y="6364658"/>
            <a:ext cx="10730604" cy="339285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706B627C-8D28-4E26-DC01-4A79A97FA7F1}"/>
              </a:ext>
            </a:extLst>
          </p:cNvPr>
          <p:cNvSpPr/>
          <p:nvPr/>
        </p:nvSpPr>
        <p:spPr>
          <a:xfrm>
            <a:off x="12221494" y="1860118"/>
            <a:ext cx="914400" cy="7897394"/>
          </a:xfrm>
          <a:prstGeom prst="rightBrace">
            <a:avLst>
              <a:gd name="adj1" fmla="val 8333"/>
              <a:gd name="adj2" fmla="val 51868"/>
            </a:avLst>
          </a:prstGeom>
          <a:ln w="38100">
            <a:solidFill>
              <a:srgbClr val="381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88A64977-A73C-9BD2-5536-EACAF76A002B}"/>
              </a:ext>
            </a:extLst>
          </p:cNvPr>
          <p:cNvSpPr/>
          <p:nvPr/>
        </p:nvSpPr>
        <p:spPr>
          <a:xfrm>
            <a:off x="13459206" y="1860118"/>
            <a:ext cx="4177406" cy="7897394"/>
          </a:xfrm>
          <a:prstGeom prst="roundRect">
            <a:avLst/>
          </a:prstGeom>
          <a:solidFill>
            <a:schemeClr val="bg1"/>
          </a:solidFill>
          <a:ln>
            <a:solidFill>
              <a:srgbClr val="381DF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Những thông tin về giá vé, nội quy của Bảo tàng có thể tìm được trên website của Bảo tàng.</a:t>
            </a:r>
          </a:p>
        </p:txBody>
      </p:sp>
    </p:spTree>
    <p:extLst>
      <p:ext uri="{BB962C8B-B14F-4D97-AF65-F5344CB8AC3E}">
        <p14:creationId xmlns:p14="http://schemas.microsoft.com/office/powerpoint/2010/main" val="17282246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44759" y="8365838"/>
            <a:ext cx="3104333" cy="3127075"/>
          </a:xfrm>
          <a:custGeom>
            <a:avLst/>
            <a:gdLst/>
            <a:ahLst/>
            <a:cxnLst/>
            <a:rect l="l" t="t" r="r" b="b"/>
            <a:pathLst>
              <a:path w="3104333" h="3127075">
                <a:moveTo>
                  <a:pt x="0" y="0"/>
                </a:moveTo>
                <a:lnTo>
                  <a:pt x="3104334" y="0"/>
                </a:lnTo>
                <a:lnTo>
                  <a:pt x="3104334" y="3127075"/>
                </a:lnTo>
                <a:lnTo>
                  <a:pt x="0" y="3127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580047" y="9938900"/>
            <a:ext cx="19489954" cy="1013386"/>
            <a:chOff x="0" y="0"/>
            <a:chExt cx="5133157" cy="266900"/>
          </a:xfrm>
        </p:grpSpPr>
        <p:sp>
          <p:nvSpPr>
            <p:cNvPr id="7" name="Freeform 7"/>
            <p:cNvSpPr/>
            <p:nvPr/>
          </p:nvSpPr>
          <p:spPr>
            <a:xfrm>
              <a:off x="0" y="0"/>
              <a:ext cx="5133157" cy="266900"/>
            </a:xfrm>
            <a:custGeom>
              <a:avLst/>
              <a:gdLst/>
              <a:ahLst/>
              <a:cxnLst/>
              <a:rect l="l" t="t" r="r" b="b"/>
              <a:pathLst>
                <a:path w="5133157" h="266900">
                  <a:moveTo>
                    <a:pt x="0" y="0"/>
                  </a:moveTo>
                  <a:lnTo>
                    <a:pt x="5133157" y="0"/>
                  </a:lnTo>
                  <a:lnTo>
                    <a:pt x="5133157" y="266900"/>
                  </a:lnTo>
                  <a:lnTo>
                    <a:pt x="0" y="266900"/>
                  </a:lnTo>
                  <a:close/>
                </a:path>
              </a:pathLst>
            </a:custGeom>
            <a:solidFill>
              <a:srgbClr val="8C7BFF"/>
            </a:solidFill>
            <a:ln cap="sq">
              <a:noFill/>
              <a:prstDash val="solid"/>
              <a:miter/>
            </a:ln>
          </p:spPr>
        </p:sp>
        <p:sp>
          <p:nvSpPr>
            <p:cNvPr id="8" name="TextBox 8"/>
            <p:cNvSpPr txBox="1"/>
            <p:nvPr/>
          </p:nvSpPr>
          <p:spPr>
            <a:xfrm>
              <a:off x="0" y="-38100"/>
              <a:ext cx="5133157" cy="3050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33B9651-5931-5DB8-6454-3A4C8424FCEE}"/>
              </a:ext>
            </a:extLst>
          </p:cNvPr>
          <p:cNvGrpSpPr/>
          <p:nvPr/>
        </p:nvGrpSpPr>
        <p:grpSpPr>
          <a:xfrm>
            <a:off x="-670310" y="-601292"/>
            <a:ext cx="19670481" cy="2241467"/>
            <a:chOff x="-670310" y="-601292"/>
            <a:chExt cx="19670481" cy="2241467"/>
          </a:xfrm>
        </p:grpSpPr>
        <p:grpSp>
          <p:nvGrpSpPr>
            <p:cNvPr id="3" name="Group 3"/>
            <p:cNvGrpSpPr/>
            <p:nvPr/>
          </p:nvGrpSpPr>
          <p:grpSpPr>
            <a:xfrm>
              <a:off x="-670310" y="-591767"/>
              <a:ext cx="19670481" cy="2231942"/>
              <a:chOff x="0" y="0"/>
              <a:chExt cx="5180703" cy="587837"/>
            </a:xfrm>
          </p:grpSpPr>
          <p:sp>
            <p:nvSpPr>
              <p:cNvPr id="4" name="Freeform 4"/>
              <p:cNvSpPr/>
              <p:nvPr/>
            </p:nvSpPr>
            <p:spPr>
              <a:xfrm>
                <a:off x="0" y="0"/>
                <a:ext cx="5180703" cy="587837"/>
              </a:xfrm>
              <a:custGeom>
                <a:avLst/>
                <a:gdLst/>
                <a:ahLst/>
                <a:cxnLst/>
                <a:rect l="l" t="t" r="r" b="b"/>
                <a:pathLst>
                  <a:path w="5180703" h="587837">
                    <a:moveTo>
                      <a:pt x="0" y="0"/>
                    </a:moveTo>
                    <a:lnTo>
                      <a:pt x="5180703" y="0"/>
                    </a:lnTo>
                    <a:lnTo>
                      <a:pt x="5180703" y="587837"/>
                    </a:lnTo>
                    <a:lnTo>
                      <a:pt x="0" y="587837"/>
                    </a:lnTo>
                    <a:close/>
                  </a:path>
                </a:pathLst>
              </a:custGeom>
              <a:solidFill>
                <a:srgbClr val="8C7BFF"/>
              </a:solidFill>
              <a:ln cap="sq">
                <a:noFill/>
                <a:prstDash val="solid"/>
                <a:miter/>
              </a:ln>
            </p:spPr>
          </p:sp>
          <p:sp>
            <p:nvSpPr>
              <p:cNvPr id="5" name="TextBox 5"/>
              <p:cNvSpPr txBox="1"/>
              <p:nvPr/>
            </p:nvSpPr>
            <p:spPr>
              <a:xfrm>
                <a:off x="0" y="-38100"/>
                <a:ext cx="5180703" cy="62593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9" name="AutoShape 9"/>
            <p:cNvSpPr/>
            <p:nvPr/>
          </p:nvSpPr>
          <p:spPr>
            <a:xfrm rot="5400000">
              <a:off x="3297077" y="514679"/>
              <a:ext cx="2231942" cy="0"/>
            </a:xfrm>
            <a:prstGeom prst="line">
              <a:avLst/>
            </a:prstGeom>
            <a:ln w="19050" cap="flat">
              <a:solidFill>
                <a:srgbClr val="000000"/>
              </a:solidFill>
              <a:prstDash val="solid"/>
              <a:headEnd type="none" w="sm" len="sm"/>
              <a:tailEnd type="none" w="sm" len="sm"/>
            </a:ln>
          </p:spPr>
        </p:sp>
        <p:sp>
          <p:nvSpPr>
            <p:cNvPr id="10" name="AutoShape 10"/>
            <p:cNvSpPr/>
            <p:nvPr/>
          </p:nvSpPr>
          <p:spPr>
            <a:xfrm rot="-10800000">
              <a:off x="-670310" y="1621125"/>
              <a:ext cx="19670481" cy="0"/>
            </a:xfrm>
            <a:prstGeom prst="line">
              <a:avLst/>
            </a:prstGeom>
            <a:ln w="19050" cap="flat">
              <a:solidFill>
                <a:srgbClr val="000000"/>
              </a:solidFill>
              <a:prstDash val="solid"/>
              <a:headEnd type="none" w="sm" len="sm"/>
              <a:tailEnd type="none" w="sm" len="sm"/>
            </a:ln>
          </p:spPr>
        </p:sp>
      </p:grpSp>
      <p:sp>
        <p:nvSpPr>
          <p:cNvPr id="11" name="Freeform 11"/>
          <p:cNvSpPr/>
          <p:nvPr/>
        </p:nvSpPr>
        <p:spPr>
          <a:xfrm>
            <a:off x="1028700" y="9294407"/>
            <a:ext cx="911365" cy="248347"/>
          </a:xfrm>
          <a:custGeom>
            <a:avLst/>
            <a:gdLst/>
            <a:ahLst/>
            <a:cxnLst/>
            <a:rect l="l" t="t" r="r" b="b"/>
            <a:pathLst>
              <a:path w="911365" h="248347">
                <a:moveTo>
                  <a:pt x="0" y="0"/>
                </a:moveTo>
                <a:lnTo>
                  <a:pt x="911365" y="0"/>
                </a:lnTo>
                <a:lnTo>
                  <a:pt x="911365" y="248347"/>
                </a:lnTo>
                <a:lnTo>
                  <a:pt x="0" y="248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flipH="1">
            <a:off x="10366845" y="2667980"/>
            <a:ext cx="6466146" cy="6466146"/>
          </a:xfrm>
          <a:custGeom>
            <a:avLst/>
            <a:gdLst/>
            <a:ahLst/>
            <a:cxnLst/>
            <a:rect l="l" t="t" r="r" b="b"/>
            <a:pathLst>
              <a:path w="6466146" h="6466146">
                <a:moveTo>
                  <a:pt x="6466146" y="0"/>
                </a:moveTo>
                <a:lnTo>
                  <a:pt x="0" y="0"/>
                </a:lnTo>
                <a:lnTo>
                  <a:pt x="0" y="6466147"/>
                </a:lnTo>
                <a:lnTo>
                  <a:pt x="6466146" y="6466147"/>
                </a:lnTo>
                <a:lnTo>
                  <a:pt x="646614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0" name="TextBox 20"/>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solidFill>
                  <a:srgbClr val="FFFFFF"/>
                </a:solidFill>
                <a:latin typeface="Arial" panose="020B0604020202020204" pitchFamily="34" charset="0"/>
                <a:ea typeface="Nunito Sans Bold"/>
                <a:cs typeface="Arial" panose="020B0604020202020204" pitchFamily="34" charset="0"/>
                <a:sym typeface="Nunito Sans Bold"/>
              </a:rPr>
              <a:t>Cánh diều</a:t>
            </a:r>
            <a:endParaRPr lang="en-US" sz="2400" b="1" dirty="0">
              <a:solidFill>
                <a:srgbClr val="FFFFFF"/>
              </a:solidFill>
              <a:latin typeface="Arial" panose="020B0604020202020204" pitchFamily="34" charset="0"/>
              <a:ea typeface="Nunito Sans Bold"/>
              <a:cs typeface="Arial" panose="020B0604020202020204" pitchFamily="34" charset="0"/>
              <a:sym typeface="Nunito Sans Bold"/>
            </a:endParaRPr>
          </a:p>
        </p:txBody>
      </p:sp>
      <p:sp>
        <p:nvSpPr>
          <p:cNvPr id="21" name="TextBox 21"/>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solidFill>
                  <a:schemeClr val="bg1"/>
                </a:solidFill>
                <a:latin typeface="Arial" panose="020B0604020202020204" pitchFamily="34" charset="0"/>
                <a:ea typeface="Nunito Sans Bold"/>
                <a:cs typeface="Arial" panose="020B0604020202020204" pitchFamily="34" charset="0"/>
                <a:sym typeface="Nunito Sans Bold"/>
              </a:rPr>
              <a:t>Lớp 5</a:t>
            </a:r>
            <a:endParaRPr lang="en-US" sz="2400" b="1" u="none" dirty="0">
              <a:solidFill>
                <a:schemeClr val="bg1"/>
              </a:solidFill>
              <a:latin typeface="Arial" panose="020B0604020202020204" pitchFamily="34" charset="0"/>
              <a:ea typeface="Nunito Sans Bold"/>
              <a:cs typeface="Arial" panose="020B0604020202020204" pitchFamily="34" charset="0"/>
              <a:sym typeface="Nunito Sans Bold"/>
            </a:endParaRPr>
          </a:p>
        </p:txBody>
      </p:sp>
      <p:sp>
        <p:nvSpPr>
          <p:cNvPr id="26" name="Title 25">
            <a:extLst>
              <a:ext uri="{FF2B5EF4-FFF2-40B4-BE49-F238E27FC236}">
                <a16:creationId xmlns:a16="http://schemas.microsoft.com/office/drawing/2014/main" id="{0BB17244-B65C-206E-3513-DEB93546F95E}"/>
              </a:ext>
            </a:extLst>
          </p:cNvPr>
          <p:cNvSpPr>
            <a:spLocks noGrp="1"/>
          </p:cNvSpPr>
          <p:nvPr>
            <p:ph type="title"/>
          </p:nvPr>
        </p:nvSpPr>
        <p:spPr>
          <a:xfrm>
            <a:off x="1295400" y="2298048"/>
            <a:ext cx="8686800" cy="6466146"/>
          </a:xfrm>
        </p:spPr>
        <p:txBody>
          <a:bodyPr>
            <a:noAutofit/>
          </a:bodyPr>
          <a:lstStyle/>
          <a:p>
            <a:pPr algn="l">
              <a:lnSpc>
                <a:spcPct val="150000"/>
              </a:lnSpc>
            </a:pPr>
            <a:r>
              <a:rPr lang="vi-VN" sz="8000" b="1">
                <a:solidFill>
                  <a:srgbClr val="381DFF"/>
                </a:solidFill>
                <a:latin typeface="Arial" panose="020B0604020202020204" pitchFamily="34" charset="0"/>
                <a:cs typeface="Arial" panose="020B0604020202020204" pitchFamily="34" charset="0"/>
              </a:rPr>
              <a:t>CHỦ ĐỀ B:</a:t>
            </a:r>
            <a:br>
              <a:rPr lang="vi-VN" sz="8000" b="1">
                <a:solidFill>
                  <a:srgbClr val="381DFF"/>
                </a:solidFill>
                <a:latin typeface="Arial" panose="020B0604020202020204" pitchFamily="34" charset="0"/>
                <a:cs typeface="Arial" panose="020B0604020202020204" pitchFamily="34" charset="0"/>
              </a:rPr>
            </a:br>
            <a:r>
              <a:rPr lang="vi-VN" sz="8000" b="1">
                <a:solidFill>
                  <a:srgbClr val="381DFF"/>
                </a:solidFill>
                <a:latin typeface="Arial" panose="020B0604020202020204" pitchFamily="34" charset="0"/>
                <a:cs typeface="Arial" panose="020B0604020202020204" pitchFamily="34" charset="0"/>
              </a:rPr>
              <a:t>MẠNG MÁY TÍNH VÀ INTERNET</a:t>
            </a:r>
            <a:endParaRPr lang="vi-VN" sz="8000" b="1" dirty="0">
              <a:solidFill>
                <a:srgbClr val="381D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5839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49081" y="-697075"/>
            <a:ext cx="18828023" cy="2337249"/>
            <a:chOff x="0" y="0"/>
            <a:chExt cx="4958821" cy="615572"/>
          </a:xfrm>
        </p:grpSpPr>
        <p:sp>
          <p:nvSpPr>
            <p:cNvPr id="6" name="Freeform 6"/>
            <p:cNvSpPr/>
            <p:nvPr/>
          </p:nvSpPr>
          <p:spPr>
            <a:xfrm>
              <a:off x="0" y="0"/>
              <a:ext cx="4958821" cy="615572"/>
            </a:xfrm>
            <a:custGeom>
              <a:avLst/>
              <a:gdLst/>
              <a:ahLst/>
              <a:cxnLst/>
              <a:rect l="l" t="t" r="r" b="b"/>
              <a:pathLst>
                <a:path w="4958821" h="615572">
                  <a:moveTo>
                    <a:pt x="0" y="0"/>
                  </a:moveTo>
                  <a:lnTo>
                    <a:pt x="4958821" y="0"/>
                  </a:lnTo>
                  <a:lnTo>
                    <a:pt x="4958821" y="615572"/>
                  </a:lnTo>
                  <a:lnTo>
                    <a:pt x="0" y="615572"/>
                  </a:lnTo>
                  <a:close/>
                </a:path>
              </a:pathLst>
            </a:custGeom>
            <a:solidFill>
              <a:srgbClr val="FED101"/>
            </a:solidFill>
            <a:ln cap="sq">
              <a:noFill/>
              <a:prstDash val="solid"/>
              <a:miter/>
            </a:ln>
          </p:spPr>
        </p:sp>
        <p:sp>
          <p:nvSpPr>
            <p:cNvPr id="7" name="TextBox 7"/>
            <p:cNvSpPr txBox="1"/>
            <p:nvPr/>
          </p:nvSpPr>
          <p:spPr>
            <a:xfrm>
              <a:off x="0" y="-38100"/>
              <a:ext cx="4958821" cy="653672"/>
            </a:xfrm>
            <a:prstGeom prst="rect">
              <a:avLst/>
            </a:prstGeom>
          </p:spPr>
          <p:txBody>
            <a:bodyPr lIns="50800" tIns="50800" rIns="50800" bIns="50800" rtlCol="0" anchor="ctr"/>
            <a:lstStyle/>
            <a:p>
              <a:pPr algn="ctr">
                <a:lnSpc>
                  <a:spcPts val="2659"/>
                </a:lnSpc>
                <a:spcBef>
                  <a:spcPct val="0"/>
                </a:spcBef>
              </a:pPr>
              <a:endParaRPr/>
            </a:p>
          </p:txBody>
        </p:sp>
      </p:grpSp>
      <p:sp>
        <p:nvSpPr>
          <p:cNvPr id="8" name="AutoShape 8"/>
          <p:cNvSpPr/>
          <p:nvPr/>
        </p:nvSpPr>
        <p:spPr>
          <a:xfrm rot="5400000">
            <a:off x="3372188" y="589789"/>
            <a:ext cx="2081721" cy="0"/>
          </a:xfrm>
          <a:prstGeom prst="line">
            <a:avLst/>
          </a:prstGeom>
          <a:ln w="19050" cap="flat">
            <a:solidFill>
              <a:srgbClr val="000000"/>
            </a:solidFill>
            <a:prstDash val="solid"/>
            <a:headEnd type="none" w="sm" len="sm"/>
            <a:tailEnd type="none" w="sm" len="sm"/>
          </a:ln>
        </p:spPr>
      </p:sp>
      <p:sp>
        <p:nvSpPr>
          <p:cNvPr id="9" name="AutoShape 9"/>
          <p:cNvSpPr/>
          <p:nvPr/>
        </p:nvSpPr>
        <p:spPr>
          <a:xfrm rot="-10800000">
            <a:off x="-932906" y="1630650"/>
            <a:ext cx="20153812" cy="0"/>
          </a:xfrm>
          <a:prstGeom prst="line">
            <a:avLst/>
          </a:prstGeom>
          <a:ln w="19050" cap="flat">
            <a:solidFill>
              <a:srgbClr val="000000"/>
            </a:solidFill>
            <a:prstDash val="solid"/>
            <a:headEnd type="none" w="sm" len="sm"/>
            <a:tailEnd type="none" w="sm" len="sm"/>
          </a:ln>
        </p:spPr>
      </p:sp>
      <p:sp>
        <p:nvSpPr>
          <p:cNvPr id="10" name="Freeform 10"/>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029607" y="2642482"/>
            <a:ext cx="6599279" cy="6615818"/>
          </a:xfrm>
          <a:custGeom>
            <a:avLst/>
            <a:gdLst/>
            <a:ahLst/>
            <a:cxnLst/>
            <a:rect l="l" t="t" r="r" b="b"/>
            <a:pathLst>
              <a:path w="6599279" h="6615818">
                <a:moveTo>
                  <a:pt x="0" y="0"/>
                </a:moveTo>
                <a:lnTo>
                  <a:pt x="6599279" y="0"/>
                </a:lnTo>
                <a:lnTo>
                  <a:pt x="6599279" y="6615818"/>
                </a:lnTo>
                <a:lnTo>
                  <a:pt x="0" y="66158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5"/>
          <p:cNvGrpSpPr/>
          <p:nvPr/>
        </p:nvGrpSpPr>
        <p:grpSpPr>
          <a:xfrm>
            <a:off x="-429608" y="9938900"/>
            <a:ext cx="19189077" cy="953211"/>
            <a:chOff x="0" y="0"/>
            <a:chExt cx="5053913" cy="251051"/>
          </a:xfrm>
        </p:grpSpPr>
        <p:sp>
          <p:nvSpPr>
            <p:cNvPr id="16" name="Freeform 16"/>
            <p:cNvSpPr/>
            <p:nvPr/>
          </p:nvSpPr>
          <p:spPr>
            <a:xfrm>
              <a:off x="0" y="0"/>
              <a:ext cx="5053913" cy="251051"/>
            </a:xfrm>
            <a:custGeom>
              <a:avLst/>
              <a:gdLst/>
              <a:ahLst/>
              <a:cxnLst/>
              <a:rect l="l" t="t" r="r" b="b"/>
              <a:pathLst>
                <a:path w="5053913" h="251051">
                  <a:moveTo>
                    <a:pt x="0" y="0"/>
                  </a:moveTo>
                  <a:lnTo>
                    <a:pt x="5053913" y="0"/>
                  </a:lnTo>
                  <a:lnTo>
                    <a:pt x="5053913" y="251051"/>
                  </a:lnTo>
                  <a:lnTo>
                    <a:pt x="0" y="251051"/>
                  </a:lnTo>
                  <a:close/>
                </a:path>
              </a:pathLst>
            </a:custGeom>
            <a:solidFill>
              <a:srgbClr val="FED101"/>
            </a:solidFill>
            <a:ln cap="sq">
              <a:noFill/>
              <a:prstDash val="solid"/>
              <a:miter/>
            </a:ln>
          </p:spPr>
        </p:sp>
        <p:sp>
          <p:nvSpPr>
            <p:cNvPr id="17" name="TextBox 17"/>
            <p:cNvSpPr txBox="1"/>
            <p:nvPr/>
          </p:nvSpPr>
          <p:spPr>
            <a:xfrm>
              <a:off x="0" y="-38100"/>
              <a:ext cx="5053913" cy="289151"/>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6">
            <a:extLst>
              <a:ext uri="{FF2B5EF4-FFF2-40B4-BE49-F238E27FC236}">
                <a16:creationId xmlns:a16="http://schemas.microsoft.com/office/drawing/2014/main" id="{5F876661-FDFC-96B7-9193-94BE3971EBCA}"/>
              </a:ext>
            </a:extLst>
          </p:cNvPr>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latin typeface="Arial" panose="020B0604020202020204" pitchFamily="34" charset="0"/>
                <a:ea typeface="Nunito Sans Ultra-Bold"/>
                <a:cs typeface="Arial" panose="020B0604020202020204" pitchFamily="34" charset="0"/>
                <a:sym typeface="Nunito Sans Ultra-Bold"/>
              </a:rPr>
              <a:t>TIN </a:t>
            </a:r>
            <a:r>
              <a:rPr lang="vi-VN" sz="3600" b="1" dirty="0">
                <a:latin typeface="Arial" panose="020B0604020202020204" pitchFamily="34" charset="0"/>
                <a:ea typeface="Nunito Sans Ultra-Bold"/>
                <a:cs typeface="Arial" panose="020B0604020202020204" pitchFamily="34" charset="0"/>
                <a:sym typeface="Nunito Sans Ultra-Bold"/>
              </a:rPr>
              <a:t>HỌC</a:t>
            </a:r>
            <a:endParaRPr lang="en-US" sz="3600" b="1" dirty="0">
              <a:latin typeface="Arial" panose="020B0604020202020204" pitchFamily="34" charset="0"/>
              <a:ea typeface="Nunito Sans Ultra-Bold"/>
              <a:cs typeface="Arial" panose="020B0604020202020204" pitchFamily="34" charset="0"/>
              <a:sym typeface="Nunito Sans Ultra-Bold"/>
            </a:endParaRPr>
          </a:p>
        </p:txBody>
      </p:sp>
      <p:sp>
        <p:nvSpPr>
          <p:cNvPr id="24" name="TextBox 20">
            <a:extLst>
              <a:ext uri="{FF2B5EF4-FFF2-40B4-BE49-F238E27FC236}">
                <a16:creationId xmlns:a16="http://schemas.microsoft.com/office/drawing/2014/main" id="{ECBBEBF4-4CBD-AB9E-B6EB-47010AA10C37}"/>
              </a:ext>
            </a:extLst>
          </p:cNvPr>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latin typeface="Arial" panose="020B0604020202020204" pitchFamily="34" charset="0"/>
                <a:ea typeface="Nunito Sans Bold"/>
                <a:cs typeface="Arial" panose="020B0604020202020204" pitchFamily="34" charset="0"/>
                <a:sym typeface="Nunito Sans Bold"/>
              </a:rPr>
              <a:t>Cánh diều</a:t>
            </a:r>
            <a:endParaRPr lang="en-US" sz="2400" b="1" dirty="0">
              <a:latin typeface="Arial" panose="020B0604020202020204" pitchFamily="34" charset="0"/>
              <a:ea typeface="Nunito Sans Bold"/>
              <a:cs typeface="Arial" panose="020B0604020202020204" pitchFamily="34" charset="0"/>
              <a:sym typeface="Nunito Sans Bold"/>
            </a:endParaRPr>
          </a:p>
        </p:txBody>
      </p:sp>
      <p:sp>
        <p:nvSpPr>
          <p:cNvPr id="25" name="TextBox 21">
            <a:extLst>
              <a:ext uri="{FF2B5EF4-FFF2-40B4-BE49-F238E27FC236}">
                <a16:creationId xmlns:a16="http://schemas.microsoft.com/office/drawing/2014/main" id="{DD2A990F-C792-F07E-DED6-88D99F071E64}"/>
              </a:ext>
            </a:extLst>
          </p:cNvPr>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latin typeface="Arial" panose="020B0604020202020204" pitchFamily="34" charset="0"/>
                <a:ea typeface="Nunito Sans Bold"/>
                <a:cs typeface="Arial" panose="020B0604020202020204" pitchFamily="34" charset="0"/>
                <a:sym typeface="Nunito Sans Bold"/>
              </a:rPr>
              <a:t>Lớp 5</a:t>
            </a:r>
            <a:endParaRPr lang="en-US" sz="2400" b="1" u="none" dirty="0">
              <a:latin typeface="Arial" panose="020B0604020202020204" pitchFamily="34" charset="0"/>
              <a:ea typeface="Nunito Sans Bold"/>
              <a:cs typeface="Arial" panose="020B0604020202020204" pitchFamily="34" charset="0"/>
              <a:sym typeface="Nunito Sans Bold"/>
            </a:endParaRPr>
          </a:p>
        </p:txBody>
      </p:sp>
      <p:sp>
        <p:nvSpPr>
          <p:cNvPr id="26" name="Title 25">
            <a:extLst>
              <a:ext uri="{FF2B5EF4-FFF2-40B4-BE49-F238E27FC236}">
                <a16:creationId xmlns:a16="http://schemas.microsoft.com/office/drawing/2014/main" id="{307E464B-0EE0-2286-6046-C5B8612142B7}"/>
              </a:ext>
            </a:extLst>
          </p:cNvPr>
          <p:cNvSpPr>
            <a:spLocks noGrp="1"/>
          </p:cNvSpPr>
          <p:nvPr>
            <p:ph type="title"/>
          </p:nvPr>
        </p:nvSpPr>
        <p:spPr>
          <a:xfrm>
            <a:off x="8937280" y="2711189"/>
            <a:ext cx="8229600" cy="6021557"/>
          </a:xfrm>
        </p:spPr>
        <p:txBody>
          <a:bodyPr>
            <a:noAutofit/>
          </a:bodyPr>
          <a:lstStyle/>
          <a:p>
            <a:pPr>
              <a:lnSpc>
                <a:spcPct val="150000"/>
              </a:lnSpc>
            </a:pPr>
            <a:r>
              <a:rPr lang="vi-VN" sz="8000" b="1" dirty="0">
                <a:solidFill>
                  <a:srgbClr val="381DFF"/>
                </a:solidFill>
                <a:effectLst/>
                <a:latin typeface="Arial" panose="020B0604020202020204" pitchFamily="34" charset="0"/>
                <a:ea typeface="Calibri" panose="020F0502020204030204" pitchFamily="34" charset="0"/>
                <a:cs typeface="Arial" panose="020B0604020202020204" pitchFamily="34" charset="0"/>
              </a:rPr>
              <a:t>BÀI 1: </a:t>
            </a:r>
            <a:br>
              <a:rPr lang="vi-VN" sz="8000" b="1" dirty="0">
                <a:effectLst/>
                <a:latin typeface="Arial" panose="020B0604020202020204" pitchFamily="34" charset="0"/>
                <a:ea typeface="Calibri" panose="020F0502020204030204" pitchFamily="34" charset="0"/>
                <a:cs typeface="Arial" panose="020B0604020202020204" pitchFamily="34" charset="0"/>
              </a:rPr>
            </a:br>
            <a:r>
              <a:rPr lang="vi-VN" sz="8000" b="1" dirty="0">
                <a:effectLst/>
                <a:latin typeface="Arial" panose="020B0604020202020204" pitchFamily="34" charset="0"/>
                <a:ea typeface="Calibri" panose="020F0502020204030204" pitchFamily="34" charset="0"/>
                <a:cs typeface="Arial" panose="020B0604020202020204" pitchFamily="34" charset="0"/>
              </a:rPr>
              <a:t>TÌM THÔNG TIN TRÊN WEBSITE</a:t>
            </a:r>
            <a:endParaRPr lang="vi-VN"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6514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EE2335-83B8-B151-B1D1-1A7A272CCB8D}"/>
              </a:ext>
            </a:extLst>
          </p:cNvPr>
          <p:cNvGrpSpPr/>
          <p:nvPr/>
        </p:nvGrpSpPr>
        <p:grpSpPr>
          <a:xfrm>
            <a:off x="1981201" y="2309600"/>
            <a:ext cx="6550743" cy="3257400"/>
            <a:chOff x="2666999" y="3375651"/>
            <a:chExt cx="6550743" cy="3257400"/>
          </a:xfrm>
        </p:grpSpPr>
        <p:sp>
          <p:nvSpPr>
            <p:cNvPr id="31" name="Rectangle 30">
              <a:extLst>
                <a:ext uri="{FF2B5EF4-FFF2-40B4-BE49-F238E27FC236}">
                  <a16:creationId xmlns:a16="http://schemas.microsoft.com/office/drawing/2014/main" id="{C6222EBD-8B38-3A40-4C96-ACF5CA2BAAE0}"/>
                </a:ext>
              </a:extLst>
            </p:cNvPr>
            <p:cNvSpPr/>
            <p:nvPr/>
          </p:nvSpPr>
          <p:spPr>
            <a:xfrm>
              <a:off x="2666999" y="3831860"/>
              <a:ext cx="6550743" cy="2801191"/>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Tìm hiểu các thành phần của một website</a:t>
              </a:r>
              <a:endParaRPr lang="vi-VN" sz="4000" dirty="0">
                <a:effectLst/>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3FEB6D21-3CAC-177F-D275-5E0F7ECC9C88}"/>
                </a:ext>
              </a:extLst>
            </p:cNvPr>
            <p:cNvSpPr/>
            <p:nvPr/>
          </p:nvSpPr>
          <p:spPr>
            <a:xfrm>
              <a:off x="3098357" y="3375651"/>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01</a:t>
              </a:r>
            </a:p>
          </p:txBody>
        </p:sp>
      </p:grpSp>
      <p:grpSp>
        <p:nvGrpSpPr>
          <p:cNvPr id="33" name="Group 32">
            <a:extLst>
              <a:ext uri="{FF2B5EF4-FFF2-40B4-BE49-F238E27FC236}">
                <a16:creationId xmlns:a16="http://schemas.microsoft.com/office/drawing/2014/main" id="{6A41883A-6705-F278-906C-E4F194A05901}"/>
              </a:ext>
            </a:extLst>
          </p:cNvPr>
          <p:cNvGrpSpPr/>
          <p:nvPr/>
        </p:nvGrpSpPr>
        <p:grpSpPr>
          <a:xfrm>
            <a:off x="1981200" y="5903055"/>
            <a:ext cx="6550743" cy="3232323"/>
            <a:chOff x="2666999" y="3370444"/>
            <a:chExt cx="6550743" cy="3232323"/>
          </a:xfrm>
        </p:grpSpPr>
        <p:sp>
          <p:nvSpPr>
            <p:cNvPr id="34" name="Rectangle 33">
              <a:extLst>
                <a:ext uri="{FF2B5EF4-FFF2-40B4-BE49-F238E27FC236}">
                  <a16:creationId xmlns:a16="http://schemas.microsoft.com/office/drawing/2014/main" id="{57B3F4D6-3D48-5525-A940-0317A59E9356}"/>
                </a:ext>
              </a:extLst>
            </p:cNvPr>
            <p:cNvSpPr/>
            <p:nvPr/>
          </p:nvSpPr>
          <p:spPr>
            <a:xfrm>
              <a:off x="2666999" y="3831860"/>
              <a:ext cx="6550743" cy="2770907"/>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Tìm thông tin trên website</a:t>
              </a:r>
              <a:endParaRPr lang="vi-VN" sz="4000" dirty="0">
                <a:solidFill>
                  <a:schemeClr val="tx1"/>
                </a:solidFill>
                <a:effectLst/>
                <a:latin typeface="Arial" panose="020B0604020202020204" pitchFamily="34" charset="0"/>
                <a:cs typeface="Arial" panose="020B0604020202020204" pitchFamily="34" charset="0"/>
              </a:endParaRPr>
            </a:p>
          </p:txBody>
        </p:sp>
        <p:sp>
          <p:nvSpPr>
            <p:cNvPr id="35" name="Arrow: Pentagon 34">
              <a:extLst>
                <a:ext uri="{FF2B5EF4-FFF2-40B4-BE49-F238E27FC236}">
                  <a16:creationId xmlns:a16="http://schemas.microsoft.com/office/drawing/2014/main" id="{E08D7E48-F66D-9E7B-D7AF-3C0029969EC4}"/>
                </a:ext>
              </a:extLst>
            </p:cNvPr>
            <p:cNvSpPr/>
            <p:nvPr/>
          </p:nvSpPr>
          <p:spPr>
            <a:xfrm>
              <a:off x="3073841" y="3370444"/>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02</a:t>
              </a:r>
            </a:p>
          </p:txBody>
        </p:sp>
      </p:grpSp>
      <p:grpSp>
        <p:nvGrpSpPr>
          <p:cNvPr id="25" name="Group 24">
            <a:extLst>
              <a:ext uri="{FF2B5EF4-FFF2-40B4-BE49-F238E27FC236}">
                <a16:creationId xmlns:a16="http://schemas.microsoft.com/office/drawing/2014/main" id="{176917F6-E4AF-2337-AD56-E385E555D12B}"/>
              </a:ext>
            </a:extLst>
          </p:cNvPr>
          <p:cNvGrpSpPr/>
          <p:nvPr/>
        </p:nvGrpSpPr>
        <p:grpSpPr>
          <a:xfrm>
            <a:off x="-534915" y="-531592"/>
            <a:ext cx="19642319" cy="2171767"/>
            <a:chOff x="-534915" y="-531592"/>
            <a:chExt cx="19642319" cy="2171767"/>
          </a:xfrm>
        </p:grpSpPr>
        <p:grpSp>
          <p:nvGrpSpPr>
            <p:cNvPr id="10" name="Group 10"/>
            <p:cNvGrpSpPr/>
            <p:nvPr/>
          </p:nvGrpSpPr>
          <p:grpSpPr>
            <a:xfrm>
              <a:off x="-534915" y="-531592"/>
              <a:ext cx="19399691" cy="2171766"/>
              <a:chOff x="0" y="0"/>
              <a:chExt cx="5109384" cy="571988"/>
            </a:xfrm>
          </p:grpSpPr>
          <p:sp>
            <p:nvSpPr>
              <p:cNvPr id="11" name="Freeform 11"/>
              <p:cNvSpPr/>
              <p:nvPr/>
            </p:nvSpPr>
            <p:spPr>
              <a:xfrm>
                <a:off x="0" y="0"/>
                <a:ext cx="5109384" cy="571988"/>
              </a:xfrm>
              <a:custGeom>
                <a:avLst/>
                <a:gdLst/>
                <a:ahLst/>
                <a:cxnLst/>
                <a:rect l="l" t="t" r="r" b="b"/>
                <a:pathLst>
                  <a:path w="5109384" h="571988">
                    <a:moveTo>
                      <a:pt x="0" y="0"/>
                    </a:moveTo>
                    <a:lnTo>
                      <a:pt x="5109384" y="0"/>
                    </a:lnTo>
                    <a:lnTo>
                      <a:pt x="5109384" y="571988"/>
                    </a:lnTo>
                    <a:lnTo>
                      <a:pt x="0" y="571988"/>
                    </a:lnTo>
                    <a:close/>
                  </a:path>
                </a:pathLst>
              </a:custGeom>
              <a:solidFill>
                <a:srgbClr val="8C7BFF"/>
              </a:solidFill>
              <a:ln cap="sq">
                <a:noFill/>
                <a:prstDash val="solid"/>
                <a:miter/>
              </a:ln>
            </p:spPr>
          </p:sp>
          <p:sp>
            <p:nvSpPr>
              <p:cNvPr id="12" name="TextBox 12"/>
              <p:cNvSpPr txBox="1"/>
              <p:nvPr/>
            </p:nvSpPr>
            <p:spPr>
              <a:xfrm>
                <a:off x="0" y="-38100"/>
                <a:ext cx="5109384" cy="610088"/>
              </a:xfrm>
              <a:prstGeom prst="rect">
                <a:avLst/>
              </a:prstGeom>
            </p:spPr>
            <p:txBody>
              <a:bodyPr lIns="50800" tIns="50800" rIns="50800" bIns="50800" rtlCol="0" anchor="ctr"/>
              <a:lstStyle/>
              <a:p>
                <a:pPr algn="ctr">
                  <a:lnSpc>
                    <a:spcPts val="2659"/>
                  </a:lnSpc>
                  <a:spcBef>
                    <a:spcPct val="0"/>
                  </a:spcBef>
                </a:pPr>
                <a:endParaRPr/>
              </a:p>
            </p:txBody>
          </p:sp>
        </p:grpSp>
        <p:sp>
          <p:nvSpPr>
            <p:cNvPr id="13" name="AutoShape 13"/>
            <p:cNvSpPr/>
            <p:nvPr/>
          </p:nvSpPr>
          <p:spPr>
            <a:xfrm rot="5400000">
              <a:off x="11507722" y="717771"/>
              <a:ext cx="1825757" cy="0"/>
            </a:xfrm>
            <a:prstGeom prst="line">
              <a:avLst/>
            </a:prstGeom>
            <a:ln w="19050" cap="flat">
              <a:solidFill>
                <a:srgbClr val="000000"/>
              </a:solidFill>
              <a:prstDash val="solid"/>
              <a:headEnd type="none" w="sm" len="sm"/>
              <a:tailEnd type="none" w="sm" len="sm"/>
            </a:ln>
          </p:spPr>
        </p:sp>
        <p:sp>
          <p:nvSpPr>
            <p:cNvPr id="14" name="AutoShape 14"/>
            <p:cNvSpPr/>
            <p:nvPr/>
          </p:nvSpPr>
          <p:spPr>
            <a:xfrm rot="-10800000">
              <a:off x="-444652" y="1640175"/>
              <a:ext cx="19552056" cy="0"/>
            </a:xfrm>
            <a:prstGeom prst="line">
              <a:avLst/>
            </a:prstGeom>
            <a:ln w="19050" cap="flat">
              <a:solidFill>
                <a:srgbClr val="000000"/>
              </a:solidFill>
              <a:prstDash val="solid"/>
              <a:headEnd type="none" w="sm" len="sm"/>
              <a:tailEnd type="none" w="sm" len="sm"/>
            </a:ln>
          </p:spPr>
        </p:sp>
      </p:grpSp>
      <p:sp>
        <p:nvSpPr>
          <p:cNvPr id="15" name="Freeform 15"/>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444652" y="9938900"/>
            <a:ext cx="19219164" cy="1118694"/>
            <a:chOff x="0" y="0"/>
            <a:chExt cx="5061838" cy="294635"/>
          </a:xfrm>
        </p:grpSpPr>
        <p:sp>
          <p:nvSpPr>
            <p:cNvPr id="18" name="Freeform 18"/>
            <p:cNvSpPr/>
            <p:nvPr/>
          </p:nvSpPr>
          <p:spPr>
            <a:xfrm>
              <a:off x="0" y="0"/>
              <a:ext cx="5061838" cy="294635"/>
            </a:xfrm>
            <a:custGeom>
              <a:avLst/>
              <a:gdLst/>
              <a:ahLst/>
              <a:cxnLst/>
              <a:rect l="l" t="t" r="r" b="b"/>
              <a:pathLst>
                <a:path w="5061838" h="294635">
                  <a:moveTo>
                    <a:pt x="0" y="0"/>
                  </a:moveTo>
                  <a:lnTo>
                    <a:pt x="5061838" y="0"/>
                  </a:lnTo>
                  <a:lnTo>
                    <a:pt x="5061838" y="294635"/>
                  </a:lnTo>
                  <a:lnTo>
                    <a:pt x="0" y="294635"/>
                  </a:lnTo>
                  <a:close/>
                </a:path>
              </a:pathLst>
            </a:custGeom>
            <a:solidFill>
              <a:srgbClr val="8C7BFF"/>
            </a:solidFill>
            <a:ln cap="sq">
              <a:noFill/>
              <a:prstDash val="solid"/>
              <a:miter/>
            </a:ln>
          </p:spPr>
        </p:sp>
        <p:sp>
          <p:nvSpPr>
            <p:cNvPr id="19" name="TextBox 19"/>
            <p:cNvSpPr txBox="1"/>
            <p:nvPr/>
          </p:nvSpPr>
          <p:spPr>
            <a:xfrm>
              <a:off x="0" y="-38100"/>
              <a:ext cx="5061838" cy="332735"/>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16">
            <a:extLst>
              <a:ext uri="{FF2B5EF4-FFF2-40B4-BE49-F238E27FC236}">
                <a16:creationId xmlns:a16="http://schemas.microsoft.com/office/drawing/2014/main" id="{DCB8289C-4A9B-2510-D3F1-31B4D90B1F5F}"/>
              </a:ext>
            </a:extLst>
          </p:cNvPr>
          <p:cNvSpPr txBox="1"/>
          <p:nvPr/>
        </p:nvSpPr>
        <p:spPr>
          <a:xfrm>
            <a:off x="13302468" y="471805"/>
            <a:ext cx="2460423" cy="585994"/>
          </a:xfrm>
          <a:prstGeom prst="rect">
            <a:avLst/>
          </a:prstGeom>
        </p:spPr>
        <p:txBody>
          <a:bodyPr lIns="0" tIns="0" rIns="0" bIns="0" rtlCol="0" anchor="ctr">
            <a:spAutoFit/>
          </a:bodyPr>
          <a:lstStyle/>
          <a:p>
            <a:pPr algn="l">
              <a:lnSpc>
                <a:spcPts val="5040"/>
              </a:lnSpc>
            </a:pPr>
            <a:r>
              <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rPr>
              <a:t>TIN </a:t>
            </a:r>
            <a:r>
              <a:rPr lang="vi-VN" sz="3600" b="1" dirty="0">
                <a:solidFill>
                  <a:srgbClr val="FFFFFF"/>
                </a:solidFill>
                <a:latin typeface="Arial" panose="020B0604020202020204" pitchFamily="34" charset="0"/>
                <a:ea typeface="Nunito Sans Ultra-Bold"/>
                <a:cs typeface="Arial" panose="020B0604020202020204" pitchFamily="34" charset="0"/>
                <a:sym typeface="Nunito Sans Ultra-Bold"/>
              </a:rPr>
              <a:t>HỌC</a:t>
            </a:r>
            <a:endParaRPr lang="en-US" sz="3600" b="1" dirty="0">
              <a:solidFill>
                <a:srgbClr val="FFFFFF"/>
              </a:solidFill>
              <a:latin typeface="Arial" panose="020B0604020202020204" pitchFamily="34" charset="0"/>
              <a:ea typeface="Nunito Sans Ultra-Bold"/>
              <a:cs typeface="Arial" panose="020B0604020202020204" pitchFamily="34" charset="0"/>
              <a:sym typeface="Nunito Sans Ultra-Bold"/>
            </a:endParaRPr>
          </a:p>
        </p:txBody>
      </p:sp>
      <p:sp>
        <p:nvSpPr>
          <p:cNvPr id="27" name="Title 24">
            <a:extLst>
              <a:ext uri="{FF2B5EF4-FFF2-40B4-BE49-F238E27FC236}">
                <a16:creationId xmlns:a16="http://schemas.microsoft.com/office/drawing/2014/main" id="{9B529788-B748-A87B-0716-F092D247393C}"/>
              </a:ext>
            </a:extLst>
          </p:cNvPr>
          <p:cNvSpPr txBox="1">
            <a:spLocks/>
          </p:cNvSpPr>
          <p:nvPr/>
        </p:nvSpPr>
        <p:spPr>
          <a:xfrm>
            <a:off x="1347350" y="274638"/>
            <a:ext cx="8634849"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6000" b="1" dirty="0">
                <a:solidFill>
                  <a:schemeClr val="bg1"/>
                </a:solidFill>
                <a:latin typeface="Arial" panose="020B0604020202020204" pitchFamily="34" charset="0"/>
                <a:cs typeface="Arial" panose="020B0604020202020204" pitchFamily="34" charset="0"/>
              </a:rPr>
              <a:t>NỘI DUNG BÀI HỌC</a:t>
            </a:r>
          </a:p>
        </p:txBody>
      </p:sp>
      <p:sp>
        <p:nvSpPr>
          <p:cNvPr id="36" name="Freeform 13">
            <a:extLst>
              <a:ext uri="{FF2B5EF4-FFF2-40B4-BE49-F238E27FC236}">
                <a16:creationId xmlns:a16="http://schemas.microsoft.com/office/drawing/2014/main" id="{1F1C023A-BFC9-A1AA-E2AE-FEA64B410D1A}"/>
              </a:ext>
            </a:extLst>
          </p:cNvPr>
          <p:cNvSpPr/>
          <p:nvPr/>
        </p:nvSpPr>
        <p:spPr>
          <a:xfrm>
            <a:off x="9982199" y="2400013"/>
            <a:ext cx="6179060" cy="6824550"/>
          </a:xfrm>
          <a:custGeom>
            <a:avLst/>
            <a:gdLst/>
            <a:ahLst/>
            <a:cxnLst/>
            <a:rect l="l" t="t" r="r" b="b"/>
            <a:pathLst>
              <a:path w="1554477" h="1716864">
                <a:moveTo>
                  <a:pt x="0" y="0"/>
                </a:moveTo>
                <a:lnTo>
                  <a:pt x="1554477" y="0"/>
                </a:lnTo>
                <a:lnTo>
                  <a:pt x="1554477" y="1716864"/>
                </a:lnTo>
                <a:lnTo>
                  <a:pt x="0" y="1716864"/>
                </a:lnTo>
                <a:lnTo>
                  <a:pt x="0" y="0"/>
                </a:lnTo>
                <a:close/>
              </a:path>
            </a:pathLst>
          </a:custGeom>
          <a:blipFill>
            <a:blip r:embed="rId4"/>
            <a:stretch>
              <a:fillRect/>
            </a:stretch>
          </a:blipFill>
        </p:spPr>
      </p:sp>
    </p:spTree>
    <p:extLst>
      <p:ext uri="{BB962C8B-B14F-4D97-AF65-F5344CB8AC3E}">
        <p14:creationId xmlns:p14="http://schemas.microsoft.com/office/powerpoint/2010/main" val="2189713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8"/>
          <p:cNvGrpSpPr/>
          <p:nvPr/>
        </p:nvGrpSpPr>
        <p:grpSpPr>
          <a:xfrm>
            <a:off x="-610135" y="9938900"/>
            <a:ext cx="19550130" cy="893035"/>
            <a:chOff x="0" y="0"/>
            <a:chExt cx="5149005" cy="235203"/>
          </a:xfrm>
        </p:grpSpPr>
        <p:sp>
          <p:nvSpPr>
            <p:cNvPr id="39" name="Freeform 39"/>
            <p:cNvSpPr/>
            <p:nvPr/>
          </p:nvSpPr>
          <p:spPr>
            <a:xfrm>
              <a:off x="0" y="0"/>
              <a:ext cx="5149005" cy="235203"/>
            </a:xfrm>
            <a:custGeom>
              <a:avLst/>
              <a:gdLst/>
              <a:ahLst/>
              <a:cxnLst/>
              <a:rect l="l" t="t" r="r" b="b"/>
              <a:pathLst>
                <a:path w="5149005" h="235203">
                  <a:moveTo>
                    <a:pt x="0" y="0"/>
                  </a:moveTo>
                  <a:lnTo>
                    <a:pt x="5149005" y="0"/>
                  </a:lnTo>
                  <a:lnTo>
                    <a:pt x="5149005" y="235203"/>
                  </a:lnTo>
                  <a:lnTo>
                    <a:pt x="0" y="235203"/>
                  </a:lnTo>
                  <a:close/>
                </a:path>
              </a:pathLst>
            </a:custGeom>
            <a:solidFill>
              <a:srgbClr val="FED101"/>
            </a:solidFill>
            <a:ln cap="sq">
              <a:noFill/>
              <a:prstDash val="solid"/>
              <a:miter/>
            </a:ln>
          </p:spPr>
        </p:sp>
        <p:sp>
          <p:nvSpPr>
            <p:cNvPr id="40" name="TextBox 40"/>
            <p:cNvSpPr txBox="1"/>
            <p:nvPr/>
          </p:nvSpPr>
          <p:spPr>
            <a:xfrm>
              <a:off x="0" y="-38100"/>
              <a:ext cx="5149005" cy="273303"/>
            </a:xfrm>
            <a:prstGeom prst="rect">
              <a:avLst/>
            </a:prstGeom>
          </p:spPr>
          <p:txBody>
            <a:bodyPr lIns="50800" tIns="50800" rIns="50800" bIns="50800" rtlCol="0" anchor="ctr"/>
            <a:lstStyle/>
            <a:p>
              <a:pPr algn="ctr">
                <a:lnSpc>
                  <a:spcPts val="2659"/>
                </a:lnSpc>
                <a:spcBef>
                  <a:spcPct val="0"/>
                </a:spcBef>
              </a:pPr>
              <a:endParaRPr/>
            </a:p>
          </p:txBody>
        </p:sp>
      </p:grpSp>
      <p:grpSp>
        <p:nvGrpSpPr>
          <p:cNvPr id="63" name="Group 63"/>
          <p:cNvGrpSpPr/>
          <p:nvPr/>
        </p:nvGrpSpPr>
        <p:grpSpPr>
          <a:xfrm>
            <a:off x="-610135" y="-441546"/>
            <a:ext cx="19550130" cy="2081721"/>
            <a:chOff x="0" y="0"/>
            <a:chExt cx="5149005" cy="548272"/>
          </a:xfrm>
        </p:grpSpPr>
        <p:sp>
          <p:nvSpPr>
            <p:cNvPr id="64" name="Freeform 64"/>
            <p:cNvSpPr/>
            <p:nvPr/>
          </p:nvSpPr>
          <p:spPr>
            <a:xfrm>
              <a:off x="0" y="0"/>
              <a:ext cx="5149005" cy="548272"/>
            </a:xfrm>
            <a:custGeom>
              <a:avLst/>
              <a:gdLst/>
              <a:ahLst/>
              <a:cxnLst/>
              <a:rect l="l" t="t" r="r" b="b"/>
              <a:pathLst>
                <a:path w="5149005" h="548272">
                  <a:moveTo>
                    <a:pt x="0" y="0"/>
                  </a:moveTo>
                  <a:lnTo>
                    <a:pt x="5149005" y="0"/>
                  </a:lnTo>
                  <a:lnTo>
                    <a:pt x="5149005" y="548272"/>
                  </a:lnTo>
                  <a:lnTo>
                    <a:pt x="0" y="548272"/>
                  </a:lnTo>
                  <a:close/>
                </a:path>
              </a:pathLst>
            </a:custGeom>
            <a:solidFill>
              <a:srgbClr val="FED101"/>
            </a:solidFill>
            <a:ln cap="sq">
              <a:noFill/>
              <a:prstDash val="solid"/>
              <a:miter/>
            </a:ln>
          </p:spPr>
        </p:sp>
        <p:sp>
          <p:nvSpPr>
            <p:cNvPr id="65" name="TextBox 65"/>
            <p:cNvSpPr txBox="1"/>
            <p:nvPr/>
          </p:nvSpPr>
          <p:spPr>
            <a:xfrm>
              <a:off x="0" y="-38100"/>
              <a:ext cx="5149005" cy="586372"/>
            </a:xfrm>
            <a:prstGeom prst="rect">
              <a:avLst/>
            </a:prstGeom>
          </p:spPr>
          <p:txBody>
            <a:bodyPr lIns="50800" tIns="50800" rIns="50800" bIns="50800" rtlCol="0" anchor="ctr"/>
            <a:lstStyle/>
            <a:p>
              <a:pPr algn="ctr">
                <a:lnSpc>
                  <a:spcPts val="2659"/>
                </a:lnSpc>
                <a:spcBef>
                  <a:spcPct val="0"/>
                </a:spcBef>
              </a:pPr>
              <a:endParaRPr/>
            </a:p>
          </p:txBody>
        </p:sp>
      </p:grpSp>
      <p:sp>
        <p:nvSpPr>
          <p:cNvPr id="66" name="AutoShape 66"/>
          <p:cNvSpPr/>
          <p:nvPr/>
        </p:nvSpPr>
        <p:spPr>
          <a:xfrm rot="5400000">
            <a:off x="3372188" y="589789"/>
            <a:ext cx="2081721" cy="0"/>
          </a:xfrm>
          <a:prstGeom prst="line">
            <a:avLst/>
          </a:prstGeom>
          <a:ln w="19050" cap="flat">
            <a:solidFill>
              <a:srgbClr val="000000"/>
            </a:solidFill>
            <a:prstDash val="solid"/>
            <a:headEnd type="none" w="sm" len="sm"/>
            <a:tailEnd type="none" w="sm" len="sm"/>
          </a:ln>
        </p:spPr>
      </p:sp>
      <p:sp>
        <p:nvSpPr>
          <p:cNvPr id="67" name="AutoShape 67"/>
          <p:cNvSpPr/>
          <p:nvPr/>
        </p:nvSpPr>
        <p:spPr>
          <a:xfrm rot="-10800000">
            <a:off x="-932906" y="1630650"/>
            <a:ext cx="20153812" cy="0"/>
          </a:xfrm>
          <a:prstGeom prst="line">
            <a:avLst/>
          </a:prstGeom>
          <a:ln w="19050" cap="flat">
            <a:solidFill>
              <a:srgbClr val="000000"/>
            </a:solidFill>
            <a:prstDash val="solid"/>
            <a:headEnd type="none" w="sm" len="sm"/>
            <a:tailEnd type="none" w="sm" len="sm"/>
          </a:ln>
        </p:spPr>
      </p:sp>
      <p:sp>
        <p:nvSpPr>
          <p:cNvPr id="68" name="Freeform 68"/>
          <p:cNvSpPr/>
          <p:nvPr/>
        </p:nvSpPr>
        <p:spPr>
          <a:xfrm>
            <a:off x="16644759" y="538480"/>
            <a:ext cx="546702" cy="546702"/>
          </a:xfrm>
          <a:custGeom>
            <a:avLst/>
            <a:gdLst/>
            <a:ahLst/>
            <a:cxnLst/>
            <a:rect l="l" t="t" r="r" b="b"/>
            <a:pathLst>
              <a:path w="546702" h="546702">
                <a:moveTo>
                  <a:pt x="0" y="0"/>
                </a:moveTo>
                <a:lnTo>
                  <a:pt x="546702" y="0"/>
                </a:lnTo>
                <a:lnTo>
                  <a:pt x="546702" y="546702"/>
                </a:lnTo>
                <a:lnTo>
                  <a:pt x="0" y="54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5" name="TextBox 16">
            <a:extLst>
              <a:ext uri="{FF2B5EF4-FFF2-40B4-BE49-F238E27FC236}">
                <a16:creationId xmlns:a16="http://schemas.microsoft.com/office/drawing/2014/main" id="{06EA4F42-60A7-F901-0BD3-056FBB428C94}"/>
              </a:ext>
            </a:extLst>
          </p:cNvPr>
          <p:cNvSpPr txBox="1"/>
          <p:nvPr/>
        </p:nvSpPr>
        <p:spPr>
          <a:xfrm>
            <a:off x="1028700" y="471805"/>
            <a:ext cx="2460423" cy="585994"/>
          </a:xfrm>
          <a:prstGeom prst="rect">
            <a:avLst/>
          </a:prstGeom>
        </p:spPr>
        <p:txBody>
          <a:bodyPr lIns="0" tIns="0" rIns="0" bIns="0" rtlCol="0" anchor="t">
            <a:spAutoFit/>
          </a:bodyPr>
          <a:lstStyle/>
          <a:p>
            <a:pPr algn="l">
              <a:lnSpc>
                <a:spcPts val="5040"/>
              </a:lnSpc>
            </a:pPr>
            <a:r>
              <a:rPr lang="en-US" sz="3600" b="1" dirty="0">
                <a:latin typeface="Arial" panose="020B0604020202020204" pitchFamily="34" charset="0"/>
                <a:ea typeface="Nunito Sans Ultra-Bold"/>
                <a:cs typeface="Arial" panose="020B0604020202020204" pitchFamily="34" charset="0"/>
                <a:sym typeface="Nunito Sans Ultra-Bold"/>
              </a:rPr>
              <a:t>TIN </a:t>
            </a:r>
            <a:r>
              <a:rPr lang="vi-VN" sz="3600" b="1" dirty="0">
                <a:latin typeface="Arial" panose="020B0604020202020204" pitchFamily="34" charset="0"/>
                <a:ea typeface="Nunito Sans Ultra-Bold"/>
                <a:cs typeface="Arial" panose="020B0604020202020204" pitchFamily="34" charset="0"/>
                <a:sym typeface="Nunito Sans Ultra-Bold"/>
              </a:rPr>
              <a:t>HỌC</a:t>
            </a:r>
            <a:endParaRPr lang="en-US" sz="3600" b="1" dirty="0">
              <a:latin typeface="Arial" panose="020B0604020202020204" pitchFamily="34" charset="0"/>
              <a:ea typeface="Nunito Sans Ultra-Bold"/>
              <a:cs typeface="Arial" panose="020B0604020202020204" pitchFamily="34" charset="0"/>
              <a:sym typeface="Nunito Sans Ultra-Bold"/>
            </a:endParaRPr>
          </a:p>
        </p:txBody>
      </p:sp>
      <p:sp>
        <p:nvSpPr>
          <p:cNvPr id="76" name="TextBox 20">
            <a:extLst>
              <a:ext uri="{FF2B5EF4-FFF2-40B4-BE49-F238E27FC236}">
                <a16:creationId xmlns:a16="http://schemas.microsoft.com/office/drawing/2014/main" id="{F4CF4C71-5B72-2E30-B924-7B3BE3DA420F}"/>
              </a:ext>
            </a:extLst>
          </p:cNvPr>
          <p:cNvSpPr txBox="1"/>
          <p:nvPr/>
        </p:nvSpPr>
        <p:spPr>
          <a:xfrm>
            <a:off x="12233515" y="594694"/>
            <a:ext cx="1641437" cy="397032"/>
          </a:xfrm>
          <a:prstGeom prst="rect">
            <a:avLst/>
          </a:prstGeom>
        </p:spPr>
        <p:txBody>
          <a:bodyPr wrap="square" lIns="0" tIns="0" rIns="0" bIns="0" rtlCol="0" anchor="t">
            <a:spAutoFit/>
          </a:bodyPr>
          <a:lstStyle/>
          <a:p>
            <a:pPr algn="ctr">
              <a:lnSpc>
                <a:spcPts val="3359"/>
              </a:lnSpc>
            </a:pPr>
            <a:r>
              <a:rPr lang="vi-VN" sz="2400" b="1" dirty="0">
                <a:latin typeface="Arial" panose="020B0604020202020204" pitchFamily="34" charset="0"/>
                <a:ea typeface="Nunito Sans Bold"/>
                <a:cs typeface="Arial" panose="020B0604020202020204" pitchFamily="34" charset="0"/>
                <a:sym typeface="Nunito Sans Bold"/>
              </a:rPr>
              <a:t>Cánh diều</a:t>
            </a:r>
            <a:endParaRPr lang="en-US" sz="2400" b="1" dirty="0">
              <a:latin typeface="Arial" panose="020B0604020202020204" pitchFamily="34" charset="0"/>
              <a:ea typeface="Nunito Sans Bold"/>
              <a:cs typeface="Arial" panose="020B0604020202020204" pitchFamily="34" charset="0"/>
              <a:sym typeface="Nunito Sans Bold"/>
            </a:endParaRPr>
          </a:p>
        </p:txBody>
      </p:sp>
      <p:sp>
        <p:nvSpPr>
          <p:cNvPr id="77" name="TextBox 21">
            <a:extLst>
              <a:ext uri="{FF2B5EF4-FFF2-40B4-BE49-F238E27FC236}">
                <a16:creationId xmlns:a16="http://schemas.microsoft.com/office/drawing/2014/main" id="{6A28585A-68D3-F03E-D511-69D18548C8AA}"/>
              </a:ext>
            </a:extLst>
          </p:cNvPr>
          <p:cNvSpPr txBox="1"/>
          <p:nvPr/>
        </p:nvSpPr>
        <p:spPr>
          <a:xfrm>
            <a:off x="7865987" y="594694"/>
            <a:ext cx="1278013" cy="397032"/>
          </a:xfrm>
          <a:prstGeom prst="rect">
            <a:avLst/>
          </a:prstGeom>
        </p:spPr>
        <p:txBody>
          <a:bodyPr lIns="0" tIns="0" rIns="0" bIns="0" rtlCol="0" anchor="t">
            <a:spAutoFit/>
          </a:bodyPr>
          <a:lstStyle/>
          <a:p>
            <a:pPr marL="0" lvl="0" indent="0" algn="ctr">
              <a:lnSpc>
                <a:spcPts val="3359"/>
              </a:lnSpc>
              <a:spcBef>
                <a:spcPct val="0"/>
              </a:spcBef>
            </a:pPr>
            <a:r>
              <a:rPr lang="vi-VN" sz="2400" b="1" u="none" dirty="0">
                <a:latin typeface="Arial" panose="020B0604020202020204" pitchFamily="34" charset="0"/>
                <a:ea typeface="Nunito Sans Bold"/>
                <a:cs typeface="Arial" panose="020B0604020202020204" pitchFamily="34" charset="0"/>
                <a:sym typeface="Nunito Sans Bold"/>
              </a:rPr>
              <a:t>Lớp 5</a:t>
            </a:r>
            <a:endParaRPr lang="en-US" sz="2400" b="1" u="none" dirty="0">
              <a:latin typeface="Arial" panose="020B0604020202020204" pitchFamily="34" charset="0"/>
              <a:ea typeface="Nunito Sans Bold"/>
              <a:cs typeface="Arial" panose="020B0604020202020204" pitchFamily="34" charset="0"/>
              <a:sym typeface="Nunito Sans Bold"/>
            </a:endParaRPr>
          </a:p>
        </p:txBody>
      </p:sp>
      <p:sp>
        <p:nvSpPr>
          <p:cNvPr id="78" name="Freeform 11">
            <a:extLst>
              <a:ext uri="{FF2B5EF4-FFF2-40B4-BE49-F238E27FC236}">
                <a16:creationId xmlns:a16="http://schemas.microsoft.com/office/drawing/2014/main" id="{BF757587-3510-ACE7-6333-CCA4FACF2F4A}"/>
              </a:ext>
            </a:extLst>
          </p:cNvPr>
          <p:cNvSpPr/>
          <p:nvPr/>
        </p:nvSpPr>
        <p:spPr>
          <a:xfrm>
            <a:off x="1028700" y="2439996"/>
            <a:ext cx="6821146" cy="6818304"/>
          </a:xfrm>
          <a:custGeom>
            <a:avLst/>
            <a:gdLst/>
            <a:ahLst/>
            <a:cxnLst/>
            <a:rect l="l" t="t" r="r" b="b"/>
            <a:pathLst>
              <a:path w="6821146" h="6818304">
                <a:moveTo>
                  <a:pt x="0" y="0"/>
                </a:moveTo>
                <a:lnTo>
                  <a:pt x="6821146" y="0"/>
                </a:lnTo>
                <a:lnTo>
                  <a:pt x="6821146" y="6818304"/>
                </a:lnTo>
                <a:lnTo>
                  <a:pt x="0" y="6818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9" name="Title 78">
            <a:extLst>
              <a:ext uri="{FF2B5EF4-FFF2-40B4-BE49-F238E27FC236}">
                <a16:creationId xmlns:a16="http://schemas.microsoft.com/office/drawing/2014/main" id="{8FAD5246-216E-FA77-63B2-4F66359CA34C}"/>
              </a:ext>
            </a:extLst>
          </p:cNvPr>
          <p:cNvSpPr>
            <a:spLocks noGrp="1"/>
          </p:cNvSpPr>
          <p:nvPr>
            <p:ph type="title"/>
          </p:nvPr>
        </p:nvSpPr>
        <p:spPr>
          <a:xfrm>
            <a:off x="9066780" y="2439997"/>
            <a:ext cx="7883285" cy="6818304"/>
          </a:xfrm>
        </p:spPr>
        <p:txBody>
          <a:bodyPr>
            <a:normAutofit/>
          </a:bodyPr>
          <a:lstStyle/>
          <a:p>
            <a:pPr>
              <a:lnSpc>
                <a:spcPct val="150000"/>
              </a:lnSpc>
            </a:pPr>
            <a:r>
              <a:rPr lang="vi-VN" sz="7200" b="1" dirty="0">
                <a:solidFill>
                  <a:srgbClr val="381DFF"/>
                </a:solidFill>
                <a:effectLst/>
                <a:latin typeface="Arial" panose="020B0604020202020204" pitchFamily="34" charset="0"/>
                <a:ea typeface="Calibri" panose="020F0502020204030204" pitchFamily="34" charset="0"/>
                <a:cs typeface="Arial" panose="020B0604020202020204" pitchFamily="34" charset="0"/>
              </a:rPr>
              <a:t>01</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TÌM HIỂU CÁC THÀNH PHẦN CỦA MỘT WEBSITE</a:t>
            </a:r>
            <a:endParaRPr lang="vi-VN" sz="6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1254</Words>
  <Application>Microsoft Office PowerPoint</Application>
  <PresentationFormat>Custom</PresentationFormat>
  <Paragraphs>132</Paragraphs>
  <Slides>33</Slides>
  <Notes>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THÂN MẾN  CHÀO MỪNG  CÁC BẠN ĐẾN VỚI BÀI HỌC MỚI!</vt:lpstr>
      <vt:lpstr>KHỞI ĐỘNG</vt:lpstr>
      <vt:lpstr>Nhận xét hình ảnh</vt:lpstr>
      <vt:lpstr>Đọc tình huống phần Khởi động SGK tr.11 và trả lời câu hỏi</vt:lpstr>
      <vt:lpstr>Đọc tình huống phần Khởi động SGK tr.11 và trả lời câu hỏi</vt:lpstr>
      <vt:lpstr>CHỦ ĐỀ B: MẠNG MÁY TÍNH VÀ INTERNET</vt:lpstr>
      <vt:lpstr>BÀI 1:  TÌM THÔNG TIN TRÊN WEBSITE</vt:lpstr>
      <vt:lpstr>PowerPoint Presentation</vt:lpstr>
      <vt:lpstr>01 TÌM HIỂU CÁC THÀNH PHẦN CỦA MỘT WEBSITE</vt:lpstr>
      <vt:lpstr>Quan sát website Bảo tàng Dân tộc học Việt Nam</vt:lpstr>
      <vt:lpstr>Nhận xét hình ảnh</vt:lpstr>
      <vt:lpstr>Quan sát website Bảo tàng Dân tộc học Việt Nam</vt:lpstr>
      <vt:lpstr>Nhận xét hình ảnh</vt:lpstr>
      <vt:lpstr>02 TÌM THÔNG TIN TRÊN WEBSITE</vt:lpstr>
      <vt:lpstr>Quan sát hình 2 và 3 SGK tr.12 và cho biết</vt:lpstr>
      <vt:lpstr>Quan sát hình 2 và 3 SGK tr.12 và cho biết</vt:lpstr>
      <vt:lpstr>Quan sát hình 2 và 3 SGK tr.12 và cho biết</vt:lpstr>
      <vt:lpstr>Các cách để tìm thông tin trên website</vt:lpstr>
      <vt:lpstr>Để tìm thông tin trên website, em nháy chuột vào các siêu liên kết phù hợp trên bảng chọn nội dung hoặc sử dụng công cụ tìm kiếm.</vt:lpstr>
      <vt:lpstr>ONG VỀ TỔ</vt:lpstr>
      <vt:lpstr>PowerPoint Presentation</vt:lpstr>
      <vt:lpstr>PowerPoint Presentation</vt:lpstr>
      <vt:lpstr>PowerPoint Presentation</vt:lpstr>
      <vt:lpstr>PowerPoint Presentation</vt:lpstr>
      <vt:lpstr>PowerPoint Presentation</vt:lpstr>
      <vt:lpstr>PowerPoint Presentation</vt:lpstr>
      <vt:lpstr>BÀI TẬP</vt:lpstr>
      <vt:lpstr>Thông tin về lịch sử của Bảo tàng Dân tộc học Việt Nam</vt:lpstr>
      <vt:lpstr>Thông tin về lịch sử của Bảo tàng Dân tộc học Việt Nam</vt:lpstr>
      <vt:lpstr>VẬN DỤNG</vt:lpstr>
      <vt:lpstr>Thông tin về Câu lạc bộ Khoa học Kĩ thuật</vt:lpstr>
      <vt:lpstr>PowerPoint Presentation</vt:lpstr>
      <vt:lpstr>CẢM ƠN CÁC BẠN ĐÃ CHÚ Ý LẮNG NGHE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Yellow UI Illustration Company Profile Presentation</dc:title>
  <cp:lastModifiedBy>My Tra</cp:lastModifiedBy>
  <cp:revision>23</cp:revision>
  <dcterms:created xsi:type="dcterms:W3CDTF">2006-08-16T00:00:00Z</dcterms:created>
  <dcterms:modified xsi:type="dcterms:W3CDTF">2024-08-01T08:34:25Z</dcterms:modified>
  <dc:identifier>DAGL0V3nlTY</dc:identifier>
</cp:coreProperties>
</file>