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9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6" r:id="rId2"/>
    <p:sldId id="291" r:id="rId3"/>
    <p:sldId id="292" r:id="rId4"/>
    <p:sldId id="267" r:id="rId5"/>
    <p:sldId id="283" r:id="rId6"/>
    <p:sldId id="278" r:id="rId7"/>
    <p:sldId id="295" r:id="rId8"/>
    <p:sldId id="288" r:id="rId9"/>
    <p:sldId id="289" r:id="rId10"/>
    <p:sldId id="271" r:id="rId11"/>
    <p:sldId id="296" r:id="rId12"/>
    <p:sldId id="297" r:id="rId13"/>
    <p:sldId id="298" r:id="rId14"/>
    <p:sldId id="299" r:id="rId15"/>
    <p:sldId id="300" r:id="rId16"/>
    <p:sldId id="282" r:id="rId17"/>
    <p:sldId id="301" r:id="rId18"/>
    <p:sldId id="284" r:id="rId19"/>
    <p:sldId id="286" r:id="rId20"/>
    <p:sldId id="302" r:id="rId21"/>
    <p:sldId id="305" r:id="rId22"/>
    <p:sldId id="306" r:id="rId23"/>
    <p:sldId id="276" r:id="rId24"/>
    <p:sldId id="270" r:id="rId25"/>
    <p:sldId id="287" r:id="rId26"/>
    <p:sldId id="303" r:id="rId27"/>
    <p:sldId id="304" r:id="rId28"/>
    <p:sldId id="307" r:id="rId29"/>
    <p:sldId id="285" r:id="rId30"/>
    <p:sldId id="308" r:id="rId31"/>
    <p:sldId id="309" r:id="rId32"/>
    <p:sldId id="310" r:id="rId33"/>
    <p:sldId id="311"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A"/>
    <a:srgbClr val="FFB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908" y="5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svg"/><Relationship Id="rId7" Type="http://schemas.openxmlformats.org/officeDocument/2006/relationships/image" Target="../media/image6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2.svg"/><Relationship Id="rId10" Type="http://schemas.openxmlformats.org/officeDocument/2006/relationships/image" Target="../media/image64.png"/><Relationship Id="rId4" Type="http://schemas.openxmlformats.org/officeDocument/2006/relationships/image" Target="../media/image21.png"/><Relationship Id="rId9" Type="http://schemas.openxmlformats.org/officeDocument/2006/relationships/image" Target="../media/image63.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7.png"/><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7.png"/><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svg"/><Relationship Id="rId7" Type="http://schemas.openxmlformats.org/officeDocument/2006/relationships/image" Target="../media/image6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2.svg"/><Relationship Id="rId10" Type="http://schemas.openxmlformats.org/officeDocument/2006/relationships/image" Target="../media/image77.png"/><Relationship Id="rId4" Type="http://schemas.openxmlformats.org/officeDocument/2006/relationships/image" Target="../media/image21.png"/><Relationship Id="rId9" Type="http://schemas.openxmlformats.org/officeDocument/2006/relationships/image" Target="../media/image63.sv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79.svg"/></Relationships>
</file>

<file path=ppt/slides/_rels/slide24.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22.sv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36" name="Group 2"/>
          <p:cNvGrpSpPr/>
          <p:nvPr/>
        </p:nvGrpSpPr>
        <p:grpSpPr>
          <a:xfrm>
            <a:off x="900726" y="1982934"/>
            <a:ext cx="16466344" cy="7603564"/>
            <a:chOff x="0" y="0"/>
            <a:chExt cx="21955125" cy="10138085"/>
          </a:xfrm>
        </p:grpSpPr>
        <p:sp>
          <p:nvSpPr>
            <p:cNvPr id="37"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8"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9"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40" name="Table 6"/>
          <p:cNvGraphicFramePr>
            <a:graphicFrameLocks noGrp="1"/>
          </p:cNvGraphicFramePr>
          <p:nvPr>
            <p:extLst>
              <p:ext uri="{D42A27DB-BD31-4B8C-83A1-F6EECF244321}">
                <p14:modId xmlns:p14="http://schemas.microsoft.com/office/powerpoint/2010/main" val="3973711106"/>
              </p:ext>
            </p:extLst>
          </p:nvPr>
        </p:nvGraphicFramePr>
        <p:xfrm>
          <a:off x="853101" y="700503"/>
          <a:ext cx="16513968" cy="8885996"/>
        </p:xfrm>
        <a:graphic>
          <a:graphicData uri="http://schemas.openxmlformats.org/drawingml/2006/table">
            <a:tbl>
              <a:tblPr/>
              <a:tblGrid>
                <a:gridCol w="5504656">
                  <a:extLst>
                    <a:ext uri="{9D8B030D-6E8A-4147-A177-3AD203B41FA5}">
                      <a16:colId xmlns:a16="http://schemas.microsoft.com/office/drawing/2014/main" val="20000"/>
                    </a:ext>
                  </a:extLst>
                </a:gridCol>
                <a:gridCol w="5504656">
                  <a:extLst>
                    <a:ext uri="{9D8B030D-6E8A-4147-A177-3AD203B41FA5}">
                      <a16:colId xmlns:a16="http://schemas.microsoft.com/office/drawing/2014/main" val="20001"/>
                    </a:ext>
                  </a:extLst>
                </a:gridCol>
                <a:gridCol w="5504656">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1" name="Freeform 7"/>
          <p:cNvSpPr/>
          <p:nvPr/>
        </p:nvSpPr>
        <p:spPr>
          <a:xfrm rot="654677">
            <a:off x="15272908" y="7368831"/>
            <a:ext cx="2854686" cy="2894485"/>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2" name="Group 8"/>
          <p:cNvGrpSpPr/>
          <p:nvPr/>
        </p:nvGrpSpPr>
        <p:grpSpPr>
          <a:xfrm>
            <a:off x="1326826" y="904188"/>
            <a:ext cx="787699" cy="750775"/>
            <a:chOff x="0" y="0"/>
            <a:chExt cx="812800" cy="774700"/>
          </a:xfrm>
        </p:grpSpPr>
        <p:sp>
          <p:nvSpPr>
            <p:cNvPr id="43" name="Freeform 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44" name="TextBox 10"/>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45" name="Group 11"/>
          <p:cNvGrpSpPr/>
          <p:nvPr/>
        </p:nvGrpSpPr>
        <p:grpSpPr>
          <a:xfrm>
            <a:off x="2114525" y="904188"/>
            <a:ext cx="787699" cy="750775"/>
            <a:chOff x="0" y="0"/>
            <a:chExt cx="812800" cy="774700"/>
          </a:xfrm>
        </p:grpSpPr>
        <p:sp>
          <p:nvSpPr>
            <p:cNvPr id="46" name="Freeform 1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47" name="TextBox 13"/>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48" name="Group 14"/>
          <p:cNvGrpSpPr/>
          <p:nvPr/>
        </p:nvGrpSpPr>
        <p:grpSpPr>
          <a:xfrm>
            <a:off x="2902223" y="904188"/>
            <a:ext cx="787699" cy="750775"/>
            <a:chOff x="0" y="0"/>
            <a:chExt cx="812800" cy="774700"/>
          </a:xfrm>
        </p:grpSpPr>
        <p:sp>
          <p:nvSpPr>
            <p:cNvPr id="49" name="Freeform 15"/>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50" name="TextBox 16"/>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sp>
        <p:nvSpPr>
          <p:cNvPr id="57" name="Freeform 23"/>
          <p:cNvSpPr/>
          <p:nvPr/>
        </p:nvSpPr>
        <p:spPr>
          <a:xfrm>
            <a:off x="125726" y="7657709"/>
            <a:ext cx="1988799" cy="3138144"/>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8" name="Freeform 24"/>
          <p:cNvSpPr/>
          <p:nvPr/>
        </p:nvSpPr>
        <p:spPr>
          <a:xfrm>
            <a:off x="571592" y="2126536"/>
            <a:ext cx="858761" cy="1279346"/>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9" name="Freeform 25"/>
          <p:cNvSpPr/>
          <p:nvPr/>
        </p:nvSpPr>
        <p:spPr>
          <a:xfrm>
            <a:off x="16365060" y="779451"/>
            <a:ext cx="1002010" cy="1845606"/>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TextBox 19"/>
          <p:cNvSpPr txBox="1"/>
          <p:nvPr/>
        </p:nvSpPr>
        <p:spPr>
          <a:xfrm>
            <a:off x="1523601" y="3339162"/>
            <a:ext cx="15031005" cy="3785652"/>
          </a:xfrm>
          <a:prstGeom prst="rect">
            <a:avLst/>
          </a:prstGeom>
          <a:noFill/>
        </p:spPr>
        <p:txBody>
          <a:bodyPr wrap="square" rtlCol="0">
            <a:spAutoFit/>
          </a:bodyPr>
          <a:lstStyle/>
          <a:p>
            <a:pPr algn="ctr">
              <a:lnSpc>
                <a:spcPct val="150000"/>
              </a:lnSpc>
            </a:pPr>
            <a:r>
              <a:rPr lang="vi-VN" sz="8000" b="1">
                <a:solidFill>
                  <a:schemeClr val="accent2">
                    <a:lumMod val="75000"/>
                  </a:schemeClr>
                </a:solidFill>
                <a:latin typeface="Arial" panose="020B0604020202020204" pitchFamily="34" charset="0"/>
                <a:cs typeface="Arial" panose="020B0604020202020204" pitchFamily="34" charset="0"/>
              </a:rPr>
              <a:t>CHÀO MỪNG CẢ LỚP </a:t>
            </a:r>
          </a:p>
          <a:p>
            <a:pPr algn="ctr">
              <a:lnSpc>
                <a:spcPct val="150000"/>
              </a:lnSpc>
            </a:pPr>
            <a:r>
              <a:rPr lang="vi-VN" sz="8000" b="1">
                <a:solidFill>
                  <a:schemeClr val="accent2">
                    <a:lumMod val="75000"/>
                  </a:schemeClr>
                </a:solidFill>
                <a:latin typeface="Arial" panose="020B0604020202020204" pitchFamily="34" charset="0"/>
                <a:cs typeface="Arial" panose="020B0604020202020204" pitchFamily="34" charset="0"/>
              </a:rPr>
              <a:t>ĐẾN VỚI TIẾT HỌC HÔM NAY!</a:t>
            </a:r>
            <a:endParaRPr lang="en-US" sz="8000" b="1">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plus/>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7" name="Freeform 7"/>
          <p:cNvSpPr/>
          <p:nvPr/>
        </p:nvSpPr>
        <p:spPr>
          <a:xfrm flipH="1">
            <a:off x="10698425" y="1757545"/>
            <a:ext cx="7589575" cy="8529455"/>
          </a:xfrm>
          <a:custGeom>
            <a:avLst/>
            <a:gdLst/>
            <a:ahLst/>
            <a:cxnLst/>
            <a:rect l="l" t="t" r="r" b="b"/>
            <a:pathLst>
              <a:path w="13993669" h="10110426">
                <a:moveTo>
                  <a:pt x="0" y="0"/>
                </a:moveTo>
                <a:lnTo>
                  <a:pt x="13993669" y="0"/>
                </a:lnTo>
                <a:lnTo>
                  <a:pt x="13993669" y="10110426"/>
                </a:lnTo>
                <a:lnTo>
                  <a:pt x="0" y="10110426"/>
                </a:lnTo>
                <a:lnTo>
                  <a:pt x="0" y="0"/>
                </a:lnTo>
                <a:close/>
              </a:path>
            </a:pathLst>
          </a:custGeom>
          <a:blipFill>
            <a:blip r:embed="rId2">
              <a:extLst>
                <a:ext uri="{96DAC541-7B7A-43D3-8B79-37D633B846F1}">
                  <asvg:svgBlip xmlns:asvg="http://schemas.microsoft.com/office/drawing/2016/SVG/main" r:embed="rId3"/>
                </a:ext>
              </a:extLst>
            </a:blip>
            <a:srcRect/>
            <a:stretch>
              <a:fillRect l="-84380" t="1" b="-18535"/>
            </a:stretch>
          </a:blipFill>
        </p:spPr>
      </p:sp>
      <p:sp>
        <p:nvSpPr>
          <p:cNvPr id="10" name="Rounded Rectangular Callout 9"/>
          <p:cNvSpPr/>
          <p:nvPr/>
        </p:nvSpPr>
        <p:spPr>
          <a:xfrm>
            <a:off x="1483305" y="1145472"/>
            <a:ext cx="9220200" cy="4876800"/>
          </a:xfrm>
          <a:prstGeom prst="wedgeRoundRectCallout">
            <a:avLst>
              <a:gd name="adj1" fmla="val 86150"/>
              <a:gd name="adj2" fmla="val 55000"/>
              <a:gd name="adj3" fmla="val 16667"/>
            </a:avLst>
          </a:prstGeom>
          <a:solidFill>
            <a:srgbClr val="FFB8BE"/>
          </a:solidFill>
          <a:ln>
            <a:solidFill>
              <a:schemeClr val="accent2">
                <a:lumMod val="20000"/>
                <a:lumOff val="8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Ngoài những phần mềm và trang web trên, em còn biết những phần mềm và trang web nào khác giúp em trong việc học tập, vui chơi và tìm kiếm thông tin không?</a:t>
            </a:r>
            <a:endParaRPr lang="en-US" sz="400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6438900"/>
            <a:ext cx="4602431" cy="46024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Rectangle 4"/>
          <p:cNvSpPr/>
          <p:nvPr/>
        </p:nvSpPr>
        <p:spPr>
          <a:xfrm>
            <a:off x="2743200" y="526395"/>
            <a:ext cx="12496800" cy="1938992"/>
          </a:xfrm>
          <a:prstGeom prst="rect">
            <a:avLst/>
          </a:prstGeom>
        </p:spPr>
        <p:txBody>
          <a:bodyPr wrap="square">
            <a:spAutoFit/>
          </a:bodyPr>
          <a:lstStyle/>
          <a:p>
            <a:pPr algn="ctr">
              <a:lnSpc>
                <a:spcPct val="150000"/>
              </a:lnSpc>
            </a:pPr>
            <a:r>
              <a:rPr lang="vi-VN" sz="4000" b="1">
                <a:solidFill>
                  <a:srgbClr val="C00000"/>
                </a:solidFill>
                <a:cs typeface="Arial" panose="020B0604020202020204" pitchFamily="34" charset="0"/>
              </a:rPr>
              <a:t>Một số </a:t>
            </a:r>
            <a:r>
              <a:rPr lang="en-US" sz="4000" b="1">
                <a:solidFill>
                  <a:srgbClr val="C00000"/>
                </a:solidFill>
                <a:latin typeface="Arial" panose="020B0604020202020204" pitchFamily="34" charset="0"/>
                <a:cs typeface="Arial" panose="020B0604020202020204" pitchFamily="34" charset="0"/>
              </a:rPr>
              <a:t>phần mềm và trang web </a:t>
            </a:r>
            <a:r>
              <a:rPr lang="vi-VN" sz="4000" b="1">
                <a:solidFill>
                  <a:srgbClr val="C00000"/>
                </a:solidFill>
                <a:cs typeface="Arial" panose="020B0604020202020204" pitchFamily="34" charset="0"/>
              </a:rPr>
              <a:t>giúp em </a:t>
            </a:r>
            <a:r>
              <a:rPr lang="en-US" sz="4000" b="1">
                <a:solidFill>
                  <a:srgbClr val="C00000"/>
                </a:solidFill>
                <a:latin typeface="Arial" panose="020B0604020202020204" pitchFamily="34" charset="0"/>
                <a:cs typeface="Arial" panose="020B0604020202020204" pitchFamily="34" charset="0"/>
              </a:rPr>
              <a:t>học tập</a:t>
            </a:r>
            <a:r>
              <a:rPr lang="vi-VN" sz="4000" b="1">
                <a:solidFill>
                  <a:srgbClr val="C00000"/>
                </a:solidFill>
                <a:latin typeface="Arial" panose="020B0604020202020204" pitchFamily="34" charset="0"/>
                <a:cs typeface="Arial" panose="020B0604020202020204" pitchFamily="34" charset="0"/>
              </a:rPr>
              <a:t>, vui chơi và tìm kiếm thông tin</a:t>
            </a:r>
            <a:endParaRPr lang="en-US" sz="4000" b="1">
              <a:solidFill>
                <a:srgbClr val="C00000"/>
              </a:solidFill>
              <a:latin typeface="Arial" panose="020B0604020202020204" pitchFamily="34" charset="0"/>
              <a:cs typeface="Arial" panose="020B0604020202020204" pitchFamily="34" charset="0"/>
            </a:endParaRPr>
          </a:p>
        </p:txBody>
      </p:sp>
      <p:grpSp>
        <p:nvGrpSpPr>
          <p:cNvPr id="12" name="Group 11"/>
          <p:cNvGrpSpPr/>
          <p:nvPr/>
        </p:nvGrpSpPr>
        <p:grpSpPr>
          <a:xfrm>
            <a:off x="304800" y="2857500"/>
            <a:ext cx="9448800" cy="6697663"/>
            <a:chOff x="304800" y="2636837"/>
            <a:chExt cx="9448800" cy="6697663"/>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636837"/>
              <a:ext cx="9448800" cy="5314950"/>
            </a:xfrm>
            <a:prstGeom prst="rect">
              <a:avLst/>
            </a:prstGeom>
            <a:ln>
              <a:solidFill>
                <a:schemeClr val="tx1"/>
              </a:solidFill>
            </a:ln>
          </p:spPr>
        </p:pic>
        <p:sp>
          <p:nvSpPr>
            <p:cNvPr id="8" name="Rounded Rectangle 7"/>
            <p:cNvSpPr/>
            <p:nvPr/>
          </p:nvSpPr>
          <p:spPr>
            <a:xfrm>
              <a:off x="3581400" y="8343900"/>
              <a:ext cx="2971800" cy="9906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a:solidFill>
                    <a:prstClr val="white"/>
                  </a:solidFill>
                  <a:cs typeface="Arial" panose="020B0604020202020204" pitchFamily="34" charset="0"/>
                </a:rPr>
                <a:t>olm.vn</a:t>
              </a:r>
              <a:endParaRPr lang="en-US" sz="4000">
                <a:solidFill>
                  <a:prstClr val="white"/>
                </a:solidFill>
                <a:latin typeface="Arial" panose="020B0604020202020204" pitchFamily="34" charset="0"/>
                <a:cs typeface="Arial" panose="020B0604020202020204" pitchFamily="34" charset="0"/>
              </a:endParaRPr>
            </a:p>
          </p:txBody>
        </p:sp>
      </p:grpSp>
      <p:grpSp>
        <p:nvGrpSpPr>
          <p:cNvPr id="13" name="Group 12"/>
          <p:cNvGrpSpPr/>
          <p:nvPr/>
        </p:nvGrpSpPr>
        <p:grpSpPr>
          <a:xfrm>
            <a:off x="10037882" y="2857500"/>
            <a:ext cx="7897998" cy="6697663"/>
            <a:chOff x="10037882" y="2636837"/>
            <a:chExt cx="7897998" cy="669766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7882" y="2636837"/>
              <a:ext cx="7897998" cy="5314950"/>
            </a:xfrm>
            <a:prstGeom prst="rect">
              <a:avLst/>
            </a:prstGeom>
            <a:ln>
              <a:solidFill>
                <a:schemeClr val="tx1"/>
              </a:solidFill>
            </a:ln>
          </p:spPr>
        </p:pic>
        <p:sp>
          <p:nvSpPr>
            <p:cNvPr id="9" name="Rounded Rectangle 8"/>
            <p:cNvSpPr/>
            <p:nvPr/>
          </p:nvSpPr>
          <p:spPr>
            <a:xfrm>
              <a:off x="12346490" y="8343900"/>
              <a:ext cx="3280781" cy="99060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a:solidFill>
                    <a:prstClr val="white"/>
                  </a:solidFill>
                  <a:cs typeface="Arial" panose="020B0604020202020204" pitchFamily="34" charset="0"/>
                </a:rPr>
                <a:t>violympic.vn</a:t>
              </a:r>
              <a:endParaRPr lang="en-US" sz="4000">
                <a:solidFill>
                  <a:prstClr val="white"/>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4"/>
          <a:stretch>
            <a:fillRect/>
          </a:stretch>
        </p:blipFill>
        <p:spPr>
          <a:xfrm>
            <a:off x="15703930" y="493192"/>
            <a:ext cx="2231950" cy="1626501"/>
          </a:xfrm>
          <a:prstGeom prst="rect">
            <a:avLst/>
          </a:prstGeom>
        </p:spPr>
      </p:pic>
      <p:pic>
        <p:nvPicPr>
          <p:cNvPr id="11" name="Picture 10"/>
          <p:cNvPicPr>
            <a:picLocks noChangeAspect="1"/>
          </p:cNvPicPr>
          <p:nvPr/>
        </p:nvPicPr>
        <p:blipFill>
          <a:blip r:embed="rId5"/>
          <a:stretch>
            <a:fillRect/>
          </a:stretch>
        </p:blipFill>
        <p:spPr>
          <a:xfrm flipH="1">
            <a:off x="304800" y="8269309"/>
            <a:ext cx="1524000" cy="2017691"/>
          </a:xfrm>
          <a:prstGeom prst="rect">
            <a:avLst/>
          </a:prstGeom>
        </p:spPr>
      </p:pic>
    </p:spTree>
    <p:extLst>
      <p:ext uri="{BB962C8B-B14F-4D97-AF65-F5344CB8AC3E}">
        <p14:creationId xmlns:p14="http://schemas.microsoft.com/office/powerpoint/2010/main" val="215773652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714500"/>
            <a:ext cx="6453411" cy="6934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998" y="1257300"/>
            <a:ext cx="7630357" cy="27432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0151" t="26936" b="27273"/>
          <a:stretch/>
        </p:blipFill>
        <p:spPr>
          <a:xfrm>
            <a:off x="9267960" y="5753100"/>
            <a:ext cx="8144435" cy="3505200"/>
          </a:xfrm>
          <a:prstGeom prst="rect">
            <a:avLst/>
          </a:prstGeom>
        </p:spPr>
      </p:pic>
    </p:spTree>
    <p:extLst>
      <p:ext uri="{BB962C8B-B14F-4D97-AF65-F5344CB8AC3E}">
        <p14:creationId xmlns:p14="http://schemas.microsoft.com/office/powerpoint/2010/main" val="312741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5" name="Group 4"/>
          <p:cNvGrpSpPr/>
          <p:nvPr/>
        </p:nvGrpSpPr>
        <p:grpSpPr>
          <a:xfrm>
            <a:off x="533400" y="571500"/>
            <a:ext cx="8456432" cy="6705600"/>
            <a:chOff x="800984" y="2636837"/>
            <a:chExt cx="8456432" cy="67056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984" y="2636837"/>
              <a:ext cx="8456432" cy="5314950"/>
            </a:xfrm>
            <a:prstGeom prst="rect">
              <a:avLst/>
            </a:prstGeom>
            <a:ln>
              <a:solidFill>
                <a:schemeClr val="tx1"/>
              </a:solidFill>
            </a:ln>
          </p:spPr>
        </p:pic>
        <p:sp>
          <p:nvSpPr>
            <p:cNvPr id="7" name="Rounded Rectangle 6"/>
            <p:cNvSpPr/>
            <p:nvPr/>
          </p:nvSpPr>
          <p:spPr>
            <a:xfrm>
              <a:off x="2819400" y="8351837"/>
              <a:ext cx="4419600" cy="990600"/>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a:solidFill>
                    <a:prstClr val="white"/>
                  </a:solidFill>
                  <a:cs typeface="Arial" panose="020B0604020202020204" pitchFamily="34" charset="0"/>
                </a:rPr>
                <a:t>youtubekids.com</a:t>
              </a:r>
              <a:endParaRPr lang="en-US" sz="4000">
                <a:solidFill>
                  <a:prstClr val="white"/>
                </a:solidFill>
                <a:latin typeface="Arial" panose="020B0604020202020204" pitchFamily="34" charset="0"/>
                <a:cs typeface="Arial" panose="020B0604020202020204" pitchFamily="34" charset="0"/>
              </a:endParaRPr>
            </a:p>
          </p:txBody>
        </p:sp>
      </p:grpSp>
      <p:grpSp>
        <p:nvGrpSpPr>
          <p:cNvPr id="12" name="Group 11"/>
          <p:cNvGrpSpPr/>
          <p:nvPr/>
        </p:nvGrpSpPr>
        <p:grpSpPr>
          <a:xfrm>
            <a:off x="9448800" y="2238375"/>
            <a:ext cx="8456432" cy="6748866"/>
            <a:chOff x="9448800" y="2238375"/>
            <a:chExt cx="8456432" cy="6748866"/>
          </a:xfrm>
        </p:grpSpPr>
        <p:sp>
          <p:nvSpPr>
            <p:cNvPr id="10" name="Rounded Rectangle 9"/>
            <p:cNvSpPr/>
            <p:nvPr/>
          </p:nvSpPr>
          <p:spPr>
            <a:xfrm>
              <a:off x="12019224" y="2238375"/>
              <a:ext cx="3315584" cy="990600"/>
            </a:xfrm>
            <a:prstGeom prst="round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a:latin typeface="Arial" panose="020B0604020202020204" pitchFamily="34" charset="0"/>
                  <a:cs typeface="Arial" panose="020B0604020202020204" pitchFamily="34" charset="0"/>
                </a:rPr>
                <a:t>cauvong.vn</a:t>
              </a:r>
              <a:endParaRPr lang="en-US" sz="4000">
                <a:latin typeface="Arial" panose="020B0604020202020204" pitchFamily="34" charset="0"/>
                <a:cs typeface="Arial" panose="020B0604020202020204" pitchFamily="34" charset="0"/>
              </a:endParaRPr>
            </a:p>
          </p:txBody>
        </p:sp>
        <p:pic>
          <p:nvPicPr>
            <p:cNvPr id="11" name="Picture 10"/>
            <p:cNvPicPr/>
            <p:nvPr/>
          </p:nvPicPr>
          <p:blipFill>
            <a:blip r:embed="rId3"/>
            <a:stretch>
              <a:fillRect/>
            </a:stretch>
          </p:blipFill>
          <p:spPr>
            <a:xfrm>
              <a:off x="9448800" y="3585759"/>
              <a:ext cx="8456432" cy="5401482"/>
            </a:xfrm>
            <a:prstGeom prst="rect">
              <a:avLst/>
            </a:prstGeom>
            <a:ln>
              <a:solidFill>
                <a:schemeClr val="tx1"/>
              </a:solidFill>
            </a:ln>
          </p:spPr>
        </p:pic>
      </p:grpSp>
      <p:pic>
        <p:nvPicPr>
          <p:cNvPr id="13" name="Picture 12"/>
          <p:cNvPicPr>
            <a:picLocks noChangeAspect="1"/>
          </p:cNvPicPr>
          <p:nvPr/>
        </p:nvPicPr>
        <p:blipFill>
          <a:blip r:embed="rId4"/>
          <a:stretch>
            <a:fillRect/>
          </a:stretch>
        </p:blipFill>
        <p:spPr>
          <a:xfrm>
            <a:off x="508000" y="7723921"/>
            <a:ext cx="2921000" cy="255037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13357" y="419100"/>
            <a:ext cx="2784803" cy="1335067"/>
          </a:xfrm>
          <a:prstGeom prst="rect">
            <a:avLst/>
          </a:prstGeom>
        </p:spPr>
      </p:pic>
    </p:spTree>
    <p:extLst>
      <p:ext uri="{BB962C8B-B14F-4D97-AF65-F5344CB8AC3E}">
        <p14:creationId xmlns:p14="http://schemas.microsoft.com/office/powerpoint/2010/main" val="37161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6" name="Group 5"/>
          <p:cNvGrpSpPr/>
          <p:nvPr/>
        </p:nvGrpSpPr>
        <p:grpSpPr>
          <a:xfrm>
            <a:off x="457200" y="2247900"/>
            <a:ext cx="8443759" cy="6934200"/>
            <a:chOff x="457200" y="2247900"/>
            <a:chExt cx="8443759" cy="6934200"/>
          </a:xfrm>
        </p:grpSpPr>
        <p:pic>
          <p:nvPicPr>
            <p:cNvPr id="2" name="Picture 1"/>
            <p:cNvPicPr/>
            <p:nvPr/>
          </p:nvPicPr>
          <p:blipFill>
            <a:blip r:embed="rId2"/>
            <a:stretch>
              <a:fillRect/>
            </a:stretch>
          </p:blipFill>
          <p:spPr>
            <a:xfrm>
              <a:off x="457200" y="3543300"/>
              <a:ext cx="8443759" cy="5638800"/>
            </a:xfrm>
            <a:prstGeom prst="rect">
              <a:avLst/>
            </a:prstGeom>
            <a:ln>
              <a:solidFill>
                <a:schemeClr val="tx1"/>
              </a:solidFill>
            </a:ln>
          </p:spPr>
        </p:pic>
        <p:sp>
          <p:nvSpPr>
            <p:cNvPr id="3" name="Rounded Rectangle 2"/>
            <p:cNvSpPr/>
            <p:nvPr/>
          </p:nvSpPr>
          <p:spPr>
            <a:xfrm>
              <a:off x="3208618" y="2247900"/>
              <a:ext cx="2940921" cy="990600"/>
            </a:xfrm>
            <a:prstGeom prst="roundRect">
              <a:avLst/>
            </a:prstGeom>
            <a:solidFill>
              <a:schemeClr val="accent4"/>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a:solidFill>
                    <a:prstClr val="white"/>
                  </a:solidFill>
                  <a:cs typeface="Arial" panose="020B0604020202020204" pitchFamily="34" charset="0"/>
                </a:rPr>
                <a:t>cotich.net</a:t>
              </a:r>
              <a:endParaRPr lang="en-US" sz="4000">
                <a:solidFill>
                  <a:prstClr val="white"/>
                </a:solidFill>
                <a:latin typeface="Arial" panose="020B0604020202020204" pitchFamily="34" charset="0"/>
                <a:cs typeface="Arial" panose="020B0604020202020204" pitchFamily="34" charset="0"/>
              </a:endParaRPr>
            </a:p>
          </p:txBody>
        </p:sp>
      </p:grpSp>
      <p:grpSp>
        <p:nvGrpSpPr>
          <p:cNvPr id="8" name="Group 7"/>
          <p:cNvGrpSpPr/>
          <p:nvPr/>
        </p:nvGrpSpPr>
        <p:grpSpPr>
          <a:xfrm>
            <a:off x="9372600" y="723900"/>
            <a:ext cx="8352133" cy="5943600"/>
            <a:chOff x="9372600" y="723900"/>
            <a:chExt cx="8352133" cy="5943600"/>
          </a:xfrm>
        </p:grpSpPr>
        <p:pic>
          <p:nvPicPr>
            <p:cNvPr id="5" name="Picture 4"/>
            <p:cNvPicPr/>
            <p:nvPr/>
          </p:nvPicPr>
          <p:blipFill>
            <a:blip r:embed="rId3"/>
            <a:stretch>
              <a:fillRect/>
            </a:stretch>
          </p:blipFill>
          <p:spPr>
            <a:xfrm>
              <a:off x="9372600" y="723900"/>
              <a:ext cx="8352133" cy="4715510"/>
            </a:xfrm>
            <a:prstGeom prst="rect">
              <a:avLst/>
            </a:prstGeom>
            <a:ln>
              <a:solidFill>
                <a:schemeClr val="tx1"/>
              </a:solidFill>
            </a:ln>
          </p:spPr>
        </p:pic>
        <p:sp>
          <p:nvSpPr>
            <p:cNvPr id="7" name="Rounded Rectangle 6"/>
            <p:cNvSpPr/>
            <p:nvPr/>
          </p:nvSpPr>
          <p:spPr>
            <a:xfrm>
              <a:off x="11929668" y="5676900"/>
              <a:ext cx="3237995" cy="990600"/>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a:solidFill>
                    <a:prstClr val="white"/>
                  </a:solidFill>
                  <a:cs typeface="Arial" panose="020B0604020202020204" pitchFamily="34" charset="0"/>
                </a:rPr>
                <a:t>zingmp3.vn</a:t>
              </a:r>
              <a:endParaRPr lang="en-US" sz="4000">
                <a:solidFill>
                  <a:prstClr val="white"/>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4"/>
          <a:stretch>
            <a:fillRect/>
          </a:stretch>
        </p:blipFill>
        <p:spPr>
          <a:xfrm rot="1028465" flipH="1">
            <a:off x="16070787" y="7699456"/>
            <a:ext cx="1718048" cy="227698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114300"/>
            <a:ext cx="1219200" cy="1219200"/>
          </a:xfrm>
          <a:prstGeom prst="rect">
            <a:avLst/>
          </a:prstGeom>
        </p:spPr>
      </p:pic>
    </p:spTree>
    <p:extLst>
      <p:ext uri="{BB962C8B-B14F-4D97-AF65-F5344CB8AC3E}">
        <p14:creationId xmlns:p14="http://schemas.microsoft.com/office/powerpoint/2010/main" val="193868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4" name="Group 3"/>
          <p:cNvGrpSpPr/>
          <p:nvPr/>
        </p:nvGrpSpPr>
        <p:grpSpPr>
          <a:xfrm>
            <a:off x="1676400" y="495300"/>
            <a:ext cx="15011400" cy="9144000"/>
            <a:chOff x="1676400" y="495300"/>
            <a:chExt cx="15011400" cy="9144000"/>
          </a:xfrm>
        </p:grpSpPr>
        <p:pic>
          <p:nvPicPr>
            <p:cNvPr id="2" name="Picture 1" descr="Khám phá hơn 78 web vẽ tranh tuyệt vời nhất - Tin Học Vu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495300"/>
              <a:ext cx="15011400" cy="7885484"/>
            </a:xfrm>
            <a:prstGeom prst="rect">
              <a:avLst/>
            </a:prstGeom>
            <a:noFill/>
            <a:ln>
              <a:noFill/>
            </a:ln>
          </p:spPr>
        </p:pic>
        <p:sp>
          <p:nvSpPr>
            <p:cNvPr id="3" name="Rounded Rectangle 2"/>
            <p:cNvSpPr/>
            <p:nvPr/>
          </p:nvSpPr>
          <p:spPr>
            <a:xfrm>
              <a:off x="7427694" y="8648700"/>
              <a:ext cx="3508811" cy="99060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a:solidFill>
                    <a:prstClr val="white"/>
                  </a:solidFill>
                  <a:cs typeface="Arial" panose="020B0604020202020204" pitchFamily="34" charset="0"/>
                </a:rPr>
                <a:t>pixilart.com</a:t>
              </a:r>
              <a:endParaRPr lang="en-US" sz="400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7900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900726" y="1982934"/>
            <a:ext cx="16466344" cy="7603564"/>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6" name="Table 6"/>
          <p:cNvGraphicFramePr>
            <a:graphicFrameLocks noGrp="1"/>
          </p:cNvGraphicFramePr>
          <p:nvPr>
            <p:extLst>
              <p:ext uri="{D42A27DB-BD31-4B8C-83A1-F6EECF244321}">
                <p14:modId xmlns:p14="http://schemas.microsoft.com/office/powerpoint/2010/main" val="4266317071"/>
              </p:ext>
            </p:extLst>
          </p:nvPr>
        </p:nvGraphicFramePr>
        <p:xfrm>
          <a:off x="900725" y="700502"/>
          <a:ext cx="16473669" cy="8885996"/>
        </p:xfrm>
        <a:graphic>
          <a:graphicData uri="http://schemas.openxmlformats.org/drawingml/2006/table">
            <a:tbl>
              <a:tblPr/>
              <a:tblGrid>
                <a:gridCol w="5491223">
                  <a:extLst>
                    <a:ext uri="{9D8B030D-6E8A-4147-A177-3AD203B41FA5}">
                      <a16:colId xmlns:a16="http://schemas.microsoft.com/office/drawing/2014/main" val="20000"/>
                    </a:ext>
                  </a:extLst>
                </a:gridCol>
                <a:gridCol w="5491223">
                  <a:extLst>
                    <a:ext uri="{9D8B030D-6E8A-4147-A177-3AD203B41FA5}">
                      <a16:colId xmlns:a16="http://schemas.microsoft.com/office/drawing/2014/main" val="20001"/>
                    </a:ext>
                  </a:extLst>
                </a:gridCol>
                <a:gridCol w="5491223">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7" name="Group 7"/>
          <p:cNvGrpSpPr/>
          <p:nvPr/>
        </p:nvGrpSpPr>
        <p:grpSpPr>
          <a:xfrm>
            <a:off x="1326826" y="904188"/>
            <a:ext cx="787699" cy="750775"/>
            <a:chOff x="0" y="0"/>
            <a:chExt cx="812800" cy="774700"/>
          </a:xfrm>
        </p:grpSpPr>
        <p:sp>
          <p:nvSpPr>
            <p:cNvPr id="8"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9" name="TextBox 9"/>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114525" y="904188"/>
            <a:ext cx="787699" cy="750775"/>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2" name="TextBox 12"/>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902223" y="904188"/>
            <a:ext cx="787699" cy="750775"/>
            <a:chOff x="0" y="0"/>
            <a:chExt cx="812800" cy="774700"/>
          </a:xfrm>
        </p:grpSpPr>
        <p:sp>
          <p:nvSpPr>
            <p:cNvPr id="14"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5" name="TextBox 15"/>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6255870" y="8753912"/>
            <a:ext cx="2006859" cy="1317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Freeform 44"/>
          <p:cNvSpPr/>
          <p:nvPr/>
        </p:nvSpPr>
        <p:spPr>
          <a:xfrm rot="-1422772">
            <a:off x="-87891" y="8387719"/>
            <a:ext cx="2233182" cy="1532521"/>
          </a:xfrm>
          <a:custGeom>
            <a:avLst/>
            <a:gdLst/>
            <a:ahLst/>
            <a:cxnLst/>
            <a:rect l="l" t="t" r="r" b="b"/>
            <a:pathLst>
              <a:path w="2233182" h="1532521">
                <a:moveTo>
                  <a:pt x="0" y="0"/>
                </a:moveTo>
                <a:lnTo>
                  <a:pt x="2233182" y="0"/>
                </a:lnTo>
                <a:lnTo>
                  <a:pt x="2233182" y="1532520"/>
                </a:lnTo>
                <a:lnTo>
                  <a:pt x="0" y="1532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6" name="Freeform 46"/>
          <p:cNvSpPr/>
          <p:nvPr/>
        </p:nvSpPr>
        <p:spPr>
          <a:xfrm>
            <a:off x="16708887" y="1571288"/>
            <a:ext cx="1265186" cy="1159754"/>
          </a:xfrm>
          <a:custGeom>
            <a:avLst/>
            <a:gdLst/>
            <a:ahLst/>
            <a:cxnLst/>
            <a:rect l="l" t="t" r="r" b="b"/>
            <a:pathLst>
              <a:path w="1265186" h="1159754">
                <a:moveTo>
                  <a:pt x="0" y="0"/>
                </a:moveTo>
                <a:lnTo>
                  <a:pt x="1265185" y="0"/>
                </a:lnTo>
                <a:lnTo>
                  <a:pt x="1265185" y="1159754"/>
                </a:lnTo>
                <a:lnTo>
                  <a:pt x="0" y="11597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3" name="TextBox 53"/>
          <p:cNvSpPr txBox="1"/>
          <p:nvPr/>
        </p:nvSpPr>
        <p:spPr>
          <a:xfrm>
            <a:off x="4727908" y="1002583"/>
            <a:ext cx="9076459" cy="738664"/>
          </a:xfrm>
          <a:prstGeom prst="rect">
            <a:avLst/>
          </a:prstGeom>
        </p:spPr>
        <p:txBody>
          <a:bodyPr wrap="square" lIns="0" tIns="0" rIns="0" bIns="0" rtlCol="0" anchor="t">
            <a:spAutoFit/>
          </a:bodyPr>
          <a:lstStyle/>
          <a:p>
            <a:pPr algn="ctr"/>
            <a:r>
              <a:rPr lang="vi-VN" sz="4800" b="1">
                <a:solidFill>
                  <a:srgbClr val="FFFFFF"/>
                </a:solidFill>
                <a:latin typeface="Arial" panose="020B0604020202020204" pitchFamily="34" charset="0"/>
                <a:cs typeface="Arial" panose="020B0604020202020204" pitchFamily="34" charset="0"/>
              </a:rPr>
              <a:t>GHI NHỚ</a:t>
            </a:r>
            <a:endParaRPr lang="en-US" sz="4800" b="1">
              <a:solidFill>
                <a:srgbClr val="FFFFFF"/>
              </a:solidFill>
              <a:latin typeface="Arial" panose="020B0604020202020204" pitchFamily="34" charset="0"/>
              <a:cs typeface="Arial" panose="020B0604020202020204" pitchFamily="34" charset="0"/>
            </a:endParaRPr>
          </a:p>
        </p:txBody>
      </p:sp>
      <p:sp>
        <p:nvSpPr>
          <p:cNvPr id="17" name="TextBox 16"/>
          <p:cNvSpPr txBox="1"/>
          <p:nvPr/>
        </p:nvSpPr>
        <p:spPr>
          <a:xfrm>
            <a:off x="1850422" y="2427700"/>
            <a:ext cx="14831430" cy="3000821"/>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Sử dụng các phần mềm máy tính, em có thể học tập, vui chơi và tạo các sản phẩm số. Đặc biệt, nhờ máy tính tìm kiếm, em có thể tìm được những thông tin thú vị và bổ ích.</a:t>
            </a:r>
            <a:endParaRPr lang="en-US" sz="4200">
              <a:latin typeface="Arial" panose="020B0604020202020204" pitchFamily="34" charset="0"/>
              <a:cs typeface="Arial" panose="020B0604020202020204" pitchFamily="34" charset="0"/>
            </a:endParaRPr>
          </a:p>
        </p:txBody>
      </p:sp>
      <p:sp>
        <p:nvSpPr>
          <p:cNvPr id="22" name="Freeform 6"/>
          <p:cNvSpPr/>
          <p:nvPr/>
        </p:nvSpPr>
        <p:spPr>
          <a:xfrm>
            <a:off x="6176437" y="5873287"/>
            <a:ext cx="5404127" cy="4390853"/>
          </a:xfrm>
          <a:custGeom>
            <a:avLst/>
            <a:gdLst/>
            <a:ahLst/>
            <a:cxnLst/>
            <a:rect l="l" t="t" r="r" b="b"/>
            <a:pathLst>
              <a:path w="4184516" h="3399919">
                <a:moveTo>
                  <a:pt x="0" y="0"/>
                </a:moveTo>
                <a:lnTo>
                  <a:pt x="4184516" y="0"/>
                </a:lnTo>
                <a:lnTo>
                  <a:pt x="4184516" y="3399919"/>
                </a:lnTo>
                <a:lnTo>
                  <a:pt x="0" y="3399919"/>
                </a:lnTo>
                <a:lnTo>
                  <a:pt x="0" y="0"/>
                </a:lnTo>
                <a:close/>
              </a:path>
            </a:pathLst>
          </a:custGeom>
          <a:blipFill>
            <a:blip r:embed="rId10"/>
            <a:stretch>
              <a:fillRect/>
            </a:stretch>
          </a:blipFill>
        </p:spPr>
      </p:sp>
    </p:spTree>
    <p:extLst>
      <p:ext uri="{BB962C8B-B14F-4D97-AF65-F5344CB8AC3E}">
        <p14:creationId xmlns:p14="http://schemas.microsoft.com/office/powerpoint/2010/main" val="394841861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900726" y="1982934"/>
            <a:ext cx="16466344" cy="7603564"/>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6" name="Table 6"/>
          <p:cNvGraphicFramePr>
            <a:graphicFrameLocks noGrp="1"/>
          </p:cNvGraphicFramePr>
          <p:nvPr/>
        </p:nvGraphicFramePr>
        <p:xfrm>
          <a:off x="853101" y="700503"/>
          <a:ext cx="16581798" cy="8885996"/>
        </p:xfrm>
        <a:graphic>
          <a:graphicData uri="http://schemas.openxmlformats.org/drawingml/2006/table">
            <a:tbl>
              <a:tblPr/>
              <a:tblGrid>
                <a:gridCol w="5527266">
                  <a:extLst>
                    <a:ext uri="{9D8B030D-6E8A-4147-A177-3AD203B41FA5}">
                      <a16:colId xmlns:a16="http://schemas.microsoft.com/office/drawing/2014/main" val="20000"/>
                    </a:ext>
                  </a:extLst>
                </a:gridCol>
                <a:gridCol w="5527266">
                  <a:extLst>
                    <a:ext uri="{9D8B030D-6E8A-4147-A177-3AD203B41FA5}">
                      <a16:colId xmlns:a16="http://schemas.microsoft.com/office/drawing/2014/main" val="20001"/>
                    </a:ext>
                  </a:extLst>
                </a:gridCol>
                <a:gridCol w="5527266">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Freeform 7"/>
          <p:cNvSpPr/>
          <p:nvPr/>
        </p:nvSpPr>
        <p:spPr>
          <a:xfrm rot="654677">
            <a:off x="15272908" y="7368831"/>
            <a:ext cx="2854686" cy="2894485"/>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1326826" y="904188"/>
            <a:ext cx="787699" cy="750775"/>
            <a:chOff x="0" y="0"/>
            <a:chExt cx="812800" cy="774700"/>
          </a:xfrm>
        </p:grpSpPr>
        <p:sp>
          <p:nvSpPr>
            <p:cNvPr id="9" name="Freeform 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0" name="TextBox 10"/>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a:off x="2114525" y="904188"/>
            <a:ext cx="787699" cy="750775"/>
            <a:chOff x="0" y="0"/>
            <a:chExt cx="812800" cy="774700"/>
          </a:xfrm>
        </p:grpSpPr>
        <p:sp>
          <p:nvSpPr>
            <p:cNvPr id="12" name="Freeform 1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3" name="TextBox 13"/>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2902223" y="904188"/>
            <a:ext cx="787699" cy="750775"/>
            <a:chOff x="0" y="0"/>
            <a:chExt cx="812800" cy="774700"/>
          </a:xfrm>
        </p:grpSpPr>
        <p:sp>
          <p:nvSpPr>
            <p:cNvPr id="15" name="Freeform 15"/>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6" name="TextBox 16"/>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2660774" y="4306081"/>
            <a:ext cx="13041278" cy="4509992"/>
            <a:chOff x="0" y="0"/>
            <a:chExt cx="4854021" cy="1678639"/>
          </a:xfrm>
        </p:grpSpPr>
        <p:sp>
          <p:nvSpPr>
            <p:cNvPr id="18" name="Freeform 18"/>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4A5049"/>
            </a:solidFill>
            <a:ln w="38100" cap="sq">
              <a:solidFill>
                <a:srgbClr val="000000"/>
              </a:solidFill>
              <a:prstDash val="solid"/>
              <a:miter/>
            </a:ln>
          </p:spPr>
        </p:sp>
        <p:sp>
          <p:nvSpPr>
            <p:cNvPr id="19" name="TextBox 19"/>
            <p:cNvSpPr txBox="1"/>
            <p:nvPr/>
          </p:nvSpPr>
          <p:spPr>
            <a:xfrm>
              <a:off x="0" y="-104775"/>
              <a:ext cx="4854021" cy="1783414"/>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2508374" y="4153681"/>
            <a:ext cx="13041278" cy="4509992"/>
            <a:chOff x="0" y="0"/>
            <a:chExt cx="4854021" cy="1678639"/>
          </a:xfrm>
        </p:grpSpPr>
        <p:sp>
          <p:nvSpPr>
            <p:cNvPr id="21" name="Freeform 21"/>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F7838D"/>
            </a:solidFill>
            <a:ln w="38100" cap="sq">
              <a:solidFill>
                <a:srgbClr val="000000"/>
              </a:solidFill>
              <a:prstDash val="solid"/>
              <a:miter/>
            </a:ln>
          </p:spPr>
        </p:sp>
        <p:sp>
          <p:nvSpPr>
            <p:cNvPr id="22" name="TextBox 22"/>
            <p:cNvSpPr txBox="1"/>
            <p:nvPr/>
          </p:nvSpPr>
          <p:spPr>
            <a:xfrm>
              <a:off x="0" y="-104775"/>
              <a:ext cx="4854021" cy="1783414"/>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Freeform 23"/>
          <p:cNvSpPr/>
          <p:nvPr/>
        </p:nvSpPr>
        <p:spPr>
          <a:xfrm>
            <a:off x="125726" y="7657709"/>
            <a:ext cx="1988799" cy="3138144"/>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2171618" y="7384327"/>
            <a:ext cx="858761" cy="1279346"/>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15024766" y="3830165"/>
            <a:ext cx="1002010" cy="1845606"/>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TextBox 30"/>
          <p:cNvSpPr txBox="1"/>
          <p:nvPr/>
        </p:nvSpPr>
        <p:spPr>
          <a:xfrm>
            <a:off x="5315656" y="2024034"/>
            <a:ext cx="7665059" cy="2000548"/>
          </a:xfrm>
          <a:prstGeom prst="rect">
            <a:avLst/>
          </a:prstGeom>
        </p:spPr>
        <p:txBody>
          <a:bodyPr lIns="0" tIns="0" rIns="0" bIns="0" rtlCol="0" anchor="t">
            <a:spAutoFit/>
          </a:bodyPr>
          <a:lstStyle/>
          <a:p>
            <a:pPr algn="ctr">
              <a:lnSpc>
                <a:spcPts val="15624"/>
              </a:lnSpc>
            </a:pPr>
            <a:r>
              <a:rPr lang="vi-VN" sz="9600" b="1">
                <a:solidFill>
                  <a:srgbClr val="4A5049"/>
                </a:solidFill>
                <a:cs typeface="Arial" panose="020B0604020202020204" pitchFamily="34" charset="0"/>
              </a:rPr>
              <a:t>2.</a:t>
            </a:r>
            <a:endParaRPr lang="en-US" sz="9600" b="1">
              <a:solidFill>
                <a:srgbClr val="4A5049"/>
              </a:solidFill>
              <a:latin typeface="Arial" panose="020B0604020202020204" pitchFamily="34" charset="0"/>
              <a:cs typeface="Arial" panose="020B0604020202020204" pitchFamily="34" charset="0"/>
            </a:endParaRPr>
          </a:p>
        </p:txBody>
      </p:sp>
      <p:sp>
        <p:nvSpPr>
          <p:cNvPr id="31" name="TextBox 31"/>
          <p:cNvSpPr txBox="1"/>
          <p:nvPr/>
        </p:nvSpPr>
        <p:spPr>
          <a:xfrm>
            <a:off x="2932703" y="5481245"/>
            <a:ext cx="12299736" cy="1523494"/>
          </a:xfrm>
          <a:prstGeom prst="rect">
            <a:avLst/>
          </a:prstGeom>
        </p:spPr>
        <p:txBody>
          <a:bodyPr wrap="square" lIns="0" tIns="0" rIns="0" bIns="0" rtlCol="0" anchor="t">
            <a:spAutoFit/>
          </a:bodyPr>
          <a:lstStyle/>
          <a:p>
            <a:pPr algn="ctr">
              <a:lnSpc>
                <a:spcPct val="150000"/>
              </a:lnSpc>
            </a:pPr>
            <a:r>
              <a:rPr lang="vi-VN" sz="6600" b="1">
                <a:solidFill>
                  <a:srgbClr val="000000"/>
                </a:solidFill>
                <a:latin typeface="Arial" panose="020B0604020202020204" pitchFamily="34" charset="0"/>
                <a:cs typeface="Arial" panose="020B0604020202020204" pitchFamily="34" charset="0"/>
              </a:rPr>
              <a:t>LỢI ÍCH CỦA MÁY TÍNH</a:t>
            </a:r>
            <a:endParaRPr lang="en-US" sz="6600" b="1">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69753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4" name="Rectangle 13"/>
          <p:cNvSpPr/>
          <p:nvPr/>
        </p:nvSpPr>
        <p:spPr>
          <a:xfrm>
            <a:off x="2438400" y="853746"/>
            <a:ext cx="14859000" cy="1938992"/>
          </a:xfrm>
          <a:prstGeom prst="rect">
            <a:avLst/>
          </a:prstGeom>
        </p:spPr>
        <p:txBody>
          <a:bodyPr wrap="square">
            <a:spAutoFit/>
          </a:bodyPr>
          <a:lstStyle/>
          <a:p>
            <a:pPr algn="just">
              <a:lnSpc>
                <a:spcPct val="150000"/>
              </a:lnSpc>
            </a:pPr>
            <a:r>
              <a:rPr lang="vi-VN" sz="4000" i="1">
                <a:solidFill>
                  <a:schemeClr val="tx2">
                    <a:lumMod val="75000"/>
                  </a:schemeClr>
                </a:solidFill>
                <a:cs typeface="Arial" panose="020B0604020202020204" pitchFamily="34" charset="0"/>
              </a:rPr>
              <a:t>Quan sát Hình 2 - SGK tr.6, trao đổi với bạn cùng bàn để đưa ra những việc mà máy tính có thể giúp chúng ta.</a:t>
            </a:r>
            <a:endParaRPr lang="en-US" sz="4000" i="1">
              <a:solidFill>
                <a:schemeClr val="tx2">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 y="594864"/>
            <a:ext cx="2456756" cy="2456756"/>
          </a:xfrm>
          <a:prstGeom prst="rect">
            <a:avLst/>
          </a:prstGeom>
        </p:spPr>
      </p:pic>
      <p:grpSp>
        <p:nvGrpSpPr>
          <p:cNvPr id="4" name="Group 3"/>
          <p:cNvGrpSpPr/>
          <p:nvPr/>
        </p:nvGrpSpPr>
        <p:grpSpPr>
          <a:xfrm>
            <a:off x="1828800" y="3287642"/>
            <a:ext cx="14554200" cy="6339789"/>
            <a:chOff x="1828800" y="3287642"/>
            <a:chExt cx="14554200" cy="6339789"/>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3287642"/>
              <a:ext cx="14554200" cy="5444736"/>
            </a:xfrm>
            <a:prstGeom prst="rect">
              <a:avLst/>
            </a:prstGeom>
          </p:spPr>
        </p:pic>
        <p:sp>
          <p:nvSpPr>
            <p:cNvPr id="3" name="TextBox 2"/>
            <p:cNvSpPr txBox="1"/>
            <p:nvPr/>
          </p:nvSpPr>
          <p:spPr>
            <a:xfrm>
              <a:off x="4362450" y="8981100"/>
              <a:ext cx="9486900" cy="646331"/>
            </a:xfrm>
            <a:prstGeom prst="rect">
              <a:avLst/>
            </a:prstGeom>
            <a:solidFill>
              <a:schemeClr val="bg2">
                <a:lumMod val="90000"/>
              </a:schemeClr>
            </a:solid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Hình 2. Sơ đồ tư duy về lợi ích của máy tính</a:t>
              </a:r>
              <a:endParaRPr lang="en-US" sz="3600" i="1">
                <a:solidFill>
                  <a:srgbClr val="0070C0"/>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4"/>
          <a:stretch>
            <a:fillRect/>
          </a:stretch>
        </p:blipFill>
        <p:spPr>
          <a:xfrm>
            <a:off x="-1" y="7734300"/>
            <a:ext cx="3127385" cy="2730577"/>
          </a:xfrm>
          <a:prstGeom prst="rect">
            <a:avLst/>
          </a:prstGeom>
        </p:spPr>
      </p:pic>
    </p:spTree>
    <p:extLst>
      <p:ext uri="{BB962C8B-B14F-4D97-AF65-F5344CB8AC3E}">
        <p14:creationId xmlns:p14="http://schemas.microsoft.com/office/powerpoint/2010/main" val="107060115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4114800" y="0"/>
            <a:ext cx="10515600" cy="1485900"/>
            <a:chOff x="6400800" y="0"/>
            <a:chExt cx="5867400" cy="1485900"/>
          </a:xfrm>
        </p:grpSpPr>
        <p:sp>
          <p:nvSpPr>
            <p:cNvPr id="8" name="Round Same Side Corner Rectangle 7"/>
            <p:cNvSpPr/>
            <p:nvPr/>
          </p:nvSpPr>
          <p:spPr>
            <a:xfrm flipH="1" flipV="1">
              <a:off x="6400800" y="0"/>
              <a:ext cx="5867400" cy="1485900"/>
            </a:xfrm>
            <a:prstGeom prst="round2SameRect">
              <a:avLst>
                <a:gd name="adj1" fmla="val 39060"/>
                <a:gd name="adj2" fmla="val 0"/>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33818" y="358229"/>
              <a:ext cx="5401365"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TRÒ CHƠI "HỎI NHANH ĐÁP GỌN"</a:t>
              </a:r>
            </a:p>
          </p:txBody>
        </p:sp>
      </p:grpSp>
      <p:pic>
        <p:nvPicPr>
          <p:cNvPr id="3" name="Picture 2"/>
          <p:cNvPicPr>
            <a:picLocks noChangeAspect="1"/>
          </p:cNvPicPr>
          <p:nvPr/>
        </p:nvPicPr>
        <p:blipFill>
          <a:blip r:embed="rId3"/>
          <a:stretch>
            <a:fillRect/>
          </a:stretch>
        </p:blipFill>
        <p:spPr>
          <a:xfrm>
            <a:off x="1371601" y="3368041"/>
            <a:ext cx="1981200" cy="1584959"/>
          </a:xfrm>
          <a:prstGeom prst="rect">
            <a:avLst/>
          </a:prstGeom>
        </p:spPr>
      </p:pic>
      <p:sp>
        <p:nvSpPr>
          <p:cNvPr id="4" name="Rounded Rectangular Callout 3"/>
          <p:cNvSpPr/>
          <p:nvPr/>
        </p:nvSpPr>
        <p:spPr>
          <a:xfrm>
            <a:off x="4532417" y="2453640"/>
            <a:ext cx="7430983" cy="2118359"/>
          </a:xfrm>
          <a:prstGeom prst="wedgeRoundRectCallout">
            <a:avLst>
              <a:gd name="adj1" fmla="val -63597"/>
              <a:gd name="adj2" fmla="val 37080"/>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Phần mềm soạn thảo văn bản tên là gì?</a:t>
            </a:r>
          </a:p>
        </p:txBody>
      </p:sp>
      <p:grpSp>
        <p:nvGrpSpPr>
          <p:cNvPr id="18" name="Group 17"/>
          <p:cNvGrpSpPr/>
          <p:nvPr/>
        </p:nvGrpSpPr>
        <p:grpSpPr>
          <a:xfrm>
            <a:off x="12725400" y="2247899"/>
            <a:ext cx="4699813" cy="3846732"/>
            <a:chOff x="12725400" y="2247899"/>
            <a:chExt cx="4699813" cy="3846732"/>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5400" y="2247899"/>
              <a:ext cx="4699813" cy="2937383"/>
            </a:xfrm>
            <a:prstGeom prst="rect">
              <a:avLst/>
            </a:prstGeom>
          </p:spPr>
        </p:pic>
        <p:sp>
          <p:nvSpPr>
            <p:cNvPr id="14" name="TextBox 13"/>
            <p:cNvSpPr txBox="1"/>
            <p:nvPr/>
          </p:nvSpPr>
          <p:spPr>
            <a:xfrm>
              <a:off x="13411200" y="5448300"/>
              <a:ext cx="36576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Microsoft Word</a:t>
              </a:r>
              <a:endParaRPr lang="en-US" sz="3600" i="1">
                <a:solidFill>
                  <a:srgbClr val="0070C0"/>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3"/>
          <a:stretch>
            <a:fillRect/>
          </a:stretch>
        </p:blipFill>
        <p:spPr>
          <a:xfrm>
            <a:off x="15075306" y="7581900"/>
            <a:ext cx="1981200" cy="1584959"/>
          </a:xfrm>
          <a:prstGeom prst="rect">
            <a:avLst/>
          </a:prstGeom>
        </p:spPr>
      </p:pic>
      <p:sp>
        <p:nvSpPr>
          <p:cNvPr id="20" name="Rounded Rectangular Callout 19"/>
          <p:cNvSpPr/>
          <p:nvPr/>
        </p:nvSpPr>
        <p:spPr>
          <a:xfrm>
            <a:off x="6083706" y="6522720"/>
            <a:ext cx="7430983" cy="2118359"/>
          </a:xfrm>
          <a:prstGeom prst="wedgeRoundRectCallout">
            <a:avLst>
              <a:gd name="adj1" fmla="val 69300"/>
              <a:gd name="adj2" fmla="val 40917"/>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Phần mềm giúp tạo các bản trình chiếu tên là gì?</a:t>
            </a:r>
          </a:p>
        </p:txBody>
      </p:sp>
      <p:grpSp>
        <p:nvGrpSpPr>
          <p:cNvPr id="23" name="Group 22"/>
          <p:cNvGrpSpPr/>
          <p:nvPr/>
        </p:nvGrpSpPr>
        <p:grpSpPr>
          <a:xfrm>
            <a:off x="876300" y="5509259"/>
            <a:ext cx="4953000" cy="4166772"/>
            <a:chOff x="876300" y="5509259"/>
            <a:chExt cx="4953000" cy="4166772"/>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5509259"/>
              <a:ext cx="3657600" cy="3657600"/>
            </a:xfrm>
            <a:prstGeom prst="rect">
              <a:avLst/>
            </a:prstGeom>
          </p:spPr>
        </p:pic>
        <p:sp>
          <p:nvSpPr>
            <p:cNvPr id="22" name="TextBox 21"/>
            <p:cNvSpPr txBox="1"/>
            <p:nvPr/>
          </p:nvSpPr>
          <p:spPr>
            <a:xfrm>
              <a:off x="876300" y="9029700"/>
              <a:ext cx="49530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Microsoft Powerpoint</a:t>
              </a:r>
              <a:endParaRPr lang="en-US" sz="36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9513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7"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ppt_w/2"/>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500"/>
                            </p:stCondLst>
                            <p:childTnLst>
                              <p:par>
                                <p:cTn id="34" presetID="17" presetClass="entr" presetSubtype="2"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ppt_x</p:attrName>
                                        </p:attrNameLst>
                                      </p:cBhvr>
                                      <p:tavLst>
                                        <p:tav tm="0">
                                          <p:val>
                                            <p:strVal val="#ppt_x+#ppt_w/2"/>
                                          </p:val>
                                        </p:tav>
                                        <p:tav tm="100000">
                                          <p:val>
                                            <p:strVal val="#ppt_x"/>
                                          </p:val>
                                        </p:tav>
                                      </p:tavLst>
                                    </p:anim>
                                    <p:anim calcmode="lin" valueType="num">
                                      <p:cBhvr>
                                        <p:cTn id="37" dur="500" fill="hold"/>
                                        <p:tgtEl>
                                          <p:spTgt spid="20"/>
                                        </p:tgtEl>
                                        <p:attrNameLst>
                                          <p:attrName>ppt_y</p:attrName>
                                        </p:attrNameLst>
                                      </p:cBhvr>
                                      <p:tavLst>
                                        <p:tav tm="0">
                                          <p:val>
                                            <p:strVal val="#ppt_y"/>
                                          </p:val>
                                        </p:tav>
                                        <p:tav tm="100000">
                                          <p:val>
                                            <p:strVal val="#ppt_y"/>
                                          </p:val>
                                        </p:tav>
                                      </p:tavLst>
                                    </p:anim>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sp>
        <p:nvSpPr>
          <p:cNvPr id="17" name="Freeform 20"/>
          <p:cNvSpPr/>
          <p:nvPr/>
        </p:nvSpPr>
        <p:spPr>
          <a:xfrm>
            <a:off x="762000" y="1839827"/>
            <a:ext cx="16605070" cy="7703808"/>
          </a:xfrm>
          <a:custGeom>
            <a:avLst/>
            <a:gdLst/>
            <a:ahLst/>
            <a:cxnLst/>
            <a:rect l="l" t="t" r="r" b="b"/>
            <a:pathLst>
              <a:path w="3474988" h="1652198">
                <a:moveTo>
                  <a:pt x="0" y="0"/>
                </a:moveTo>
                <a:lnTo>
                  <a:pt x="3474988" y="0"/>
                </a:lnTo>
                <a:lnTo>
                  <a:pt x="3474988" y="1652198"/>
                </a:lnTo>
                <a:lnTo>
                  <a:pt x="0" y="1652198"/>
                </a:lnTo>
                <a:close/>
              </a:path>
            </a:pathLst>
          </a:custGeom>
          <a:solidFill>
            <a:schemeClr val="bg1"/>
          </a:solidFill>
          <a:ln cap="sq">
            <a:noFill/>
            <a:prstDash val="solid"/>
            <a:miter/>
          </a:ln>
        </p:spPr>
      </p:sp>
      <p:graphicFrame>
        <p:nvGraphicFramePr>
          <p:cNvPr id="6" name="Table 6"/>
          <p:cNvGraphicFramePr>
            <a:graphicFrameLocks noGrp="1"/>
          </p:cNvGraphicFramePr>
          <p:nvPr>
            <p:extLst>
              <p:ext uri="{D42A27DB-BD31-4B8C-83A1-F6EECF244321}">
                <p14:modId xmlns:p14="http://schemas.microsoft.com/office/powerpoint/2010/main" val="3847074300"/>
              </p:ext>
            </p:extLst>
          </p:nvPr>
        </p:nvGraphicFramePr>
        <p:xfrm>
          <a:off x="775112" y="657637"/>
          <a:ext cx="16581798" cy="8885996"/>
        </p:xfrm>
        <a:graphic>
          <a:graphicData uri="http://schemas.openxmlformats.org/drawingml/2006/table">
            <a:tbl>
              <a:tblPr/>
              <a:tblGrid>
                <a:gridCol w="5527266">
                  <a:extLst>
                    <a:ext uri="{9D8B030D-6E8A-4147-A177-3AD203B41FA5}">
                      <a16:colId xmlns:a16="http://schemas.microsoft.com/office/drawing/2014/main" val="20000"/>
                    </a:ext>
                  </a:extLst>
                </a:gridCol>
                <a:gridCol w="5527266">
                  <a:extLst>
                    <a:ext uri="{9D8B030D-6E8A-4147-A177-3AD203B41FA5}">
                      <a16:colId xmlns:a16="http://schemas.microsoft.com/office/drawing/2014/main" val="20001"/>
                    </a:ext>
                  </a:extLst>
                </a:gridCol>
                <a:gridCol w="5527266">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7" name="Group 7"/>
          <p:cNvGrpSpPr/>
          <p:nvPr/>
        </p:nvGrpSpPr>
        <p:grpSpPr>
          <a:xfrm>
            <a:off x="1326826" y="904188"/>
            <a:ext cx="787699" cy="750775"/>
            <a:chOff x="0" y="0"/>
            <a:chExt cx="812800" cy="774700"/>
          </a:xfrm>
        </p:grpSpPr>
        <p:sp>
          <p:nvSpPr>
            <p:cNvPr id="8"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9" name="TextBox 9"/>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114525" y="904188"/>
            <a:ext cx="787699" cy="750775"/>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2" name="TextBox 12"/>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902223" y="904188"/>
            <a:ext cx="787699" cy="750775"/>
            <a:chOff x="0" y="0"/>
            <a:chExt cx="812800" cy="774700"/>
          </a:xfrm>
        </p:grpSpPr>
        <p:sp>
          <p:nvSpPr>
            <p:cNvPr id="14"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5" name="TextBox 15"/>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sp>
        <p:nvSpPr>
          <p:cNvPr id="18" name="TextBox 21"/>
          <p:cNvSpPr txBox="1"/>
          <p:nvPr/>
        </p:nvSpPr>
        <p:spPr>
          <a:xfrm>
            <a:off x="9133898" y="5380897"/>
            <a:ext cx="8233172" cy="4162738"/>
          </a:xfrm>
          <a:prstGeom prst="rect">
            <a:avLst/>
          </a:prstGeom>
        </p:spPr>
        <p:txBody>
          <a:bodyPr lIns="50800" tIns="50800" rIns="50800" bIns="50800" rtlCol="0" anchor="ctr"/>
          <a:lstStyle/>
          <a:p>
            <a:pPr algn="ctr">
              <a:lnSpc>
                <a:spcPts val="2659"/>
              </a:lnSpc>
            </a:pPr>
            <a:endParaRPr/>
          </a:p>
        </p:txBody>
      </p:sp>
      <p:sp>
        <p:nvSpPr>
          <p:cNvPr id="19" name="TextBox 20"/>
          <p:cNvSpPr txBox="1"/>
          <p:nvPr/>
        </p:nvSpPr>
        <p:spPr>
          <a:xfrm>
            <a:off x="2145003" y="911697"/>
            <a:ext cx="13995988" cy="923330"/>
          </a:xfrm>
          <a:prstGeom prst="rect">
            <a:avLst/>
          </a:prstGeom>
        </p:spPr>
        <p:txBody>
          <a:bodyPr lIns="0" tIns="0" rIns="0" bIns="0" rtlCol="0" anchor="t">
            <a:spAutoFit/>
          </a:bodyPr>
          <a:lstStyle/>
          <a:p>
            <a:pPr algn="ctr"/>
            <a:r>
              <a:rPr lang="vi-VN" sz="6000" b="1">
                <a:solidFill>
                  <a:schemeClr val="bg1"/>
                </a:solidFill>
                <a:latin typeface="Arial" panose="020B0604020202020204" pitchFamily="34" charset="0"/>
                <a:cs typeface="Arial" panose="020B0604020202020204" pitchFamily="34" charset="0"/>
              </a:rPr>
              <a:t>KHỞI ĐỘNG</a:t>
            </a:r>
            <a:endParaRPr lang="en-US" sz="6000" b="1">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1475335" y="2080483"/>
            <a:ext cx="14696136" cy="1643986"/>
            <a:chOff x="1475335" y="2080483"/>
            <a:chExt cx="14696136" cy="1643986"/>
          </a:xfrm>
        </p:grpSpPr>
        <p:sp>
          <p:nvSpPr>
            <p:cNvPr id="20" name="Rectangle 19"/>
            <p:cNvSpPr/>
            <p:nvPr/>
          </p:nvSpPr>
          <p:spPr>
            <a:xfrm>
              <a:off x="2893477" y="2548533"/>
              <a:ext cx="13277994" cy="707886"/>
            </a:xfrm>
            <a:prstGeom prst="rect">
              <a:avLst/>
            </a:prstGeom>
          </p:spPr>
          <p:txBody>
            <a:bodyPr wrap="none">
              <a:spAutoFit/>
            </a:bodyPr>
            <a:lstStyle/>
            <a:p>
              <a:r>
                <a:rPr lang="vi-VN" sz="4000">
                  <a:solidFill>
                    <a:srgbClr val="002060"/>
                  </a:solidFill>
                  <a:latin typeface="Arial" panose="020B0604020202020204" pitchFamily="34" charset="0"/>
                  <a:cs typeface="Arial" panose="020B0604020202020204" pitchFamily="34" charset="0"/>
                </a:rPr>
                <a:t>Q</a:t>
              </a:r>
              <a:r>
                <a:rPr lang="en-US" sz="4000">
                  <a:solidFill>
                    <a:srgbClr val="002060"/>
                  </a:solidFill>
                  <a:latin typeface="Arial" panose="020B0604020202020204" pitchFamily="34" charset="0"/>
                  <a:cs typeface="Arial" panose="020B0604020202020204" pitchFamily="34" charset="0"/>
                </a:rPr>
                <a:t>uan sát hình ảnh và </a:t>
              </a:r>
              <a:r>
                <a:rPr lang="vi-VN" sz="4000">
                  <a:solidFill>
                    <a:srgbClr val="002060"/>
                  </a:solidFill>
                  <a:latin typeface="Arial" panose="020B0604020202020204" pitchFamily="34" charset="0"/>
                  <a:cs typeface="Arial" panose="020B0604020202020204" pitchFamily="34" charset="0"/>
                </a:rPr>
                <a:t>cho biết</a:t>
              </a:r>
              <a:r>
                <a:rPr lang="en-US" sz="4000">
                  <a:solidFill>
                    <a:srgbClr val="002060"/>
                  </a:solidFill>
                  <a:latin typeface="Arial" panose="020B0604020202020204" pitchFamily="34" charset="0"/>
                  <a:cs typeface="Arial" panose="020B0604020202020204" pitchFamily="34" charset="0"/>
                </a:rPr>
                <a:t>: </a:t>
              </a:r>
              <a:r>
                <a:rPr lang="en-US" sz="4000" i="1">
                  <a:solidFill>
                    <a:srgbClr val="002060"/>
                  </a:solidFill>
                  <a:latin typeface="Arial" panose="020B0604020202020204" pitchFamily="34" charset="0"/>
                  <a:cs typeface="Arial" panose="020B0604020202020204" pitchFamily="34" charset="0"/>
                </a:rPr>
                <a:t>Bạn học sinh đang làm gì?</a:t>
              </a:r>
            </a:p>
          </p:txBody>
        </p:sp>
        <p:pic>
          <p:nvPicPr>
            <p:cNvPr id="21" name="Picture 20"/>
            <p:cNvPicPr>
              <a:picLocks noChangeAspect="1"/>
            </p:cNvPicPr>
            <p:nvPr/>
          </p:nvPicPr>
          <p:blipFill>
            <a:blip r:embed="rId2"/>
            <a:stretch>
              <a:fillRect/>
            </a:stretch>
          </p:blipFill>
          <p:spPr>
            <a:xfrm>
              <a:off x="1475335" y="2080483"/>
              <a:ext cx="1174926" cy="1643986"/>
            </a:xfrm>
            <a:prstGeom prst="rect">
              <a:avLst/>
            </a:prstGeom>
          </p:spPr>
        </p:pic>
      </p:grpSp>
      <p:pic>
        <p:nvPicPr>
          <p:cNvPr id="22" name="Picture 21"/>
          <p:cNvPicPr/>
          <p:nvPr/>
        </p:nvPicPr>
        <p:blipFill>
          <a:blip r:embed="rId3">
            <a:clrChange>
              <a:clrFrom>
                <a:srgbClr val="FFFFFF"/>
              </a:clrFrom>
              <a:clrTo>
                <a:srgbClr val="FFFFFF">
                  <a:alpha val="0"/>
                </a:srgbClr>
              </a:clrTo>
            </a:clrChange>
          </a:blip>
          <a:stretch>
            <a:fillRect/>
          </a:stretch>
        </p:blipFill>
        <p:spPr>
          <a:xfrm>
            <a:off x="5638800" y="4229100"/>
            <a:ext cx="6709511" cy="4953000"/>
          </a:xfrm>
          <a:prstGeom prst="rect">
            <a:avLst/>
          </a:prstGeom>
        </p:spPr>
      </p:pic>
      <p:sp>
        <p:nvSpPr>
          <p:cNvPr id="23" name="Rounded Rectangular Callout 22"/>
          <p:cNvSpPr/>
          <p:nvPr/>
        </p:nvSpPr>
        <p:spPr>
          <a:xfrm>
            <a:off x="13030200" y="4000500"/>
            <a:ext cx="3962400" cy="1600200"/>
          </a:xfrm>
          <a:prstGeom prst="wedgeRoundRectCallout">
            <a:avLst>
              <a:gd name="adj1" fmla="val -70576"/>
              <a:gd name="adj2" fmla="val 4895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Học trực tuyến</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8226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600200" y="1562100"/>
            <a:ext cx="1981200" cy="1584959"/>
          </a:xfrm>
          <a:prstGeom prst="rect">
            <a:avLst/>
          </a:prstGeom>
        </p:spPr>
      </p:pic>
      <p:sp>
        <p:nvSpPr>
          <p:cNvPr id="16" name="Rounded Rectangular Callout 15"/>
          <p:cNvSpPr/>
          <p:nvPr/>
        </p:nvSpPr>
        <p:spPr>
          <a:xfrm>
            <a:off x="5397500" y="1028700"/>
            <a:ext cx="10820400" cy="1965959"/>
          </a:xfrm>
          <a:prstGeom prst="wedgeRoundRectCallout">
            <a:avLst>
              <a:gd name="adj1" fmla="val -63597"/>
              <a:gd name="adj2" fmla="val 37080"/>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Em hãy nêu tên một số phần mềm</a:t>
            </a:r>
            <a:r>
              <a:rPr lang="vi-VN" sz="4000">
                <a:latin typeface="Arial" panose="020B0604020202020204" pitchFamily="34" charset="0"/>
                <a:cs typeface="Arial" panose="020B0604020202020204" pitchFamily="34" charset="0"/>
              </a:rPr>
              <a:t> giúp em</a:t>
            </a:r>
            <a:r>
              <a:rPr lang="en-US" sz="4000">
                <a:latin typeface="Arial" panose="020B0604020202020204" pitchFamily="34" charset="0"/>
                <a:cs typeface="Arial" panose="020B0604020202020204" pitchFamily="34" charset="0"/>
              </a:rPr>
              <a:t> chia sẻ, trao đổi thông tin.</a:t>
            </a:r>
          </a:p>
        </p:txBody>
      </p:sp>
      <p:grpSp>
        <p:nvGrpSpPr>
          <p:cNvPr id="17" name="Group 16"/>
          <p:cNvGrpSpPr/>
          <p:nvPr/>
        </p:nvGrpSpPr>
        <p:grpSpPr>
          <a:xfrm>
            <a:off x="2425700" y="5525184"/>
            <a:ext cx="2971800" cy="3846731"/>
            <a:chOff x="1219200" y="5372100"/>
            <a:chExt cx="2971800" cy="3846731"/>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5372100"/>
              <a:ext cx="2971800" cy="2971800"/>
            </a:xfrm>
            <a:prstGeom prst="rect">
              <a:avLst/>
            </a:prstGeom>
            <a:effectLst>
              <a:outerShdw blurRad="50800" dist="38100" dir="18900000" algn="bl" rotWithShape="0">
                <a:prstClr val="black">
                  <a:alpha val="40000"/>
                </a:prstClr>
              </a:outerShdw>
            </a:effectLst>
          </p:spPr>
        </p:pic>
        <p:sp>
          <p:nvSpPr>
            <p:cNvPr id="25" name="TextBox 24"/>
            <p:cNvSpPr txBox="1"/>
            <p:nvPr/>
          </p:nvSpPr>
          <p:spPr>
            <a:xfrm>
              <a:off x="1219200" y="8572500"/>
              <a:ext cx="29718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Zalo</a:t>
              </a:r>
              <a:endParaRPr lang="en-US" sz="3600" i="1">
                <a:solidFill>
                  <a:srgbClr val="0070C0"/>
                </a:solidFill>
                <a:latin typeface="Arial" panose="020B0604020202020204" pitchFamily="34" charset="0"/>
                <a:cs typeface="Arial" panose="020B0604020202020204" pitchFamily="34" charset="0"/>
              </a:endParaRPr>
            </a:p>
          </p:txBody>
        </p:sp>
      </p:grpSp>
      <p:grpSp>
        <p:nvGrpSpPr>
          <p:cNvPr id="26" name="Group 25"/>
          <p:cNvGrpSpPr/>
          <p:nvPr/>
        </p:nvGrpSpPr>
        <p:grpSpPr>
          <a:xfrm>
            <a:off x="13182600" y="5710580"/>
            <a:ext cx="3505200" cy="3661335"/>
            <a:chOff x="4876800" y="3390900"/>
            <a:chExt cx="3505200" cy="3661335"/>
          </a:xfrm>
        </p:grpSpPr>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19201" r="19467"/>
            <a:stretch/>
          </p:blipFill>
          <p:spPr>
            <a:xfrm>
              <a:off x="4876800" y="3390900"/>
              <a:ext cx="3505200" cy="2857500"/>
            </a:xfrm>
            <a:prstGeom prst="rect">
              <a:avLst/>
            </a:prstGeom>
          </p:spPr>
        </p:pic>
        <p:sp>
          <p:nvSpPr>
            <p:cNvPr id="28" name="TextBox 27"/>
            <p:cNvSpPr txBox="1"/>
            <p:nvPr/>
          </p:nvSpPr>
          <p:spPr>
            <a:xfrm>
              <a:off x="4889500" y="6405904"/>
              <a:ext cx="34798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Messenger Kids</a:t>
              </a:r>
              <a:endParaRPr lang="en-US" sz="3600" i="1">
                <a:solidFill>
                  <a:srgbClr val="0070C0"/>
                </a:solidFill>
                <a:latin typeface="Arial" panose="020B0604020202020204" pitchFamily="34" charset="0"/>
                <a:cs typeface="Arial" panose="020B0604020202020204" pitchFamily="34" charset="0"/>
              </a:endParaRPr>
            </a:p>
          </p:txBody>
        </p:sp>
      </p:grpSp>
      <p:grpSp>
        <p:nvGrpSpPr>
          <p:cNvPr id="29" name="Group 28"/>
          <p:cNvGrpSpPr/>
          <p:nvPr/>
        </p:nvGrpSpPr>
        <p:grpSpPr>
          <a:xfrm>
            <a:off x="7848600" y="4533900"/>
            <a:ext cx="3479800" cy="3451784"/>
            <a:chOff x="9626600" y="3600450"/>
            <a:chExt cx="3479800" cy="3451784"/>
          </a:xfrm>
        </p:grpSpPr>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5200" y="3600450"/>
              <a:ext cx="3251200" cy="2438400"/>
            </a:xfrm>
            <a:prstGeom prst="rect">
              <a:avLst/>
            </a:prstGeom>
          </p:spPr>
        </p:pic>
        <p:sp>
          <p:nvSpPr>
            <p:cNvPr id="31" name="TextBox 30"/>
            <p:cNvSpPr txBox="1"/>
            <p:nvPr/>
          </p:nvSpPr>
          <p:spPr>
            <a:xfrm>
              <a:off x="9626600" y="6405903"/>
              <a:ext cx="3479800" cy="646331"/>
            </a:xfrm>
            <a:prstGeom prst="rect">
              <a:avLst/>
            </a:prstGeom>
            <a:noFill/>
          </p:spPr>
          <p:txBody>
            <a:bodyPr wrap="square" rtlCol="0">
              <a:spAutoFit/>
            </a:bodyPr>
            <a:lstStyle/>
            <a:p>
              <a:pPr algn="ctr"/>
              <a:r>
                <a:rPr lang="vi-VN" sz="3600" i="1">
                  <a:solidFill>
                    <a:srgbClr val="0070C0"/>
                  </a:solidFill>
                  <a:latin typeface="Arial" panose="020B0604020202020204" pitchFamily="34" charset="0"/>
                  <a:cs typeface="Arial" panose="020B0604020202020204" pitchFamily="34" charset="0"/>
                </a:rPr>
                <a:t>Gmail</a:t>
              </a:r>
              <a:endParaRPr lang="en-US" sz="3600" i="1">
                <a:solidFill>
                  <a:srgbClr val="0070C0"/>
                </a:solidFill>
                <a:latin typeface="Arial" panose="020B0604020202020204" pitchFamily="34" charset="0"/>
                <a:cs typeface="Arial" panose="020B0604020202020204" pitchFamily="34" charset="0"/>
              </a:endParaRPr>
            </a:p>
          </p:txBody>
        </p:sp>
      </p:grpSp>
      <p:sp>
        <p:nvSpPr>
          <p:cNvPr id="35" name="Freeform 25"/>
          <p:cNvSpPr/>
          <p:nvPr/>
        </p:nvSpPr>
        <p:spPr>
          <a:xfrm rot="20626831">
            <a:off x="283343" y="8331576"/>
            <a:ext cx="1129634" cy="2080677"/>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21277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ppt_w/2"/>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600200" y="1562100"/>
            <a:ext cx="1981200" cy="1584959"/>
          </a:xfrm>
          <a:prstGeom prst="rect">
            <a:avLst/>
          </a:prstGeom>
        </p:spPr>
      </p:pic>
      <p:sp>
        <p:nvSpPr>
          <p:cNvPr id="16" name="Rounded Rectangular Callout 15"/>
          <p:cNvSpPr/>
          <p:nvPr/>
        </p:nvSpPr>
        <p:spPr>
          <a:xfrm>
            <a:off x="5334000" y="1006911"/>
            <a:ext cx="10439400" cy="1965959"/>
          </a:xfrm>
          <a:prstGeom prst="wedgeRoundRectCallout">
            <a:avLst>
              <a:gd name="adj1" fmla="val -63597"/>
              <a:gd name="adj2" fmla="val 37080"/>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Em hãy nêu tên một số phần mềm hỗ trợ học trực tuyến.</a:t>
            </a:r>
          </a:p>
        </p:txBody>
      </p:sp>
      <p:sp>
        <p:nvSpPr>
          <p:cNvPr id="35" name="Freeform 25"/>
          <p:cNvSpPr/>
          <p:nvPr/>
        </p:nvSpPr>
        <p:spPr>
          <a:xfrm rot="20626831">
            <a:off x="283343" y="8331576"/>
            <a:ext cx="1129634" cy="2080677"/>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305300"/>
            <a:ext cx="5212870" cy="4954381"/>
          </a:xfrm>
          <a:prstGeom prst="rect">
            <a:avLst/>
          </a:prstGeom>
        </p:spPr>
      </p:pic>
      <p:grpSp>
        <p:nvGrpSpPr>
          <p:cNvPr id="18" name="Group 17"/>
          <p:cNvGrpSpPr/>
          <p:nvPr/>
        </p:nvGrpSpPr>
        <p:grpSpPr>
          <a:xfrm>
            <a:off x="6726712" y="4752720"/>
            <a:ext cx="5121084" cy="4140066"/>
            <a:chOff x="6383509" y="5632450"/>
            <a:chExt cx="5121084" cy="4140066"/>
          </a:xfrm>
        </p:grpSpPr>
        <p:pic>
          <p:nvPicPr>
            <p:cNvPr id="19" name="Picture 18"/>
            <p:cNvPicPr>
              <a:picLocks noChangeAspect="1"/>
            </p:cNvPicPr>
            <p:nvPr/>
          </p:nvPicPr>
          <p:blipFill>
            <a:blip r:embed="rId7"/>
            <a:stretch>
              <a:fillRect/>
            </a:stretch>
          </p:blipFill>
          <p:spPr>
            <a:xfrm>
              <a:off x="6383509" y="8876326"/>
              <a:ext cx="5121084" cy="89619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6636" y="5632450"/>
              <a:ext cx="3034830" cy="2822681"/>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877800" y="4788708"/>
            <a:ext cx="4654773" cy="4128788"/>
          </a:xfrm>
          <a:prstGeom prst="rect">
            <a:avLst/>
          </a:prstGeom>
        </p:spPr>
      </p:pic>
    </p:spTree>
    <p:extLst>
      <p:ext uri="{BB962C8B-B14F-4D97-AF65-F5344CB8AC3E}">
        <p14:creationId xmlns:p14="http://schemas.microsoft.com/office/powerpoint/2010/main" val="295392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ppt_w/2"/>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900726" y="1982934"/>
            <a:ext cx="16466344" cy="7603564"/>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6" name="Table 6"/>
          <p:cNvGraphicFramePr>
            <a:graphicFrameLocks noGrp="1"/>
          </p:cNvGraphicFramePr>
          <p:nvPr>
            <p:extLst>
              <p:ext uri="{D42A27DB-BD31-4B8C-83A1-F6EECF244321}">
                <p14:modId xmlns:p14="http://schemas.microsoft.com/office/powerpoint/2010/main" val="4266317071"/>
              </p:ext>
            </p:extLst>
          </p:nvPr>
        </p:nvGraphicFramePr>
        <p:xfrm>
          <a:off x="900725" y="700502"/>
          <a:ext cx="16473669" cy="8885996"/>
        </p:xfrm>
        <a:graphic>
          <a:graphicData uri="http://schemas.openxmlformats.org/drawingml/2006/table">
            <a:tbl>
              <a:tblPr/>
              <a:tblGrid>
                <a:gridCol w="5491223">
                  <a:extLst>
                    <a:ext uri="{9D8B030D-6E8A-4147-A177-3AD203B41FA5}">
                      <a16:colId xmlns:a16="http://schemas.microsoft.com/office/drawing/2014/main" val="20000"/>
                    </a:ext>
                  </a:extLst>
                </a:gridCol>
                <a:gridCol w="5491223">
                  <a:extLst>
                    <a:ext uri="{9D8B030D-6E8A-4147-A177-3AD203B41FA5}">
                      <a16:colId xmlns:a16="http://schemas.microsoft.com/office/drawing/2014/main" val="20001"/>
                    </a:ext>
                  </a:extLst>
                </a:gridCol>
                <a:gridCol w="5491223">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7" name="Group 7"/>
          <p:cNvGrpSpPr/>
          <p:nvPr/>
        </p:nvGrpSpPr>
        <p:grpSpPr>
          <a:xfrm>
            <a:off x="1326826" y="904188"/>
            <a:ext cx="787699" cy="750775"/>
            <a:chOff x="0" y="0"/>
            <a:chExt cx="812800" cy="774700"/>
          </a:xfrm>
        </p:grpSpPr>
        <p:sp>
          <p:nvSpPr>
            <p:cNvPr id="8"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9" name="TextBox 9"/>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114525" y="904188"/>
            <a:ext cx="787699" cy="750775"/>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2" name="TextBox 12"/>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902223" y="904188"/>
            <a:ext cx="787699" cy="750775"/>
            <a:chOff x="0" y="0"/>
            <a:chExt cx="812800" cy="774700"/>
          </a:xfrm>
        </p:grpSpPr>
        <p:sp>
          <p:nvSpPr>
            <p:cNvPr id="14"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5" name="TextBox 15"/>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6255870" y="8753912"/>
            <a:ext cx="2006859" cy="1317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Freeform 44"/>
          <p:cNvSpPr/>
          <p:nvPr/>
        </p:nvSpPr>
        <p:spPr>
          <a:xfrm rot="-1422772">
            <a:off x="-87891" y="8387719"/>
            <a:ext cx="2233182" cy="1532521"/>
          </a:xfrm>
          <a:custGeom>
            <a:avLst/>
            <a:gdLst/>
            <a:ahLst/>
            <a:cxnLst/>
            <a:rect l="l" t="t" r="r" b="b"/>
            <a:pathLst>
              <a:path w="2233182" h="1532521">
                <a:moveTo>
                  <a:pt x="0" y="0"/>
                </a:moveTo>
                <a:lnTo>
                  <a:pt x="2233182" y="0"/>
                </a:lnTo>
                <a:lnTo>
                  <a:pt x="2233182" y="1532520"/>
                </a:lnTo>
                <a:lnTo>
                  <a:pt x="0" y="1532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6" name="Freeform 46"/>
          <p:cNvSpPr/>
          <p:nvPr/>
        </p:nvSpPr>
        <p:spPr>
          <a:xfrm>
            <a:off x="16708887" y="1571288"/>
            <a:ext cx="1265186" cy="1159754"/>
          </a:xfrm>
          <a:custGeom>
            <a:avLst/>
            <a:gdLst/>
            <a:ahLst/>
            <a:cxnLst/>
            <a:rect l="l" t="t" r="r" b="b"/>
            <a:pathLst>
              <a:path w="1265186" h="1159754">
                <a:moveTo>
                  <a:pt x="0" y="0"/>
                </a:moveTo>
                <a:lnTo>
                  <a:pt x="1265185" y="0"/>
                </a:lnTo>
                <a:lnTo>
                  <a:pt x="1265185" y="1159754"/>
                </a:lnTo>
                <a:lnTo>
                  <a:pt x="0" y="11597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3" name="TextBox 53"/>
          <p:cNvSpPr txBox="1"/>
          <p:nvPr/>
        </p:nvSpPr>
        <p:spPr>
          <a:xfrm>
            <a:off x="4727908" y="1002583"/>
            <a:ext cx="9076459" cy="738664"/>
          </a:xfrm>
          <a:prstGeom prst="rect">
            <a:avLst/>
          </a:prstGeom>
        </p:spPr>
        <p:txBody>
          <a:bodyPr wrap="square" lIns="0" tIns="0" rIns="0" bIns="0" rtlCol="0" anchor="t">
            <a:spAutoFit/>
          </a:bodyPr>
          <a:lstStyle/>
          <a:p>
            <a:pPr algn="ctr"/>
            <a:r>
              <a:rPr lang="vi-VN" sz="4800" b="1">
                <a:solidFill>
                  <a:srgbClr val="FFFFFF"/>
                </a:solidFill>
                <a:latin typeface="Arial" panose="020B0604020202020204" pitchFamily="34" charset="0"/>
                <a:cs typeface="Arial" panose="020B0604020202020204" pitchFamily="34" charset="0"/>
              </a:rPr>
              <a:t>GHI NHỚ</a:t>
            </a:r>
            <a:endParaRPr lang="en-US" sz="4800" b="1">
              <a:solidFill>
                <a:srgbClr val="FFFFFF"/>
              </a:solidFill>
              <a:latin typeface="Arial" panose="020B0604020202020204" pitchFamily="34" charset="0"/>
              <a:cs typeface="Arial" panose="020B0604020202020204" pitchFamily="34" charset="0"/>
            </a:endParaRPr>
          </a:p>
        </p:txBody>
      </p:sp>
      <p:sp>
        <p:nvSpPr>
          <p:cNvPr id="17" name="TextBox 16"/>
          <p:cNvSpPr txBox="1"/>
          <p:nvPr/>
        </p:nvSpPr>
        <p:spPr>
          <a:xfrm>
            <a:off x="2114525" y="2759524"/>
            <a:ext cx="9274778" cy="5909310"/>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Máy tính giúp em học tập, tìm kiếm, trao đổi thông tin và hợp tác với bạn bè. Ngoài ra, máy tính giúp em rèn luyện được kĩ năng như gõ bàn phím, sử dụng chuột, soạn thảo văn bản, tạo bài trình chiếu.</a:t>
            </a:r>
            <a:endParaRPr lang="en-US" sz="420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10"/>
          <a:stretch>
            <a:fillRect/>
          </a:stretch>
        </p:blipFill>
        <p:spPr>
          <a:xfrm>
            <a:off x="12064218" y="2781590"/>
            <a:ext cx="4644669" cy="5702695"/>
          </a:xfrm>
          <a:prstGeom prst="rect">
            <a:avLst/>
          </a:prstGeom>
        </p:spPr>
      </p:pic>
    </p:spTree>
    <p:extLst>
      <p:ext uri="{BB962C8B-B14F-4D97-AF65-F5344CB8AC3E}">
        <p14:creationId xmlns:p14="http://schemas.microsoft.com/office/powerpoint/2010/main" val="253978331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876800" cy="10638154"/>
            <a:chOff x="0" y="0"/>
            <a:chExt cx="1389657" cy="2801818"/>
          </a:xfrm>
        </p:grpSpPr>
        <p:sp>
          <p:nvSpPr>
            <p:cNvPr id="3"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4" name="TextBox 4"/>
            <p:cNvSpPr txBox="1"/>
            <p:nvPr/>
          </p:nvSpPr>
          <p:spPr>
            <a:xfrm>
              <a:off x="0" y="-38100"/>
              <a:ext cx="1389657" cy="283991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610100" y="-304201"/>
            <a:ext cx="13677900" cy="13677900"/>
          </a:xfrm>
          <a:custGeom>
            <a:avLst/>
            <a:gdLst/>
            <a:ahLst/>
            <a:cxnLst/>
            <a:rect l="l" t="t" r="r" b="b"/>
            <a:pathLst>
              <a:path w="13677900" h="13677900">
                <a:moveTo>
                  <a:pt x="0" y="0"/>
                </a:moveTo>
                <a:lnTo>
                  <a:pt x="13677900" y="0"/>
                </a:lnTo>
                <a:lnTo>
                  <a:pt x="13677900" y="13677900"/>
                </a:lnTo>
                <a:lnTo>
                  <a:pt x="0" y="13677900"/>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0" y="1050562"/>
            <a:ext cx="4876800" cy="923330"/>
          </a:xfrm>
          <a:prstGeom prst="rect">
            <a:avLst/>
          </a:prstGeom>
          <a:solidFill>
            <a:srgbClr val="FFFDEA"/>
          </a:solidFill>
        </p:spPr>
        <p:txBody>
          <a:bodyPr wrap="square" lIns="0" tIns="0" rIns="0" bIns="0" rtlCol="0" anchor="t">
            <a:spAutoFit/>
          </a:bodyPr>
          <a:lstStyle/>
          <a:p>
            <a:pPr algn="ctr"/>
            <a:r>
              <a:rPr lang="vi-VN" sz="6000" b="1">
                <a:solidFill>
                  <a:schemeClr val="tx2">
                    <a:lumMod val="75000"/>
                  </a:schemeClr>
                </a:solidFill>
                <a:latin typeface="Arial" panose="020B0604020202020204" pitchFamily="34" charset="0"/>
                <a:cs typeface="Arial" panose="020B0604020202020204" pitchFamily="34" charset="0"/>
              </a:rPr>
              <a:t>LUYỆN TẬP</a:t>
            </a:r>
            <a:endParaRPr lang="en-US" sz="6000" b="1">
              <a:solidFill>
                <a:schemeClr val="tx2">
                  <a:lumMod val="75000"/>
                </a:schemeClr>
              </a:solidFill>
              <a:latin typeface="Arial" panose="020B0604020202020204" pitchFamily="34" charset="0"/>
              <a:cs typeface="Arial" panose="020B0604020202020204" pitchFamily="34" charset="0"/>
            </a:endParaRPr>
          </a:p>
        </p:txBody>
      </p:sp>
      <p:sp>
        <p:nvSpPr>
          <p:cNvPr id="23" name="Freeform 7"/>
          <p:cNvSpPr/>
          <p:nvPr/>
        </p:nvSpPr>
        <p:spPr>
          <a:xfrm>
            <a:off x="1" y="3965766"/>
            <a:ext cx="5675385" cy="6321233"/>
          </a:xfrm>
          <a:custGeom>
            <a:avLst/>
            <a:gdLst/>
            <a:ahLst/>
            <a:cxnLst/>
            <a:rect l="l" t="t" r="r" b="b"/>
            <a:pathLst>
              <a:path w="13993669" h="10110426">
                <a:moveTo>
                  <a:pt x="0" y="0"/>
                </a:moveTo>
                <a:lnTo>
                  <a:pt x="13993669" y="0"/>
                </a:lnTo>
                <a:lnTo>
                  <a:pt x="13993669" y="10110426"/>
                </a:lnTo>
                <a:lnTo>
                  <a:pt x="0" y="10110426"/>
                </a:lnTo>
                <a:lnTo>
                  <a:pt x="0" y="0"/>
                </a:lnTo>
                <a:close/>
              </a:path>
            </a:pathLst>
          </a:custGeom>
          <a:blipFill>
            <a:blip r:embed="rId5">
              <a:extLst>
                <a:ext uri="{96DAC541-7B7A-43D3-8B79-37D633B846F1}">
                  <asvg:svgBlip xmlns:asvg="http://schemas.microsoft.com/office/drawing/2016/SVG/main" r:embed="rId6"/>
                </a:ext>
              </a:extLst>
            </a:blip>
            <a:srcRect/>
            <a:stretch>
              <a:fillRect l="-84380" b="-19604"/>
            </a:stretch>
          </a:blipFill>
        </p:spPr>
      </p:sp>
      <p:sp>
        <p:nvSpPr>
          <p:cNvPr id="7" name="Rectangle 6"/>
          <p:cNvSpPr/>
          <p:nvPr/>
        </p:nvSpPr>
        <p:spPr>
          <a:xfrm>
            <a:off x="5749559" y="1174510"/>
            <a:ext cx="7751033"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Trong các câu sau, câu nào </a:t>
            </a:r>
            <a:r>
              <a:rPr lang="en-US" sz="4000" b="1">
                <a:latin typeface="Arial" panose="020B0604020202020204" pitchFamily="34" charset="0"/>
                <a:cs typeface="Arial" panose="020B0604020202020204" pitchFamily="34" charset="0"/>
              </a:rPr>
              <a:t>SAI</a:t>
            </a:r>
            <a:r>
              <a:rPr lang="en-US" sz="4000">
                <a:latin typeface="Arial" panose="020B0604020202020204" pitchFamily="34" charset="0"/>
                <a:cs typeface="Arial" panose="020B0604020202020204" pitchFamily="34" charset="0"/>
              </a:rPr>
              <a:t>?</a:t>
            </a:r>
          </a:p>
        </p:txBody>
      </p:sp>
      <p:sp>
        <p:nvSpPr>
          <p:cNvPr id="11" name="Oval 10"/>
          <p:cNvSpPr/>
          <p:nvPr/>
        </p:nvSpPr>
        <p:spPr>
          <a:xfrm>
            <a:off x="5746506" y="2498543"/>
            <a:ext cx="838200" cy="8382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4000">
                <a:latin typeface="Arial" panose="020B0604020202020204" pitchFamily="34" charset="0"/>
                <a:cs typeface="Arial" panose="020B0604020202020204" pitchFamily="34" charset="0"/>
              </a:rPr>
              <a:t>a</a:t>
            </a:r>
            <a:endParaRPr lang="en-US" sz="4000">
              <a:latin typeface="Arial" panose="020B0604020202020204" pitchFamily="34" charset="0"/>
              <a:cs typeface="Arial" panose="020B0604020202020204" pitchFamily="34" charset="0"/>
            </a:endParaRPr>
          </a:p>
        </p:txBody>
      </p:sp>
      <p:sp>
        <p:nvSpPr>
          <p:cNvPr id="15" name="Rectangle 14"/>
          <p:cNvSpPr/>
          <p:nvPr/>
        </p:nvSpPr>
        <p:spPr>
          <a:xfrm>
            <a:off x="6852920" y="2165895"/>
            <a:ext cx="10389626"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Máy tính có thể giúp em tìm kiếm thông tin, tài liệu học tập.</a:t>
            </a:r>
          </a:p>
        </p:txBody>
      </p:sp>
      <p:sp>
        <p:nvSpPr>
          <p:cNvPr id="30" name="Oval 29"/>
          <p:cNvSpPr/>
          <p:nvPr/>
        </p:nvSpPr>
        <p:spPr>
          <a:xfrm>
            <a:off x="5746506" y="4317485"/>
            <a:ext cx="838200" cy="8382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4000">
                <a:latin typeface="Arial" panose="020B0604020202020204" pitchFamily="34" charset="0"/>
                <a:cs typeface="Arial" panose="020B0604020202020204" pitchFamily="34" charset="0"/>
              </a:rPr>
              <a:t>b</a:t>
            </a:r>
            <a:endParaRPr lang="en-US" sz="4000">
              <a:latin typeface="Arial" panose="020B0604020202020204" pitchFamily="34" charset="0"/>
              <a:cs typeface="Arial" panose="020B0604020202020204" pitchFamily="34" charset="0"/>
            </a:endParaRPr>
          </a:p>
        </p:txBody>
      </p:sp>
      <p:sp>
        <p:nvSpPr>
          <p:cNvPr id="31" name="Rectangle 30"/>
          <p:cNvSpPr/>
          <p:nvPr/>
        </p:nvSpPr>
        <p:spPr>
          <a:xfrm>
            <a:off x="6852920" y="4414676"/>
            <a:ext cx="9215120" cy="707886"/>
          </a:xfrm>
          <a:prstGeom prst="rect">
            <a:avLst/>
          </a:prstGeom>
        </p:spPr>
        <p:txBody>
          <a:bodyPr wrap="square">
            <a:spAutoFit/>
          </a:bodyPr>
          <a:lstStyle/>
          <a:p>
            <a:pPr algn="just"/>
            <a:r>
              <a:rPr lang="en-US" sz="4000">
                <a:latin typeface="Arial" panose="020B0604020202020204" pitchFamily="34" charset="0"/>
                <a:cs typeface="Arial" panose="020B0604020202020204" pitchFamily="34" charset="0"/>
              </a:rPr>
              <a:t>Máy tính chỉ dùng cho mục đích giải trí.</a:t>
            </a:r>
          </a:p>
        </p:txBody>
      </p:sp>
      <p:sp>
        <p:nvSpPr>
          <p:cNvPr id="32" name="Oval 31"/>
          <p:cNvSpPr/>
          <p:nvPr/>
        </p:nvSpPr>
        <p:spPr>
          <a:xfrm>
            <a:off x="5746506" y="5863356"/>
            <a:ext cx="838200" cy="8382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4000">
                <a:latin typeface="Arial" panose="020B0604020202020204" pitchFamily="34" charset="0"/>
                <a:cs typeface="Arial" panose="020B0604020202020204" pitchFamily="34" charset="0"/>
              </a:rPr>
              <a:t>c</a:t>
            </a:r>
            <a:endParaRPr lang="en-US" sz="4000">
              <a:latin typeface="Arial" panose="020B0604020202020204" pitchFamily="34" charset="0"/>
              <a:cs typeface="Arial" panose="020B0604020202020204" pitchFamily="34" charset="0"/>
            </a:endParaRPr>
          </a:p>
        </p:txBody>
      </p:sp>
      <p:sp>
        <p:nvSpPr>
          <p:cNvPr id="33" name="Rectangle 32"/>
          <p:cNvSpPr/>
          <p:nvPr/>
        </p:nvSpPr>
        <p:spPr>
          <a:xfrm>
            <a:off x="6852920" y="5530708"/>
            <a:ext cx="1073912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Nhờ có máy tính, em có thể trao đổi thông tin, hợp tác với bạn bè.</a:t>
            </a:r>
          </a:p>
        </p:txBody>
      </p:sp>
      <p:sp>
        <p:nvSpPr>
          <p:cNvPr id="34" name="Oval 33"/>
          <p:cNvSpPr/>
          <p:nvPr/>
        </p:nvSpPr>
        <p:spPr>
          <a:xfrm>
            <a:off x="5700786" y="7990748"/>
            <a:ext cx="838200" cy="8382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4000">
                <a:latin typeface="Arial" panose="020B0604020202020204" pitchFamily="34" charset="0"/>
                <a:cs typeface="Arial" panose="020B0604020202020204" pitchFamily="34" charset="0"/>
              </a:rPr>
              <a:t>d</a:t>
            </a:r>
            <a:endParaRPr lang="en-US" sz="4000">
              <a:latin typeface="Arial" panose="020B0604020202020204" pitchFamily="34" charset="0"/>
              <a:cs typeface="Arial" panose="020B0604020202020204" pitchFamily="34" charset="0"/>
            </a:endParaRPr>
          </a:p>
        </p:txBody>
      </p:sp>
      <p:sp>
        <p:nvSpPr>
          <p:cNvPr id="35" name="Rectangle 34"/>
          <p:cNvSpPr/>
          <p:nvPr/>
        </p:nvSpPr>
        <p:spPr>
          <a:xfrm>
            <a:off x="6807200" y="7658100"/>
            <a:ext cx="10435346"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Máy tính có thể giúp em tải hình ảnh, video về từ Internet.</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anim calcmode="lin" valueType="num">
                                      <p:cBhvr>
                                        <p:cTn id="24" dur="500" fill="hold"/>
                                        <p:tgtEl>
                                          <p:spTgt spid="30"/>
                                        </p:tgtEl>
                                        <p:attrNameLst>
                                          <p:attrName>ppt_x</p:attrName>
                                        </p:attrNameLst>
                                      </p:cBhvr>
                                      <p:tavLst>
                                        <p:tav tm="0">
                                          <p:val>
                                            <p:strVal val="#ppt_x"/>
                                          </p:val>
                                        </p:tav>
                                        <p:tav tm="100000">
                                          <p:val>
                                            <p:strVal val="#ppt_x"/>
                                          </p:val>
                                        </p:tav>
                                      </p:tavLst>
                                    </p:anim>
                                    <p:anim calcmode="lin" valueType="num">
                                      <p:cBhvr>
                                        <p:cTn id="25" dur="500" fill="hold"/>
                                        <p:tgtEl>
                                          <p:spTgt spid="3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anim calcmode="lin" valueType="num">
                                      <p:cBhvr>
                                        <p:cTn id="29" dur="500" fill="hold"/>
                                        <p:tgtEl>
                                          <p:spTgt spid="31"/>
                                        </p:tgtEl>
                                        <p:attrNameLst>
                                          <p:attrName>ppt_x</p:attrName>
                                        </p:attrNameLst>
                                      </p:cBhvr>
                                      <p:tavLst>
                                        <p:tav tm="0">
                                          <p:val>
                                            <p:strVal val="#ppt_x"/>
                                          </p:val>
                                        </p:tav>
                                        <p:tav tm="100000">
                                          <p:val>
                                            <p:strVal val="#ppt_x"/>
                                          </p:val>
                                        </p:tav>
                                      </p:tavLst>
                                    </p:anim>
                                    <p:anim calcmode="lin" valueType="num">
                                      <p:cBhvr>
                                        <p:cTn id="30" dur="500" fill="hold"/>
                                        <p:tgtEl>
                                          <p:spTgt spid="3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anim calcmode="lin" valueType="num">
                                      <p:cBhvr>
                                        <p:cTn id="35" dur="500" fill="hold"/>
                                        <p:tgtEl>
                                          <p:spTgt spid="32"/>
                                        </p:tgtEl>
                                        <p:attrNameLst>
                                          <p:attrName>ppt_x</p:attrName>
                                        </p:attrNameLst>
                                      </p:cBhvr>
                                      <p:tavLst>
                                        <p:tav tm="0">
                                          <p:val>
                                            <p:strVal val="#ppt_x"/>
                                          </p:val>
                                        </p:tav>
                                        <p:tav tm="100000">
                                          <p:val>
                                            <p:strVal val="#ppt_x"/>
                                          </p:val>
                                        </p:tav>
                                      </p:tavLst>
                                    </p:anim>
                                    <p:anim calcmode="lin" valueType="num">
                                      <p:cBhvr>
                                        <p:cTn id="36" dur="5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anim calcmode="lin" valueType="num">
                                      <p:cBhvr>
                                        <p:cTn id="40" dur="500" fill="hold"/>
                                        <p:tgtEl>
                                          <p:spTgt spid="33"/>
                                        </p:tgtEl>
                                        <p:attrNameLst>
                                          <p:attrName>ppt_x</p:attrName>
                                        </p:attrNameLst>
                                      </p:cBhvr>
                                      <p:tavLst>
                                        <p:tav tm="0">
                                          <p:val>
                                            <p:strVal val="#ppt_x"/>
                                          </p:val>
                                        </p:tav>
                                        <p:tav tm="100000">
                                          <p:val>
                                            <p:strVal val="#ppt_x"/>
                                          </p:val>
                                        </p:tav>
                                      </p:tavLst>
                                    </p:anim>
                                    <p:anim calcmode="lin" valueType="num">
                                      <p:cBhvr>
                                        <p:cTn id="41" dur="500" fill="hold"/>
                                        <p:tgtEl>
                                          <p:spTgt spid="33"/>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2"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anim calcmode="lin" valueType="num">
                                      <p:cBhvr>
                                        <p:cTn id="46" dur="500" fill="hold"/>
                                        <p:tgtEl>
                                          <p:spTgt spid="34"/>
                                        </p:tgtEl>
                                        <p:attrNameLst>
                                          <p:attrName>ppt_x</p:attrName>
                                        </p:attrNameLst>
                                      </p:cBhvr>
                                      <p:tavLst>
                                        <p:tav tm="0">
                                          <p:val>
                                            <p:strVal val="#ppt_x"/>
                                          </p:val>
                                        </p:tav>
                                        <p:tav tm="100000">
                                          <p:val>
                                            <p:strVal val="#ppt_x"/>
                                          </p:val>
                                        </p:tav>
                                      </p:tavLst>
                                    </p:anim>
                                    <p:anim calcmode="lin" valueType="num">
                                      <p:cBhvr>
                                        <p:cTn id="47" dur="500" fill="hold"/>
                                        <p:tgtEl>
                                          <p:spTgt spid="3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anim calcmode="lin" valueType="num">
                                      <p:cBhvr>
                                        <p:cTn id="51" dur="500" fill="hold"/>
                                        <p:tgtEl>
                                          <p:spTgt spid="35"/>
                                        </p:tgtEl>
                                        <p:attrNameLst>
                                          <p:attrName>ppt_x</p:attrName>
                                        </p:attrNameLst>
                                      </p:cBhvr>
                                      <p:tavLst>
                                        <p:tav tm="0">
                                          <p:val>
                                            <p:strVal val="#ppt_x"/>
                                          </p:val>
                                        </p:tav>
                                        <p:tav tm="100000">
                                          <p:val>
                                            <p:strVal val="#ppt_x"/>
                                          </p:val>
                                        </p:tav>
                                      </p:tavLst>
                                    </p:anim>
                                    <p:anim calcmode="lin" valueType="num">
                                      <p:cBhvr>
                                        <p:cTn id="5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0"/>
                                        </p:tgtEl>
                                        <p:attrNameLst>
                                          <p:attrName>fillcolor</p:attrName>
                                        </p:attrNameLst>
                                      </p:cBhvr>
                                      <p:to>
                                        <a:srgbClr val="00B050"/>
                                      </p:to>
                                    </p:animClr>
                                    <p:set>
                                      <p:cBhvr>
                                        <p:cTn id="57" dur="500" fill="hold"/>
                                        <p:tgtEl>
                                          <p:spTgt spid="30"/>
                                        </p:tgtEl>
                                        <p:attrNameLst>
                                          <p:attrName>fill.type</p:attrName>
                                        </p:attrNameLst>
                                      </p:cBhvr>
                                      <p:to>
                                        <p:strVal val="solid"/>
                                      </p:to>
                                    </p:set>
                                    <p:set>
                                      <p:cBhvr>
                                        <p:cTn id="58" dur="500" fill="hold"/>
                                        <p:tgtEl>
                                          <p:spTgt spid="30"/>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par>
                                <p:cTn id="59" presetID="26" presetClass="emph" presetSubtype="0" repeatCount="2000" fill="hold" grpId="1" nodeType="withEffect">
                                  <p:stCondLst>
                                    <p:cond delay="0"/>
                                  </p:stCondLst>
                                  <p:childTnLst>
                                    <p:animEffect transition="out" filter="fade">
                                      <p:cBhvr>
                                        <p:cTn id="60" dur="500" tmFilter="0, 0; .2, .5; .8, .5; 1, 0"/>
                                        <p:tgtEl>
                                          <p:spTgt spid="30"/>
                                        </p:tgtEl>
                                      </p:cBhvr>
                                    </p:animEffect>
                                    <p:animScale>
                                      <p:cBhvr>
                                        <p:cTn id="61"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5" grpId="0"/>
      <p:bldP spid="30" grpId="0" animBg="1"/>
      <p:bldP spid="30" grpId="1" animBg="1"/>
      <p:bldP spid="31" grpId="0"/>
      <p:bldP spid="32" grpId="0" animBg="1"/>
      <p:bldP spid="33" grpId="0"/>
      <p:bldP spid="34"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2648582" y="-2875153"/>
            <a:ext cx="5295542" cy="5295542"/>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730360" y="7060995"/>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2"/>
          <p:cNvSpPr txBox="1"/>
          <p:nvPr/>
        </p:nvSpPr>
        <p:spPr>
          <a:xfrm>
            <a:off x="8090197" y="523388"/>
            <a:ext cx="8533684" cy="1558375"/>
          </a:xfrm>
          <a:prstGeom prst="rect">
            <a:avLst/>
          </a:prstGeom>
        </p:spPr>
        <p:txBody>
          <a:bodyPr lIns="0" tIns="0" rIns="0" bIns="0" rtlCol="0" anchor="t">
            <a:spAutoFit/>
          </a:bodyPr>
          <a:lstStyle/>
          <a:p>
            <a:pPr algn="ctr">
              <a:lnSpc>
                <a:spcPts val="14154"/>
              </a:lnSpc>
            </a:pPr>
            <a:r>
              <a:rPr lang="vi-VN" sz="6600" b="1">
                <a:solidFill>
                  <a:schemeClr val="tx2">
                    <a:lumMod val="75000"/>
                  </a:schemeClr>
                </a:solidFill>
                <a:latin typeface="Arial" panose="020B0604020202020204" pitchFamily="34" charset="0"/>
                <a:cs typeface="Arial" panose="020B0604020202020204" pitchFamily="34" charset="0"/>
              </a:rPr>
              <a:t>VẬN DỤNG</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14" name="Rectangle 13"/>
          <p:cNvSpPr/>
          <p:nvPr/>
        </p:nvSpPr>
        <p:spPr>
          <a:xfrm>
            <a:off x="6361040" y="2547732"/>
            <a:ext cx="11291475" cy="655564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Em đã sử dụng máy tính trong các tình huống nào dưới đây? Với mỗi tình huống cho một ví dụ minh hoạ.</a:t>
            </a:r>
          </a:p>
          <a:p>
            <a:pPr algn="just">
              <a:lnSpc>
                <a:spcPct val="150000"/>
              </a:lnSpc>
            </a:pPr>
            <a:r>
              <a:rPr lang="vi-VN" sz="4000">
                <a:latin typeface="Arial" panose="020B0604020202020204" pitchFamily="34" charset="0"/>
                <a:cs typeface="Arial" panose="020B0604020202020204" pitchFamily="34" charset="0"/>
              </a:rPr>
              <a:t>a) Học trực tuyến.</a:t>
            </a:r>
          </a:p>
          <a:p>
            <a:pPr algn="just">
              <a:lnSpc>
                <a:spcPct val="150000"/>
              </a:lnSpc>
            </a:pPr>
            <a:r>
              <a:rPr lang="vi-VN" sz="4000">
                <a:latin typeface="Arial" panose="020B0604020202020204" pitchFamily="34" charset="0"/>
                <a:cs typeface="Arial" panose="020B0604020202020204" pitchFamily="34" charset="0"/>
              </a:rPr>
              <a:t>b) Tìm kiếm thông tin.</a:t>
            </a:r>
          </a:p>
          <a:p>
            <a:pPr algn="just">
              <a:lnSpc>
                <a:spcPct val="150000"/>
              </a:lnSpc>
            </a:pPr>
            <a:r>
              <a:rPr lang="vi-VN" sz="4000">
                <a:latin typeface="Arial" panose="020B0604020202020204" pitchFamily="34" charset="0"/>
                <a:cs typeface="Arial" panose="020B0604020202020204" pitchFamily="34" charset="0"/>
              </a:rPr>
              <a:t>c) Chia sẻ hình ảnh.</a:t>
            </a:r>
          </a:p>
          <a:p>
            <a:pPr algn="just">
              <a:lnSpc>
                <a:spcPct val="150000"/>
              </a:lnSpc>
            </a:pPr>
            <a:r>
              <a:rPr lang="vi-VN" sz="4000">
                <a:latin typeface="Arial" panose="020B0604020202020204" pitchFamily="34" charset="0"/>
                <a:cs typeface="Arial" panose="020B0604020202020204" pitchFamily="34" charset="0"/>
              </a:rPr>
              <a:t>d) Giải trí.</a:t>
            </a:r>
          </a:p>
        </p:txBody>
      </p:sp>
      <p:sp>
        <p:nvSpPr>
          <p:cNvPr id="15" name="Freeform 11"/>
          <p:cNvSpPr/>
          <p:nvPr/>
        </p:nvSpPr>
        <p:spPr>
          <a:xfrm flipH="1">
            <a:off x="134719" y="5610992"/>
            <a:ext cx="5775820" cy="4676008"/>
          </a:xfrm>
          <a:custGeom>
            <a:avLst/>
            <a:gdLst/>
            <a:ahLst/>
            <a:cxnLst/>
            <a:rect l="l" t="t" r="r" b="b"/>
            <a:pathLst>
              <a:path w="2327638" h="1884417">
                <a:moveTo>
                  <a:pt x="0" y="0"/>
                </a:moveTo>
                <a:lnTo>
                  <a:pt x="2327638" y="0"/>
                </a:lnTo>
                <a:lnTo>
                  <a:pt x="2327638" y="1884416"/>
                </a:lnTo>
                <a:lnTo>
                  <a:pt x="0" y="18844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57200" y="-42315"/>
            <a:ext cx="4058005" cy="40580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8" name="Group 17"/>
          <p:cNvGrpSpPr/>
          <p:nvPr/>
        </p:nvGrpSpPr>
        <p:grpSpPr>
          <a:xfrm>
            <a:off x="990600" y="503772"/>
            <a:ext cx="4572000" cy="1972728"/>
            <a:chOff x="990600" y="458976"/>
            <a:chExt cx="4572000" cy="1972728"/>
          </a:xfrm>
        </p:grpSpPr>
        <p:pic>
          <p:nvPicPr>
            <p:cNvPr id="2" name="Picture 1"/>
            <p:cNvPicPr>
              <a:picLocks noChangeAspect="1"/>
            </p:cNvPicPr>
            <p:nvPr/>
          </p:nvPicPr>
          <p:blipFill>
            <a:blip r:embed="rId2"/>
            <a:stretch>
              <a:fillRect/>
            </a:stretch>
          </p:blipFill>
          <p:spPr>
            <a:xfrm>
              <a:off x="990600" y="458976"/>
              <a:ext cx="1896390" cy="1972728"/>
            </a:xfrm>
            <a:prstGeom prst="rect">
              <a:avLst/>
            </a:prstGeom>
          </p:spPr>
        </p:pic>
        <p:sp>
          <p:nvSpPr>
            <p:cNvPr id="3" name="Rounded Rectangular Callout 2"/>
            <p:cNvSpPr/>
            <p:nvPr/>
          </p:nvSpPr>
          <p:spPr>
            <a:xfrm>
              <a:off x="3429000" y="755304"/>
              <a:ext cx="2133600" cy="1122982"/>
            </a:xfrm>
            <a:prstGeom prst="wedgeRoundRectCallout">
              <a:avLst>
                <a:gd name="adj1" fmla="val -77198"/>
                <a:gd name="adj2" fmla="val 42823"/>
                <a:gd name="adj3" fmla="val 16667"/>
              </a:avLst>
            </a:prstGeom>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Ví dụ</a:t>
              </a:r>
              <a:endParaRPr lang="en-US" sz="4000" b="1">
                <a:solidFill>
                  <a:schemeClr val="bg1"/>
                </a:solidFill>
                <a:latin typeface="Arial" panose="020B0604020202020204" pitchFamily="34" charset="0"/>
                <a:cs typeface="Arial" panose="020B0604020202020204" pitchFamily="34" charset="0"/>
              </a:endParaRPr>
            </a:p>
          </p:txBody>
        </p:sp>
      </p:grpSp>
      <p:grpSp>
        <p:nvGrpSpPr>
          <p:cNvPr id="8" name="Group 7"/>
          <p:cNvGrpSpPr/>
          <p:nvPr/>
        </p:nvGrpSpPr>
        <p:grpSpPr>
          <a:xfrm>
            <a:off x="914400" y="3130331"/>
            <a:ext cx="5029200" cy="6212637"/>
            <a:chOff x="346495" y="4716586"/>
            <a:chExt cx="5029200" cy="6212637"/>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570"/>
            <a:stretch/>
          </p:blipFill>
          <p:spPr>
            <a:xfrm>
              <a:off x="1165127" y="4716586"/>
              <a:ext cx="3391936" cy="3352800"/>
            </a:xfrm>
            <a:prstGeom prst="ellipse">
              <a:avLst/>
            </a:prstGeom>
          </p:spPr>
        </p:pic>
        <p:sp>
          <p:nvSpPr>
            <p:cNvPr id="7" name="Rectangle 6"/>
            <p:cNvSpPr/>
            <p:nvPr/>
          </p:nvSpPr>
          <p:spPr>
            <a:xfrm>
              <a:off x="346495" y="8343900"/>
              <a:ext cx="5029200" cy="2585323"/>
            </a:xfrm>
            <a:prstGeom prst="rect">
              <a:avLst/>
            </a:prstGeom>
          </p:spPr>
          <p:txBody>
            <a:bodyPr wrap="square">
              <a:spAutoFit/>
            </a:bodyPr>
            <a:lstStyle/>
            <a:p>
              <a:pPr algn="ctr">
                <a:lnSpc>
                  <a:spcPct val="150000"/>
                </a:lnSpc>
              </a:pPr>
              <a:r>
                <a:rPr lang="vi-VN" sz="3600">
                  <a:latin typeface="Arial" panose="020B0604020202020204" pitchFamily="34" charset="0"/>
                  <a:cs typeface="Arial" panose="020B0604020202020204" pitchFamily="34" charset="0"/>
                </a:rPr>
                <a:t>a) Em t</a:t>
              </a:r>
              <a:r>
                <a:rPr lang="en-US" sz="3600">
                  <a:latin typeface="Arial" panose="020B0604020202020204" pitchFamily="34" charset="0"/>
                  <a:cs typeface="Arial" panose="020B0604020202020204" pitchFamily="34" charset="0"/>
                </a:rPr>
                <a:t>ham gia lớp học trực tuyến qua phần mềm Zoom</a:t>
              </a:r>
            </a:p>
          </p:txBody>
        </p:sp>
      </p:grpSp>
      <p:grpSp>
        <p:nvGrpSpPr>
          <p:cNvPr id="9" name="Group 8"/>
          <p:cNvGrpSpPr/>
          <p:nvPr/>
        </p:nvGrpSpPr>
        <p:grpSpPr>
          <a:xfrm>
            <a:off x="6638925" y="3238317"/>
            <a:ext cx="4552950" cy="5273654"/>
            <a:chOff x="13767435" y="5295716"/>
            <a:chExt cx="4552950" cy="5273654"/>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4142" r="61364" b="13131"/>
            <a:stretch/>
          </p:blipFill>
          <p:spPr>
            <a:xfrm>
              <a:off x="14469110" y="5295716"/>
              <a:ext cx="3149600" cy="3334871"/>
            </a:xfrm>
            <a:prstGeom prst="rect">
              <a:avLst/>
            </a:prstGeom>
          </p:spPr>
        </p:pic>
        <p:sp>
          <p:nvSpPr>
            <p:cNvPr id="11" name="TextBox 10"/>
            <p:cNvSpPr txBox="1"/>
            <p:nvPr/>
          </p:nvSpPr>
          <p:spPr>
            <a:xfrm>
              <a:off x="13767435" y="8815044"/>
              <a:ext cx="4552950" cy="1754326"/>
            </a:xfrm>
            <a:prstGeom prst="rect">
              <a:avLst/>
            </a:prstGeom>
            <a:noFill/>
          </p:spPr>
          <p:txBody>
            <a:bodyPr wrap="square" rtlCol="0">
              <a:spAutoFit/>
            </a:bodyPr>
            <a:lstStyle/>
            <a:p>
              <a:pPr algn="ctr">
                <a:lnSpc>
                  <a:spcPct val="150000"/>
                </a:lnSpc>
              </a:pPr>
              <a:r>
                <a:rPr lang="vi-VN" sz="3600">
                  <a:latin typeface="Arial" panose="020B0604020202020204" pitchFamily="34" charset="0"/>
                  <a:cs typeface="Arial" panose="020B0604020202020204" pitchFamily="34" charset="0"/>
                </a:rPr>
                <a:t>b) Sử dụng Google để tìm kiếm thông tin </a:t>
              </a:r>
              <a:endParaRPr lang="en-US" sz="3600">
                <a:latin typeface="Arial" panose="020B0604020202020204" pitchFamily="34" charset="0"/>
                <a:cs typeface="Arial" panose="020B0604020202020204" pitchFamily="34" charset="0"/>
              </a:endParaRPr>
            </a:p>
          </p:txBody>
        </p:sp>
      </p:grpSp>
      <p:grpSp>
        <p:nvGrpSpPr>
          <p:cNvPr id="20" name="Group 19"/>
          <p:cNvGrpSpPr/>
          <p:nvPr/>
        </p:nvGrpSpPr>
        <p:grpSpPr>
          <a:xfrm>
            <a:off x="11658600" y="3130331"/>
            <a:ext cx="5943600" cy="6212637"/>
            <a:chOff x="11658600" y="3130331"/>
            <a:chExt cx="5943600" cy="6212637"/>
          </a:xfrm>
        </p:grpSpPr>
        <p:sp>
          <p:nvSpPr>
            <p:cNvPr id="12" name="Rectangle 11"/>
            <p:cNvSpPr/>
            <p:nvPr/>
          </p:nvSpPr>
          <p:spPr>
            <a:xfrm>
              <a:off x="11658600" y="6757645"/>
              <a:ext cx="5943600" cy="2585323"/>
            </a:xfrm>
            <a:prstGeom prst="rect">
              <a:avLst/>
            </a:prstGeom>
          </p:spPr>
          <p:txBody>
            <a:bodyPr wrap="square">
              <a:spAutoFit/>
            </a:bodyPr>
            <a:lstStyle/>
            <a:p>
              <a:pPr algn="ctr">
                <a:lnSpc>
                  <a:spcPct val="150000"/>
                </a:lnSpc>
              </a:pPr>
              <a:r>
                <a:rPr lang="vi-VN" sz="3600">
                  <a:latin typeface="Arial" panose="020B0604020202020204" pitchFamily="34" charset="0"/>
                  <a:ea typeface="Calibri" panose="020F0502020204030204" pitchFamily="34" charset="0"/>
                  <a:cs typeface="Arial" panose="020B0604020202020204" pitchFamily="34" charset="0"/>
                </a:rPr>
                <a:t>c) Em chia sẻ một bức ảnh đẹp với bạn qua phần mềm chat Messenger Kids</a:t>
              </a:r>
              <a:endParaRPr lang="en-US" sz="360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5"/>
            <a:stretch>
              <a:fillRect/>
            </a:stretch>
          </p:blipFill>
          <p:spPr>
            <a:xfrm>
              <a:off x="12740245" y="3130331"/>
              <a:ext cx="3810330" cy="3346994"/>
            </a:xfrm>
            <a:prstGeom prst="rect">
              <a:avLst/>
            </a:prstGeom>
          </p:spPr>
        </p:pic>
      </p:gr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68600" y="-7620"/>
            <a:ext cx="3210102" cy="3210102"/>
          </a:xfrm>
          <a:prstGeom prst="rect">
            <a:avLst/>
          </a:prstGeom>
        </p:spPr>
      </p:pic>
    </p:spTree>
    <p:extLst>
      <p:ext uri="{BB962C8B-B14F-4D97-AF65-F5344CB8AC3E}">
        <p14:creationId xmlns:p14="http://schemas.microsoft.com/office/powerpoint/2010/main" val="185172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3514"/>
          <a:stretch/>
        </p:blipFill>
        <p:spPr>
          <a:xfrm>
            <a:off x="11658600" y="3618924"/>
            <a:ext cx="6629400" cy="6645216"/>
          </a:xfrm>
          <a:prstGeom prst="rect">
            <a:avLst/>
          </a:prstGeom>
        </p:spPr>
      </p:pic>
      <p:grpSp>
        <p:nvGrpSpPr>
          <p:cNvPr id="7" name="Group 6"/>
          <p:cNvGrpSpPr/>
          <p:nvPr/>
        </p:nvGrpSpPr>
        <p:grpSpPr>
          <a:xfrm>
            <a:off x="762000" y="876300"/>
            <a:ext cx="10058400" cy="5867400"/>
            <a:chOff x="762000" y="876300"/>
            <a:chExt cx="10058400" cy="5867400"/>
          </a:xfrm>
        </p:grpSpPr>
        <p:sp>
          <p:nvSpPr>
            <p:cNvPr id="5" name="Rounded Rectangular Callout 4"/>
            <p:cNvSpPr/>
            <p:nvPr/>
          </p:nvSpPr>
          <p:spPr>
            <a:xfrm>
              <a:off x="762000" y="876300"/>
              <a:ext cx="10058400" cy="5867400"/>
            </a:xfrm>
            <a:prstGeom prst="wedgeRoundRectCallout">
              <a:avLst>
                <a:gd name="adj1" fmla="val 71149"/>
                <a:gd name="adj2" fmla="val 39643"/>
                <a:gd name="adj3" fmla="val 16667"/>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509" y="1037838"/>
              <a:ext cx="8821381" cy="5544324"/>
            </a:xfrm>
            <a:prstGeom prst="rect">
              <a:avLst/>
            </a:prstGeom>
          </p:spPr>
        </p:pic>
      </p:grpSp>
      <p:sp>
        <p:nvSpPr>
          <p:cNvPr id="8" name="Rectangle 7"/>
          <p:cNvSpPr/>
          <p:nvPr/>
        </p:nvSpPr>
        <p:spPr>
          <a:xfrm>
            <a:off x="1562099" y="7124700"/>
            <a:ext cx="8458200" cy="1938992"/>
          </a:xfrm>
          <a:prstGeom prst="rect">
            <a:avLst/>
          </a:prstGeom>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d) </a:t>
            </a:r>
            <a:r>
              <a:rPr lang="vi-VN" sz="4000">
                <a:latin typeface="Arial" panose="020B0604020202020204" pitchFamily="34" charset="0"/>
                <a:cs typeface="Arial" panose="020B0604020202020204" pitchFamily="34" charset="0"/>
              </a:rPr>
              <a:t>Em xem </a:t>
            </a:r>
            <a:r>
              <a:rPr lang="en-US" sz="4000">
                <a:latin typeface="Arial" panose="020B0604020202020204" pitchFamily="34" charset="0"/>
                <a:cs typeface="Arial" panose="020B0604020202020204" pitchFamily="34" charset="0"/>
              </a:rPr>
              <a:t>video trên trang web youtubekids.com</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68600" y="-7620"/>
            <a:ext cx="3210102" cy="3210102"/>
          </a:xfrm>
          <a:prstGeom prst="rect">
            <a:avLst/>
          </a:prstGeom>
        </p:spPr>
      </p:pic>
    </p:spTree>
    <p:extLst>
      <p:ext uri="{BB962C8B-B14F-4D97-AF65-F5344CB8AC3E}">
        <p14:creationId xmlns:p14="http://schemas.microsoft.com/office/powerpoint/2010/main" val="69210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1"/>
          <p:cNvGrpSpPr/>
          <p:nvPr/>
        </p:nvGrpSpPr>
        <p:grpSpPr>
          <a:xfrm>
            <a:off x="6019800" y="0"/>
            <a:ext cx="6629400" cy="1485900"/>
            <a:chOff x="6400800" y="0"/>
            <a:chExt cx="5867400" cy="1485900"/>
          </a:xfrm>
        </p:grpSpPr>
        <p:sp>
          <p:nvSpPr>
            <p:cNvPr id="3" name="Round Same Side Corner Rectangle 2"/>
            <p:cNvSpPr/>
            <p:nvPr/>
          </p:nvSpPr>
          <p:spPr>
            <a:xfrm flipH="1" flipV="1">
              <a:off x="6400800" y="0"/>
              <a:ext cx="5867400" cy="1485900"/>
            </a:xfrm>
            <a:prstGeom prst="round2SameRect">
              <a:avLst>
                <a:gd name="adj1" fmla="val 39060"/>
                <a:gd name="adj2" fmla="val 0"/>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33817" y="358229"/>
              <a:ext cx="5401365"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TRÒ CHƠI ĐỐ VUI</a:t>
              </a:r>
            </a:p>
          </p:txBody>
        </p:sp>
      </p:grpSp>
      <p:sp>
        <p:nvSpPr>
          <p:cNvPr id="8" name="Rectangle 7"/>
          <p:cNvSpPr/>
          <p:nvPr/>
        </p:nvSpPr>
        <p:spPr>
          <a:xfrm>
            <a:off x="2057400" y="2248584"/>
            <a:ext cx="6716903" cy="707886"/>
          </a:xfrm>
          <a:prstGeom prst="rect">
            <a:avLst/>
          </a:prstGeom>
        </p:spPr>
        <p:txBody>
          <a:bodyPr wrap="none">
            <a:spAutoFit/>
          </a:bodyPr>
          <a:lstStyle/>
          <a:p>
            <a:r>
              <a:rPr lang="en-US" sz="4000" b="1">
                <a:solidFill>
                  <a:srgbClr val="C00000"/>
                </a:solidFill>
                <a:latin typeface="Arial" panose="020B0604020202020204" pitchFamily="34" charset="0"/>
                <a:cs typeface="Arial" panose="020B0604020202020204" pitchFamily="34" charset="0"/>
              </a:rPr>
              <a:t>Câu 1. </a:t>
            </a:r>
            <a:r>
              <a:rPr lang="en-US" sz="4000">
                <a:latin typeface="Arial" panose="020B0604020202020204" pitchFamily="34" charset="0"/>
                <a:cs typeface="Arial" panose="020B0604020202020204" pitchFamily="34" charset="0"/>
              </a:rPr>
              <a:t>Đây là phần mềm gì?</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99" y="3314700"/>
            <a:ext cx="8509000" cy="625068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35719"/>
            <a:ext cx="1478388" cy="1492811"/>
          </a:xfrm>
          <a:prstGeom prst="rect">
            <a:avLst/>
          </a:prstGeom>
        </p:spPr>
      </p:pic>
      <p:sp>
        <p:nvSpPr>
          <p:cNvPr id="11" name="Rounded Rectangular Callout 10"/>
          <p:cNvSpPr/>
          <p:nvPr/>
        </p:nvSpPr>
        <p:spPr>
          <a:xfrm>
            <a:off x="13106400" y="2400300"/>
            <a:ext cx="4724400" cy="2971800"/>
          </a:xfrm>
          <a:prstGeom prst="wedgeRoundRectCallout">
            <a:avLst>
              <a:gd name="adj1" fmla="val -46625"/>
              <a:gd name="adj2" fmla="val 10646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Basic Mouse Skills - phần mềm sử dụng chuột</a:t>
            </a:r>
            <a:endParaRPr lang="en-US" sz="400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838198" y="6896100"/>
            <a:ext cx="2743200" cy="3065663"/>
          </a:xfrm>
          <a:prstGeom prst="rect">
            <a:avLst/>
          </a:prstGeom>
        </p:spPr>
      </p:pic>
    </p:spTree>
    <p:extLst>
      <p:ext uri="{BB962C8B-B14F-4D97-AF65-F5344CB8AC3E}">
        <p14:creationId xmlns:p14="http://schemas.microsoft.com/office/powerpoint/2010/main" val="30519395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p:cNvSpPr/>
          <p:nvPr/>
        </p:nvSpPr>
        <p:spPr>
          <a:xfrm>
            <a:off x="1295400" y="952500"/>
            <a:ext cx="9764211" cy="707886"/>
          </a:xfrm>
          <a:prstGeom prst="rect">
            <a:avLst/>
          </a:prstGeom>
        </p:spPr>
        <p:txBody>
          <a:bodyPr wrap="none">
            <a:spAutoFit/>
          </a:bodyPr>
          <a:lstStyle/>
          <a:p>
            <a:r>
              <a:rPr lang="en-US" sz="4000" b="1">
                <a:solidFill>
                  <a:srgbClr val="C00000"/>
                </a:solidFill>
                <a:latin typeface="Arial" panose="020B0604020202020204" pitchFamily="34" charset="0"/>
                <a:cs typeface="Arial" panose="020B0604020202020204" pitchFamily="34" charset="0"/>
              </a:rPr>
              <a:t>Câu 2. </a:t>
            </a:r>
            <a:r>
              <a:rPr lang="vi-VN" sz="4000">
                <a:latin typeface="Arial" panose="020B0604020202020204" pitchFamily="34" charset="0"/>
                <a:cs typeface="Arial" panose="020B0604020202020204" pitchFamily="34" charset="0"/>
              </a:rPr>
              <a:t>Mọi người trong hình </a:t>
            </a:r>
            <a:r>
              <a:rPr lang="en-US" sz="4000">
                <a:latin typeface="Arial" panose="020B0604020202020204" pitchFamily="34" charset="0"/>
                <a:cs typeface="Arial" panose="020B0604020202020204" pitchFamily="34" charset="0"/>
              </a:rPr>
              <a:t>đang làm gì?</a:t>
            </a:r>
          </a:p>
        </p:txBody>
      </p:sp>
      <p:pic>
        <p:nvPicPr>
          <p:cNvPr id="7" name="Picture 6" descr="Family video call Vectors &amp; Illustrations for Free Download | Freepik"/>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600" y="2019300"/>
            <a:ext cx="7772400" cy="7772400"/>
          </a:xfrm>
          <a:prstGeom prst="rect">
            <a:avLst/>
          </a:prstGeom>
          <a:noFill/>
          <a:ln>
            <a:noFill/>
          </a:ln>
        </p:spPr>
      </p:pic>
      <p:grpSp>
        <p:nvGrpSpPr>
          <p:cNvPr id="11" name="Group 10"/>
          <p:cNvGrpSpPr/>
          <p:nvPr/>
        </p:nvGrpSpPr>
        <p:grpSpPr>
          <a:xfrm>
            <a:off x="9677400" y="2476500"/>
            <a:ext cx="7543800" cy="7315200"/>
            <a:chOff x="9677400" y="2476500"/>
            <a:chExt cx="7543800" cy="7315200"/>
          </a:xfrm>
        </p:grpSpPr>
        <p:pic>
          <p:nvPicPr>
            <p:cNvPr id="8" name="Picture 7"/>
            <p:cNvPicPr>
              <a:picLocks noChangeAspect="1"/>
            </p:cNvPicPr>
            <p:nvPr/>
          </p:nvPicPr>
          <p:blipFill>
            <a:blip r:embed="rId3"/>
            <a:stretch>
              <a:fillRect/>
            </a:stretch>
          </p:blipFill>
          <p:spPr>
            <a:xfrm>
              <a:off x="14554200" y="6204325"/>
              <a:ext cx="2667000" cy="3587375"/>
            </a:xfrm>
            <a:prstGeom prst="rect">
              <a:avLst/>
            </a:prstGeom>
          </p:spPr>
        </p:pic>
        <p:sp>
          <p:nvSpPr>
            <p:cNvPr id="9" name="Rounded Rectangular Callout 8"/>
            <p:cNvSpPr/>
            <p:nvPr/>
          </p:nvSpPr>
          <p:spPr>
            <a:xfrm>
              <a:off x="9677400" y="2476500"/>
              <a:ext cx="6400800" cy="3124200"/>
            </a:xfrm>
            <a:prstGeom prst="wedgeRoundRectCallout">
              <a:avLst>
                <a:gd name="adj1" fmla="val 38310"/>
                <a:gd name="adj2" fmla="val 9347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4000">
                  <a:solidFill>
                    <a:schemeClr val="tx1"/>
                  </a:solidFill>
                  <a:cs typeface="Arial" panose="020B0604020202020204" pitchFamily="34" charset="0"/>
                </a:rPr>
                <a:t>Trò chuyện với người thân, bạn bè thông qua phần mềm gọi video.</a:t>
              </a:r>
              <a:endParaRPr lang="en-US" sz="4000">
                <a:solidFill>
                  <a:schemeClr val="tx1"/>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4"/>
          <a:stretch>
            <a:fillRect/>
          </a:stretch>
        </p:blipFill>
        <p:spPr>
          <a:xfrm flipH="1">
            <a:off x="16611600" y="180862"/>
            <a:ext cx="1474686" cy="1543276"/>
          </a:xfrm>
          <a:prstGeom prst="rect">
            <a:avLst/>
          </a:prstGeom>
        </p:spPr>
      </p:pic>
    </p:spTree>
    <p:extLst>
      <p:ext uri="{BB962C8B-B14F-4D97-AF65-F5344CB8AC3E}">
        <p14:creationId xmlns:p14="http://schemas.microsoft.com/office/powerpoint/2010/main" val="294161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p:cNvSpPr/>
          <p:nvPr/>
        </p:nvSpPr>
        <p:spPr>
          <a:xfrm>
            <a:off x="1371600" y="1252994"/>
            <a:ext cx="10540065" cy="707886"/>
          </a:xfrm>
          <a:prstGeom prst="rect">
            <a:avLst/>
          </a:prstGeom>
        </p:spPr>
        <p:txBody>
          <a:bodyPr wrap="none">
            <a:spAutoFit/>
          </a:bodyPr>
          <a:lstStyle/>
          <a:p>
            <a:r>
              <a:rPr lang="en-US" sz="4000" b="1">
                <a:solidFill>
                  <a:srgbClr val="C00000"/>
                </a:solidFill>
                <a:latin typeface="Arial" panose="020B0604020202020204" pitchFamily="34" charset="0"/>
                <a:cs typeface="Arial" panose="020B0604020202020204" pitchFamily="34" charset="0"/>
              </a:rPr>
              <a:t>Câu 3. </a:t>
            </a:r>
            <a:r>
              <a:rPr lang="en-US" sz="4000">
                <a:latin typeface="Arial" panose="020B0604020202020204" pitchFamily="34" charset="0"/>
                <a:cs typeface="Arial" panose="020B0604020202020204" pitchFamily="34" charset="0"/>
              </a:rPr>
              <a:t>Đâu là phần mềm soạn thảo văn bản?</a:t>
            </a:r>
          </a:p>
        </p:txBody>
      </p:sp>
      <p:pic>
        <p:nvPicPr>
          <p:cNvPr id="7" name="Picture 6"/>
          <p:cNvPicPr>
            <a:picLocks noChangeAspect="1"/>
          </p:cNvPicPr>
          <p:nvPr/>
        </p:nvPicPr>
        <p:blipFill>
          <a:blip r:embed="rId3"/>
          <a:stretch>
            <a:fillRect/>
          </a:stretch>
        </p:blipFill>
        <p:spPr>
          <a:xfrm>
            <a:off x="13411200" y="1257300"/>
            <a:ext cx="3523793" cy="8961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086100"/>
            <a:ext cx="4444187" cy="277761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2552699"/>
            <a:ext cx="3810000" cy="3810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0200" y="3068891"/>
            <a:ext cx="2986379" cy="2777617"/>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1" b="1621"/>
          <a:stretch/>
        </p:blipFill>
        <p:spPr>
          <a:xfrm>
            <a:off x="3352800" y="6907668"/>
            <a:ext cx="4724400" cy="29049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85400" y="6835891"/>
            <a:ext cx="3200400" cy="297667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0305" y="2552699"/>
            <a:ext cx="2086818" cy="2105876"/>
          </a:xfrm>
          <a:prstGeom prst="rect">
            <a:avLst/>
          </a:prstGeom>
        </p:spPr>
      </p:pic>
    </p:spTree>
    <p:extLst>
      <p:ext uri="{BB962C8B-B14F-4D97-AF65-F5344CB8AC3E}">
        <p14:creationId xmlns:p14="http://schemas.microsoft.com/office/powerpoint/2010/main" val="94955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 calcmode="lin" valueType="num">
                                      <p:cBhvr>
                                        <p:cTn id="43" dur="500" fill="hold"/>
                                        <p:tgtEl>
                                          <p:spTgt spid="13"/>
                                        </p:tgtEl>
                                        <p:attrNameLst>
                                          <p:attrName>style.rotation</p:attrName>
                                        </p:attrNameLst>
                                      </p:cBhvr>
                                      <p:tavLst>
                                        <p:tav tm="0">
                                          <p:val>
                                            <p:fltVal val="90"/>
                                          </p:val>
                                        </p:tav>
                                        <p:tav tm="100000">
                                          <p:val>
                                            <p:fltVal val="0"/>
                                          </p:val>
                                        </p:tav>
                                      </p:tavLst>
                                    </p:anim>
                                    <p:animEffect transition="in" filter="fade">
                                      <p:cBhvr>
                                        <p:cTn id="44"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3" name="Group 2"/>
          <p:cNvGrpSpPr/>
          <p:nvPr/>
        </p:nvGrpSpPr>
        <p:grpSpPr>
          <a:xfrm>
            <a:off x="990600" y="632531"/>
            <a:ext cx="16247422" cy="1938992"/>
            <a:chOff x="990600" y="632531"/>
            <a:chExt cx="16247422" cy="1938992"/>
          </a:xfrm>
        </p:grpSpPr>
        <p:sp>
          <p:nvSpPr>
            <p:cNvPr id="2" name="Rectangle 1"/>
            <p:cNvSpPr/>
            <p:nvPr/>
          </p:nvSpPr>
          <p:spPr>
            <a:xfrm>
              <a:off x="3064822" y="632531"/>
              <a:ext cx="14173200" cy="1938992"/>
            </a:xfrm>
            <a:prstGeom prst="rect">
              <a:avLst/>
            </a:prstGeom>
          </p:spPr>
          <p:txBody>
            <a:bodyPr wrap="square">
              <a:spAutoFit/>
            </a:bodyPr>
            <a:lstStyle/>
            <a:p>
              <a:pPr algn="just">
                <a:lnSpc>
                  <a:spcPct val="150000"/>
                </a:lnSpc>
              </a:pPr>
              <a:r>
                <a:rPr lang="en-US" sz="4000" i="1">
                  <a:solidFill>
                    <a:srgbClr val="002060"/>
                  </a:solidFill>
                  <a:latin typeface="Arial" panose="020B0604020202020204" pitchFamily="34" charset="0"/>
                  <a:cs typeface="Arial" panose="020B0604020202020204" pitchFamily="34" charset="0"/>
                </a:rPr>
                <a:t>Em hãy chia sẻ cho các bạn cùng biết những công việc mà em thấy hứng thú khi sử dụng máy tính để thực hiện.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876299"/>
              <a:ext cx="1828800" cy="1306285"/>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906" y="4945675"/>
            <a:ext cx="7162800" cy="5324348"/>
          </a:xfrm>
          <a:prstGeom prst="rect">
            <a:avLst/>
          </a:prstGeom>
        </p:spPr>
      </p:pic>
      <p:grpSp>
        <p:nvGrpSpPr>
          <p:cNvPr id="17" name="Group 16"/>
          <p:cNvGrpSpPr/>
          <p:nvPr/>
        </p:nvGrpSpPr>
        <p:grpSpPr>
          <a:xfrm>
            <a:off x="3834452" y="3538986"/>
            <a:ext cx="3238500" cy="3238500"/>
            <a:chOff x="1200150" y="5600700"/>
            <a:chExt cx="3238500" cy="3238500"/>
          </a:xfrm>
        </p:grpSpPr>
        <p:sp>
          <p:nvSpPr>
            <p:cNvPr id="18" name="Oval 17"/>
            <p:cNvSpPr/>
            <p:nvPr/>
          </p:nvSpPr>
          <p:spPr>
            <a:xfrm>
              <a:off x="1200150" y="5600700"/>
              <a:ext cx="3238500" cy="3238500"/>
            </a:xfrm>
            <a:prstGeom prst="ellipse">
              <a:avLst/>
            </a:prstGeom>
            <a:solidFill>
              <a:schemeClr val="bg1"/>
            </a:solid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2574" y="6308774"/>
              <a:ext cx="2533650" cy="1425465"/>
            </a:xfrm>
            <a:prstGeom prst="rect">
              <a:avLst/>
            </a:prstGeom>
          </p:spPr>
        </p:pic>
        <p:sp>
          <p:nvSpPr>
            <p:cNvPr id="20" name="TextBox 19"/>
            <p:cNvSpPr txBox="1"/>
            <p:nvPr/>
          </p:nvSpPr>
          <p:spPr>
            <a:xfrm>
              <a:off x="1552574" y="7880685"/>
              <a:ext cx="2533650"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Chơi game</a:t>
              </a:r>
              <a:endParaRPr lang="en-US" sz="3200">
                <a:solidFill>
                  <a:srgbClr val="0070C0"/>
                </a:solidFill>
                <a:latin typeface="Arial" panose="020B0604020202020204" pitchFamily="34" charset="0"/>
                <a:cs typeface="Arial" panose="020B0604020202020204" pitchFamily="34" charset="0"/>
              </a:endParaRPr>
            </a:p>
          </p:txBody>
        </p:sp>
      </p:grpSp>
      <p:grpSp>
        <p:nvGrpSpPr>
          <p:cNvPr id="21" name="Group 20"/>
          <p:cNvGrpSpPr/>
          <p:nvPr/>
        </p:nvGrpSpPr>
        <p:grpSpPr>
          <a:xfrm>
            <a:off x="7749056" y="2867465"/>
            <a:ext cx="3238500" cy="3238500"/>
            <a:chOff x="1200150" y="5600700"/>
            <a:chExt cx="3238500" cy="3238500"/>
          </a:xfrm>
        </p:grpSpPr>
        <p:sp>
          <p:nvSpPr>
            <p:cNvPr id="22" name="Oval 21"/>
            <p:cNvSpPr/>
            <p:nvPr/>
          </p:nvSpPr>
          <p:spPr>
            <a:xfrm>
              <a:off x="1200150" y="5600700"/>
              <a:ext cx="3238500" cy="3238500"/>
            </a:xfrm>
            <a:prstGeom prst="ellipse">
              <a:avLst/>
            </a:prstGeom>
            <a:solidFill>
              <a:schemeClr val="bg1"/>
            </a:solidFill>
            <a:ln w="2857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350" y="6134010"/>
              <a:ext cx="2314576" cy="1856630"/>
            </a:xfrm>
            <a:prstGeom prst="rect">
              <a:avLst/>
            </a:prstGeom>
          </p:spPr>
        </p:pic>
        <p:sp>
          <p:nvSpPr>
            <p:cNvPr id="24" name="TextBox 23"/>
            <p:cNvSpPr txBox="1"/>
            <p:nvPr/>
          </p:nvSpPr>
          <p:spPr>
            <a:xfrm>
              <a:off x="1537813" y="7956645"/>
              <a:ext cx="2533650"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Đọc truyện</a:t>
              </a:r>
              <a:endParaRPr lang="en-US" sz="3200">
                <a:solidFill>
                  <a:srgbClr val="0070C0"/>
                </a:solidFill>
                <a:latin typeface="Arial" panose="020B0604020202020204" pitchFamily="34" charset="0"/>
                <a:cs typeface="Arial" panose="020B0604020202020204" pitchFamily="34" charset="0"/>
              </a:endParaRPr>
            </a:p>
          </p:txBody>
        </p:sp>
      </p:grpSp>
      <p:grpSp>
        <p:nvGrpSpPr>
          <p:cNvPr id="11" name="Group 10"/>
          <p:cNvGrpSpPr/>
          <p:nvPr/>
        </p:nvGrpSpPr>
        <p:grpSpPr>
          <a:xfrm>
            <a:off x="13999522" y="6563249"/>
            <a:ext cx="3238500" cy="3238500"/>
            <a:chOff x="1504950" y="6548886"/>
            <a:chExt cx="3238500" cy="3238500"/>
          </a:xfrm>
        </p:grpSpPr>
        <p:grpSp>
          <p:nvGrpSpPr>
            <p:cNvPr id="9" name="Group 8"/>
            <p:cNvGrpSpPr/>
            <p:nvPr/>
          </p:nvGrpSpPr>
          <p:grpSpPr>
            <a:xfrm>
              <a:off x="1504950" y="6548886"/>
              <a:ext cx="3238500" cy="3238500"/>
              <a:chOff x="1200150" y="5600700"/>
              <a:chExt cx="3238500" cy="3238500"/>
            </a:xfrm>
          </p:grpSpPr>
          <p:sp>
            <p:nvSpPr>
              <p:cNvPr id="6" name="Oval 5"/>
              <p:cNvSpPr/>
              <p:nvPr/>
            </p:nvSpPr>
            <p:spPr>
              <a:xfrm>
                <a:off x="1200150" y="5600700"/>
                <a:ext cx="3238500" cy="3238500"/>
              </a:xfrm>
              <a:prstGeom prst="ellipse">
                <a:avLst/>
              </a:prstGeom>
              <a:solidFill>
                <a:schemeClr val="bg1"/>
              </a:solid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728147" y="5829300"/>
                <a:ext cx="2182505" cy="2051385"/>
              </a:xfrm>
              <a:prstGeom prst="rect">
                <a:avLst/>
              </a:prstGeom>
            </p:spPr>
          </p:pic>
          <p:sp>
            <p:nvSpPr>
              <p:cNvPr id="8" name="TextBox 7"/>
              <p:cNvSpPr txBox="1"/>
              <p:nvPr/>
            </p:nvSpPr>
            <p:spPr>
              <a:xfrm>
                <a:off x="1552574" y="7880685"/>
                <a:ext cx="2533650"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Nghe nhạc</a:t>
                </a:r>
                <a:endParaRPr lang="en-US" sz="3200">
                  <a:solidFill>
                    <a:srgbClr val="0070C0"/>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346" y="7028082"/>
              <a:ext cx="1140054" cy="1140054"/>
            </a:xfrm>
            <a:prstGeom prst="rect">
              <a:avLst/>
            </a:prstGeom>
          </p:spPr>
        </p:pic>
      </p:grpSp>
      <p:grpSp>
        <p:nvGrpSpPr>
          <p:cNvPr id="25" name="Group 24"/>
          <p:cNvGrpSpPr/>
          <p:nvPr/>
        </p:nvGrpSpPr>
        <p:grpSpPr>
          <a:xfrm>
            <a:off x="11534774" y="3533593"/>
            <a:ext cx="3238500" cy="3238500"/>
            <a:chOff x="1200150" y="5600700"/>
            <a:chExt cx="3238500" cy="3238500"/>
          </a:xfrm>
        </p:grpSpPr>
        <p:sp>
          <p:nvSpPr>
            <p:cNvPr id="26" name="Oval 25"/>
            <p:cNvSpPr/>
            <p:nvPr/>
          </p:nvSpPr>
          <p:spPr>
            <a:xfrm>
              <a:off x="1200150" y="5600700"/>
              <a:ext cx="3238500" cy="3238500"/>
            </a:xfrm>
            <a:prstGeom prst="ellipse">
              <a:avLst/>
            </a:prstGeom>
            <a:solidFill>
              <a:schemeClr val="bg1"/>
            </a:solidFill>
            <a:ln w="285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7703" y="6062372"/>
              <a:ext cx="2503392" cy="1818313"/>
            </a:xfrm>
            <a:prstGeom prst="rect">
              <a:avLst/>
            </a:prstGeom>
          </p:spPr>
        </p:pic>
        <p:sp>
          <p:nvSpPr>
            <p:cNvPr id="28" name="TextBox 27"/>
            <p:cNvSpPr txBox="1"/>
            <p:nvPr/>
          </p:nvSpPr>
          <p:spPr>
            <a:xfrm>
              <a:off x="1552574" y="7880685"/>
              <a:ext cx="2533650"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Xem phim</a:t>
              </a:r>
              <a:endParaRPr lang="en-US" sz="3200">
                <a:solidFill>
                  <a:srgbClr val="0070C0"/>
                </a:solidFill>
                <a:latin typeface="Arial" panose="020B0604020202020204" pitchFamily="34" charset="0"/>
                <a:cs typeface="Arial" panose="020B0604020202020204" pitchFamily="34" charset="0"/>
              </a:endParaRPr>
            </a:p>
          </p:txBody>
        </p:sp>
      </p:grpSp>
      <p:grpSp>
        <p:nvGrpSpPr>
          <p:cNvPr id="35" name="Group 34"/>
          <p:cNvGrpSpPr/>
          <p:nvPr/>
        </p:nvGrpSpPr>
        <p:grpSpPr>
          <a:xfrm>
            <a:off x="1344304" y="6563249"/>
            <a:ext cx="3238500" cy="3238500"/>
            <a:chOff x="13696950" y="6548886"/>
            <a:chExt cx="3238500" cy="3238500"/>
          </a:xfrm>
        </p:grpSpPr>
        <p:sp>
          <p:nvSpPr>
            <p:cNvPr id="32" name="Oval 31"/>
            <p:cNvSpPr/>
            <p:nvPr/>
          </p:nvSpPr>
          <p:spPr>
            <a:xfrm>
              <a:off x="13696950" y="6548886"/>
              <a:ext cx="3238500" cy="3238500"/>
            </a:xfrm>
            <a:prstGeom prst="ellipse">
              <a:avLst/>
            </a:prstGeom>
            <a:solidFill>
              <a:schemeClr val="bg1"/>
            </a:solid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4049374" y="8828871"/>
              <a:ext cx="2533650"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Học tập</a:t>
              </a:r>
              <a:endParaRPr lang="en-US" sz="3200">
                <a:solidFill>
                  <a:srgbClr val="0070C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9"/>
            <a:stretch>
              <a:fillRect/>
            </a:stretch>
          </p:blipFill>
          <p:spPr>
            <a:xfrm>
              <a:off x="13956673" y="6563249"/>
              <a:ext cx="2719052" cy="2274005"/>
            </a:xfrm>
            <a:prstGeom prst="rect">
              <a:avLst/>
            </a:prstGeom>
          </p:spPr>
        </p:pic>
      </p:grpSp>
    </p:spTree>
    <p:extLst>
      <p:ext uri="{BB962C8B-B14F-4D97-AF65-F5344CB8AC3E}">
        <p14:creationId xmlns:p14="http://schemas.microsoft.com/office/powerpoint/2010/main" val="19131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Effect transition="in" filter="fade">
                                      <p:cBhvr>
                                        <p:cTn id="36" dur="500"/>
                                        <p:tgtEl>
                                          <p:spTgt spid="25"/>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p:cNvSpPr/>
          <p:nvPr/>
        </p:nvSpPr>
        <p:spPr>
          <a:xfrm>
            <a:off x="1625600" y="1104900"/>
            <a:ext cx="6026009" cy="707886"/>
          </a:xfrm>
          <a:prstGeom prst="rect">
            <a:avLst/>
          </a:prstGeom>
        </p:spPr>
        <p:txBody>
          <a:bodyPr wrap="none">
            <a:spAutoFit/>
          </a:bodyPr>
          <a:lstStyle/>
          <a:p>
            <a:r>
              <a:rPr lang="vi-VN" sz="4000" b="1">
                <a:solidFill>
                  <a:srgbClr val="C00000"/>
                </a:solidFill>
                <a:latin typeface="Arial" panose="020B0604020202020204" pitchFamily="34" charset="0"/>
                <a:cs typeface="Arial" panose="020B0604020202020204" pitchFamily="34" charset="0"/>
              </a:rPr>
              <a:t>Câu 4. </a:t>
            </a:r>
            <a:r>
              <a:rPr lang="vi-VN" sz="4000">
                <a:latin typeface="Arial" panose="020B0604020202020204" pitchFamily="34" charset="0"/>
                <a:cs typeface="Arial" panose="020B0604020202020204" pitchFamily="34" charset="0"/>
              </a:rPr>
              <a:t>Đây là trò chơi gì?</a:t>
            </a:r>
            <a:endParaRPr lang="en-US" sz="4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8095" y="-17780"/>
            <a:ext cx="7713401" cy="10304780"/>
          </a:xfrm>
          <a:prstGeom prst="rect">
            <a:avLst/>
          </a:prstGeom>
        </p:spPr>
      </p:pic>
      <p:pic>
        <p:nvPicPr>
          <p:cNvPr id="4" name="Picture 3"/>
          <p:cNvPicPr>
            <a:picLocks noChangeAspect="1"/>
          </p:cNvPicPr>
          <p:nvPr/>
        </p:nvPicPr>
        <p:blipFill>
          <a:blip r:embed="rId3"/>
          <a:stretch>
            <a:fillRect/>
          </a:stretch>
        </p:blipFill>
        <p:spPr>
          <a:xfrm>
            <a:off x="1600200" y="5600700"/>
            <a:ext cx="2631440" cy="3750783"/>
          </a:xfrm>
          <a:prstGeom prst="rect">
            <a:avLst/>
          </a:prstGeom>
        </p:spPr>
      </p:pic>
      <p:sp>
        <p:nvSpPr>
          <p:cNvPr id="5" name="Rounded Rectangular Callout 4"/>
          <p:cNvSpPr/>
          <p:nvPr/>
        </p:nvSpPr>
        <p:spPr>
          <a:xfrm>
            <a:off x="4419600" y="3467100"/>
            <a:ext cx="4114800" cy="1905000"/>
          </a:xfrm>
          <a:prstGeom prst="wedgeRoundRectCallout">
            <a:avLst>
              <a:gd name="adj1" fmla="val -53077"/>
              <a:gd name="adj2" fmla="val 11557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Cờ cá ngựa</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81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75136" y="1975872"/>
            <a:ext cx="16498464" cy="7587228"/>
          </a:xfrm>
          <a:prstGeom prst="rect">
            <a:avLst/>
          </a:prstGeom>
        </p:spPr>
      </p:pic>
      <p:graphicFrame>
        <p:nvGraphicFramePr>
          <p:cNvPr id="6" name="Table 6"/>
          <p:cNvGraphicFramePr>
            <a:graphicFrameLocks noGrp="1"/>
          </p:cNvGraphicFramePr>
          <p:nvPr>
            <p:extLst>
              <p:ext uri="{D42A27DB-BD31-4B8C-83A1-F6EECF244321}">
                <p14:modId xmlns:p14="http://schemas.microsoft.com/office/powerpoint/2010/main" val="2481694054"/>
              </p:ext>
            </p:extLst>
          </p:nvPr>
        </p:nvGraphicFramePr>
        <p:xfrm>
          <a:off x="900727" y="723900"/>
          <a:ext cx="16473669" cy="8885996"/>
        </p:xfrm>
        <a:graphic>
          <a:graphicData uri="http://schemas.openxmlformats.org/drawingml/2006/table">
            <a:tbl>
              <a:tblPr/>
              <a:tblGrid>
                <a:gridCol w="5491223">
                  <a:extLst>
                    <a:ext uri="{9D8B030D-6E8A-4147-A177-3AD203B41FA5}">
                      <a16:colId xmlns:a16="http://schemas.microsoft.com/office/drawing/2014/main" val="20000"/>
                    </a:ext>
                  </a:extLst>
                </a:gridCol>
                <a:gridCol w="5491223">
                  <a:extLst>
                    <a:ext uri="{9D8B030D-6E8A-4147-A177-3AD203B41FA5}">
                      <a16:colId xmlns:a16="http://schemas.microsoft.com/office/drawing/2014/main" val="20001"/>
                    </a:ext>
                  </a:extLst>
                </a:gridCol>
                <a:gridCol w="5491223">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7" name="Group 7"/>
          <p:cNvGrpSpPr/>
          <p:nvPr/>
        </p:nvGrpSpPr>
        <p:grpSpPr>
          <a:xfrm>
            <a:off x="1326826" y="904188"/>
            <a:ext cx="787699" cy="750775"/>
            <a:chOff x="0" y="0"/>
            <a:chExt cx="812800" cy="774700"/>
          </a:xfrm>
        </p:grpSpPr>
        <p:sp>
          <p:nvSpPr>
            <p:cNvPr id="8"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9" name="TextBox 9"/>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0" name="Group 10"/>
          <p:cNvGrpSpPr/>
          <p:nvPr/>
        </p:nvGrpSpPr>
        <p:grpSpPr>
          <a:xfrm>
            <a:off x="2114525" y="904188"/>
            <a:ext cx="787699" cy="750775"/>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2" name="TextBox 12"/>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3" name="Group 13"/>
          <p:cNvGrpSpPr/>
          <p:nvPr/>
        </p:nvGrpSpPr>
        <p:grpSpPr>
          <a:xfrm>
            <a:off x="2902223" y="904188"/>
            <a:ext cx="787699" cy="750775"/>
            <a:chOff x="0" y="0"/>
            <a:chExt cx="812800" cy="774700"/>
          </a:xfrm>
        </p:grpSpPr>
        <p:sp>
          <p:nvSpPr>
            <p:cNvPr id="14"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5" name="TextBox 15"/>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Freeform 16"/>
          <p:cNvSpPr/>
          <p:nvPr/>
        </p:nvSpPr>
        <p:spPr>
          <a:xfrm>
            <a:off x="323396" y="8683703"/>
            <a:ext cx="2006859" cy="1317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6" name="Freeform 46"/>
          <p:cNvSpPr/>
          <p:nvPr/>
        </p:nvSpPr>
        <p:spPr>
          <a:xfrm>
            <a:off x="16708887" y="1571288"/>
            <a:ext cx="1265186" cy="1159754"/>
          </a:xfrm>
          <a:custGeom>
            <a:avLst/>
            <a:gdLst/>
            <a:ahLst/>
            <a:cxnLst/>
            <a:rect l="l" t="t" r="r" b="b"/>
            <a:pathLst>
              <a:path w="1265186" h="1159754">
                <a:moveTo>
                  <a:pt x="0" y="0"/>
                </a:moveTo>
                <a:lnTo>
                  <a:pt x="1265185" y="0"/>
                </a:lnTo>
                <a:lnTo>
                  <a:pt x="1265185" y="1159754"/>
                </a:lnTo>
                <a:lnTo>
                  <a:pt x="0" y="11597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3" name="TextBox 53"/>
          <p:cNvSpPr txBox="1"/>
          <p:nvPr/>
        </p:nvSpPr>
        <p:spPr>
          <a:xfrm>
            <a:off x="4702508" y="987951"/>
            <a:ext cx="9076459" cy="830997"/>
          </a:xfrm>
          <a:prstGeom prst="rect">
            <a:avLst/>
          </a:prstGeom>
        </p:spPr>
        <p:txBody>
          <a:bodyPr wrap="square" lIns="0" tIns="0" rIns="0" bIns="0" rtlCol="0" anchor="t">
            <a:spAutoFit/>
          </a:bodyPr>
          <a:lstStyle/>
          <a:p>
            <a:pPr algn="ctr"/>
            <a:r>
              <a:rPr lang="vi-VN" sz="5400" b="1">
                <a:solidFill>
                  <a:srgbClr val="FFFFFF"/>
                </a:solidFill>
                <a:latin typeface="Arial" panose="020B0604020202020204" pitchFamily="34" charset="0"/>
                <a:cs typeface="Arial" panose="020B0604020202020204" pitchFamily="34" charset="0"/>
              </a:rPr>
              <a:t>TỔNG KẾT</a:t>
            </a:r>
            <a:endParaRPr lang="en-US" sz="5400" b="1">
              <a:solidFill>
                <a:srgbClr val="FFFFFF"/>
              </a:solidFill>
              <a:latin typeface="Arial" panose="020B0604020202020204" pitchFamily="34" charset="0"/>
              <a:cs typeface="Arial" panose="020B0604020202020204" pitchFamily="34" charset="0"/>
            </a:endParaRPr>
          </a:p>
        </p:txBody>
      </p:sp>
      <p:sp>
        <p:nvSpPr>
          <p:cNvPr id="23" name="Freeform 7"/>
          <p:cNvSpPr/>
          <p:nvPr/>
        </p:nvSpPr>
        <p:spPr>
          <a:xfrm rot="654677">
            <a:off x="15281543" y="7277482"/>
            <a:ext cx="2854686" cy="2894485"/>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19"/>
          <p:cNvSpPr txBox="1"/>
          <p:nvPr/>
        </p:nvSpPr>
        <p:spPr>
          <a:xfrm>
            <a:off x="1935052" y="2896603"/>
            <a:ext cx="14378632" cy="20313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200">
                <a:latin typeface="Arial" panose="020B0604020202020204" pitchFamily="34" charset="0"/>
                <a:cs typeface="Arial" panose="020B0604020202020204" pitchFamily="34" charset="0"/>
              </a:rPr>
              <a:t>Máy tính là một công cụ hữu ích giúp em học tập, giải trí, tìm kiếm, trao đổi thông tin, hợp tác với bạn bè.</a:t>
            </a:r>
            <a:endParaRPr lang="en-US" sz="4200">
              <a:latin typeface="Arial" panose="020B0604020202020204" pitchFamily="34" charset="0"/>
              <a:cs typeface="Arial" panose="020B0604020202020204" pitchFamily="34" charset="0"/>
            </a:endParaRPr>
          </a:p>
        </p:txBody>
      </p:sp>
      <p:sp>
        <p:nvSpPr>
          <p:cNvPr id="25" name="TextBox 24"/>
          <p:cNvSpPr txBox="1"/>
          <p:nvPr/>
        </p:nvSpPr>
        <p:spPr>
          <a:xfrm>
            <a:off x="1935052" y="5392103"/>
            <a:ext cx="14378632" cy="2031325"/>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200">
                <a:latin typeface="Arial" panose="020B0604020202020204" pitchFamily="34" charset="0"/>
                <a:cs typeface="Arial" panose="020B0604020202020204" pitchFamily="34" charset="0"/>
              </a:rPr>
              <a:t>Đồng thời, máy tính cũng giúp em học tập và rèn luyện những kĩ năng để sử dụng máy tính thành thạo hơn.</a:t>
            </a: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52238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900726" y="1982934"/>
            <a:ext cx="16466344" cy="7603564"/>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stretch>
                <a:fillRect/>
              </a:stretch>
            </a:blipFill>
          </p:spPr>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stretch>
                <a:fillRect/>
              </a:stretch>
            </a:blipFill>
          </p:spPr>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stretch>
                <a:fillRect l="-412169" r="-65448"/>
              </a:stretch>
            </a:blipFill>
          </p:spPr>
        </p:sp>
      </p:grpSp>
      <p:graphicFrame>
        <p:nvGraphicFramePr>
          <p:cNvPr id="6" name="Table 6"/>
          <p:cNvGraphicFramePr>
            <a:graphicFrameLocks noGrp="1"/>
          </p:cNvGraphicFramePr>
          <p:nvPr/>
        </p:nvGraphicFramePr>
        <p:xfrm>
          <a:off x="853101" y="700503"/>
          <a:ext cx="16520499" cy="8862597"/>
        </p:xfrm>
        <a:graphic>
          <a:graphicData uri="http://schemas.openxmlformats.org/drawingml/2006/table">
            <a:tbl>
              <a:tblPr/>
              <a:tblGrid>
                <a:gridCol w="5527266">
                  <a:extLst>
                    <a:ext uri="{9D8B030D-6E8A-4147-A177-3AD203B41FA5}">
                      <a16:colId xmlns:a16="http://schemas.microsoft.com/office/drawing/2014/main" val="20000"/>
                    </a:ext>
                  </a:extLst>
                </a:gridCol>
                <a:gridCol w="5527266">
                  <a:extLst>
                    <a:ext uri="{9D8B030D-6E8A-4147-A177-3AD203B41FA5}">
                      <a16:colId xmlns:a16="http://schemas.microsoft.com/office/drawing/2014/main" val="20001"/>
                    </a:ext>
                  </a:extLst>
                </a:gridCol>
                <a:gridCol w="5465967">
                  <a:extLst>
                    <a:ext uri="{9D8B030D-6E8A-4147-A177-3AD203B41FA5}">
                      <a16:colId xmlns:a16="http://schemas.microsoft.com/office/drawing/2014/main" val="20002"/>
                    </a:ext>
                  </a:extLst>
                </a:gridCol>
              </a:tblGrid>
              <a:tr h="1471197">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78975">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7" name="Group 7"/>
          <p:cNvGrpSpPr/>
          <p:nvPr/>
        </p:nvGrpSpPr>
        <p:grpSpPr>
          <a:xfrm>
            <a:off x="1326826" y="904188"/>
            <a:ext cx="787699" cy="750775"/>
            <a:chOff x="0" y="0"/>
            <a:chExt cx="812800" cy="774700"/>
          </a:xfrm>
        </p:grpSpPr>
        <p:sp>
          <p:nvSpPr>
            <p:cNvPr id="8"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9" name="TextBox 9"/>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0" name="Group 10"/>
          <p:cNvGrpSpPr/>
          <p:nvPr/>
        </p:nvGrpSpPr>
        <p:grpSpPr>
          <a:xfrm>
            <a:off x="2114525" y="904188"/>
            <a:ext cx="787699" cy="750775"/>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2" name="TextBox 12"/>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3" name="Group 13"/>
          <p:cNvGrpSpPr/>
          <p:nvPr/>
        </p:nvGrpSpPr>
        <p:grpSpPr>
          <a:xfrm>
            <a:off x="2902223" y="904188"/>
            <a:ext cx="787699" cy="750775"/>
            <a:chOff x="0" y="0"/>
            <a:chExt cx="812800" cy="774700"/>
          </a:xfrm>
        </p:grpSpPr>
        <p:sp>
          <p:nvSpPr>
            <p:cNvPr id="14"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5" name="TextBox 15"/>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Freeform 16"/>
          <p:cNvSpPr/>
          <p:nvPr/>
        </p:nvSpPr>
        <p:spPr>
          <a:xfrm>
            <a:off x="16255870" y="8753912"/>
            <a:ext cx="2006859" cy="1317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3"/>
            <a:stretch>
              <a:fillRect/>
            </a:stretch>
          </a:blipFill>
        </p:spPr>
      </p:sp>
      <p:sp>
        <p:nvSpPr>
          <p:cNvPr id="38" name="TextBox 36"/>
          <p:cNvSpPr txBox="1"/>
          <p:nvPr/>
        </p:nvSpPr>
        <p:spPr>
          <a:xfrm>
            <a:off x="3497689" y="981633"/>
            <a:ext cx="11452529" cy="1015663"/>
          </a:xfrm>
          <a:prstGeom prst="rect">
            <a:avLst/>
          </a:prstGeom>
        </p:spPr>
        <p:txBody>
          <a:bodyPr wrap="square" lIns="0" tIns="0" rIns="0" bIns="0" rtlCol="0" anchor="t">
            <a:spAutoFit/>
          </a:bodyPr>
          <a:lstStyle/>
          <a:p>
            <a:pPr algn="ctr"/>
            <a:r>
              <a:rPr lang="vi-VN" sz="6600" b="1">
                <a:solidFill>
                  <a:prstClr val="white"/>
                </a:solidFill>
                <a:cs typeface="Arial" panose="020B0604020202020204" pitchFamily="34" charset="0"/>
              </a:rPr>
              <a:t>HƯỚNG DẪN VỀ NHÀ</a:t>
            </a:r>
            <a:endParaRPr lang="en-US" sz="6600" b="1">
              <a:solidFill>
                <a:prstClr val="white"/>
              </a:solidFill>
              <a:latin typeface="Arial" panose="020B0604020202020204" pitchFamily="34" charset="0"/>
              <a:cs typeface="Arial" panose="020B0604020202020204" pitchFamily="34" charset="0"/>
            </a:endParaRPr>
          </a:p>
        </p:txBody>
      </p:sp>
      <p:grpSp>
        <p:nvGrpSpPr>
          <p:cNvPr id="44" name="Group 43"/>
          <p:cNvGrpSpPr/>
          <p:nvPr/>
        </p:nvGrpSpPr>
        <p:grpSpPr>
          <a:xfrm>
            <a:off x="2157257" y="3220154"/>
            <a:ext cx="6294612" cy="4875630"/>
            <a:chOff x="2190093" y="3818534"/>
            <a:chExt cx="6294612" cy="4875630"/>
          </a:xfrm>
        </p:grpSpPr>
        <p:grpSp>
          <p:nvGrpSpPr>
            <p:cNvPr id="25" name="Group 24"/>
            <p:cNvGrpSpPr/>
            <p:nvPr/>
          </p:nvGrpSpPr>
          <p:grpSpPr>
            <a:xfrm>
              <a:off x="2190093" y="3818534"/>
              <a:ext cx="6294612" cy="4875630"/>
              <a:chOff x="2190093" y="3818534"/>
              <a:chExt cx="6294612" cy="4875630"/>
            </a:xfrm>
          </p:grpSpPr>
          <p:grpSp>
            <p:nvGrpSpPr>
              <p:cNvPr id="26" name="Group 18"/>
              <p:cNvGrpSpPr/>
              <p:nvPr/>
            </p:nvGrpSpPr>
            <p:grpSpPr>
              <a:xfrm>
                <a:off x="2342493" y="4130370"/>
                <a:ext cx="5974657" cy="4563794"/>
                <a:chOff x="0" y="0"/>
                <a:chExt cx="2608581" cy="1992587"/>
              </a:xfrm>
            </p:grpSpPr>
            <p:sp>
              <p:nvSpPr>
                <p:cNvPr id="31" name="Freeform 19"/>
                <p:cNvSpPr/>
                <p:nvPr/>
              </p:nvSpPr>
              <p:spPr>
                <a:xfrm>
                  <a:off x="0" y="0"/>
                  <a:ext cx="2608581" cy="1992587"/>
                </a:xfrm>
                <a:custGeom>
                  <a:avLst/>
                  <a:gdLst/>
                  <a:ahLst/>
                  <a:cxnLst/>
                  <a:rect l="l" t="t" r="r" b="b"/>
                  <a:pathLst>
                    <a:path w="2608581" h="1992587">
                      <a:moveTo>
                        <a:pt x="0" y="0"/>
                      </a:moveTo>
                      <a:lnTo>
                        <a:pt x="2608581" y="0"/>
                      </a:lnTo>
                      <a:lnTo>
                        <a:pt x="2608581" y="1992587"/>
                      </a:lnTo>
                      <a:lnTo>
                        <a:pt x="0" y="1992587"/>
                      </a:lnTo>
                      <a:close/>
                    </a:path>
                  </a:pathLst>
                </a:custGeom>
                <a:solidFill>
                  <a:srgbClr val="4A5049"/>
                </a:solidFill>
                <a:ln w="38100" cap="sq">
                  <a:solidFill>
                    <a:srgbClr val="000000"/>
                  </a:solidFill>
                  <a:prstDash val="solid"/>
                  <a:miter/>
                </a:ln>
              </p:spPr>
            </p:sp>
            <p:sp>
              <p:nvSpPr>
                <p:cNvPr id="32" name="TextBox 20"/>
                <p:cNvSpPr txBox="1"/>
                <p:nvPr/>
              </p:nvSpPr>
              <p:spPr>
                <a:xfrm>
                  <a:off x="0" y="-104775"/>
                  <a:ext cx="2608581" cy="2097362"/>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7" name="Group 21"/>
              <p:cNvGrpSpPr/>
              <p:nvPr/>
            </p:nvGrpSpPr>
            <p:grpSpPr>
              <a:xfrm>
                <a:off x="2190093" y="3818534"/>
                <a:ext cx="5974657" cy="4723229"/>
                <a:chOff x="0" y="0"/>
                <a:chExt cx="2608581" cy="2062198"/>
              </a:xfrm>
            </p:grpSpPr>
            <p:sp>
              <p:nvSpPr>
                <p:cNvPr id="29" name="Freeform 22"/>
                <p:cNvSpPr/>
                <p:nvPr/>
              </p:nvSpPr>
              <p:spPr>
                <a:xfrm>
                  <a:off x="0" y="0"/>
                  <a:ext cx="2608581" cy="2062198"/>
                </a:xfrm>
                <a:custGeom>
                  <a:avLst/>
                  <a:gdLst/>
                  <a:ahLst/>
                  <a:cxnLst/>
                  <a:rect l="l" t="t" r="r" b="b"/>
                  <a:pathLst>
                    <a:path w="2608581" h="2062198">
                      <a:moveTo>
                        <a:pt x="0" y="0"/>
                      </a:moveTo>
                      <a:lnTo>
                        <a:pt x="2608581" y="0"/>
                      </a:lnTo>
                      <a:lnTo>
                        <a:pt x="2608581" y="2062198"/>
                      </a:lnTo>
                      <a:lnTo>
                        <a:pt x="0" y="2062198"/>
                      </a:lnTo>
                      <a:close/>
                    </a:path>
                  </a:pathLst>
                </a:custGeom>
                <a:solidFill>
                  <a:srgbClr val="FFB8BE"/>
                </a:solidFill>
                <a:ln w="38100" cap="sq">
                  <a:solidFill>
                    <a:srgbClr val="000000"/>
                  </a:solidFill>
                  <a:prstDash val="solid"/>
                  <a:miter/>
                </a:ln>
              </p:spPr>
            </p:sp>
            <p:sp>
              <p:nvSpPr>
                <p:cNvPr id="30" name="TextBox 23"/>
                <p:cNvSpPr txBox="1"/>
                <p:nvPr/>
              </p:nvSpPr>
              <p:spPr>
                <a:xfrm>
                  <a:off x="0" y="-104775"/>
                  <a:ext cx="2608581" cy="2166973"/>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8" name="Freeform 30"/>
              <p:cNvSpPr/>
              <p:nvPr/>
            </p:nvSpPr>
            <p:spPr>
              <a:xfrm>
                <a:off x="7462770" y="4421705"/>
                <a:ext cx="1021935" cy="1581331"/>
              </a:xfrm>
              <a:custGeom>
                <a:avLst/>
                <a:gdLst/>
                <a:ahLst/>
                <a:cxnLst/>
                <a:rect l="l" t="t" r="r" b="b"/>
                <a:pathLst>
                  <a:path w="1021935" h="1581331">
                    <a:moveTo>
                      <a:pt x="0" y="0"/>
                    </a:moveTo>
                    <a:lnTo>
                      <a:pt x="1021935" y="0"/>
                    </a:lnTo>
                    <a:lnTo>
                      <a:pt x="1021935" y="1581330"/>
                    </a:lnTo>
                    <a:lnTo>
                      <a:pt x="0" y="1581330"/>
                    </a:lnTo>
                    <a:lnTo>
                      <a:pt x="0" y="0"/>
                    </a:lnTo>
                    <a:close/>
                  </a:path>
                </a:pathLst>
              </a:custGeom>
              <a:blipFill>
                <a:blip r:embed="rId4"/>
                <a:stretch>
                  <a:fillRect/>
                </a:stretch>
              </a:blipFill>
            </p:spPr>
          </p:sp>
        </p:grpSp>
        <p:sp>
          <p:nvSpPr>
            <p:cNvPr id="39" name="TextBox 37"/>
            <p:cNvSpPr txBox="1"/>
            <p:nvPr/>
          </p:nvSpPr>
          <p:spPr>
            <a:xfrm>
              <a:off x="2521300" y="4065846"/>
              <a:ext cx="3858089" cy="1258550"/>
            </a:xfrm>
            <a:prstGeom prst="rect">
              <a:avLst/>
            </a:prstGeom>
          </p:spPr>
          <p:txBody>
            <a:bodyPr lIns="0" tIns="0" rIns="0" bIns="0" rtlCol="0" anchor="t">
              <a:spAutoFit/>
            </a:bodyPr>
            <a:lstStyle/>
            <a:p>
              <a:pPr>
                <a:lnSpc>
                  <a:spcPts val="10939"/>
                </a:lnSpc>
              </a:pPr>
              <a:r>
                <a:rPr lang="vi-VN" sz="7200" b="1">
                  <a:solidFill>
                    <a:prstClr val="black"/>
                  </a:solidFill>
                  <a:cs typeface="Arial" panose="020B0604020202020204" pitchFamily="34" charset="0"/>
                </a:rPr>
                <a:t>01</a:t>
              </a:r>
              <a:endParaRPr lang="en-US" sz="7200" b="1">
                <a:solidFill>
                  <a:prstClr val="black"/>
                </a:solidFill>
                <a:latin typeface="Arial" panose="020B0604020202020204" pitchFamily="34" charset="0"/>
                <a:cs typeface="Arial" panose="020B0604020202020204" pitchFamily="34" charset="0"/>
              </a:endParaRPr>
            </a:p>
          </p:txBody>
        </p:sp>
        <p:sp>
          <p:nvSpPr>
            <p:cNvPr id="41" name="TextBox 39"/>
            <p:cNvSpPr txBox="1"/>
            <p:nvPr/>
          </p:nvSpPr>
          <p:spPr>
            <a:xfrm>
              <a:off x="2545819" y="5501940"/>
              <a:ext cx="5034237" cy="1846659"/>
            </a:xfrm>
            <a:prstGeom prst="rect">
              <a:avLst/>
            </a:prstGeom>
          </p:spPr>
          <p:txBody>
            <a:bodyPr wrap="square" lIns="0" tIns="0" rIns="0" bIns="0" rtlCol="0" anchor="t">
              <a:spAutoFit/>
            </a:bodyPr>
            <a:lstStyle/>
            <a:p>
              <a:pPr algn="just">
                <a:lnSpc>
                  <a:spcPct val="150000"/>
                </a:lnSpc>
              </a:pPr>
              <a:r>
                <a:rPr lang="vi-VN" sz="4000">
                  <a:solidFill>
                    <a:srgbClr val="000000"/>
                  </a:solidFill>
                  <a:cs typeface="Arial" panose="020B0604020202020204" pitchFamily="34" charset="0"/>
                </a:rPr>
                <a:t>Ghi nhớ kiến thức đã học trong bài</a:t>
              </a:r>
              <a:endParaRPr lang="en-US" sz="4000">
                <a:solidFill>
                  <a:srgbClr val="000000"/>
                </a:solidFill>
                <a:latin typeface="Arial" panose="020B0604020202020204" pitchFamily="34" charset="0"/>
                <a:cs typeface="Arial" panose="020B0604020202020204" pitchFamily="34" charset="0"/>
              </a:endParaRPr>
            </a:p>
          </p:txBody>
        </p:sp>
      </p:grpSp>
      <p:grpSp>
        <p:nvGrpSpPr>
          <p:cNvPr id="45" name="Group 44"/>
          <p:cNvGrpSpPr/>
          <p:nvPr/>
        </p:nvGrpSpPr>
        <p:grpSpPr>
          <a:xfrm>
            <a:off x="9238837" y="3220154"/>
            <a:ext cx="6611830" cy="4875630"/>
            <a:chOff x="9271673" y="3818534"/>
            <a:chExt cx="6611830" cy="4875630"/>
          </a:xfrm>
        </p:grpSpPr>
        <p:grpSp>
          <p:nvGrpSpPr>
            <p:cNvPr id="18" name="Group 17"/>
            <p:cNvGrpSpPr/>
            <p:nvPr/>
          </p:nvGrpSpPr>
          <p:grpSpPr>
            <a:xfrm>
              <a:off x="9756446" y="3818534"/>
              <a:ext cx="6127057" cy="4875630"/>
              <a:chOff x="9756446" y="3818534"/>
              <a:chExt cx="6127057" cy="4875630"/>
            </a:xfrm>
          </p:grpSpPr>
          <p:grpSp>
            <p:nvGrpSpPr>
              <p:cNvPr id="19" name="Group 24"/>
              <p:cNvGrpSpPr/>
              <p:nvPr/>
            </p:nvGrpSpPr>
            <p:grpSpPr>
              <a:xfrm>
                <a:off x="9908846" y="4130370"/>
                <a:ext cx="5974657" cy="4563794"/>
                <a:chOff x="0" y="0"/>
                <a:chExt cx="2608581" cy="1992587"/>
              </a:xfrm>
            </p:grpSpPr>
            <p:sp>
              <p:nvSpPr>
                <p:cNvPr id="23" name="Freeform 25"/>
                <p:cNvSpPr/>
                <p:nvPr/>
              </p:nvSpPr>
              <p:spPr>
                <a:xfrm>
                  <a:off x="0" y="0"/>
                  <a:ext cx="2608581" cy="1992587"/>
                </a:xfrm>
                <a:custGeom>
                  <a:avLst/>
                  <a:gdLst/>
                  <a:ahLst/>
                  <a:cxnLst/>
                  <a:rect l="l" t="t" r="r" b="b"/>
                  <a:pathLst>
                    <a:path w="2608581" h="1992587">
                      <a:moveTo>
                        <a:pt x="0" y="0"/>
                      </a:moveTo>
                      <a:lnTo>
                        <a:pt x="2608581" y="0"/>
                      </a:lnTo>
                      <a:lnTo>
                        <a:pt x="2608581" y="1992587"/>
                      </a:lnTo>
                      <a:lnTo>
                        <a:pt x="0" y="1992587"/>
                      </a:lnTo>
                      <a:close/>
                    </a:path>
                  </a:pathLst>
                </a:custGeom>
                <a:solidFill>
                  <a:srgbClr val="4A5049"/>
                </a:solidFill>
                <a:ln w="38100" cap="sq">
                  <a:solidFill>
                    <a:srgbClr val="000000"/>
                  </a:solidFill>
                  <a:prstDash val="solid"/>
                  <a:miter/>
                </a:ln>
              </p:spPr>
            </p:sp>
            <p:sp>
              <p:nvSpPr>
                <p:cNvPr id="24" name="TextBox 26"/>
                <p:cNvSpPr txBox="1"/>
                <p:nvPr/>
              </p:nvSpPr>
              <p:spPr>
                <a:xfrm>
                  <a:off x="0" y="-104775"/>
                  <a:ext cx="2608581" cy="2097362"/>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7"/>
              <p:cNvGrpSpPr/>
              <p:nvPr/>
            </p:nvGrpSpPr>
            <p:grpSpPr>
              <a:xfrm>
                <a:off x="9756446" y="3818534"/>
                <a:ext cx="5974657" cy="4723229"/>
                <a:chOff x="0" y="0"/>
                <a:chExt cx="2608581" cy="2062198"/>
              </a:xfrm>
            </p:grpSpPr>
            <p:sp>
              <p:nvSpPr>
                <p:cNvPr id="21" name="Freeform 28"/>
                <p:cNvSpPr/>
                <p:nvPr/>
              </p:nvSpPr>
              <p:spPr>
                <a:xfrm>
                  <a:off x="0" y="0"/>
                  <a:ext cx="2608581" cy="2062198"/>
                </a:xfrm>
                <a:custGeom>
                  <a:avLst/>
                  <a:gdLst/>
                  <a:ahLst/>
                  <a:cxnLst/>
                  <a:rect l="l" t="t" r="r" b="b"/>
                  <a:pathLst>
                    <a:path w="2608581" h="2062198">
                      <a:moveTo>
                        <a:pt x="0" y="0"/>
                      </a:moveTo>
                      <a:lnTo>
                        <a:pt x="2608581" y="0"/>
                      </a:lnTo>
                      <a:lnTo>
                        <a:pt x="2608581" y="2062198"/>
                      </a:lnTo>
                      <a:lnTo>
                        <a:pt x="0" y="2062198"/>
                      </a:lnTo>
                      <a:close/>
                    </a:path>
                  </a:pathLst>
                </a:custGeom>
                <a:solidFill>
                  <a:srgbClr val="FFB8BE"/>
                </a:solidFill>
                <a:ln w="38100" cap="sq">
                  <a:solidFill>
                    <a:srgbClr val="000000"/>
                  </a:solidFill>
                  <a:prstDash val="solid"/>
                  <a:miter/>
                </a:ln>
              </p:spPr>
            </p:sp>
            <p:sp>
              <p:nvSpPr>
                <p:cNvPr id="22" name="TextBox 29"/>
                <p:cNvSpPr txBox="1"/>
                <p:nvPr/>
              </p:nvSpPr>
              <p:spPr>
                <a:xfrm>
                  <a:off x="0" y="-104775"/>
                  <a:ext cx="2608581" cy="2166973"/>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33" name="Freeform 31"/>
            <p:cNvSpPr/>
            <p:nvPr/>
          </p:nvSpPr>
          <p:spPr>
            <a:xfrm rot="-474852">
              <a:off x="9271673" y="6934782"/>
              <a:ext cx="969545" cy="1606981"/>
            </a:xfrm>
            <a:custGeom>
              <a:avLst/>
              <a:gdLst/>
              <a:ahLst/>
              <a:cxnLst/>
              <a:rect l="l" t="t" r="r" b="b"/>
              <a:pathLst>
                <a:path w="969545" h="1606981">
                  <a:moveTo>
                    <a:pt x="0" y="0"/>
                  </a:moveTo>
                  <a:lnTo>
                    <a:pt x="969546" y="0"/>
                  </a:lnTo>
                  <a:lnTo>
                    <a:pt x="969546" y="1606982"/>
                  </a:lnTo>
                  <a:lnTo>
                    <a:pt x="0" y="1606982"/>
                  </a:lnTo>
                  <a:lnTo>
                    <a:pt x="0" y="0"/>
                  </a:lnTo>
                  <a:close/>
                </a:path>
              </a:pathLst>
            </a:custGeom>
            <a:blipFill>
              <a:blip r:embed="rId5"/>
              <a:stretch>
                <a:fillRect/>
              </a:stretch>
            </a:blipFill>
          </p:spPr>
        </p:sp>
        <p:sp>
          <p:nvSpPr>
            <p:cNvPr id="40" name="TextBox 38"/>
            <p:cNvSpPr txBox="1"/>
            <p:nvPr/>
          </p:nvSpPr>
          <p:spPr>
            <a:xfrm>
              <a:off x="10306835" y="4050988"/>
              <a:ext cx="3858089" cy="1258550"/>
            </a:xfrm>
            <a:prstGeom prst="rect">
              <a:avLst/>
            </a:prstGeom>
          </p:spPr>
          <p:txBody>
            <a:bodyPr lIns="0" tIns="0" rIns="0" bIns="0" rtlCol="0" anchor="t">
              <a:spAutoFit/>
            </a:bodyPr>
            <a:lstStyle/>
            <a:p>
              <a:pPr>
                <a:lnSpc>
                  <a:spcPts val="10939"/>
                </a:lnSpc>
              </a:pPr>
              <a:r>
                <a:rPr lang="vi-VN" sz="7200" b="1">
                  <a:solidFill>
                    <a:prstClr val="black"/>
                  </a:solidFill>
                  <a:cs typeface="Arial" panose="020B0604020202020204" pitchFamily="34" charset="0"/>
                </a:rPr>
                <a:t>02</a:t>
              </a:r>
              <a:endParaRPr lang="en-US" sz="7200" b="1">
                <a:solidFill>
                  <a:prstClr val="black"/>
                </a:solidFill>
                <a:latin typeface="Arial" panose="020B0604020202020204" pitchFamily="34" charset="0"/>
                <a:cs typeface="Arial" panose="020B0604020202020204" pitchFamily="34" charset="0"/>
              </a:endParaRPr>
            </a:p>
          </p:txBody>
        </p:sp>
        <p:sp>
          <p:nvSpPr>
            <p:cNvPr id="43" name="TextBox 39"/>
            <p:cNvSpPr txBox="1"/>
            <p:nvPr/>
          </p:nvSpPr>
          <p:spPr>
            <a:xfrm>
              <a:off x="10306835" y="5474079"/>
              <a:ext cx="5087816" cy="2655920"/>
            </a:xfrm>
            <a:prstGeom prst="rect">
              <a:avLst/>
            </a:prstGeom>
          </p:spPr>
          <p:txBody>
            <a:bodyPr wrap="square" lIns="0" tIns="0" rIns="0" bIns="0" rtlCol="0" anchor="t">
              <a:spAutoFit/>
            </a:bodyPr>
            <a:lstStyle/>
            <a:p>
              <a:pPr algn="just">
                <a:lnSpc>
                  <a:spcPct val="150000"/>
                </a:lnSpc>
              </a:pPr>
              <a:r>
                <a:rPr lang="vi-VN" sz="4000" dirty="0">
                  <a:solidFill>
                    <a:srgbClr val="000000"/>
                  </a:solidFill>
                  <a:cs typeface="Arial" panose="020B0604020202020204" pitchFamily="34" charset="0"/>
                </a:rPr>
                <a:t>Đọc và chuẩn bị trước </a:t>
              </a:r>
              <a:r>
                <a:rPr lang="vi-VN" sz="4000" b="1" dirty="0">
                  <a:solidFill>
                    <a:srgbClr val="000000"/>
                  </a:solidFill>
                  <a:cs typeface="Arial" panose="020B0604020202020204" pitchFamily="34" charset="0"/>
                </a:rPr>
                <a:t>Bài 2: Thực hành tạo sản phẩm số.</a:t>
              </a:r>
              <a:endParaRPr lang="en-US" sz="4000" b="1" dirty="0">
                <a:solidFill>
                  <a:srgbClr val="000000"/>
                </a:solidFill>
                <a:latin typeface="Arial" panose="020B0604020202020204" pitchFamily="34" charset="0"/>
                <a:cs typeface="Arial" panose="020B0604020202020204" pitchFamily="34" charset="0"/>
              </a:endParaRPr>
            </a:p>
          </p:txBody>
        </p:sp>
      </p:grpSp>
      <p:pic>
        <p:nvPicPr>
          <p:cNvPr id="34" name="Picture 33"/>
          <p:cNvPicPr>
            <a:picLocks noChangeAspect="1"/>
          </p:cNvPicPr>
          <p:nvPr/>
        </p:nvPicPr>
        <p:blipFill>
          <a:blip r:embed="rId6"/>
          <a:stretch>
            <a:fillRect/>
          </a:stretch>
        </p:blipFill>
        <p:spPr>
          <a:xfrm>
            <a:off x="36781" y="7421854"/>
            <a:ext cx="3086982" cy="2822383"/>
          </a:xfrm>
          <a:prstGeom prst="rect">
            <a:avLst/>
          </a:prstGeom>
        </p:spPr>
      </p:pic>
    </p:spTree>
    <p:extLst>
      <p:ext uri="{BB962C8B-B14F-4D97-AF65-F5344CB8AC3E}">
        <p14:creationId xmlns:p14="http://schemas.microsoft.com/office/powerpoint/2010/main" val="219095452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36" name="Group 2"/>
          <p:cNvGrpSpPr/>
          <p:nvPr/>
        </p:nvGrpSpPr>
        <p:grpSpPr>
          <a:xfrm>
            <a:off x="900726" y="1982934"/>
            <a:ext cx="16466344" cy="7603564"/>
            <a:chOff x="0" y="0"/>
            <a:chExt cx="21955125" cy="10138085"/>
          </a:xfrm>
        </p:grpSpPr>
        <p:sp>
          <p:nvSpPr>
            <p:cNvPr id="37"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8"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9"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40" name="Table 6"/>
          <p:cNvGraphicFramePr>
            <a:graphicFrameLocks noGrp="1"/>
          </p:cNvGraphicFramePr>
          <p:nvPr/>
        </p:nvGraphicFramePr>
        <p:xfrm>
          <a:off x="853101" y="700503"/>
          <a:ext cx="16513968" cy="8885996"/>
        </p:xfrm>
        <a:graphic>
          <a:graphicData uri="http://schemas.openxmlformats.org/drawingml/2006/table">
            <a:tbl>
              <a:tblPr/>
              <a:tblGrid>
                <a:gridCol w="5504656">
                  <a:extLst>
                    <a:ext uri="{9D8B030D-6E8A-4147-A177-3AD203B41FA5}">
                      <a16:colId xmlns:a16="http://schemas.microsoft.com/office/drawing/2014/main" val="20000"/>
                    </a:ext>
                  </a:extLst>
                </a:gridCol>
                <a:gridCol w="5504656">
                  <a:extLst>
                    <a:ext uri="{9D8B030D-6E8A-4147-A177-3AD203B41FA5}">
                      <a16:colId xmlns:a16="http://schemas.microsoft.com/office/drawing/2014/main" val="20001"/>
                    </a:ext>
                  </a:extLst>
                </a:gridCol>
                <a:gridCol w="5504656">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1" name="Freeform 7"/>
          <p:cNvSpPr/>
          <p:nvPr/>
        </p:nvSpPr>
        <p:spPr>
          <a:xfrm rot="654677">
            <a:off x="15272908" y="7368831"/>
            <a:ext cx="2854686" cy="2894485"/>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2" name="Group 8"/>
          <p:cNvGrpSpPr/>
          <p:nvPr/>
        </p:nvGrpSpPr>
        <p:grpSpPr>
          <a:xfrm>
            <a:off x="1326826" y="904188"/>
            <a:ext cx="787699" cy="750775"/>
            <a:chOff x="0" y="0"/>
            <a:chExt cx="812800" cy="774700"/>
          </a:xfrm>
        </p:grpSpPr>
        <p:sp>
          <p:nvSpPr>
            <p:cNvPr id="43" name="Freeform 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44" name="TextBox 10"/>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5" name="Group 11"/>
          <p:cNvGrpSpPr/>
          <p:nvPr/>
        </p:nvGrpSpPr>
        <p:grpSpPr>
          <a:xfrm>
            <a:off x="2114525" y="904188"/>
            <a:ext cx="787699" cy="750775"/>
            <a:chOff x="0" y="0"/>
            <a:chExt cx="812800" cy="774700"/>
          </a:xfrm>
        </p:grpSpPr>
        <p:sp>
          <p:nvSpPr>
            <p:cNvPr id="46" name="Freeform 1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47" name="TextBox 13"/>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48" name="Group 14"/>
          <p:cNvGrpSpPr/>
          <p:nvPr/>
        </p:nvGrpSpPr>
        <p:grpSpPr>
          <a:xfrm>
            <a:off x="2902223" y="904188"/>
            <a:ext cx="787699" cy="750775"/>
            <a:chOff x="0" y="0"/>
            <a:chExt cx="812800" cy="774700"/>
          </a:xfrm>
        </p:grpSpPr>
        <p:sp>
          <p:nvSpPr>
            <p:cNvPr id="49" name="Freeform 15"/>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50" name="TextBox 16"/>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7" name="Freeform 23"/>
          <p:cNvSpPr/>
          <p:nvPr/>
        </p:nvSpPr>
        <p:spPr>
          <a:xfrm>
            <a:off x="125726" y="7657709"/>
            <a:ext cx="1988799" cy="3138144"/>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8" name="Freeform 24"/>
          <p:cNvSpPr/>
          <p:nvPr/>
        </p:nvSpPr>
        <p:spPr>
          <a:xfrm>
            <a:off x="571592" y="2126536"/>
            <a:ext cx="858761" cy="1279346"/>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9" name="Freeform 25"/>
          <p:cNvSpPr/>
          <p:nvPr/>
        </p:nvSpPr>
        <p:spPr>
          <a:xfrm>
            <a:off x="16365060" y="779451"/>
            <a:ext cx="1002010" cy="1845606"/>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TextBox 19"/>
          <p:cNvSpPr txBox="1"/>
          <p:nvPr/>
        </p:nvSpPr>
        <p:spPr>
          <a:xfrm>
            <a:off x="1523601" y="3339162"/>
            <a:ext cx="15031005" cy="3557512"/>
          </a:xfrm>
          <a:prstGeom prst="rect">
            <a:avLst/>
          </a:prstGeom>
          <a:noFill/>
        </p:spPr>
        <p:txBody>
          <a:bodyPr wrap="square" rtlCol="0">
            <a:spAutoFit/>
          </a:bodyPr>
          <a:lstStyle/>
          <a:p>
            <a:pPr algn="ctr">
              <a:lnSpc>
                <a:spcPct val="150000"/>
              </a:lnSpc>
            </a:pPr>
            <a:r>
              <a:rPr lang="vi-VN" sz="8000" b="1">
                <a:solidFill>
                  <a:srgbClr val="C0504D">
                    <a:lumMod val="75000"/>
                  </a:srgbClr>
                </a:solidFill>
                <a:cs typeface="Arial" panose="020B0604020202020204" pitchFamily="34" charset="0"/>
              </a:rPr>
              <a:t>HẸN GẶP LẠI CÁC EM </a:t>
            </a:r>
          </a:p>
          <a:p>
            <a:pPr algn="ctr">
              <a:lnSpc>
                <a:spcPct val="150000"/>
              </a:lnSpc>
            </a:pPr>
            <a:r>
              <a:rPr lang="vi-VN" sz="8000" b="1">
                <a:solidFill>
                  <a:srgbClr val="C0504D">
                    <a:lumMod val="75000"/>
                  </a:srgbClr>
                </a:solidFill>
                <a:cs typeface="Arial" panose="020B0604020202020204" pitchFamily="34" charset="0"/>
              </a:rPr>
              <a:t>TRONG TIẾT HỌC TIẾP THEO!</a:t>
            </a:r>
            <a:endParaRPr lang="en-US" sz="8000" b="1">
              <a:solidFill>
                <a:srgbClr val="C0504D">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13313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166" name="Group 2"/>
          <p:cNvGrpSpPr/>
          <p:nvPr/>
        </p:nvGrpSpPr>
        <p:grpSpPr>
          <a:xfrm>
            <a:off x="900726" y="1982934"/>
            <a:ext cx="16466344" cy="7603564"/>
            <a:chOff x="0" y="0"/>
            <a:chExt cx="21955125" cy="10138085"/>
          </a:xfrm>
        </p:grpSpPr>
        <p:sp>
          <p:nvSpPr>
            <p:cNvPr id="167"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8"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9"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170" name="Table 6"/>
          <p:cNvGraphicFramePr>
            <a:graphicFrameLocks noGrp="1"/>
          </p:cNvGraphicFramePr>
          <p:nvPr>
            <p:extLst>
              <p:ext uri="{D42A27DB-BD31-4B8C-83A1-F6EECF244321}">
                <p14:modId xmlns:p14="http://schemas.microsoft.com/office/powerpoint/2010/main" val="2640754152"/>
              </p:ext>
            </p:extLst>
          </p:nvPr>
        </p:nvGraphicFramePr>
        <p:xfrm>
          <a:off x="853101" y="700503"/>
          <a:ext cx="16581798" cy="8885996"/>
        </p:xfrm>
        <a:graphic>
          <a:graphicData uri="http://schemas.openxmlformats.org/drawingml/2006/table">
            <a:tbl>
              <a:tblPr/>
              <a:tblGrid>
                <a:gridCol w="5527266">
                  <a:extLst>
                    <a:ext uri="{9D8B030D-6E8A-4147-A177-3AD203B41FA5}">
                      <a16:colId xmlns:a16="http://schemas.microsoft.com/office/drawing/2014/main" val="20000"/>
                    </a:ext>
                  </a:extLst>
                </a:gridCol>
                <a:gridCol w="5527266">
                  <a:extLst>
                    <a:ext uri="{9D8B030D-6E8A-4147-A177-3AD203B41FA5}">
                      <a16:colId xmlns:a16="http://schemas.microsoft.com/office/drawing/2014/main" val="20001"/>
                    </a:ext>
                  </a:extLst>
                </a:gridCol>
                <a:gridCol w="5527266">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80" name="Freeform 16"/>
          <p:cNvSpPr/>
          <p:nvPr/>
        </p:nvSpPr>
        <p:spPr>
          <a:xfrm>
            <a:off x="16255870" y="8753912"/>
            <a:ext cx="2006859" cy="1317001"/>
          </a:xfrm>
          <a:custGeom>
            <a:avLst/>
            <a:gdLst/>
            <a:ahLst/>
            <a:cxnLst/>
            <a:rect l="l" t="t" r="r" b="b"/>
            <a:pathLst>
              <a:path w="2006859" h="1317001">
                <a:moveTo>
                  <a:pt x="0" y="0"/>
                </a:moveTo>
                <a:lnTo>
                  <a:pt x="2006860" y="0"/>
                </a:lnTo>
                <a:lnTo>
                  <a:pt x="2006860" y="1317002"/>
                </a:lnTo>
                <a:lnTo>
                  <a:pt x="0" y="1317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2" name="Freeform 18"/>
          <p:cNvSpPr/>
          <p:nvPr/>
        </p:nvSpPr>
        <p:spPr>
          <a:xfrm rot="584399">
            <a:off x="16447910" y="1233638"/>
            <a:ext cx="1622779" cy="1503099"/>
          </a:xfrm>
          <a:custGeom>
            <a:avLst/>
            <a:gdLst/>
            <a:ahLst/>
            <a:cxnLst/>
            <a:rect l="l" t="t" r="r" b="b"/>
            <a:pathLst>
              <a:path w="1622779" h="1503099">
                <a:moveTo>
                  <a:pt x="0" y="0"/>
                </a:moveTo>
                <a:lnTo>
                  <a:pt x="1622779" y="0"/>
                </a:lnTo>
                <a:lnTo>
                  <a:pt x="1622779" y="1503099"/>
                </a:lnTo>
                <a:lnTo>
                  <a:pt x="0" y="15030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3" name="Freeform 19"/>
          <p:cNvSpPr/>
          <p:nvPr/>
        </p:nvSpPr>
        <p:spPr>
          <a:xfrm>
            <a:off x="152277" y="2488561"/>
            <a:ext cx="1406782" cy="1266104"/>
          </a:xfrm>
          <a:custGeom>
            <a:avLst/>
            <a:gdLst/>
            <a:ahLst/>
            <a:cxnLst/>
            <a:rect l="l" t="t" r="r" b="b"/>
            <a:pathLst>
              <a:path w="1406782" h="1266104">
                <a:moveTo>
                  <a:pt x="0" y="0"/>
                </a:moveTo>
                <a:lnTo>
                  <a:pt x="1406782" y="0"/>
                </a:lnTo>
                <a:lnTo>
                  <a:pt x="1406782" y="1266104"/>
                </a:lnTo>
                <a:lnTo>
                  <a:pt x="0" y="12661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4" name="TextBox 20"/>
          <p:cNvSpPr txBox="1"/>
          <p:nvPr/>
        </p:nvSpPr>
        <p:spPr>
          <a:xfrm>
            <a:off x="2145003" y="911697"/>
            <a:ext cx="13995988" cy="923330"/>
          </a:xfrm>
          <a:prstGeom prst="rect">
            <a:avLst/>
          </a:prstGeom>
        </p:spPr>
        <p:txBody>
          <a:bodyPr lIns="0" tIns="0" rIns="0" bIns="0" rtlCol="0" anchor="t">
            <a:spAutoFit/>
          </a:bodyPr>
          <a:lstStyle/>
          <a:p>
            <a:pPr algn="ctr"/>
            <a:r>
              <a:rPr lang="vi-VN" sz="6000" b="1">
                <a:solidFill>
                  <a:schemeClr val="bg1"/>
                </a:solidFill>
                <a:latin typeface="Arial" panose="020B0604020202020204" pitchFamily="34" charset="0"/>
                <a:cs typeface="Arial" panose="020B0604020202020204" pitchFamily="34" charset="0"/>
              </a:rPr>
              <a:t>CHỦ ĐỀ A: MÁY TÍNH VÀ EM</a:t>
            </a:r>
            <a:endParaRPr lang="en-US" sz="6000" b="1">
              <a:solidFill>
                <a:schemeClr val="bg1"/>
              </a:solidFill>
              <a:latin typeface="Arial" panose="020B0604020202020204" pitchFamily="34" charset="0"/>
              <a:cs typeface="Arial" panose="020B0604020202020204" pitchFamily="34" charset="0"/>
            </a:endParaRPr>
          </a:p>
        </p:txBody>
      </p:sp>
      <p:sp>
        <p:nvSpPr>
          <p:cNvPr id="26" name="TextBox 28"/>
          <p:cNvSpPr txBox="1"/>
          <p:nvPr/>
        </p:nvSpPr>
        <p:spPr>
          <a:xfrm>
            <a:off x="1715872" y="2439446"/>
            <a:ext cx="14732717" cy="2598917"/>
          </a:xfrm>
          <a:prstGeom prst="rect">
            <a:avLst/>
          </a:prstGeom>
        </p:spPr>
        <p:txBody>
          <a:bodyPr wrap="square" lIns="0" tIns="0" rIns="0" bIns="0" rtlCol="0" anchor="t">
            <a:spAutoFit/>
          </a:bodyPr>
          <a:lstStyle/>
          <a:p>
            <a:pPr algn="ctr">
              <a:lnSpc>
                <a:spcPct val="150000"/>
              </a:lnSpc>
            </a:pPr>
            <a:r>
              <a:rPr lang="vi-VN" sz="6000" b="1">
                <a:solidFill>
                  <a:schemeClr val="accent4">
                    <a:lumMod val="75000"/>
                  </a:schemeClr>
                </a:solidFill>
                <a:latin typeface="Arial" panose="020B0604020202020204" pitchFamily="34" charset="0"/>
                <a:cs typeface="Arial" panose="020B0604020202020204" pitchFamily="34" charset="0"/>
              </a:rPr>
              <a:t>NHỮNG VIỆC EM CÓ THỂ LÀM ĐƯỢC NHỜ MÁY TÍNH</a:t>
            </a:r>
            <a:endParaRPr lang="en-US" sz="6000" b="1">
              <a:solidFill>
                <a:schemeClr val="accent4">
                  <a:lumMod val="75000"/>
                </a:schemeClr>
              </a:solidFill>
              <a:latin typeface="Arial" panose="020B0604020202020204" pitchFamily="34" charset="0"/>
              <a:cs typeface="Arial" panose="020B0604020202020204" pitchFamily="34" charset="0"/>
            </a:endParaRPr>
          </a:p>
        </p:txBody>
      </p:sp>
      <p:sp>
        <p:nvSpPr>
          <p:cNvPr id="192" name="TextBox 28"/>
          <p:cNvSpPr txBox="1"/>
          <p:nvPr/>
        </p:nvSpPr>
        <p:spPr>
          <a:xfrm>
            <a:off x="1776639" y="5350007"/>
            <a:ext cx="14732717" cy="1661993"/>
          </a:xfrm>
          <a:prstGeom prst="rect">
            <a:avLst/>
          </a:prstGeom>
        </p:spPr>
        <p:txBody>
          <a:bodyPr wrap="square" lIns="0" tIns="0" rIns="0" bIns="0" rtlCol="0" anchor="t">
            <a:spAutoFit/>
          </a:bodyPr>
          <a:lstStyle/>
          <a:p>
            <a:pPr algn="ctr">
              <a:lnSpc>
                <a:spcPct val="150000"/>
              </a:lnSpc>
            </a:pPr>
            <a:r>
              <a:rPr lang="en-US" sz="7200" b="1">
                <a:solidFill>
                  <a:schemeClr val="accent2">
                    <a:lumMod val="75000"/>
                  </a:schemeClr>
                </a:solidFill>
                <a:latin typeface="Arial" panose="020B0604020202020204" pitchFamily="34" charset="0"/>
                <a:cs typeface="Arial" panose="020B0604020202020204" pitchFamily="34" charset="0"/>
              </a:rPr>
              <a:t>BÀI 1. </a:t>
            </a:r>
            <a:r>
              <a:rPr lang="vi-VN" sz="7200" b="1">
                <a:solidFill>
                  <a:schemeClr val="accent2">
                    <a:lumMod val="75000"/>
                  </a:schemeClr>
                </a:solidFill>
                <a:latin typeface="Arial" panose="020B0604020202020204" pitchFamily="34" charset="0"/>
                <a:cs typeface="Arial" panose="020B0604020202020204" pitchFamily="34" charset="0"/>
              </a:rPr>
              <a:t>LỢI ÍCH CỦA MÁY TÍNH</a:t>
            </a:r>
            <a:endParaRPr lang="en-US" sz="7200" b="1">
              <a:solidFill>
                <a:schemeClr val="accent2">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0"/>
          <a:stretch>
            <a:fillRect/>
          </a:stretch>
        </p:blipFill>
        <p:spPr>
          <a:xfrm>
            <a:off x="7057432" y="7307815"/>
            <a:ext cx="4220168" cy="2383806"/>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p:cTn id="7" dur="500" fill="hold"/>
                                        <p:tgtEl>
                                          <p:spTgt spid="184"/>
                                        </p:tgtEl>
                                        <p:attrNameLst>
                                          <p:attrName>ppt_w</p:attrName>
                                        </p:attrNameLst>
                                      </p:cBhvr>
                                      <p:tavLst>
                                        <p:tav tm="0">
                                          <p:val>
                                            <p:fltVal val="0"/>
                                          </p:val>
                                        </p:tav>
                                        <p:tav tm="100000">
                                          <p:val>
                                            <p:strVal val="#ppt_w"/>
                                          </p:val>
                                        </p:tav>
                                      </p:tavLst>
                                    </p:anim>
                                    <p:anim calcmode="lin" valueType="num">
                                      <p:cBhvr>
                                        <p:cTn id="8" dur="500" fill="hold"/>
                                        <p:tgtEl>
                                          <p:spTgt spid="184"/>
                                        </p:tgtEl>
                                        <p:attrNameLst>
                                          <p:attrName>ppt_h</p:attrName>
                                        </p:attrNameLst>
                                      </p:cBhvr>
                                      <p:tavLst>
                                        <p:tav tm="0">
                                          <p:val>
                                            <p:fltVal val="0"/>
                                          </p:val>
                                        </p:tav>
                                        <p:tav tm="100000">
                                          <p:val>
                                            <p:strVal val="#ppt_h"/>
                                          </p:val>
                                        </p:tav>
                                      </p:tavLst>
                                    </p:anim>
                                    <p:animEffect transition="in" filter="fade">
                                      <p:cBhvr>
                                        <p:cTn id="9" dur="500"/>
                                        <p:tgtEl>
                                          <p:spTgt spid="18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92"/>
                                        </p:tgtEl>
                                        <p:attrNameLst>
                                          <p:attrName>style.visibility</p:attrName>
                                        </p:attrNameLst>
                                      </p:cBhvr>
                                      <p:to>
                                        <p:strVal val="visible"/>
                                      </p:to>
                                    </p:set>
                                    <p:anim calcmode="lin" valueType="num">
                                      <p:cBhvr>
                                        <p:cTn id="18" dur="500" fill="hold"/>
                                        <p:tgtEl>
                                          <p:spTgt spid="192"/>
                                        </p:tgtEl>
                                        <p:attrNameLst>
                                          <p:attrName>ppt_w</p:attrName>
                                        </p:attrNameLst>
                                      </p:cBhvr>
                                      <p:tavLst>
                                        <p:tav tm="0">
                                          <p:val>
                                            <p:fltVal val="0"/>
                                          </p:val>
                                        </p:tav>
                                        <p:tav tm="100000">
                                          <p:val>
                                            <p:strVal val="#ppt_w"/>
                                          </p:val>
                                        </p:tav>
                                      </p:tavLst>
                                    </p:anim>
                                    <p:anim calcmode="lin" valueType="num">
                                      <p:cBhvr>
                                        <p:cTn id="19" dur="500" fill="hold"/>
                                        <p:tgtEl>
                                          <p:spTgt spid="192"/>
                                        </p:tgtEl>
                                        <p:attrNameLst>
                                          <p:attrName>ppt_h</p:attrName>
                                        </p:attrNameLst>
                                      </p:cBhvr>
                                      <p:tavLst>
                                        <p:tav tm="0">
                                          <p:val>
                                            <p:fltVal val="0"/>
                                          </p:val>
                                        </p:tav>
                                        <p:tav tm="100000">
                                          <p:val>
                                            <p:strVal val="#ppt_h"/>
                                          </p:val>
                                        </p:tav>
                                      </p:tavLst>
                                    </p:anim>
                                    <p:animEffect transition="in" filter="fade">
                                      <p:cBhvr>
                                        <p:cTn id="20"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26" grpId="0"/>
      <p:bldP spid="19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900726" y="1982934"/>
            <a:ext cx="16466344" cy="7603564"/>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6" name="Table 6"/>
          <p:cNvGraphicFramePr>
            <a:graphicFrameLocks noGrp="1"/>
          </p:cNvGraphicFramePr>
          <p:nvPr/>
        </p:nvGraphicFramePr>
        <p:xfrm>
          <a:off x="853101" y="700503"/>
          <a:ext cx="16581798" cy="8885996"/>
        </p:xfrm>
        <a:graphic>
          <a:graphicData uri="http://schemas.openxmlformats.org/drawingml/2006/table">
            <a:tbl>
              <a:tblPr/>
              <a:tblGrid>
                <a:gridCol w="5527266">
                  <a:extLst>
                    <a:ext uri="{9D8B030D-6E8A-4147-A177-3AD203B41FA5}">
                      <a16:colId xmlns:a16="http://schemas.microsoft.com/office/drawing/2014/main" val="20000"/>
                    </a:ext>
                  </a:extLst>
                </a:gridCol>
                <a:gridCol w="5527266">
                  <a:extLst>
                    <a:ext uri="{9D8B030D-6E8A-4147-A177-3AD203B41FA5}">
                      <a16:colId xmlns:a16="http://schemas.microsoft.com/office/drawing/2014/main" val="20001"/>
                    </a:ext>
                  </a:extLst>
                </a:gridCol>
                <a:gridCol w="5527266">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7" name="Group 7"/>
          <p:cNvGrpSpPr/>
          <p:nvPr/>
        </p:nvGrpSpPr>
        <p:grpSpPr>
          <a:xfrm>
            <a:off x="1326826" y="904188"/>
            <a:ext cx="787699" cy="750775"/>
            <a:chOff x="0" y="0"/>
            <a:chExt cx="812800" cy="774700"/>
          </a:xfrm>
        </p:grpSpPr>
        <p:sp>
          <p:nvSpPr>
            <p:cNvPr id="8" name="Freeform 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9" name="TextBox 9"/>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2114525" y="904188"/>
            <a:ext cx="787699" cy="750775"/>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2" name="TextBox 12"/>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902223" y="904188"/>
            <a:ext cx="787699" cy="750775"/>
            <a:chOff x="0" y="0"/>
            <a:chExt cx="812800" cy="774700"/>
          </a:xfrm>
        </p:grpSpPr>
        <p:sp>
          <p:nvSpPr>
            <p:cNvPr id="14" name="Freeform 14"/>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5" name="TextBox 15"/>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sp>
        <p:nvSpPr>
          <p:cNvPr id="36" name="Freeform 36"/>
          <p:cNvSpPr/>
          <p:nvPr/>
        </p:nvSpPr>
        <p:spPr>
          <a:xfrm>
            <a:off x="-297142" y="7929187"/>
            <a:ext cx="2805517" cy="2658227"/>
          </a:xfrm>
          <a:custGeom>
            <a:avLst/>
            <a:gdLst/>
            <a:ahLst/>
            <a:cxnLst/>
            <a:rect l="l" t="t" r="r" b="b"/>
            <a:pathLst>
              <a:path w="2805517" h="2658227">
                <a:moveTo>
                  <a:pt x="0" y="0"/>
                </a:moveTo>
                <a:lnTo>
                  <a:pt x="2805516" y="0"/>
                </a:lnTo>
                <a:lnTo>
                  <a:pt x="2805516" y="2658226"/>
                </a:lnTo>
                <a:lnTo>
                  <a:pt x="0" y="2658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7" name="Freeform 37"/>
          <p:cNvSpPr/>
          <p:nvPr/>
        </p:nvSpPr>
        <p:spPr>
          <a:xfrm rot="-332955">
            <a:off x="16672240" y="8031509"/>
            <a:ext cx="1370060" cy="1960729"/>
          </a:xfrm>
          <a:custGeom>
            <a:avLst/>
            <a:gdLst/>
            <a:ahLst/>
            <a:cxnLst/>
            <a:rect l="l" t="t" r="r" b="b"/>
            <a:pathLst>
              <a:path w="1370060" h="1960729">
                <a:moveTo>
                  <a:pt x="0" y="0"/>
                </a:moveTo>
                <a:lnTo>
                  <a:pt x="1370060" y="0"/>
                </a:lnTo>
                <a:lnTo>
                  <a:pt x="1370060" y="1960730"/>
                </a:lnTo>
                <a:lnTo>
                  <a:pt x="0" y="1960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p:cNvSpPr/>
          <p:nvPr/>
        </p:nvSpPr>
        <p:spPr>
          <a:xfrm>
            <a:off x="660104" y="2369574"/>
            <a:ext cx="901157" cy="901157"/>
          </a:xfrm>
          <a:custGeom>
            <a:avLst/>
            <a:gdLst/>
            <a:ahLst/>
            <a:cxnLst/>
            <a:rect l="l" t="t" r="r" b="b"/>
            <a:pathLst>
              <a:path w="901157" h="901157">
                <a:moveTo>
                  <a:pt x="0" y="0"/>
                </a:moveTo>
                <a:lnTo>
                  <a:pt x="901157" y="0"/>
                </a:lnTo>
                <a:lnTo>
                  <a:pt x="901157" y="901157"/>
                </a:lnTo>
                <a:lnTo>
                  <a:pt x="0" y="9011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7" name="TextBox 20"/>
          <p:cNvSpPr txBox="1"/>
          <p:nvPr/>
        </p:nvSpPr>
        <p:spPr>
          <a:xfrm>
            <a:off x="2145003" y="911697"/>
            <a:ext cx="13995988" cy="923330"/>
          </a:xfrm>
          <a:prstGeom prst="rect">
            <a:avLst/>
          </a:prstGeom>
        </p:spPr>
        <p:txBody>
          <a:bodyPr lIns="0" tIns="0" rIns="0" bIns="0" rtlCol="0" anchor="t">
            <a:spAutoFit/>
          </a:bodyPr>
          <a:lstStyle/>
          <a:p>
            <a:pPr algn="ctr"/>
            <a:r>
              <a:rPr lang="vi-VN" sz="6000" b="1">
                <a:solidFill>
                  <a:schemeClr val="bg1"/>
                </a:solidFill>
                <a:latin typeface="Arial" panose="020B0604020202020204" pitchFamily="34" charset="0"/>
                <a:cs typeface="Arial" panose="020B0604020202020204" pitchFamily="34" charset="0"/>
              </a:rPr>
              <a:t>NỘI DUNG BÀI HỌC</a:t>
            </a:r>
            <a:endParaRPr lang="en-US" sz="6000" b="1">
              <a:solidFill>
                <a:schemeClr val="bg1"/>
              </a:solidFill>
              <a:latin typeface="Arial" panose="020B0604020202020204" pitchFamily="34" charset="0"/>
              <a:cs typeface="Arial" panose="020B0604020202020204" pitchFamily="34" charset="0"/>
            </a:endParaRPr>
          </a:p>
        </p:txBody>
      </p:sp>
      <p:grpSp>
        <p:nvGrpSpPr>
          <p:cNvPr id="20" name="Group 19"/>
          <p:cNvGrpSpPr/>
          <p:nvPr/>
        </p:nvGrpSpPr>
        <p:grpSpPr>
          <a:xfrm>
            <a:off x="1561261" y="2495869"/>
            <a:ext cx="6603488" cy="6577694"/>
            <a:chOff x="1561261" y="2495869"/>
            <a:chExt cx="6603488" cy="6577694"/>
          </a:xfrm>
        </p:grpSpPr>
        <p:grpSp>
          <p:nvGrpSpPr>
            <p:cNvPr id="17" name="Group 17"/>
            <p:cNvGrpSpPr/>
            <p:nvPr/>
          </p:nvGrpSpPr>
          <p:grpSpPr>
            <a:xfrm>
              <a:off x="1561261" y="2495869"/>
              <a:ext cx="6603488" cy="6577694"/>
              <a:chOff x="0" y="0"/>
              <a:chExt cx="8804651" cy="8770258"/>
            </a:xfrm>
          </p:grpSpPr>
          <p:grpSp>
            <p:nvGrpSpPr>
              <p:cNvPr id="18" name="Group 18"/>
              <p:cNvGrpSpPr>
                <a:grpSpLocks noChangeAspect="1"/>
              </p:cNvGrpSpPr>
              <p:nvPr/>
            </p:nvGrpSpPr>
            <p:grpSpPr>
              <a:xfrm>
                <a:off x="0" y="0"/>
                <a:ext cx="8804651" cy="8770258"/>
                <a:chOff x="0" y="0"/>
                <a:chExt cx="6502400" cy="6477000"/>
              </a:xfrm>
            </p:grpSpPr>
            <p:sp>
              <p:nvSpPr>
                <p:cNvPr id="22" name="Freeform 1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chemeClr val="accent4">
                    <a:lumMod val="40000"/>
                    <a:lumOff val="60000"/>
                  </a:schemeClr>
                </a:solidFill>
                <a:ln w="12700">
                  <a:solidFill>
                    <a:srgbClr val="000000"/>
                  </a:solidFill>
                </a:ln>
              </p:spPr>
            </p:sp>
            <p:sp>
              <p:nvSpPr>
                <p:cNvPr id="23" name="Freeform 2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4A5049"/>
                </a:solidFill>
              </p:spPr>
            </p:sp>
          </p:grpSp>
          <p:sp>
            <p:nvSpPr>
              <p:cNvPr id="21" name="Freeform 23"/>
              <p:cNvSpPr/>
              <p:nvPr/>
            </p:nvSpPr>
            <p:spPr>
              <a:xfrm>
                <a:off x="552516" y="512652"/>
                <a:ext cx="7691958" cy="7691942"/>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4A5049"/>
              </a:solidFill>
            </p:spPr>
          </p:sp>
        </p:grpSp>
        <p:sp>
          <p:nvSpPr>
            <p:cNvPr id="48" name="Freeform 5"/>
            <p:cNvSpPr/>
            <p:nvPr/>
          </p:nvSpPr>
          <p:spPr>
            <a:xfrm>
              <a:off x="2082168" y="2991592"/>
              <a:ext cx="5586248" cy="5586248"/>
            </a:xfrm>
            <a:custGeom>
              <a:avLst/>
              <a:gdLst/>
              <a:ahLst/>
              <a:cxnLst/>
              <a:rect l="l" t="t" r="r" b="b"/>
              <a:pathLst>
                <a:path w="3901130" h="3901130">
                  <a:moveTo>
                    <a:pt x="0" y="0"/>
                  </a:moveTo>
                  <a:lnTo>
                    <a:pt x="3901130" y="0"/>
                  </a:lnTo>
                  <a:lnTo>
                    <a:pt x="3901130" y="3901130"/>
                  </a:lnTo>
                  <a:lnTo>
                    <a:pt x="0" y="3901130"/>
                  </a:lnTo>
                  <a:lnTo>
                    <a:pt x="0" y="0"/>
                  </a:lnTo>
                  <a:close/>
                </a:path>
              </a:pathLst>
            </a:custGeom>
            <a:blipFill>
              <a:blip r:embed="rId10"/>
              <a:stretch>
                <a:fillRect/>
              </a:stretch>
            </a:blipFill>
          </p:spPr>
        </p:sp>
      </p:grpSp>
      <p:grpSp>
        <p:nvGrpSpPr>
          <p:cNvPr id="16" name="Group 15"/>
          <p:cNvGrpSpPr/>
          <p:nvPr/>
        </p:nvGrpSpPr>
        <p:grpSpPr>
          <a:xfrm>
            <a:off x="9086598" y="2705728"/>
            <a:ext cx="7330307" cy="2867778"/>
            <a:chOff x="9086598" y="2705728"/>
            <a:chExt cx="7330307" cy="2867778"/>
          </a:xfrm>
        </p:grpSpPr>
        <p:grpSp>
          <p:nvGrpSpPr>
            <p:cNvPr id="24" name="Group 24"/>
            <p:cNvGrpSpPr/>
            <p:nvPr/>
          </p:nvGrpSpPr>
          <p:grpSpPr>
            <a:xfrm>
              <a:off x="9238998" y="2991592"/>
              <a:ext cx="7177907" cy="2581914"/>
              <a:chOff x="0" y="0"/>
              <a:chExt cx="2608581" cy="1127283"/>
            </a:xfrm>
          </p:grpSpPr>
          <p:sp>
            <p:nvSpPr>
              <p:cNvPr id="25" name="Freeform 25"/>
              <p:cNvSpPr/>
              <p:nvPr/>
            </p:nvSpPr>
            <p:spPr>
              <a:xfrm>
                <a:off x="0" y="0"/>
                <a:ext cx="2608581" cy="1127283"/>
              </a:xfrm>
              <a:custGeom>
                <a:avLst/>
                <a:gdLst/>
                <a:ahLst/>
                <a:cxnLst/>
                <a:rect l="l" t="t" r="r" b="b"/>
                <a:pathLst>
                  <a:path w="2608581" h="1127283">
                    <a:moveTo>
                      <a:pt x="0" y="0"/>
                    </a:moveTo>
                    <a:lnTo>
                      <a:pt x="2608581" y="0"/>
                    </a:lnTo>
                    <a:lnTo>
                      <a:pt x="2608581" y="1127283"/>
                    </a:lnTo>
                    <a:lnTo>
                      <a:pt x="0" y="1127283"/>
                    </a:lnTo>
                    <a:close/>
                  </a:path>
                </a:pathLst>
              </a:custGeom>
              <a:solidFill>
                <a:srgbClr val="4A5049"/>
              </a:solidFill>
              <a:ln w="38100" cap="sq">
                <a:solidFill>
                  <a:srgbClr val="000000"/>
                </a:solidFill>
                <a:prstDash val="solid"/>
                <a:miter/>
              </a:ln>
            </p:spPr>
          </p:sp>
          <p:sp>
            <p:nvSpPr>
              <p:cNvPr id="26" name="TextBox 26"/>
              <p:cNvSpPr txBox="1"/>
              <p:nvPr/>
            </p:nvSpPr>
            <p:spPr>
              <a:xfrm>
                <a:off x="0" y="-104775"/>
                <a:ext cx="2608581" cy="1232058"/>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9086598" y="2814451"/>
              <a:ext cx="7177907" cy="2606655"/>
              <a:chOff x="0" y="0"/>
              <a:chExt cx="2608581" cy="1138085"/>
            </a:xfrm>
          </p:grpSpPr>
          <p:sp>
            <p:nvSpPr>
              <p:cNvPr id="28" name="Freeform 28"/>
              <p:cNvSpPr/>
              <p:nvPr/>
            </p:nvSpPr>
            <p:spPr>
              <a:xfrm>
                <a:off x="0" y="0"/>
                <a:ext cx="2608581" cy="1138085"/>
              </a:xfrm>
              <a:custGeom>
                <a:avLst/>
                <a:gdLst/>
                <a:ahLst/>
                <a:cxnLst/>
                <a:rect l="l" t="t" r="r" b="b"/>
                <a:pathLst>
                  <a:path w="2608581" h="1138085">
                    <a:moveTo>
                      <a:pt x="0" y="0"/>
                    </a:moveTo>
                    <a:lnTo>
                      <a:pt x="2608581" y="0"/>
                    </a:lnTo>
                    <a:lnTo>
                      <a:pt x="2608581" y="1138085"/>
                    </a:lnTo>
                    <a:lnTo>
                      <a:pt x="0" y="1138085"/>
                    </a:lnTo>
                    <a:close/>
                  </a:path>
                </a:pathLst>
              </a:custGeom>
              <a:solidFill>
                <a:srgbClr val="FFB8BE"/>
              </a:solidFill>
              <a:ln w="38100" cap="sq">
                <a:solidFill>
                  <a:srgbClr val="000000"/>
                </a:solidFill>
                <a:prstDash val="solid"/>
                <a:miter/>
              </a:ln>
            </p:spPr>
          </p:sp>
          <p:sp>
            <p:nvSpPr>
              <p:cNvPr id="29" name="TextBox 29"/>
              <p:cNvSpPr txBox="1"/>
              <p:nvPr/>
            </p:nvSpPr>
            <p:spPr>
              <a:xfrm>
                <a:off x="0" y="-104775"/>
                <a:ext cx="2608581" cy="1242860"/>
              </a:xfrm>
              <a:prstGeom prst="rect">
                <a:avLst/>
              </a:prstGeom>
            </p:spPr>
            <p:txBody>
              <a:bodyPr lIns="50800" tIns="50800" rIns="50800" bIns="50800" rtlCol="0" anchor="ctr"/>
              <a:lstStyle/>
              <a:p>
                <a:pPr algn="ctr">
                  <a:lnSpc>
                    <a:spcPts val="2659"/>
                  </a:lnSpc>
                </a:pPr>
                <a:endParaRPr/>
              </a:p>
            </p:txBody>
          </p:sp>
        </p:grpSp>
        <p:sp>
          <p:nvSpPr>
            <p:cNvPr id="45" name="TextBox 45"/>
            <p:cNvSpPr txBox="1"/>
            <p:nvPr/>
          </p:nvSpPr>
          <p:spPr>
            <a:xfrm>
              <a:off x="9498970" y="2705728"/>
              <a:ext cx="3445354" cy="1256754"/>
            </a:xfrm>
            <a:prstGeom prst="rect">
              <a:avLst/>
            </a:prstGeom>
          </p:spPr>
          <p:txBody>
            <a:bodyPr lIns="0" tIns="0" rIns="0" bIns="0" rtlCol="0" anchor="t">
              <a:spAutoFit/>
            </a:bodyPr>
            <a:lstStyle/>
            <a:p>
              <a:pPr>
                <a:lnSpc>
                  <a:spcPts val="9769"/>
                </a:lnSpc>
              </a:pPr>
              <a:r>
                <a:rPr lang="vi-VN" sz="6000" b="1">
                  <a:latin typeface="Arial" panose="020B0604020202020204" pitchFamily="34" charset="0"/>
                  <a:cs typeface="Arial" panose="020B0604020202020204" pitchFamily="34" charset="0"/>
                </a:rPr>
                <a:t>01</a:t>
              </a:r>
              <a:endParaRPr lang="en-US" sz="6000" b="1">
                <a:latin typeface="Arial" panose="020B0604020202020204" pitchFamily="34" charset="0"/>
                <a:cs typeface="Arial" panose="020B0604020202020204" pitchFamily="34" charset="0"/>
              </a:endParaRPr>
            </a:p>
          </p:txBody>
        </p:sp>
        <p:sp>
          <p:nvSpPr>
            <p:cNvPr id="49" name="Rectangle 48"/>
            <p:cNvSpPr/>
            <p:nvPr/>
          </p:nvSpPr>
          <p:spPr>
            <a:xfrm>
              <a:off x="9420103" y="3811520"/>
              <a:ext cx="6663296" cy="1569660"/>
            </a:xfrm>
            <a:prstGeom prst="rect">
              <a:avLst/>
            </a:prstGeom>
          </p:spPr>
          <p:txBody>
            <a:bodyPr wrap="square">
              <a:spAutoFit/>
            </a:bodyPr>
            <a:lstStyle/>
            <a:p>
              <a:pPr algn="just">
                <a:lnSpc>
                  <a:spcPct val="120000"/>
                </a:lnSpc>
              </a:pPr>
              <a:r>
                <a:rPr lang="vi-VN" sz="4000" b="1">
                  <a:latin typeface="Arial" panose="020B0604020202020204" pitchFamily="34" charset="0"/>
                  <a:ea typeface="Calibri" panose="020F0502020204030204" pitchFamily="34" charset="0"/>
                  <a:cs typeface="Arial" panose="020B0604020202020204" pitchFamily="34" charset="0"/>
                </a:rPr>
                <a:t>Những việc em có thể làm nhờ máy tính</a:t>
              </a:r>
              <a:endParaRPr lang="en-US" sz="4000">
                <a:latin typeface="Arial" panose="020B0604020202020204" pitchFamily="34" charset="0"/>
                <a:cs typeface="Arial" panose="020B0604020202020204" pitchFamily="34" charset="0"/>
              </a:endParaRPr>
            </a:p>
          </p:txBody>
        </p:sp>
      </p:grpSp>
      <p:grpSp>
        <p:nvGrpSpPr>
          <p:cNvPr id="19" name="Group 18"/>
          <p:cNvGrpSpPr/>
          <p:nvPr/>
        </p:nvGrpSpPr>
        <p:grpSpPr>
          <a:xfrm>
            <a:off x="9162798" y="5989157"/>
            <a:ext cx="7330307" cy="2759054"/>
            <a:chOff x="9162798" y="5989157"/>
            <a:chExt cx="7330307" cy="2759054"/>
          </a:xfrm>
        </p:grpSpPr>
        <p:grpSp>
          <p:nvGrpSpPr>
            <p:cNvPr id="30" name="Group 30"/>
            <p:cNvGrpSpPr/>
            <p:nvPr/>
          </p:nvGrpSpPr>
          <p:grpSpPr>
            <a:xfrm>
              <a:off x="9315198" y="6166297"/>
              <a:ext cx="7177907" cy="2581914"/>
              <a:chOff x="0" y="0"/>
              <a:chExt cx="2608581" cy="1127283"/>
            </a:xfrm>
          </p:grpSpPr>
          <p:sp>
            <p:nvSpPr>
              <p:cNvPr id="31" name="Freeform 31"/>
              <p:cNvSpPr/>
              <p:nvPr/>
            </p:nvSpPr>
            <p:spPr>
              <a:xfrm>
                <a:off x="0" y="0"/>
                <a:ext cx="2608581" cy="1127283"/>
              </a:xfrm>
              <a:custGeom>
                <a:avLst/>
                <a:gdLst/>
                <a:ahLst/>
                <a:cxnLst/>
                <a:rect l="l" t="t" r="r" b="b"/>
                <a:pathLst>
                  <a:path w="2608581" h="1127283">
                    <a:moveTo>
                      <a:pt x="0" y="0"/>
                    </a:moveTo>
                    <a:lnTo>
                      <a:pt x="2608581" y="0"/>
                    </a:lnTo>
                    <a:lnTo>
                      <a:pt x="2608581" y="1127283"/>
                    </a:lnTo>
                    <a:lnTo>
                      <a:pt x="0" y="1127283"/>
                    </a:lnTo>
                    <a:close/>
                  </a:path>
                </a:pathLst>
              </a:custGeom>
              <a:solidFill>
                <a:srgbClr val="4A5049"/>
              </a:solidFill>
              <a:ln w="38100" cap="sq">
                <a:solidFill>
                  <a:srgbClr val="000000"/>
                </a:solidFill>
                <a:prstDash val="solid"/>
                <a:miter/>
              </a:ln>
            </p:spPr>
          </p:sp>
          <p:sp>
            <p:nvSpPr>
              <p:cNvPr id="32" name="TextBox 32"/>
              <p:cNvSpPr txBox="1"/>
              <p:nvPr/>
            </p:nvSpPr>
            <p:spPr>
              <a:xfrm>
                <a:off x="0" y="-104775"/>
                <a:ext cx="2608581" cy="1232058"/>
              </a:xfrm>
              <a:prstGeom prst="rect">
                <a:avLst/>
              </a:prstGeom>
            </p:spPr>
            <p:txBody>
              <a:bodyPr lIns="50800" tIns="50800" rIns="50800" bIns="50800" rtlCol="0" anchor="ctr"/>
              <a:lstStyle/>
              <a:p>
                <a:pPr algn="ctr">
                  <a:lnSpc>
                    <a:spcPts val="2659"/>
                  </a:lnSpc>
                </a:pPr>
                <a:endParaRPr/>
              </a:p>
            </p:txBody>
          </p:sp>
        </p:grpSp>
        <p:grpSp>
          <p:nvGrpSpPr>
            <p:cNvPr id="33" name="Group 33"/>
            <p:cNvGrpSpPr/>
            <p:nvPr/>
          </p:nvGrpSpPr>
          <p:grpSpPr>
            <a:xfrm>
              <a:off x="9162798" y="5989157"/>
              <a:ext cx="7177907" cy="2606655"/>
              <a:chOff x="0" y="0"/>
              <a:chExt cx="2608581" cy="1138085"/>
            </a:xfrm>
          </p:grpSpPr>
          <p:sp>
            <p:nvSpPr>
              <p:cNvPr id="34" name="Freeform 34"/>
              <p:cNvSpPr/>
              <p:nvPr/>
            </p:nvSpPr>
            <p:spPr>
              <a:xfrm>
                <a:off x="0" y="0"/>
                <a:ext cx="2608581" cy="1138085"/>
              </a:xfrm>
              <a:custGeom>
                <a:avLst/>
                <a:gdLst/>
                <a:ahLst/>
                <a:cxnLst/>
                <a:rect l="l" t="t" r="r" b="b"/>
                <a:pathLst>
                  <a:path w="2608581" h="1138085">
                    <a:moveTo>
                      <a:pt x="0" y="0"/>
                    </a:moveTo>
                    <a:lnTo>
                      <a:pt x="2608581" y="0"/>
                    </a:lnTo>
                    <a:lnTo>
                      <a:pt x="2608581" y="1138085"/>
                    </a:lnTo>
                    <a:lnTo>
                      <a:pt x="0" y="1138085"/>
                    </a:lnTo>
                    <a:close/>
                  </a:path>
                </a:pathLst>
              </a:custGeom>
              <a:solidFill>
                <a:srgbClr val="FFB8BE"/>
              </a:solidFill>
              <a:ln w="38100" cap="sq">
                <a:solidFill>
                  <a:srgbClr val="000000"/>
                </a:solidFill>
                <a:prstDash val="solid"/>
                <a:miter/>
              </a:ln>
            </p:spPr>
          </p:sp>
          <p:sp>
            <p:nvSpPr>
              <p:cNvPr id="35" name="TextBox 35"/>
              <p:cNvSpPr txBox="1"/>
              <p:nvPr/>
            </p:nvSpPr>
            <p:spPr>
              <a:xfrm>
                <a:off x="0" y="-104775"/>
                <a:ext cx="2608581" cy="1242860"/>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9535554" y="6080512"/>
              <a:ext cx="3445354" cy="1256754"/>
            </a:xfrm>
            <a:prstGeom prst="rect">
              <a:avLst/>
            </a:prstGeom>
          </p:spPr>
          <p:txBody>
            <a:bodyPr lIns="0" tIns="0" rIns="0" bIns="0" rtlCol="0" anchor="t">
              <a:spAutoFit/>
            </a:bodyPr>
            <a:lstStyle/>
            <a:p>
              <a:pPr>
                <a:lnSpc>
                  <a:spcPts val="9769"/>
                </a:lnSpc>
              </a:pPr>
              <a:r>
                <a:rPr lang="vi-VN" sz="6000" b="1">
                  <a:latin typeface="Arial" panose="020B0604020202020204" pitchFamily="34" charset="0"/>
                  <a:cs typeface="Arial" panose="020B0604020202020204" pitchFamily="34" charset="0"/>
                </a:rPr>
                <a:t>02</a:t>
              </a:r>
              <a:endParaRPr lang="en-US" sz="6000" b="1">
                <a:latin typeface="Arial" panose="020B0604020202020204" pitchFamily="34" charset="0"/>
                <a:cs typeface="Arial" panose="020B0604020202020204" pitchFamily="34" charset="0"/>
              </a:endParaRPr>
            </a:p>
          </p:txBody>
        </p:sp>
        <p:sp>
          <p:nvSpPr>
            <p:cNvPr id="50" name="Rectangle 49"/>
            <p:cNvSpPr/>
            <p:nvPr/>
          </p:nvSpPr>
          <p:spPr>
            <a:xfrm>
              <a:off x="9535554" y="7257656"/>
              <a:ext cx="6663296" cy="830997"/>
            </a:xfrm>
            <a:prstGeom prst="rect">
              <a:avLst/>
            </a:prstGeom>
          </p:spPr>
          <p:txBody>
            <a:bodyPr wrap="square">
              <a:spAutoFit/>
            </a:bodyPr>
            <a:lstStyle/>
            <a:p>
              <a:pPr algn="just">
                <a:lnSpc>
                  <a:spcPct val="120000"/>
                </a:lnSpc>
              </a:pPr>
              <a:r>
                <a:rPr lang="vi-VN" sz="4000" b="1">
                  <a:latin typeface="Arial" panose="020B0604020202020204" pitchFamily="34" charset="0"/>
                  <a:ea typeface="Calibri" panose="020F0502020204030204" pitchFamily="34" charset="0"/>
                  <a:cs typeface="Arial" panose="020B0604020202020204" pitchFamily="34" charset="0"/>
                </a:rPr>
                <a:t>Lợi ích của máy tính</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632234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EDBF5"/>
        </a:solidFill>
        <a:effectLst/>
      </p:bgPr>
    </p:bg>
    <p:spTree>
      <p:nvGrpSpPr>
        <p:cNvPr id="1" name=""/>
        <p:cNvGrpSpPr/>
        <p:nvPr/>
      </p:nvGrpSpPr>
      <p:grpSpPr>
        <a:xfrm>
          <a:off x="0" y="0"/>
          <a:ext cx="0" cy="0"/>
          <a:chOff x="0" y="0"/>
          <a:chExt cx="0" cy="0"/>
        </a:xfrm>
      </p:grpSpPr>
      <p:grpSp>
        <p:nvGrpSpPr>
          <p:cNvPr id="2" name="Group 2"/>
          <p:cNvGrpSpPr/>
          <p:nvPr/>
        </p:nvGrpSpPr>
        <p:grpSpPr>
          <a:xfrm>
            <a:off x="900726" y="1982934"/>
            <a:ext cx="16466344" cy="7603564"/>
            <a:chOff x="0" y="0"/>
            <a:chExt cx="21955125" cy="10138085"/>
          </a:xfrm>
        </p:grpSpPr>
        <p:sp>
          <p:nvSpPr>
            <p:cNvPr id="3" name="Freeform 3"/>
            <p:cNvSpPr/>
            <p:nvPr/>
          </p:nvSpPr>
          <p:spPr>
            <a:xfrm>
              <a:off x="0"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99985" y="0"/>
              <a:ext cx="10138085" cy="10138085"/>
            </a:xfrm>
            <a:custGeom>
              <a:avLst/>
              <a:gdLst/>
              <a:ahLst/>
              <a:cxnLst/>
              <a:rect l="l" t="t" r="r" b="b"/>
              <a:pathLst>
                <a:path w="10138085" h="10138085">
                  <a:moveTo>
                    <a:pt x="0" y="0"/>
                  </a:moveTo>
                  <a:lnTo>
                    <a:pt x="10138085" y="0"/>
                  </a:lnTo>
                  <a:lnTo>
                    <a:pt x="1013808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199970" y="0"/>
              <a:ext cx="1755155" cy="10138085"/>
            </a:xfrm>
            <a:custGeom>
              <a:avLst/>
              <a:gdLst/>
              <a:ahLst/>
              <a:cxnLst/>
              <a:rect l="l" t="t" r="r" b="b"/>
              <a:pathLst>
                <a:path w="1755155" h="10138085">
                  <a:moveTo>
                    <a:pt x="0" y="0"/>
                  </a:moveTo>
                  <a:lnTo>
                    <a:pt x="1755155" y="0"/>
                  </a:lnTo>
                  <a:lnTo>
                    <a:pt x="1755155" y="10138085"/>
                  </a:lnTo>
                  <a:lnTo>
                    <a:pt x="0" y="10138085"/>
                  </a:lnTo>
                  <a:lnTo>
                    <a:pt x="0" y="0"/>
                  </a:lnTo>
                  <a:close/>
                </a:path>
              </a:pathLst>
            </a:custGeom>
            <a:blipFill>
              <a:blip r:embed="rId2">
                <a:extLst>
                  <a:ext uri="{96DAC541-7B7A-43D3-8B79-37D633B846F1}">
                    <asvg:svgBlip xmlns:asvg="http://schemas.microsoft.com/office/drawing/2016/SVG/main" r:embed="rId3"/>
                  </a:ext>
                </a:extLst>
              </a:blip>
              <a:stretch>
                <a:fillRect l="-412169" r="-65448"/>
              </a:stretch>
            </a:blipFill>
          </p:spPr>
        </p:sp>
      </p:grpSp>
      <p:graphicFrame>
        <p:nvGraphicFramePr>
          <p:cNvPr id="6" name="Table 6"/>
          <p:cNvGraphicFramePr>
            <a:graphicFrameLocks noGrp="1"/>
          </p:cNvGraphicFramePr>
          <p:nvPr/>
        </p:nvGraphicFramePr>
        <p:xfrm>
          <a:off x="853101" y="700503"/>
          <a:ext cx="16581798" cy="8885996"/>
        </p:xfrm>
        <a:graphic>
          <a:graphicData uri="http://schemas.openxmlformats.org/drawingml/2006/table">
            <a:tbl>
              <a:tblPr/>
              <a:tblGrid>
                <a:gridCol w="5527266">
                  <a:extLst>
                    <a:ext uri="{9D8B030D-6E8A-4147-A177-3AD203B41FA5}">
                      <a16:colId xmlns:a16="http://schemas.microsoft.com/office/drawing/2014/main" val="20000"/>
                    </a:ext>
                  </a:extLst>
                </a:gridCol>
                <a:gridCol w="5527266">
                  <a:extLst>
                    <a:ext uri="{9D8B030D-6E8A-4147-A177-3AD203B41FA5}">
                      <a16:colId xmlns:a16="http://schemas.microsoft.com/office/drawing/2014/main" val="20001"/>
                    </a:ext>
                  </a:extLst>
                </a:gridCol>
                <a:gridCol w="5527266">
                  <a:extLst>
                    <a:ext uri="{9D8B030D-6E8A-4147-A177-3AD203B41FA5}">
                      <a16:colId xmlns:a16="http://schemas.microsoft.com/office/drawing/2014/main" val="20002"/>
                    </a:ext>
                  </a:extLst>
                </a:gridCol>
              </a:tblGrid>
              <a:tr h="1252072">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tc>
                  <a:txBody>
                    <a:bodyPr/>
                    <a:lstStyle/>
                    <a:p>
                      <a:pPr algn="ctr">
                        <a:lnSpc>
                          <a:spcPts val="2520"/>
                        </a:lnSpc>
                        <a:defRPr/>
                      </a:pPr>
                      <a:endParaRPr lang="en-US" sz="1100"/>
                    </a:p>
                  </a:txBody>
                  <a:tcPr marL="190500" marR="190500" marT="190500" marB="190500" anchor="ctr">
                    <a:lnL w="38100" cap="flat" cmpd="sng" algn="ctr">
                      <a:solidFill>
                        <a:srgbClr val="4A5049"/>
                      </a:solidFill>
                      <a:prstDash val="solid"/>
                      <a:round/>
                      <a:headEnd type="none" w="med" len="med"/>
                      <a:tailEnd type="none" w="med" len="med"/>
                    </a:lnL>
                    <a:lnR w="38100" cap="flat" cmpd="sng" algn="ctr">
                      <a:solidFill>
                        <a:srgbClr val="4A5049"/>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4A5049"/>
                      </a:solidFill>
                      <a:prstDash val="solid"/>
                      <a:round/>
                      <a:headEnd type="none" w="med" len="med"/>
                      <a:tailEnd type="none" w="med" len="med"/>
                    </a:lnB>
                    <a:solidFill>
                      <a:srgbClr val="4A5049"/>
                    </a:solidFill>
                  </a:tcPr>
                </a:tc>
                <a:extLst>
                  <a:ext uri="{0D108BD9-81ED-4DB2-BD59-A6C34878D82A}">
                    <a16:rowId xmlns:a16="http://schemas.microsoft.com/office/drawing/2014/main" val="10000"/>
                  </a:ext>
                </a:extLst>
              </a:tr>
              <a:tr h="3190926">
                <a:tc rowSpan="3" gridSpan="3">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rowSpan="3" h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1499">
                <a:tc gridSpan="3"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hMerge="1" vMerge="1">
                  <a:txBody>
                    <a:bodyPr/>
                    <a:lstStyle/>
                    <a:p>
                      <a:pPr algn="ctr">
                        <a:lnSpc>
                          <a:spcPts val="2520"/>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4A5049"/>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Freeform 7"/>
          <p:cNvSpPr/>
          <p:nvPr/>
        </p:nvSpPr>
        <p:spPr>
          <a:xfrm rot="654677">
            <a:off x="15272908" y="7368831"/>
            <a:ext cx="2854686" cy="2894485"/>
          </a:xfrm>
          <a:custGeom>
            <a:avLst/>
            <a:gdLst/>
            <a:ahLst/>
            <a:cxnLst/>
            <a:rect l="l" t="t" r="r" b="b"/>
            <a:pathLst>
              <a:path w="2854686" h="2894485">
                <a:moveTo>
                  <a:pt x="0" y="0"/>
                </a:moveTo>
                <a:lnTo>
                  <a:pt x="2854686" y="0"/>
                </a:lnTo>
                <a:lnTo>
                  <a:pt x="2854686" y="2894485"/>
                </a:lnTo>
                <a:lnTo>
                  <a:pt x="0" y="28944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1326826" y="904188"/>
            <a:ext cx="787699" cy="750775"/>
            <a:chOff x="0" y="0"/>
            <a:chExt cx="812800" cy="774700"/>
          </a:xfrm>
        </p:grpSpPr>
        <p:sp>
          <p:nvSpPr>
            <p:cNvPr id="9" name="Freeform 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0" name="TextBox 10"/>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114525" y="904188"/>
            <a:ext cx="787699" cy="750775"/>
            <a:chOff x="0" y="0"/>
            <a:chExt cx="812800" cy="774700"/>
          </a:xfrm>
        </p:grpSpPr>
        <p:sp>
          <p:nvSpPr>
            <p:cNvPr id="12" name="Freeform 1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3" name="TextBox 13"/>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2902223" y="904188"/>
            <a:ext cx="787699" cy="750775"/>
            <a:chOff x="0" y="0"/>
            <a:chExt cx="812800" cy="774700"/>
          </a:xfrm>
        </p:grpSpPr>
        <p:sp>
          <p:nvSpPr>
            <p:cNvPr id="15" name="Freeform 15"/>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7838D"/>
            </a:solidFill>
            <a:ln w="38100" cap="sq">
              <a:solidFill>
                <a:srgbClr val="000000"/>
              </a:solidFill>
              <a:prstDash val="solid"/>
              <a:miter/>
            </a:ln>
          </p:spPr>
        </p:sp>
        <p:sp>
          <p:nvSpPr>
            <p:cNvPr id="16" name="TextBox 16"/>
            <p:cNvSpPr txBox="1"/>
            <p:nvPr/>
          </p:nvSpPr>
          <p:spPr>
            <a:xfrm>
              <a:off x="228600" y="161925"/>
              <a:ext cx="355600" cy="4476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60774" y="4306081"/>
            <a:ext cx="13041278" cy="4509992"/>
            <a:chOff x="0" y="0"/>
            <a:chExt cx="4854021" cy="1678639"/>
          </a:xfrm>
        </p:grpSpPr>
        <p:sp>
          <p:nvSpPr>
            <p:cNvPr id="18" name="Freeform 18"/>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4A5049"/>
            </a:solidFill>
            <a:ln w="38100" cap="sq">
              <a:solidFill>
                <a:srgbClr val="000000"/>
              </a:solidFill>
              <a:prstDash val="solid"/>
              <a:miter/>
            </a:ln>
          </p:spPr>
        </p:sp>
        <p:sp>
          <p:nvSpPr>
            <p:cNvPr id="19" name="TextBox 19"/>
            <p:cNvSpPr txBox="1"/>
            <p:nvPr/>
          </p:nvSpPr>
          <p:spPr>
            <a:xfrm>
              <a:off x="0" y="-104775"/>
              <a:ext cx="4854021" cy="1783414"/>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508374" y="4153681"/>
            <a:ext cx="13041278" cy="4509992"/>
            <a:chOff x="0" y="0"/>
            <a:chExt cx="4854021" cy="1678639"/>
          </a:xfrm>
        </p:grpSpPr>
        <p:sp>
          <p:nvSpPr>
            <p:cNvPr id="21" name="Freeform 21"/>
            <p:cNvSpPr/>
            <p:nvPr/>
          </p:nvSpPr>
          <p:spPr>
            <a:xfrm>
              <a:off x="0" y="0"/>
              <a:ext cx="4854021" cy="1678639"/>
            </a:xfrm>
            <a:custGeom>
              <a:avLst/>
              <a:gdLst/>
              <a:ahLst/>
              <a:cxnLst/>
              <a:rect l="l" t="t" r="r" b="b"/>
              <a:pathLst>
                <a:path w="4854021" h="1678639">
                  <a:moveTo>
                    <a:pt x="0" y="0"/>
                  </a:moveTo>
                  <a:lnTo>
                    <a:pt x="4854021" y="0"/>
                  </a:lnTo>
                  <a:lnTo>
                    <a:pt x="4854021" y="1678639"/>
                  </a:lnTo>
                  <a:lnTo>
                    <a:pt x="0" y="1678639"/>
                  </a:lnTo>
                  <a:close/>
                </a:path>
              </a:pathLst>
            </a:custGeom>
            <a:solidFill>
              <a:srgbClr val="F7838D"/>
            </a:solidFill>
            <a:ln w="38100" cap="sq">
              <a:solidFill>
                <a:srgbClr val="000000"/>
              </a:solidFill>
              <a:prstDash val="solid"/>
              <a:miter/>
            </a:ln>
          </p:spPr>
        </p:sp>
        <p:sp>
          <p:nvSpPr>
            <p:cNvPr id="22" name="TextBox 22"/>
            <p:cNvSpPr txBox="1"/>
            <p:nvPr/>
          </p:nvSpPr>
          <p:spPr>
            <a:xfrm>
              <a:off x="0" y="-104775"/>
              <a:ext cx="4854021" cy="1783414"/>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125726" y="7657709"/>
            <a:ext cx="1988799" cy="3138144"/>
          </a:xfrm>
          <a:custGeom>
            <a:avLst/>
            <a:gdLst/>
            <a:ahLst/>
            <a:cxnLst/>
            <a:rect l="l" t="t" r="r" b="b"/>
            <a:pathLst>
              <a:path w="1988799" h="3138144">
                <a:moveTo>
                  <a:pt x="0" y="0"/>
                </a:moveTo>
                <a:lnTo>
                  <a:pt x="1988799" y="0"/>
                </a:lnTo>
                <a:lnTo>
                  <a:pt x="1988799" y="3138145"/>
                </a:lnTo>
                <a:lnTo>
                  <a:pt x="0" y="3138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2171618" y="7384327"/>
            <a:ext cx="858761" cy="1279346"/>
          </a:xfrm>
          <a:custGeom>
            <a:avLst/>
            <a:gdLst/>
            <a:ahLst/>
            <a:cxnLst/>
            <a:rect l="l" t="t" r="r" b="b"/>
            <a:pathLst>
              <a:path w="858761" h="1279346">
                <a:moveTo>
                  <a:pt x="0" y="0"/>
                </a:moveTo>
                <a:lnTo>
                  <a:pt x="858761" y="0"/>
                </a:lnTo>
                <a:lnTo>
                  <a:pt x="858761" y="1279346"/>
                </a:lnTo>
                <a:lnTo>
                  <a:pt x="0" y="1279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15024766" y="3830165"/>
            <a:ext cx="1002010" cy="1845606"/>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TextBox 30"/>
          <p:cNvSpPr txBox="1"/>
          <p:nvPr/>
        </p:nvSpPr>
        <p:spPr>
          <a:xfrm>
            <a:off x="5315656" y="2024034"/>
            <a:ext cx="7665059" cy="2000548"/>
          </a:xfrm>
          <a:prstGeom prst="rect">
            <a:avLst/>
          </a:prstGeom>
        </p:spPr>
        <p:txBody>
          <a:bodyPr lIns="0" tIns="0" rIns="0" bIns="0" rtlCol="0" anchor="t">
            <a:spAutoFit/>
          </a:bodyPr>
          <a:lstStyle/>
          <a:p>
            <a:pPr algn="ctr">
              <a:lnSpc>
                <a:spcPts val="15624"/>
              </a:lnSpc>
            </a:pPr>
            <a:r>
              <a:rPr lang="vi-VN" sz="9600" b="1">
                <a:solidFill>
                  <a:srgbClr val="4A5049"/>
                </a:solidFill>
                <a:latin typeface="Arial" panose="020B0604020202020204" pitchFamily="34" charset="0"/>
                <a:cs typeface="Arial" panose="020B0604020202020204" pitchFamily="34" charset="0"/>
              </a:rPr>
              <a:t>1.</a:t>
            </a:r>
            <a:endParaRPr lang="en-US" sz="9600" b="1">
              <a:solidFill>
                <a:srgbClr val="4A5049"/>
              </a:solidFill>
              <a:latin typeface="Arial" panose="020B0604020202020204" pitchFamily="34" charset="0"/>
              <a:cs typeface="Arial" panose="020B0604020202020204" pitchFamily="34" charset="0"/>
            </a:endParaRPr>
          </a:p>
        </p:txBody>
      </p:sp>
      <p:sp>
        <p:nvSpPr>
          <p:cNvPr id="31" name="TextBox 31"/>
          <p:cNvSpPr txBox="1"/>
          <p:nvPr/>
        </p:nvSpPr>
        <p:spPr>
          <a:xfrm>
            <a:off x="2902223" y="4850269"/>
            <a:ext cx="12299736" cy="3046988"/>
          </a:xfrm>
          <a:prstGeom prst="rect">
            <a:avLst/>
          </a:prstGeom>
        </p:spPr>
        <p:txBody>
          <a:bodyPr wrap="square" lIns="0" tIns="0" rIns="0" bIns="0" rtlCol="0" anchor="t">
            <a:spAutoFit/>
          </a:bodyPr>
          <a:lstStyle/>
          <a:p>
            <a:pPr algn="ctr">
              <a:lnSpc>
                <a:spcPct val="150000"/>
              </a:lnSpc>
            </a:pPr>
            <a:r>
              <a:rPr lang="vi-VN" sz="6600" b="1">
                <a:solidFill>
                  <a:srgbClr val="000000"/>
                </a:solidFill>
                <a:latin typeface="Arial" panose="020B0604020202020204" pitchFamily="34" charset="0"/>
                <a:cs typeface="Arial" panose="020B0604020202020204" pitchFamily="34" charset="0"/>
              </a:rPr>
              <a:t>NHỮNG VIỆC EM CÓ THỂ LÀM NHỜ MÁY TÍNH</a:t>
            </a:r>
            <a:endParaRPr lang="en-US" sz="6600" b="1">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883085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Rounded Rectangle 8"/>
          <p:cNvSpPr/>
          <p:nvPr/>
        </p:nvSpPr>
        <p:spPr>
          <a:xfrm>
            <a:off x="914400" y="990600"/>
            <a:ext cx="358140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Hoạt động 1:</a:t>
            </a:r>
            <a:endParaRPr lang="en-US" sz="4000" b="1">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914400" y="2552700"/>
            <a:ext cx="6319520" cy="6555641"/>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Bạn Hạnh đưa ra câu đố: "Dựa vào các hình ảnh gợi ý ở Hình 1, bạn hãy nêu tên của các phần mềm và website tương ứng". Em hãy giải câu đố này và so sánh kết quả với bạn khác.</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5697200" y="177243"/>
            <a:ext cx="2302357" cy="1862377"/>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014" y="2705100"/>
            <a:ext cx="10221543" cy="6629400"/>
          </a:xfrm>
          <a:prstGeom prst="rect">
            <a:avLst/>
          </a:prstGeom>
        </p:spPr>
      </p:pic>
      <p:sp>
        <p:nvSpPr>
          <p:cNvPr id="13" name="Freeform 25"/>
          <p:cNvSpPr/>
          <p:nvPr/>
        </p:nvSpPr>
        <p:spPr>
          <a:xfrm rot="20235638">
            <a:off x="317759" y="8846831"/>
            <a:ext cx="1002010" cy="1845606"/>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85783914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8" name="Group 17"/>
          <p:cNvGrpSpPr/>
          <p:nvPr/>
        </p:nvGrpSpPr>
        <p:grpSpPr>
          <a:xfrm>
            <a:off x="685801" y="1028700"/>
            <a:ext cx="8173720" cy="5617483"/>
            <a:chOff x="685800" y="419100"/>
            <a:chExt cx="7239000" cy="4975086"/>
          </a:xfrm>
        </p:grpSpPr>
        <p:pic>
          <p:nvPicPr>
            <p:cNvPr id="15" name="Picture 14"/>
            <p:cNvPicPr/>
            <p:nvPr/>
          </p:nvPicPr>
          <p:blipFill>
            <a:blip r:embed="rId2"/>
            <a:stretch>
              <a:fillRect/>
            </a:stretch>
          </p:blipFill>
          <p:spPr>
            <a:xfrm>
              <a:off x="685800" y="419100"/>
              <a:ext cx="7239000" cy="4114800"/>
            </a:xfrm>
            <a:prstGeom prst="roundRect">
              <a:avLst>
                <a:gd name="adj" fmla="val 9232"/>
              </a:avLst>
            </a:prstGeom>
            <a:ln w="28575">
              <a:solidFill>
                <a:schemeClr val="accent3">
                  <a:lumMod val="75000"/>
                </a:schemeClr>
              </a:solidFill>
            </a:ln>
          </p:spPr>
        </p:pic>
        <p:sp>
          <p:nvSpPr>
            <p:cNvPr id="16" name="Rectangle 15"/>
            <p:cNvSpPr/>
            <p:nvPr/>
          </p:nvSpPr>
          <p:spPr>
            <a:xfrm>
              <a:off x="3708400" y="4686300"/>
              <a:ext cx="1193800" cy="707886"/>
            </a:xfrm>
            <a:prstGeom prst="rect">
              <a:avLst/>
            </a:prstGeom>
          </p:spPr>
          <p:txBody>
            <a:bodyPr wrap="square">
              <a:spAutoFit/>
            </a:bodyPr>
            <a:lstStyle/>
            <a:p>
              <a:pPr algn="ctr"/>
              <a:r>
                <a:rPr lang="vi-VN" sz="4000" i="1">
                  <a:latin typeface="Arial" panose="020B0604020202020204" pitchFamily="34" charset="0"/>
                  <a:cs typeface="Arial" panose="020B0604020202020204" pitchFamily="34" charset="0"/>
                </a:rPr>
                <a:t>a)</a:t>
              </a:r>
              <a:endParaRPr lang="en-US" sz="4000" i="1">
                <a:latin typeface="Arial" panose="020B0604020202020204" pitchFamily="34" charset="0"/>
                <a:cs typeface="Arial" panose="020B0604020202020204" pitchFamily="34" charset="0"/>
              </a:endParaRPr>
            </a:p>
          </p:txBody>
        </p:sp>
      </p:grpSp>
      <p:sp>
        <p:nvSpPr>
          <p:cNvPr id="17" name="Rectangle 16"/>
          <p:cNvSpPr/>
          <p:nvPr/>
        </p:nvSpPr>
        <p:spPr>
          <a:xfrm>
            <a:off x="685801" y="7172960"/>
            <a:ext cx="8158480" cy="1938992"/>
          </a:xfrm>
          <a:prstGeom prst="rect">
            <a:avLst/>
          </a:prstGeom>
          <a:solidFill>
            <a:schemeClr val="accent1">
              <a:lumMod val="20000"/>
              <a:lumOff val="80000"/>
            </a:schemeClr>
          </a:solidFill>
        </p:spPr>
        <p:txBody>
          <a:bodyPr wrap="square">
            <a:spAutoFit/>
          </a:bodyPr>
          <a:lstStyle/>
          <a:p>
            <a:pPr lvl="0" algn="ctr">
              <a:lnSpc>
                <a:spcPct val="150000"/>
              </a:lnSpc>
            </a:pPr>
            <a:r>
              <a:rPr lang="en-US" sz="4000">
                <a:solidFill>
                  <a:prstClr val="black"/>
                </a:solidFill>
                <a:latin typeface="Arial" panose="020B0604020202020204" pitchFamily="34" charset="0"/>
                <a:cs typeface="Arial" panose="020B0604020202020204" pitchFamily="34" charset="0"/>
              </a:rPr>
              <a:t>Phần mềm </a:t>
            </a:r>
            <a:r>
              <a:rPr lang="en-US" sz="4000" b="1">
                <a:solidFill>
                  <a:prstClr val="black"/>
                </a:solidFill>
                <a:latin typeface="Arial" panose="020B0604020202020204" pitchFamily="34" charset="0"/>
                <a:cs typeface="Arial" panose="020B0604020202020204" pitchFamily="34" charset="0"/>
              </a:rPr>
              <a:t>RapidTyping</a:t>
            </a:r>
            <a:r>
              <a:rPr lang="en-US" sz="4000">
                <a:solidFill>
                  <a:prstClr val="black"/>
                </a:solidFill>
                <a:latin typeface="Arial" panose="020B0604020202020204" pitchFamily="34" charset="0"/>
                <a:cs typeface="Arial" panose="020B0604020202020204" pitchFamily="34" charset="0"/>
              </a:rPr>
              <a:t> </a:t>
            </a:r>
            <a:r>
              <a:rPr lang="vi-VN" sz="4000">
                <a:solidFill>
                  <a:prstClr val="black"/>
                </a:solidFill>
                <a:cs typeface="Arial" panose="020B0604020202020204" pitchFamily="34" charset="0"/>
              </a:rPr>
              <a:t>-</a:t>
            </a:r>
            <a:r>
              <a:rPr lang="en-US" sz="4000">
                <a:solidFill>
                  <a:prstClr val="black"/>
                </a:solidFill>
                <a:latin typeface="Arial" panose="020B0604020202020204" pitchFamily="34" charset="0"/>
                <a:cs typeface="Arial" panose="020B0604020202020204" pitchFamily="34" charset="0"/>
              </a:rPr>
              <a:t> Luyện </a:t>
            </a:r>
            <a:r>
              <a:rPr lang="vi-VN" sz="4000">
                <a:solidFill>
                  <a:prstClr val="black"/>
                </a:solidFill>
                <a:latin typeface="Arial" panose="020B0604020202020204" pitchFamily="34" charset="0"/>
                <a:cs typeface="Arial" panose="020B0604020202020204" pitchFamily="34" charset="0"/>
              </a:rPr>
              <a:t>tập </a:t>
            </a:r>
            <a:r>
              <a:rPr lang="en-US" sz="4000">
                <a:solidFill>
                  <a:prstClr val="black"/>
                </a:solidFill>
                <a:latin typeface="Arial" panose="020B0604020202020204" pitchFamily="34" charset="0"/>
                <a:cs typeface="Arial" panose="020B0604020202020204" pitchFamily="34" charset="0"/>
              </a:rPr>
              <a:t>gõ bàn phím đúng cách</a:t>
            </a:r>
          </a:p>
        </p:txBody>
      </p:sp>
      <p:grpSp>
        <p:nvGrpSpPr>
          <p:cNvPr id="22" name="Group 21"/>
          <p:cNvGrpSpPr/>
          <p:nvPr/>
        </p:nvGrpSpPr>
        <p:grpSpPr>
          <a:xfrm>
            <a:off x="9235441" y="1054100"/>
            <a:ext cx="8305800" cy="5526981"/>
            <a:chOff x="9220200" y="876300"/>
            <a:chExt cx="8305800" cy="5526981"/>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4380"/>
            <a:stretch/>
          </p:blipFill>
          <p:spPr>
            <a:xfrm>
              <a:off x="9220200" y="876300"/>
              <a:ext cx="8305800" cy="4646114"/>
            </a:xfrm>
            <a:prstGeom prst="roundRect">
              <a:avLst>
                <a:gd name="adj" fmla="val 10544"/>
              </a:avLst>
            </a:prstGeom>
            <a:ln w="28575">
              <a:solidFill>
                <a:schemeClr val="accent3">
                  <a:lumMod val="75000"/>
                </a:schemeClr>
              </a:solidFill>
            </a:ln>
          </p:spPr>
        </p:pic>
        <p:sp>
          <p:nvSpPr>
            <p:cNvPr id="20" name="Rectangle 19"/>
            <p:cNvSpPr/>
            <p:nvPr/>
          </p:nvSpPr>
          <p:spPr>
            <a:xfrm>
              <a:off x="12699126" y="5695395"/>
              <a:ext cx="1347947" cy="707886"/>
            </a:xfrm>
            <a:prstGeom prst="rect">
              <a:avLst/>
            </a:prstGeom>
          </p:spPr>
          <p:txBody>
            <a:bodyPr wrap="square">
              <a:spAutoFit/>
            </a:bodyPr>
            <a:lstStyle/>
            <a:p>
              <a:pPr algn="ctr"/>
              <a:r>
                <a:rPr lang="vi-VN" sz="4000" i="1">
                  <a:latin typeface="Arial" panose="020B0604020202020204" pitchFamily="34" charset="0"/>
                  <a:cs typeface="Arial" panose="020B0604020202020204" pitchFamily="34" charset="0"/>
                </a:rPr>
                <a:t>b)</a:t>
              </a:r>
              <a:endParaRPr lang="en-US" sz="4000" i="1">
                <a:latin typeface="Arial" panose="020B0604020202020204" pitchFamily="34" charset="0"/>
                <a:cs typeface="Arial" panose="020B0604020202020204" pitchFamily="34" charset="0"/>
              </a:endParaRPr>
            </a:p>
          </p:txBody>
        </p:sp>
      </p:grpSp>
      <p:sp>
        <p:nvSpPr>
          <p:cNvPr id="21" name="Rectangle 20"/>
          <p:cNvSpPr/>
          <p:nvPr/>
        </p:nvSpPr>
        <p:spPr>
          <a:xfrm>
            <a:off x="9220200" y="7200900"/>
            <a:ext cx="8305800" cy="1938992"/>
          </a:xfrm>
          <a:prstGeom prst="rect">
            <a:avLst/>
          </a:prstGeom>
          <a:solidFill>
            <a:schemeClr val="accent6">
              <a:lumMod val="40000"/>
              <a:lumOff val="60000"/>
            </a:schemeClr>
          </a:solidFill>
        </p:spPr>
        <p:txBody>
          <a:bodyPr wrap="square">
            <a:spAutoFit/>
          </a:bodyPr>
          <a:lstStyle/>
          <a:p>
            <a:pPr algn="ctr">
              <a:lnSpc>
                <a:spcPct val="150000"/>
              </a:lnSpc>
            </a:pPr>
            <a:r>
              <a:rPr lang="en-US" sz="4000">
                <a:solidFill>
                  <a:srgbClr val="0070C0"/>
                </a:solidFill>
                <a:latin typeface="Arial" panose="020B0604020202020204" pitchFamily="34" charset="0"/>
                <a:cs typeface="Arial" panose="020B0604020202020204" pitchFamily="34" charset="0"/>
              </a:rPr>
              <a:t>google.com </a:t>
            </a:r>
            <a:endParaRPr lang="vi-VN" sz="4000">
              <a:solidFill>
                <a:srgbClr val="0070C0"/>
              </a:solidFill>
              <a:latin typeface="Arial" panose="020B0604020202020204" pitchFamily="34" charset="0"/>
              <a:cs typeface="Arial" panose="020B0604020202020204" pitchFamily="34" charset="0"/>
            </a:endParaRPr>
          </a:p>
          <a:p>
            <a:pPr algn="ctr">
              <a:lnSpc>
                <a:spcPct val="150000"/>
              </a:lnSpc>
            </a:pPr>
            <a:r>
              <a:rPr lang="en-US" sz="4000">
                <a:latin typeface="Arial" panose="020B0604020202020204" pitchFamily="34" charset="0"/>
                <a:cs typeface="Arial" panose="020B0604020202020204" pitchFamily="34" charset="0"/>
              </a:rPr>
              <a:t>Trang web giúp tìm kiếm thông tin</a:t>
            </a:r>
          </a:p>
        </p:txBody>
      </p:sp>
    </p:spTree>
    <p:extLst>
      <p:ext uri="{BB962C8B-B14F-4D97-AF65-F5344CB8AC3E}">
        <p14:creationId xmlns:p14="http://schemas.microsoft.com/office/powerpoint/2010/main" val="329003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8" name="Group 17"/>
          <p:cNvGrpSpPr/>
          <p:nvPr/>
        </p:nvGrpSpPr>
        <p:grpSpPr>
          <a:xfrm>
            <a:off x="533399" y="647700"/>
            <a:ext cx="9067800" cy="5942020"/>
            <a:chOff x="609600" y="1181100"/>
            <a:chExt cx="9220200" cy="6041886"/>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81100"/>
              <a:ext cx="9220200" cy="5186363"/>
            </a:xfrm>
            <a:prstGeom prst="roundRect">
              <a:avLst>
                <a:gd name="adj" fmla="val 7688"/>
              </a:avLst>
            </a:prstGeom>
            <a:ln w="28575">
              <a:solidFill>
                <a:schemeClr val="accent3">
                  <a:lumMod val="75000"/>
                </a:schemeClr>
              </a:solidFill>
            </a:ln>
          </p:spPr>
        </p:pic>
        <p:sp>
          <p:nvSpPr>
            <p:cNvPr id="17" name="Rectangle 16"/>
            <p:cNvSpPr/>
            <p:nvPr/>
          </p:nvSpPr>
          <p:spPr>
            <a:xfrm>
              <a:off x="4545726" y="6515100"/>
              <a:ext cx="1347947" cy="707886"/>
            </a:xfrm>
            <a:prstGeom prst="rect">
              <a:avLst/>
            </a:prstGeom>
          </p:spPr>
          <p:txBody>
            <a:bodyPr wrap="square">
              <a:spAutoFit/>
            </a:bodyPr>
            <a:lstStyle/>
            <a:p>
              <a:pPr algn="ctr"/>
              <a:r>
                <a:rPr lang="vi-VN" sz="4000" i="1">
                  <a:latin typeface="Arial" panose="020B0604020202020204" pitchFamily="34" charset="0"/>
                  <a:cs typeface="Arial" panose="020B0604020202020204" pitchFamily="34" charset="0"/>
                </a:rPr>
                <a:t>c)</a:t>
              </a:r>
              <a:endParaRPr lang="en-US" sz="4000" i="1">
                <a:latin typeface="Arial" panose="020B0604020202020204" pitchFamily="34" charset="0"/>
                <a:cs typeface="Arial" panose="020B0604020202020204" pitchFamily="34" charset="0"/>
              </a:endParaRPr>
            </a:p>
          </p:txBody>
        </p:sp>
      </p:grpSp>
      <p:sp>
        <p:nvSpPr>
          <p:cNvPr id="19" name="Rectangle 18"/>
          <p:cNvSpPr/>
          <p:nvPr/>
        </p:nvSpPr>
        <p:spPr>
          <a:xfrm>
            <a:off x="533399" y="6887317"/>
            <a:ext cx="9067800" cy="2745740"/>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Phần mềm </a:t>
            </a:r>
            <a:r>
              <a:rPr lang="vi-VN" sz="4000" b="1">
                <a:solidFill>
                  <a:schemeClr val="tx1"/>
                </a:solidFill>
                <a:latin typeface="Arial" panose="020B0604020202020204" pitchFamily="34" charset="0"/>
                <a:cs typeface="Arial" panose="020B0604020202020204" pitchFamily="34" charset="0"/>
              </a:rPr>
              <a:t>Scratch</a:t>
            </a:r>
            <a:r>
              <a:rPr lang="vi-VN" sz="4000">
                <a:solidFill>
                  <a:schemeClr val="tx1"/>
                </a:solidFill>
                <a:latin typeface="Arial" panose="020B0604020202020204" pitchFamily="34" charset="0"/>
                <a:cs typeface="Arial" panose="020B0604020202020204" pitchFamily="34" charset="0"/>
              </a:rPr>
              <a:t> - Lập trình, tạo nên câu chuyện tương tác, phim hoạt hình hay trò chơi sinh động</a:t>
            </a:r>
            <a:endParaRPr lang="en-US" sz="400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9864673" y="6887317"/>
            <a:ext cx="8049945" cy="274574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Phần mềm </a:t>
            </a:r>
            <a:r>
              <a:rPr lang="vi-VN" sz="4000" b="1">
                <a:solidFill>
                  <a:schemeClr val="tx1"/>
                </a:solidFill>
                <a:cs typeface="Arial" panose="020B0604020202020204" pitchFamily="34" charset="0"/>
              </a:rPr>
              <a:t>Google Earth </a:t>
            </a:r>
            <a:r>
              <a:rPr lang="vi-VN" sz="4000">
                <a:solidFill>
                  <a:schemeClr val="tx1"/>
                </a:solidFill>
                <a:cs typeface="Arial" panose="020B0604020202020204" pitchFamily="34" charset="0"/>
              </a:rPr>
              <a:t>– </a:t>
            </a:r>
          </a:p>
          <a:p>
            <a:pPr algn="ctr">
              <a:lnSpc>
                <a:spcPct val="150000"/>
              </a:lnSpc>
            </a:pPr>
            <a:r>
              <a:rPr lang="vi-VN" sz="4000">
                <a:solidFill>
                  <a:schemeClr val="tx1"/>
                </a:solidFill>
                <a:cs typeface="Arial" panose="020B0604020202020204" pitchFamily="34" charset="0"/>
              </a:rPr>
              <a:t>Hiển thị hình ảnh 3D của Trái Đất, chủ yếu dựa trên hình ảnh vệ tinh</a:t>
            </a:r>
            <a:endParaRPr lang="en-US" sz="400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10024694" y="723900"/>
            <a:ext cx="7729905" cy="5865820"/>
            <a:chOff x="10024695" y="876300"/>
            <a:chExt cx="7729905" cy="5865820"/>
          </a:xfrm>
        </p:grpSpPr>
        <p:pic>
          <p:nvPicPr>
            <p:cNvPr id="20" name="Picture 19"/>
            <p:cNvPicPr/>
            <p:nvPr/>
          </p:nvPicPr>
          <p:blipFill rotWithShape="1">
            <a:blip r:embed="rId3"/>
            <a:srcRect l="973" t="1494" r="1695" b="1401"/>
            <a:stretch/>
          </p:blipFill>
          <p:spPr>
            <a:xfrm>
              <a:off x="10024695" y="876300"/>
              <a:ext cx="7729905" cy="5024438"/>
            </a:xfrm>
            <a:prstGeom prst="roundRect">
              <a:avLst>
                <a:gd name="adj" fmla="val 10293"/>
              </a:avLst>
            </a:prstGeom>
            <a:ln w="28575">
              <a:solidFill>
                <a:schemeClr val="accent3">
                  <a:lumMod val="75000"/>
                </a:schemeClr>
              </a:solidFill>
            </a:ln>
          </p:spPr>
        </p:pic>
        <p:sp>
          <p:nvSpPr>
            <p:cNvPr id="22" name="Rectangle 21"/>
            <p:cNvSpPr/>
            <p:nvPr/>
          </p:nvSpPr>
          <p:spPr>
            <a:xfrm>
              <a:off x="13226813" y="6034234"/>
              <a:ext cx="1325667" cy="707886"/>
            </a:xfrm>
            <a:prstGeom prst="rect">
              <a:avLst/>
            </a:prstGeom>
          </p:spPr>
          <p:txBody>
            <a:bodyPr wrap="square">
              <a:spAutoFit/>
            </a:bodyPr>
            <a:lstStyle/>
            <a:p>
              <a:pPr algn="ctr"/>
              <a:r>
                <a:rPr lang="vi-VN" sz="4000" i="1">
                  <a:latin typeface="Arial" panose="020B0604020202020204" pitchFamily="34" charset="0"/>
                  <a:cs typeface="Arial" panose="020B0604020202020204" pitchFamily="34" charset="0"/>
                </a:rPr>
                <a:t>d)</a:t>
              </a:r>
              <a:endParaRPr lang="en-US" sz="40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0013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910</TotalTime>
  <Words>897</Words>
  <Application>Microsoft Office PowerPoint</Application>
  <PresentationFormat>Custom</PresentationFormat>
  <Paragraphs>99</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 tin 5</dc:title>
  <dc:creator>Xinh Đẹp Dịu Hiền Huế Thị</dc:creator>
  <cp:lastModifiedBy>My Tra</cp:lastModifiedBy>
  <cp:revision>52</cp:revision>
  <dcterms:created xsi:type="dcterms:W3CDTF">2006-08-16T00:00:00Z</dcterms:created>
  <dcterms:modified xsi:type="dcterms:W3CDTF">2024-07-24T07:41:27Z</dcterms:modified>
  <dc:identifier>DAFn2dd0_sY</dc:identifier>
</cp:coreProperties>
</file>