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58" r:id="rId3"/>
    <p:sldId id="269" r:id="rId4"/>
    <p:sldId id="256" r:id="rId5"/>
    <p:sldId id="261" r:id="rId6"/>
    <p:sldId id="270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63" r:id="rId29"/>
    <p:sldId id="293" r:id="rId30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E0E8EC-7937-4DAF-AC1B-61941CE6FAFE}">
          <p14:sldIdLst>
            <p14:sldId id="264"/>
            <p14:sldId id="258"/>
            <p14:sldId id="269"/>
            <p14:sldId id="256"/>
            <p14:sldId id="261"/>
            <p14:sldId id="270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63"/>
            <p14:sldId id="293"/>
          </p14:sldIdLst>
        </p14:section>
        <p14:section name="Untitled Section" id="{8AA49585-9E50-4410-ACFC-0AB8BB40097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7C9CE"/>
    <a:srgbClr val="FFFFFF"/>
    <a:srgbClr val="D2E4F5"/>
    <a:srgbClr val="C6AACC"/>
    <a:srgbClr val="D2E8D5"/>
    <a:srgbClr val="7E9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8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4.svg"/><Relationship Id="rId18" Type="http://schemas.openxmlformats.org/officeDocument/2006/relationships/image" Target="../media/image8.png"/><Relationship Id="rId21" Type="http://schemas.openxmlformats.org/officeDocument/2006/relationships/image" Target="../media/image113.sv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34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8.svg"/><Relationship Id="rId5" Type="http://schemas.openxmlformats.org/officeDocument/2006/relationships/image" Target="../media/image109.svg"/><Relationship Id="rId15" Type="http://schemas.openxmlformats.org/officeDocument/2006/relationships/image" Target="../media/image71.svg"/><Relationship Id="rId23" Type="http://schemas.openxmlformats.org/officeDocument/2006/relationships/image" Target="../media/image115.svg"/><Relationship Id="rId10" Type="http://schemas.openxmlformats.org/officeDocument/2006/relationships/image" Target="../media/image4.png"/><Relationship Id="rId19" Type="http://schemas.openxmlformats.org/officeDocument/2006/relationships/image" Target="../media/image111.svg"/><Relationship Id="rId9" Type="http://schemas.openxmlformats.org/officeDocument/2006/relationships/image" Target="../media/image18.svg"/><Relationship Id="rId14" Type="http://schemas.openxmlformats.org/officeDocument/2006/relationships/image" Target="../media/image6.png"/><Relationship Id="rId22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3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image" Target="../media/image32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36.svg"/><Relationship Id="rId14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17" Type="http://schemas.openxmlformats.org/officeDocument/2006/relationships/image" Target="../media/image18.png"/><Relationship Id="rId2" Type="http://schemas.openxmlformats.org/officeDocument/2006/relationships/image" Target="../media/image11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36.svg"/><Relationship Id="rId19" Type="http://schemas.openxmlformats.org/officeDocument/2006/relationships/image" Target="../media/image32.png"/><Relationship Id="rId14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17" Type="http://schemas.openxmlformats.org/officeDocument/2006/relationships/image" Target="../media/image18.png"/><Relationship Id="rId2" Type="http://schemas.openxmlformats.org/officeDocument/2006/relationships/image" Target="../media/image11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36.svg"/><Relationship Id="rId19" Type="http://schemas.openxmlformats.org/officeDocument/2006/relationships/image" Target="../media/image32.png"/><Relationship Id="rId1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17" Type="http://schemas.openxmlformats.org/officeDocument/2006/relationships/image" Target="../media/image18.png"/><Relationship Id="rId2" Type="http://schemas.openxmlformats.org/officeDocument/2006/relationships/image" Target="../media/image11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5" Type="http://schemas.openxmlformats.org/officeDocument/2006/relationships/image" Target="../media/image92.svg"/><Relationship Id="rId10" Type="http://schemas.openxmlformats.org/officeDocument/2006/relationships/image" Target="../media/image36.svg"/><Relationship Id="rId19" Type="http://schemas.openxmlformats.org/officeDocument/2006/relationships/image" Target="../media/image33.png"/><Relationship Id="rId14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17" Type="http://schemas.openxmlformats.org/officeDocument/2006/relationships/image" Target="../media/image18.png"/><Relationship Id="rId2" Type="http://schemas.openxmlformats.org/officeDocument/2006/relationships/image" Target="../media/image11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36.svg"/><Relationship Id="rId19" Type="http://schemas.openxmlformats.org/officeDocument/2006/relationships/image" Target="../media/image34.png"/><Relationship Id="rId1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17" Type="http://schemas.openxmlformats.org/officeDocument/2006/relationships/image" Target="../media/image18.png"/><Relationship Id="rId2" Type="http://schemas.openxmlformats.org/officeDocument/2006/relationships/image" Target="../media/image11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36.svg"/><Relationship Id="rId1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3" Type="http://schemas.openxmlformats.org/officeDocument/2006/relationships/slideLayout" Target="../slideLayouts/slideLayout7.xml"/><Relationship Id="rId17" Type="http://schemas.openxmlformats.org/officeDocument/2006/relationships/image" Target="../media/image18.png"/><Relationship Id="rId2" Type="http://schemas.openxmlformats.org/officeDocument/2006/relationships/video" Target="../media/media1.wmv"/><Relationship Id="rId16" Type="http://schemas.openxmlformats.org/officeDocument/2006/relationships/image" Target="../media/image42.svg"/><Relationship Id="rId1" Type="http://schemas.microsoft.com/office/2007/relationships/media" Target="../media/media1.wmv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36.svg"/><Relationship Id="rId19" Type="http://schemas.openxmlformats.org/officeDocument/2006/relationships/image" Target="../media/image36.png"/><Relationship Id="rId4" Type="http://schemas.openxmlformats.org/officeDocument/2006/relationships/image" Target="../media/image11.png"/><Relationship Id="rId14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3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image" Target="../media/image37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36.svg"/><Relationship Id="rId1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17" Type="http://schemas.openxmlformats.org/officeDocument/2006/relationships/image" Target="../media/image18.png"/><Relationship Id="rId2" Type="http://schemas.openxmlformats.org/officeDocument/2006/relationships/image" Target="../media/image11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36.svg"/><Relationship Id="rId19" Type="http://schemas.openxmlformats.org/officeDocument/2006/relationships/image" Target="../media/image38.png"/><Relationship Id="rId14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3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image" Target="../media/image38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36.svg"/><Relationship Id="rId14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svg"/><Relationship Id="rId17" Type="http://schemas.openxmlformats.org/officeDocument/2006/relationships/image" Target="../media/image14.png"/><Relationship Id="rId2" Type="http://schemas.openxmlformats.org/officeDocument/2006/relationships/image" Target="../media/image11.png"/><Relationship Id="rId16" Type="http://schemas.openxmlformats.org/officeDocument/2006/relationships/image" Target="../media/image42.sv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28" Type="http://schemas.openxmlformats.org/officeDocument/2006/relationships/image" Target="../media/image16.png"/><Relationship Id="rId10" Type="http://schemas.openxmlformats.org/officeDocument/2006/relationships/image" Target="../media/image36.svg"/><Relationship Id="rId14" Type="http://schemas.openxmlformats.org/officeDocument/2006/relationships/image" Target="../media/image40.svg"/><Relationship Id="rId27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3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image" Target="../media/image39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36.svg"/><Relationship Id="rId14" Type="http://schemas.openxmlformats.org/officeDocument/2006/relationships/image" Target="../media/image40.svg"/></Relationships>
</file>

<file path=ppt/slides/_rels/slide2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17" Type="http://schemas.openxmlformats.org/officeDocument/2006/relationships/image" Target="../media/image18.png"/><Relationship Id="rId2" Type="http://schemas.openxmlformats.org/officeDocument/2006/relationships/image" Target="../media/image11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36.svg"/><Relationship Id="rId14" Type="http://schemas.openxmlformats.org/officeDocument/2006/relationships/image" Target="../media/image40.svg"/></Relationships>
</file>

<file path=ppt/slides/_rels/slide2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17" Type="http://schemas.openxmlformats.org/officeDocument/2006/relationships/image" Target="../media/image18.png"/><Relationship Id="rId2" Type="http://schemas.openxmlformats.org/officeDocument/2006/relationships/image" Target="../media/image11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36.svg"/><Relationship Id="rId19" Type="http://schemas.openxmlformats.org/officeDocument/2006/relationships/image" Target="../media/image40.png"/><Relationship Id="rId1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3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image" Target="../media/image41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36.svg"/><Relationship Id="rId19" Type="http://schemas.openxmlformats.org/officeDocument/2006/relationships/image" Target="../media/image42.png"/><Relationship Id="rId14" Type="http://schemas.openxmlformats.org/officeDocument/2006/relationships/image" Target="../media/image40.svg"/></Relationships>
</file>

<file path=ppt/slides/_rels/slide2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3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image" Target="../media/image43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36.svg"/><Relationship Id="rId14" Type="http://schemas.openxmlformats.org/officeDocument/2006/relationships/image" Target="../media/image40.svg"/></Relationships>
</file>

<file path=ppt/slides/_rels/slide2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17" Type="http://schemas.openxmlformats.org/officeDocument/2006/relationships/image" Target="../media/image18.png"/><Relationship Id="rId2" Type="http://schemas.openxmlformats.org/officeDocument/2006/relationships/image" Target="../media/image11.png"/><Relationship Id="rId16" Type="http://schemas.openxmlformats.org/officeDocument/2006/relationships/image" Target="../media/image42.sv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36.svg"/><Relationship Id="rId19" Type="http://schemas.openxmlformats.org/officeDocument/2006/relationships/image" Target="../media/image44.png"/><Relationship Id="rId14" Type="http://schemas.openxmlformats.org/officeDocument/2006/relationships/image" Target="../media/image40.svg"/></Relationships>
</file>

<file path=ppt/slides/_rels/slide2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3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image" Target="../media/image46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36.svg"/><Relationship Id="rId14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17" Type="http://schemas.openxmlformats.org/officeDocument/2006/relationships/image" Target="../media/image18.png"/><Relationship Id="rId2" Type="http://schemas.openxmlformats.org/officeDocument/2006/relationships/image" Target="../media/image11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36.svg"/><Relationship Id="rId14" Type="http://schemas.openxmlformats.org/officeDocument/2006/relationships/image" Target="../media/image40.sv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105.svg"/><Relationship Id="rId3" Type="http://schemas.openxmlformats.org/officeDocument/2006/relationships/image" Target="../media/image90.svg"/><Relationship Id="rId21" Type="http://schemas.openxmlformats.org/officeDocument/2006/relationships/image" Target="../media/image11.png"/><Relationship Id="rId12" Type="http://schemas.openxmlformats.org/officeDocument/2006/relationships/image" Target="../media/image99.svg"/><Relationship Id="rId17" Type="http://schemas.openxmlformats.org/officeDocument/2006/relationships/image" Target="../media/image52.png"/><Relationship Id="rId2" Type="http://schemas.openxmlformats.org/officeDocument/2006/relationships/image" Target="../media/image47.png"/><Relationship Id="rId16" Type="http://schemas.openxmlformats.org/officeDocument/2006/relationships/image" Target="../media/image103.svg"/><Relationship Id="rId20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9.png"/><Relationship Id="rId5" Type="http://schemas.openxmlformats.org/officeDocument/2006/relationships/image" Target="../media/image92.svg"/><Relationship Id="rId15" Type="http://schemas.openxmlformats.org/officeDocument/2006/relationships/image" Target="../media/image51.png"/><Relationship Id="rId10" Type="http://schemas.openxmlformats.org/officeDocument/2006/relationships/image" Target="../media/image97.svg"/><Relationship Id="rId19" Type="http://schemas.openxmlformats.org/officeDocument/2006/relationships/image" Target="../media/image53.png"/><Relationship Id="rId4" Type="http://schemas.openxmlformats.org/officeDocument/2006/relationships/image" Target="../media/image33.png"/><Relationship Id="rId14" Type="http://schemas.openxmlformats.org/officeDocument/2006/relationships/image" Target="../media/image101.svg"/><Relationship Id="rId22" Type="http://schemas.openxmlformats.org/officeDocument/2006/relationships/image" Target="../media/image3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4.svg"/><Relationship Id="rId18" Type="http://schemas.openxmlformats.org/officeDocument/2006/relationships/image" Target="../media/image8.png"/><Relationship Id="rId21" Type="http://schemas.openxmlformats.org/officeDocument/2006/relationships/image" Target="../media/image113.sv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34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8.svg"/><Relationship Id="rId5" Type="http://schemas.openxmlformats.org/officeDocument/2006/relationships/image" Target="../media/image109.svg"/><Relationship Id="rId15" Type="http://schemas.openxmlformats.org/officeDocument/2006/relationships/image" Target="../media/image71.svg"/><Relationship Id="rId23" Type="http://schemas.openxmlformats.org/officeDocument/2006/relationships/image" Target="../media/image115.svg"/><Relationship Id="rId10" Type="http://schemas.openxmlformats.org/officeDocument/2006/relationships/image" Target="../media/image4.png"/><Relationship Id="rId19" Type="http://schemas.openxmlformats.org/officeDocument/2006/relationships/image" Target="../media/image111.svg"/><Relationship Id="rId9" Type="http://schemas.openxmlformats.org/officeDocument/2006/relationships/image" Target="../media/image18.svg"/><Relationship Id="rId14" Type="http://schemas.openxmlformats.org/officeDocument/2006/relationships/image" Target="../media/image6.png"/><Relationship Id="rId2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8.png"/><Relationship Id="rId17" Type="http://schemas.openxmlformats.org/officeDocument/2006/relationships/image" Target="../media/image5.png"/><Relationship Id="rId2" Type="http://schemas.openxmlformats.org/officeDocument/2006/relationships/image" Target="../media/image11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5" Type="http://schemas.openxmlformats.org/officeDocument/2006/relationships/image" Target="../media/image84.svg"/><Relationship Id="rId10" Type="http://schemas.openxmlformats.org/officeDocument/2006/relationships/image" Target="../media/image36.svg"/><Relationship Id="rId19" Type="http://schemas.openxmlformats.org/officeDocument/2006/relationships/image" Target="../media/image65.svg"/><Relationship Id="rId14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12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82.svg"/><Relationship Id="rId3" Type="http://schemas.openxmlformats.org/officeDocument/2006/relationships/image" Target="../media/image69.svg"/><Relationship Id="rId12" Type="http://schemas.openxmlformats.org/officeDocument/2006/relationships/image" Target="../media/image78.svg"/><Relationship Id="rId17" Type="http://schemas.openxmlformats.org/officeDocument/2006/relationships/image" Target="../media/image29.png"/><Relationship Id="rId2" Type="http://schemas.openxmlformats.org/officeDocument/2006/relationships/image" Target="../media/image24.png"/><Relationship Id="rId16" Type="http://schemas.openxmlformats.org/officeDocument/2006/relationships/image" Target="../media/image80.svg"/><Relationship Id="rId20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71.svg"/><Relationship Id="rId15" Type="http://schemas.openxmlformats.org/officeDocument/2006/relationships/image" Target="../media/image28.png"/><Relationship Id="rId10" Type="http://schemas.openxmlformats.org/officeDocument/2006/relationships/image" Target="../media/image76.sv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1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17" Type="http://schemas.openxmlformats.org/officeDocument/2006/relationships/image" Target="../media/image18.png"/><Relationship Id="rId2" Type="http://schemas.openxmlformats.org/officeDocument/2006/relationships/image" Target="../media/image11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36.svg"/><Relationship Id="rId19" Type="http://schemas.openxmlformats.org/officeDocument/2006/relationships/image" Target="../media/image30.png"/><Relationship Id="rId14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17" Type="http://schemas.openxmlformats.org/officeDocument/2006/relationships/image" Target="../media/image18.png"/><Relationship Id="rId2" Type="http://schemas.openxmlformats.org/officeDocument/2006/relationships/image" Target="../media/image11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36.svg"/><Relationship Id="rId19" Type="http://schemas.openxmlformats.org/officeDocument/2006/relationships/image" Target="../media/image30.png"/><Relationship Id="rId14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3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image" Target="../media/image30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5" Type="http://schemas.openxmlformats.org/officeDocument/2006/relationships/image" Target="../media/image44.svg"/><Relationship Id="rId10" Type="http://schemas.openxmlformats.org/officeDocument/2006/relationships/image" Target="../media/image36.svg"/><Relationship Id="rId19" Type="http://schemas.openxmlformats.org/officeDocument/2006/relationships/image" Target="../media/image31.png"/><Relationship Id="rId14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5.svg"/><Relationship Id="rId21" Type="http://schemas.openxmlformats.org/officeDocument/2006/relationships/image" Target="../media/image4.png"/><Relationship Id="rId17" Type="http://schemas.openxmlformats.org/officeDocument/2006/relationships/image" Target="../media/image18.png"/><Relationship Id="rId2" Type="http://schemas.openxmlformats.org/officeDocument/2006/relationships/image" Target="../media/image11.png"/><Relationship Id="rId16" Type="http://schemas.openxmlformats.org/officeDocument/2006/relationships/image" Target="../media/image42.svg"/><Relationship Id="rId20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3.png"/><Relationship Id="rId10" Type="http://schemas.openxmlformats.org/officeDocument/2006/relationships/image" Target="../media/image36.svg"/><Relationship Id="rId19" Type="http://schemas.openxmlformats.org/officeDocument/2006/relationships/image" Target="../media/image28.png"/><Relationship Id="rId14" Type="http://schemas.openxmlformats.org/officeDocument/2006/relationships/image" Target="../media/image40.svg"/><Relationship Id="rId9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8819" y="706846"/>
            <a:ext cx="15750363" cy="887330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27568" b="24880"/>
          <a:stretch>
            <a:fillRect/>
          </a:stretch>
        </p:blipFill>
        <p:spPr>
          <a:xfrm>
            <a:off x="7220149" y="7004836"/>
            <a:ext cx="3847703" cy="32821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4593" b="11025"/>
          <a:stretch>
            <a:fillRect/>
          </a:stretch>
        </p:blipFill>
        <p:spPr>
          <a:xfrm>
            <a:off x="15581384" y="7387521"/>
            <a:ext cx="2706616" cy="28994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31612"/>
          <a:stretch>
            <a:fillRect/>
          </a:stretch>
        </p:blipFill>
        <p:spPr>
          <a:xfrm rot="-10800000">
            <a:off x="15270126" y="-169995"/>
            <a:ext cx="3017874" cy="19451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800000">
            <a:off x="475978" y="-254516"/>
            <a:ext cx="2246864" cy="23934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410" b="21238"/>
          <a:stretch>
            <a:fillRect/>
          </a:stretch>
        </p:blipFill>
        <p:spPr>
          <a:xfrm rot="1030521">
            <a:off x="-140492" y="7422223"/>
            <a:ext cx="2745930" cy="33551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181772" y="4411586"/>
            <a:ext cx="4212457" cy="14638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400000">
            <a:off x="-324437" y="3876417"/>
            <a:ext cx="1995656" cy="25341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3747425" y="9823675"/>
            <a:ext cx="1770577" cy="6219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671720" y="338467"/>
            <a:ext cx="944560" cy="7367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9616280" y="533482"/>
            <a:ext cx="694541" cy="54174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7977178" y="533482"/>
            <a:ext cx="694541" cy="54174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2769999" y="9823675"/>
            <a:ext cx="1770577" cy="6219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8199" y="2725456"/>
            <a:ext cx="166116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mtClean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  <a:endParaRPr lang="en-US" sz="8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9473" r="5970" b="42582"/>
          <a:stretch/>
        </p:blipFill>
        <p:spPr>
          <a:xfrm>
            <a:off x="988695" y="4459761"/>
            <a:ext cx="8083233" cy="42512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56965" r="6467" b="5090"/>
          <a:stretch/>
        </p:blipFill>
        <p:spPr>
          <a:xfrm>
            <a:off x="9099096" y="4385470"/>
            <a:ext cx="8365742" cy="43998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71500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ĐỒ CHƠI PHÙ HỢP VỚI LỨA TUỔI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007175" y="8031574"/>
            <a:ext cx="2795260" cy="1715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9175" y="1839597"/>
            <a:ext cx="13335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2.</a:t>
            </a:r>
            <a:r>
              <a:rPr lang="en-US" sz="5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Sử dụng đồ chơi an toàn </a:t>
            </a:r>
            <a:endParaRPr lang="en-US" sz="5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3615" y="2745508"/>
            <a:ext cx="1613598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i="1" smtClean="0">
                <a:latin typeface="Arial" panose="020B0604020202020204" pitchFamily="34" charset="0"/>
                <a:cs typeface="Arial" panose="020B0604020202020204" pitchFamily="34" charset="0"/>
              </a:rPr>
              <a:t>Quan sát hình ảnh, đọc nội dung và thảo luận cách sử dụng đồ chơi an toàn. </a:t>
            </a:r>
            <a:endParaRPr lang="en-US" sz="4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505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71500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ĐỒ CHƠI PHÙ HỢP VỚI LỨA TUỔI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007175" y="8031574"/>
            <a:ext cx="2795260" cy="17155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9473" r="47361" b="42582"/>
          <a:stretch/>
        </p:blipFill>
        <p:spPr>
          <a:xfrm>
            <a:off x="2268696" y="1758859"/>
            <a:ext cx="5498941" cy="56640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4" t="20480" r="5140" b="41575"/>
          <a:stretch/>
        </p:blipFill>
        <p:spPr>
          <a:xfrm>
            <a:off x="10330833" y="1996596"/>
            <a:ext cx="5498941" cy="566402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32872" y="7704517"/>
            <a:ext cx="5970587" cy="1683015"/>
          </a:xfrm>
          <a:prstGeom prst="roundRect">
            <a:avLst/>
          </a:prstGeom>
          <a:solidFill>
            <a:srgbClr val="D2E8D5"/>
          </a:solidFill>
          <a:ln>
            <a:solidFill>
              <a:srgbClr val="D2E8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gọn gàng các đồ chơi sau khi chơi xong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890075" y="7660622"/>
            <a:ext cx="5970587" cy="1683015"/>
          </a:xfrm>
          <a:prstGeom prst="roundRect">
            <a:avLst/>
          </a:prstGeom>
          <a:solidFill>
            <a:srgbClr val="F7C9CE"/>
          </a:solidFill>
          <a:ln>
            <a:solidFill>
              <a:srgbClr val="F7C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vứt bỏ các mảnh vỡ của đồ chơi lung tun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195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71500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ĐỒ CHƠI PHÙ HỢP VỚI LỨA TUỔI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007175" y="8031574"/>
            <a:ext cx="2795260" cy="17155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3" t="57472" r="49132" b="6070"/>
          <a:stretch/>
        </p:blipFill>
        <p:spPr>
          <a:xfrm>
            <a:off x="2438399" y="1758859"/>
            <a:ext cx="5181601" cy="54420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0" t="59064" r="7841" b="5561"/>
          <a:stretch/>
        </p:blipFill>
        <p:spPr>
          <a:xfrm>
            <a:off x="10211452" y="1936864"/>
            <a:ext cx="5228791" cy="537405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32872" y="7704517"/>
            <a:ext cx="5970587" cy="1683015"/>
          </a:xfrm>
          <a:prstGeom prst="roundRect">
            <a:avLst/>
          </a:prstGeom>
          <a:solidFill>
            <a:srgbClr val="D2E4F5"/>
          </a:solidFill>
          <a:ln>
            <a:solidFill>
              <a:srgbClr val="D2E4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ném vứt đồ chơi lung tung vì có thể làm hỏng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890075" y="7660622"/>
            <a:ext cx="5970587" cy="1683015"/>
          </a:xfrm>
          <a:prstGeom prst="roundRect">
            <a:avLst/>
          </a:prstGeom>
          <a:solidFill>
            <a:srgbClr val="C6AACC"/>
          </a:solidFill>
          <a:ln>
            <a:solidFill>
              <a:srgbClr val="C6AA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để riêng các loại pin đúng nơi quy định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104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71500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ĐỒ CHƠI PHÙ HỢP VỚI LỨA TUỔI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007175" y="8031574"/>
            <a:ext cx="2795260" cy="171559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01487" y="3935808"/>
            <a:ext cx="8686800" cy="4191000"/>
            <a:chOff x="2286001" y="3162300"/>
            <a:chExt cx="8686800" cy="4191000"/>
          </a:xfrm>
        </p:grpSpPr>
        <p:sp>
          <p:nvSpPr>
            <p:cNvPr id="16" name="Rounded Rectangle 15"/>
            <p:cNvSpPr/>
            <p:nvPr/>
          </p:nvSpPr>
          <p:spPr>
            <a:xfrm>
              <a:off x="2438401" y="3314700"/>
              <a:ext cx="8534400" cy="40386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286001" y="3162300"/>
              <a:ext cx="8534400" cy="4038600"/>
            </a:xfrm>
            <a:prstGeom prst="roundRect">
              <a:avLst/>
            </a:prstGeom>
            <a:solidFill>
              <a:srgbClr val="F7C9CE"/>
            </a:solidFill>
            <a:ln>
              <a:solidFill>
                <a:srgbClr val="F7C9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5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cần lựa chọn đồ chơi phù hợp với lứa tuổi và sử dụng đồ chơi an toàn đúng cách.  </a:t>
              </a:r>
              <a:endPara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Pentagon 5"/>
          <p:cNvSpPr/>
          <p:nvPr/>
        </p:nvSpPr>
        <p:spPr>
          <a:xfrm>
            <a:off x="0" y="2019300"/>
            <a:ext cx="4495800" cy="990600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 </a:t>
            </a:r>
            <a:endParaRPr lang="en-US" sz="45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293482" y="3653797"/>
            <a:ext cx="4948331" cy="609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4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71500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LÀM MỘT SỐ ĐỒ CHƠI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007175" y="8031574"/>
            <a:ext cx="2795260" cy="1715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675652"/>
            <a:ext cx="18288000" cy="990600"/>
          </a:xfrm>
          <a:prstGeom prst="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yêu cầu sản phẩm </a:t>
            </a:r>
            <a:endParaRPr lang="en-US" sz="40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650070"/>
            <a:ext cx="784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1. Làm máy bay giấy </a:t>
            </a:r>
            <a:endParaRPr lang="en-US" sz="5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4900" y="3587727"/>
            <a:ext cx="160782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i="1" smtClean="0">
                <a:latin typeface="Arial" panose="020B0604020202020204" pitchFamily="34" charset="0"/>
                <a:cs typeface="Arial" panose="020B0604020202020204" pitchFamily="34" charset="0"/>
              </a:rPr>
              <a:t>Các em quan sát sản phẩm mẫu và nêu yêu cầu sản phẩm của chiếc máy bay giấy: </a:t>
            </a:r>
            <a:endParaRPr lang="en-US" sz="4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87757" y="6102052"/>
            <a:ext cx="7224713" cy="27765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sản phẩm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thể bay được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Nếp gấp thẳng, phẳng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086975" y="5522068"/>
            <a:ext cx="6629400" cy="4266769"/>
            <a:chOff x="10086975" y="5522068"/>
            <a:chExt cx="6629400" cy="426676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80" t="43857" r="7831" b="4184"/>
            <a:stretch/>
          </p:blipFill>
          <p:spPr>
            <a:xfrm>
              <a:off x="10086975" y="5522068"/>
              <a:ext cx="6629400" cy="3543390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11409997" y="8889369"/>
              <a:ext cx="3983355" cy="899468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 phẩm mẫu </a:t>
              </a:r>
              <a:endParaRPr lang="en-US" sz="35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96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8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71500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LÀM MỘT SỐ ĐỒ CHƠI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487191" y="8550557"/>
            <a:ext cx="2200353" cy="13504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25399" y="1829146"/>
            <a:ext cx="18288000" cy="990600"/>
          </a:xfrm>
          <a:prstGeom prst="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 chọn vật liệu và dụng cụ</a:t>
            </a:r>
            <a:endParaRPr lang="en-US" sz="40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430000" y="3695700"/>
            <a:ext cx="4953000" cy="5248643"/>
            <a:chOff x="11314081" y="3507913"/>
            <a:chExt cx="4953000" cy="52486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734800" y="3507913"/>
              <a:ext cx="4111563" cy="42018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314081" y="8125614"/>
              <a:ext cx="49530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Giấy thủ công màu</a:t>
              </a:r>
              <a:endParaRPr lang="en-US" sz="35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19175" y="3594614"/>
            <a:ext cx="8991600" cy="2514600"/>
            <a:chOff x="838200" y="3695700"/>
            <a:chExt cx="8991600" cy="2514600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838200" y="3695700"/>
              <a:ext cx="8991600" cy="2514600"/>
            </a:xfrm>
            <a:prstGeom prst="wedgeRoundRectCallout">
              <a:avLst>
                <a:gd name="adj1" fmla="val -53601"/>
                <a:gd name="adj2" fmla="val 26944"/>
                <a:gd name="adj3" fmla="val 16667"/>
              </a:avLst>
            </a:prstGeom>
            <a:solidFill>
              <a:srgbClr val="F7C9CE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72262" y="4026973"/>
              <a:ext cx="832347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Để làm một chiếc máy bay giấy em cần chuẩn bị gì? 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ight Arrow 19"/>
          <p:cNvSpPr/>
          <p:nvPr/>
        </p:nvSpPr>
        <p:spPr>
          <a:xfrm>
            <a:off x="2125328" y="7762546"/>
            <a:ext cx="900112" cy="5334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231480" y="6639279"/>
            <a:ext cx="763151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có thể làm máy bay giấy bằng giấy thủ công màu, giấy A4 hoặc giấy trắng. </a:t>
            </a:r>
            <a:endParaRPr lang="en-US" sz="4000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084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487191" y="8550557"/>
            <a:ext cx="2200353" cy="1350467"/>
          </a:xfrm>
          <a:prstGeom prst="rect">
            <a:avLst/>
          </a:prstGeom>
        </p:spPr>
      </p:pic>
      <p:pic>
        <p:nvPicPr>
          <p:cNvPr id="2" name="xep-giay-origami-huong-dan-gap-may-bay-giay-don-gian-nhat-mau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255" y="-2540"/>
            <a:ext cx="18269745" cy="1026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3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38539" r="6034" b="3428"/>
          <a:stretch/>
        </p:blipFill>
        <p:spPr>
          <a:xfrm>
            <a:off x="2405491" y="5026905"/>
            <a:ext cx="13640848" cy="4707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71500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LÀM MỘT SỐ ĐỒ CHƠI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487191" y="8550557"/>
            <a:ext cx="2200353" cy="13504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25399" y="1829146"/>
            <a:ext cx="18288000" cy="990600"/>
          </a:xfrm>
          <a:prstGeom prst="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 cáo và đánh giá </a:t>
            </a:r>
            <a:endParaRPr lang="en-US" sz="40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115" y="2889997"/>
            <a:ext cx="1737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i="1" smtClean="0">
                <a:latin typeface="Arial" panose="020B0604020202020204" pitchFamily="34" charset="0"/>
                <a:cs typeface="Arial" panose="020B0604020202020204" pitchFamily="34" charset="0"/>
              </a:rPr>
              <a:t>Em hãy giới thiệu sản phẩm của mình với các bạn và nhận xét sản phẩm của các bạn theo mẫu phiếu đánh giá sau:</a:t>
            </a:r>
            <a:endParaRPr lang="en-US" sz="4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86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71500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LÀM MỘT SỐ ĐỒ CHƠI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487191" y="8550557"/>
            <a:ext cx="2200353" cy="13504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2741411"/>
            <a:ext cx="18288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yêu cầu sản phẩm </a:t>
            </a:r>
            <a:endParaRPr lang="en-US" sz="40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1664734"/>
            <a:ext cx="822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2. Làm mô hình xe đua</a:t>
            </a:r>
            <a:endParaRPr lang="en-US" sz="5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544" y="3843791"/>
            <a:ext cx="16585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i="1" smtClean="0">
                <a:latin typeface="Arial" panose="020B0604020202020204" pitchFamily="34" charset="0"/>
                <a:cs typeface="Arial" panose="020B0604020202020204" pitchFamily="34" charset="0"/>
              </a:rPr>
              <a:t>Em hãy nêu các bộ phận chính và nêu yêu cầu sản phẩm ở hình sau: </a:t>
            </a:r>
            <a:endParaRPr lang="en-US" sz="4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81177" y="5473003"/>
            <a:ext cx="5837873" cy="33235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5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sản phẩm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 được.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 chắn, cân đối.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trí đẹp. 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581487" y="5143500"/>
            <a:ext cx="6116737" cy="4445395"/>
            <a:chOff x="9581487" y="5143500"/>
            <a:chExt cx="6116737" cy="44453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50" t="32854" r="8936"/>
            <a:stretch/>
          </p:blipFill>
          <p:spPr>
            <a:xfrm>
              <a:off x="9581487" y="5143500"/>
              <a:ext cx="6116737" cy="3982565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10430055" y="8682026"/>
              <a:ext cx="4419600" cy="906869"/>
            </a:xfrm>
            <a:prstGeom prst="roundRect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i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 phẩm mẫu </a:t>
              </a:r>
              <a:endParaRPr lang="en-US" sz="35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32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/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0" t="32854" r="8936"/>
          <a:stretch/>
        </p:blipFill>
        <p:spPr>
          <a:xfrm>
            <a:off x="-36329" y="4147106"/>
            <a:ext cx="7166247" cy="46658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71500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LÀM MỘT SỐ ĐỒ CHƠI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487191" y="8550557"/>
            <a:ext cx="2200353" cy="13504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2741411"/>
            <a:ext cx="18288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yêu cầu sản phẩm </a:t>
            </a:r>
            <a:endParaRPr lang="en-US" sz="40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1664734"/>
            <a:ext cx="822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2. Làm mô hình xe đua</a:t>
            </a:r>
            <a:endParaRPr lang="en-US" sz="5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01318" y="4511273"/>
            <a:ext cx="11391129" cy="520993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Các bộ phận chính của chiếc xe mô hình: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Khung xe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Bánh xe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Trục bánh xe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Ống đỡ trục bánh xe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049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307707"/>
            <a:ext cx="2111231" cy="23957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19175" y="571500"/>
            <a:ext cx="5000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9175" y="1730732"/>
            <a:ext cx="15697200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 i="1" smtClean="0">
                <a:latin typeface="Arial" panose="020B0604020202020204" pitchFamily="34" charset="0"/>
                <a:cs typeface="Arial" panose="020B0604020202020204" pitchFamily="34" charset="0"/>
              </a:rPr>
              <a:t>Các em cùng nhau thi tài kể tên các trò chơi mà mình biết: </a:t>
            </a:r>
            <a:endParaRPr lang="en-US" sz="45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4683725" y="7040880"/>
            <a:ext cx="9274629" cy="324612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06325" y="2957890"/>
            <a:ext cx="6090425" cy="3794877"/>
            <a:chOff x="1506325" y="2957890"/>
            <a:chExt cx="6090425" cy="379487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7"/>
            <a:srcRect l="17000" t="12113" r="25000" b="32353"/>
            <a:stretch/>
          </p:blipFill>
          <p:spPr>
            <a:xfrm>
              <a:off x="2110350" y="3252822"/>
              <a:ext cx="5486400" cy="3499945"/>
            </a:xfrm>
            <a:prstGeom prst="rect">
              <a:avLst/>
            </a:prstGeom>
          </p:spPr>
        </p:pic>
        <p:pic>
          <p:nvPicPr>
            <p:cNvPr id="1028" name="Picture 4" descr="Black 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325" y="2957890"/>
              <a:ext cx="1219200" cy="1219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9753600" y="2877011"/>
            <a:ext cx="7259459" cy="3837656"/>
            <a:chOff x="9753600" y="2877011"/>
            <a:chExt cx="7259459" cy="383765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753600" y="3289990"/>
              <a:ext cx="6649859" cy="3424677"/>
            </a:xfrm>
            <a:prstGeom prst="rect">
              <a:avLst/>
            </a:prstGeom>
          </p:spPr>
        </p:pic>
        <p:pic>
          <p:nvPicPr>
            <p:cNvPr id="20" name="Picture 4" descr="Black 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93859" y="2877011"/>
              <a:ext cx="1219200" cy="1219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5" t="37685" r="3830"/>
          <a:stretch/>
        </p:blipFill>
        <p:spPr>
          <a:xfrm>
            <a:off x="2108125" y="4863543"/>
            <a:ext cx="14608250" cy="4699510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71500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LÀM MỘT SỐ ĐỒ CHƠI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487191" y="8550557"/>
            <a:ext cx="2200353" cy="13504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25399" y="1927337"/>
            <a:ext cx="18288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 chọn vật liệu và dụng cụ </a:t>
            </a:r>
            <a:endParaRPr lang="en-US" sz="40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3538009"/>
            <a:ext cx="13096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em mỗi vật dụng dưới đây có tác dụng gì?</a:t>
            </a:r>
            <a:endParaRPr lang="en-US" sz="4000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61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71500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LÀM MỘT SỐ ĐỒ CHƠI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487191" y="8550557"/>
            <a:ext cx="2200353" cy="135046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148474"/>
              </p:ext>
            </p:extLst>
          </p:nvPr>
        </p:nvGraphicFramePr>
        <p:xfrm>
          <a:off x="1277620" y="2180654"/>
          <a:ext cx="15707360" cy="7696200"/>
        </p:xfrm>
        <a:graphic>
          <a:graphicData uri="http://schemas.openxmlformats.org/drawingml/2006/table">
            <a:tbl>
              <a:tblPr firstRow="1" firstCol="1" bandRow="1"/>
              <a:tblGrid>
                <a:gridCol w="1758099">
                  <a:extLst>
                    <a:ext uri="{9D8B030D-6E8A-4147-A177-3AD203B41FA5}">
                      <a16:colId xmlns:a16="http://schemas.microsoft.com/office/drawing/2014/main" val="955496506"/>
                    </a:ext>
                  </a:extLst>
                </a:gridCol>
                <a:gridCol w="3609126">
                  <a:extLst>
                    <a:ext uri="{9D8B030D-6E8A-4147-A177-3AD203B41FA5}">
                      <a16:colId xmlns:a16="http://schemas.microsoft.com/office/drawing/2014/main" val="1636784191"/>
                    </a:ext>
                  </a:extLst>
                </a:gridCol>
                <a:gridCol w="6781238">
                  <a:extLst>
                    <a:ext uri="{9D8B030D-6E8A-4147-A177-3AD203B41FA5}">
                      <a16:colId xmlns:a16="http://schemas.microsoft.com/office/drawing/2014/main" val="77616191"/>
                    </a:ext>
                  </a:extLst>
                </a:gridCol>
                <a:gridCol w="3558897">
                  <a:extLst>
                    <a:ext uri="{9D8B030D-6E8A-4147-A177-3AD203B41FA5}">
                      <a16:colId xmlns:a16="http://schemas.microsoft.com/office/drawing/2014/main" val="238718748"/>
                    </a:ext>
                  </a:extLst>
                </a:gridCol>
              </a:tblGrid>
              <a:tr h="4679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Tên gọi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Tác dụng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 b="1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 lượng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26575"/>
                  </a:ext>
                </a:extLst>
              </a:tr>
              <a:tr h="6256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Bìa các tông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Làm khung xa (8 cm x 12 cm), 4 bánh xe (đường kính 2 cm), chi tiết trang trí. 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tấm kính thước khổ A4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295921"/>
                  </a:ext>
                </a:extLst>
              </a:tr>
              <a:tr h="4647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Que tre, gỗ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Làm trục bánh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que (dài 12 cm)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733804"/>
                  </a:ext>
                </a:extLst>
              </a:tr>
              <a:tr h="4647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Ống hút giấy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Đỡ trục bánh xe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ống hút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94673"/>
                  </a:ext>
                </a:extLst>
              </a:tr>
              <a:tr h="6715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Thước kẻ, com pa, bút chì, kéo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Vẽ và tạo hình khung xe, bánh xe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bộ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36124"/>
                  </a:ext>
                </a:extLst>
              </a:tr>
              <a:tr h="8088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Keo sữa, băng dính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Cố định bánh xe vào trục bánh xe, gắn bộ phận trang trí cho xe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Cố định ống hút vào khung xe.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bộ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248498"/>
                  </a:ext>
                </a:extLst>
              </a:tr>
              <a:tr h="2323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Bút màu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Trang trí sản phẩm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bộ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797" marR="497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472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7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71500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LÀM MỘT SỐ ĐỒ CHƠI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487191" y="8550557"/>
            <a:ext cx="2200353" cy="13504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25399" y="1927337"/>
            <a:ext cx="18288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</a:t>
            </a:r>
            <a:endParaRPr lang="en-US" sz="40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301277"/>
            <a:ext cx="998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thực hành làm sản phẩm: </a:t>
            </a:r>
            <a:endParaRPr lang="en-US" sz="4000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64314" y="4833006"/>
            <a:ext cx="4751911" cy="3841742"/>
            <a:chOff x="1264314" y="4833006"/>
            <a:chExt cx="4751911" cy="3841742"/>
          </a:xfrm>
        </p:grpSpPr>
        <p:sp>
          <p:nvSpPr>
            <p:cNvPr id="4" name="Rounded Rectangle 3"/>
            <p:cNvSpPr/>
            <p:nvPr/>
          </p:nvSpPr>
          <p:spPr>
            <a:xfrm>
              <a:off x="1264314" y="5420343"/>
              <a:ext cx="4751911" cy="325440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1.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khung xe và bánh xe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458" name="Picture 2" descr="Pin 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8189" y="4833006"/>
              <a:ext cx="863600" cy="863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842457" y="4908132"/>
            <a:ext cx="4751911" cy="3766615"/>
            <a:chOff x="6842457" y="4908132"/>
            <a:chExt cx="4751911" cy="3766615"/>
          </a:xfrm>
        </p:grpSpPr>
        <p:sp>
          <p:nvSpPr>
            <p:cNvPr id="14" name="Rounded Rectangle 13"/>
            <p:cNvSpPr/>
            <p:nvPr/>
          </p:nvSpPr>
          <p:spPr>
            <a:xfrm>
              <a:off x="6842457" y="5420342"/>
              <a:ext cx="4751911" cy="325440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2.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Chạy thử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 descr="Pin 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6510" y="4908132"/>
              <a:ext cx="863600" cy="863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2420600" y="4908132"/>
            <a:ext cx="4751911" cy="3786201"/>
            <a:chOff x="12420600" y="4908132"/>
            <a:chExt cx="4751911" cy="3786201"/>
          </a:xfrm>
        </p:grpSpPr>
        <p:sp>
          <p:nvSpPr>
            <p:cNvPr id="15" name="Rounded Rectangle 14"/>
            <p:cNvSpPr/>
            <p:nvPr/>
          </p:nvSpPr>
          <p:spPr>
            <a:xfrm>
              <a:off x="12420600" y="5439928"/>
              <a:ext cx="4751911" cy="325440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3.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 trí xe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 descr="Pin 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1675" y="4908132"/>
              <a:ext cx="863600" cy="863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245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615" y="4351845"/>
            <a:ext cx="7647214" cy="51359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71500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LÀM MỘT SỐ ĐỒ CHƠI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487191" y="8550557"/>
            <a:ext cx="2200353" cy="13504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25399" y="1927337"/>
            <a:ext cx="18288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</a:t>
            </a:r>
            <a:endParaRPr lang="en-US" sz="40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301277"/>
            <a:ext cx="1082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quan sát sản phẩm đã hoàn thiện: </a:t>
            </a:r>
            <a:endParaRPr lang="en-US" sz="4000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438008" y="4762500"/>
            <a:ext cx="6746731" cy="52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1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t="31710" r="5260" b="3129"/>
          <a:stretch/>
        </p:blipFill>
        <p:spPr>
          <a:xfrm>
            <a:off x="2819400" y="5016210"/>
            <a:ext cx="13203436" cy="4886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71500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LÀM MỘT SỐ ĐỒ CHƠI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487191" y="8550557"/>
            <a:ext cx="2200353" cy="13504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25399" y="1927337"/>
            <a:ext cx="18288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 cáo và đánh giá </a:t>
            </a:r>
            <a:endParaRPr lang="en-US" sz="40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344" y="3077218"/>
            <a:ext cx="17308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i="1" smtClean="0">
                <a:latin typeface="Arial" panose="020B0604020202020204" pitchFamily="34" charset="0"/>
                <a:cs typeface="Arial" panose="020B0604020202020204" pitchFamily="34" charset="0"/>
              </a:rPr>
              <a:t>Em hãy giới thiệu sản phẩm của mình với các bạn và nhận xét sản phẩm của các bạn theo mẫu đánh giá sau đây: </a:t>
            </a:r>
            <a:endParaRPr lang="en-US" sz="4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006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47700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487191" y="8550557"/>
            <a:ext cx="2200353" cy="135046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733529" y="2857500"/>
            <a:ext cx="9753600" cy="5540405"/>
            <a:chOff x="7733529" y="2857500"/>
            <a:chExt cx="9753600" cy="5540405"/>
          </a:xfrm>
        </p:grpSpPr>
        <p:sp>
          <p:nvSpPr>
            <p:cNvPr id="3" name="Rounded Rectangle 2"/>
            <p:cNvSpPr/>
            <p:nvPr/>
          </p:nvSpPr>
          <p:spPr>
            <a:xfrm>
              <a:off x="7733529" y="2857500"/>
              <a:ext cx="9753600" cy="554040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75" t="23209" r="8667" b="10510"/>
            <a:stretch/>
          </p:blipFill>
          <p:spPr>
            <a:xfrm>
              <a:off x="7848600" y="3087677"/>
              <a:ext cx="9448800" cy="5105401"/>
            </a:xfrm>
            <a:prstGeom prst="round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0295" y="1793874"/>
            <a:ext cx="7053179" cy="7151833"/>
            <a:chOff x="430295" y="1793874"/>
            <a:chExt cx="7053179" cy="7151833"/>
          </a:xfrm>
        </p:grpSpPr>
        <p:sp>
          <p:nvSpPr>
            <p:cNvPr id="8" name="Rounded Rectangle 7"/>
            <p:cNvSpPr/>
            <p:nvPr/>
          </p:nvSpPr>
          <p:spPr>
            <a:xfrm>
              <a:off x="648471" y="2120563"/>
              <a:ext cx="6835003" cy="6825144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 các bạn chơi đồ chơi do mình tạo ra nhé!</a:t>
              </a:r>
            </a:p>
            <a:p>
              <a:pPr algn="just">
                <a:lnSpc>
                  <a:spcPct val="150000"/>
                </a:lnSpc>
              </a:pPr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chơi: các xe xuất phát cùng vạch đích, xe nào về đích sớm hơn xe đó sẽ chiến thắng. 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482" name="Picture 2" descr="Flower 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30295" y="1793874"/>
              <a:ext cx="1063625" cy="1063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629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7" t="16540" r="5906" b="54778"/>
          <a:stretch/>
        </p:blipFill>
        <p:spPr>
          <a:xfrm>
            <a:off x="1019175" y="4958294"/>
            <a:ext cx="16422649" cy="34400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25399" y="503792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487191" y="8550557"/>
            <a:ext cx="2200353" cy="13504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25399" y="1685354"/>
            <a:ext cx="18288000" cy="990600"/>
          </a:xfrm>
          <a:prstGeom prst="rect">
            <a:avLst/>
          </a:prstGeom>
          <a:solidFill>
            <a:srgbClr val="F7C9CE"/>
          </a:solidFill>
          <a:ln>
            <a:solidFill>
              <a:srgbClr val="F7C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chi phí cho việc làm đồ chơi</a:t>
            </a:r>
            <a:endParaRPr lang="en-US" sz="40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488" y="3133757"/>
            <a:ext cx="17040225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i="1" smtClean="0">
                <a:latin typeface="Arial" panose="020B0604020202020204" pitchFamily="34" charset="0"/>
                <a:cs typeface="Arial" panose="020B0604020202020204" pitchFamily="34" charset="0"/>
              </a:rPr>
              <a:t>Các em hãy tự tính các chi phí mình bỏ ra để làm một sản phẩm đồ chơi đơn giản dựa vào các gợi ý sau: </a:t>
            </a:r>
            <a:endParaRPr lang="en-US" sz="4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62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25399" y="503792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487191" y="8550557"/>
            <a:ext cx="2200353" cy="13504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25399" y="1685354"/>
            <a:ext cx="18288000" cy="990600"/>
          </a:xfrm>
          <a:prstGeom prst="rect">
            <a:avLst/>
          </a:prstGeom>
          <a:solidFill>
            <a:srgbClr val="F7C9CE"/>
          </a:solidFill>
          <a:ln>
            <a:solidFill>
              <a:srgbClr val="F7C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chi phí cho việc làm đồ chơi</a:t>
            </a:r>
            <a:endParaRPr lang="en-US" sz="40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488" y="3133757"/>
            <a:ext cx="1704022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i="1" smtClean="0">
                <a:latin typeface="Arial" panose="020B0604020202020204" pitchFamily="34" charset="0"/>
                <a:cs typeface="Arial" panose="020B0604020202020204" pitchFamily="34" charset="0"/>
              </a:rPr>
              <a:t>Tham khảo bảng sau để tính toán chi phí chi tiết: </a:t>
            </a:r>
            <a:endParaRPr lang="en-US" sz="4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055155"/>
              </p:ext>
            </p:extLst>
          </p:nvPr>
        </p:nvGraphicFramePr>
        <p:xfrm>
          <a:off x="2362200" y="4334294"/>
          <a:ext cx="12949734" cy="4634868"/>
        </p:xfrm>
        <a:graphic>
          <a:graphicData uri="http://schemas.openxmlformats.org/drawingml/2006/table">
            <a:tbl>
              <a:tblPr firstRow="1" firstCol="1" bandRow="1"/>
              <a:tblGrid>
                <a:gridCol w="3493156">
                  <a:extLst>
                    <a:ext uri="{9D8B030D-6E8A-4147-A177-3AD203B41FA5}">
                      <a16:colId xmlns:a16="http://schemas.microsoft.com/office/drawing/2014/main" val="2735121617"/>
                    </a:ext>
                  </a:extLst>
                </a:gridCol>
                <a:gridCol w="2795354">
                  <a:extLst>
                    <a:ext uri="{9D8B030D-6E8A-4147-A177-3AD203B41FA5}">
                      <a16:colId xmlns:a16="http://schemas.microsoft.com/office/drawing/2014/main" val="2802516755"/>
                    </a:ext>
                  </a:extLst>
                </a:gridCol>
                <a:gridCol w="2608997">
                  <a:extLst>
                    <a:ext uri="{9D8B030D-6E8A-4147-A177-3AD203B41FA5}">
                      <a16:colId xmlns:a16="http://schemas.microsoft.com/office/drawing/2014/main" val="1225462471"/>
                    </a:ext>
                  </a:extLst>
                </a:gridCol>
                <a:gridCol w="4052227">
                  <a:extLst>
                    <a:ext uri="{9D8B030D-6E8A-4147-A177-3AD203B41FA5}">
                      <a16:colId xmlns:a16="http://schemas.microsoft.com/office/drawing/2014/main" val="9189154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 b="1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Vật liệu (1)</a:t>
                      </a:r>
                      <a:endParaRPr lang="en-US" sz="30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 b="1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 lượng (2)</a:t>
                      </a:r>
                      <a:endParaRPr lang="en-US" sz="30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 b="1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Giá tiền (3)</a:t>
                      </a:r>
                      <a:endParaRPr lang="en-US" sz="30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 b="1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Tổng tiền (4)</a:t>
                      </a:r>
                      <a:endParaRPr lang="en-US" sz="30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5994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Bìa các tông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2 000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 lượng x 2000 (a)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580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Ống hút giấy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 lượng x 500 (b)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22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Que tre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 lượng x 500 (c)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031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Băng dính giấy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3 000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 lượng x 3000 (d)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28752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 b="1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TỔNG CHI PHÍ</a:t>
                      </a:r>
                      <a:endParaRPr lang="en-US" sz="3000" b="1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3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 + b + c +d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99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551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2683589" y="-947475"/>
            <a:ext cx="18793562" cy="70390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566364" y="4508830"/>
            <a:ext cx="4536584" cy="55834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0" y="4599073"/>
            <a:ext cx="1370454" cy="14073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2233405" y="2517316"/>
            <a:ext cx="1070934" cy="14326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3318" t="2332"/>
          <a:stretch>
            <a:fillRect/>
          </a:stretch>
        </p:blipFill>
        <p:spPr>
          <a:xfrm>
            <a:off x="13775427" y="-988958"/>
            <a:ext cx="5611267" cy="513000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892988" y="9034977"/>
            <a:ext cx="2686598" cy="44664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403789" y="6459352"/>
            <a:ext cx="1621768" cy="10359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15555" y="1333500"/>
            <a:ext cx="8395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11062" y="2945588"/>
            <a:ext cx="1194912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5000" smtClean="0">
                <a:latin typeface="Arial" panose="020B0604020202020204" pitchFamily="34" charset="0"/>
                <a:cs typeface="Arial" panose="020B0604020202020204" pitchFamily="34" charset="0"/>
              </a:rPr>
              <a:t>Ôn tập lại nội dung bài học.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5000" smtClean="0">
                <a:latin typeface="Arial" panose="020B0604020202020204" pitchFamily="34" charset="0"/>
                <a:cs typeface="Arial" panose="020B0604020202020204" pitchFamily="34" charset="0"/>
              </a:rPr>
              <a:t>Hoàn thành sản phẩm tự làm đồ chơi.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5000" smtClean="0">
                <a:latin typeface="Arial" panose="020B0604020202020204" pitchFamily="34" charset="0"/>
                <a:cs typeface="Arial" panose="020B0604020202020204" pitchFamily="34" charset="0"/>
              </a:rPr>
              <a:t>Tự ôn tập kiểm tra cuối năm. 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-81930" y="6242226"/>
            <a:ext cx="2904768" cy="4368072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2802518" y="8486647"/>
            <a:ext cx="1627816" cy="1847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8819" y="706846"/>
            <a:ext cx="15750363" cy="887330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27568" b="24880"/>
          <a:stretch>
            <a:fillRect/>
          </a:stretch>
        </p:blipFill>
        <p:spPr>
          <a:xfrm>
            <a:off x="7220149" y="7004836"/>
            <a:ext cx="3847703" cy="32821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4593" b="11025"/>
          <a:stretch>
            <a:fillRect/>
          </a:stretch>
        </p:blipFill>
        <p:spPr>
          <a:xfrm>
            <a:off x="15581384" y="7387521"/>
            <a:ext cx="2706616" cy="28994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31612"/>
          <a:stretch>
            <a:fillRect/>
          </a:stretch>
        </p:blipFill>
        <p:spPr>
          <a:xfrm rot="-10800000">
            <a:off x="15270126" y="-169995"/>
            <a:ext cx="3017874" cy="19451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800000">
            <a:off x="475978" y="-254516"/>
            <a:ext cx="2246864" cy="23934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410" b="21238"/>
          <a:stretch>
            <a:fillRect/>
          </a:stretch>
        </p:blipFill>
        <p:spPr>
          <a:xfrm rot="1030521">
            <a:off x="-140492" y="7422223"/>
            <a:ext cx="2745930" cy="33551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181772" y="4411586"/>
            <a:ext cx="4212457" cy="14638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400000">
            <a:off x="-324437" y="3876417"/>
            <a:ext cx="1995656" cy="25341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3747425" y="9823675"/>
            <a:ext cx="1770577" cy="6219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671720" y="338467"/>
            <a:ext cx="944560" cy="7367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9616280" y="533482"/>
            <a:ext cx="694541" cy="54174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7977178" y="533482"/>
            <a:ext cx="694541" cy="54174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2769999" y="9823675"/>
            <a:ext cx="1770577" cy="6219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8199" y="2725456"/>
            <a:ext cx="1661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mtClean="0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  <a:endParaRPr lang="en-US" sz="8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896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307707"/>
            <a:ext cx="2111231" cy="23957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19175" y="571500"/>
            <a:ext cx="5000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6427755" y="3467100"/>
            <a:ext cx="9296400" cy="4495800"/>
          </a:xfrm>
          <a:prstGeom prst="wedgeRoundRectCallout">
            <a:avLst>
              <a:gd name="adj1" fmla="val -53183"/>
              <a:gd name="adj2" fmla="val -665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</a:rPr>
              <a:t>Trong các đồ chơi các em vừa kể, đồ chơi nào phù hợp với lứa tuổi của các em? Sử dụng đồ chơi như thế nào cho an toàn?</a:t>
            </a:r>
            <a:endParaRPr lang="en-US" sz="4000">
              <a:solidFill>
                <a:schemeClr val="tx1"/>
              </a:solidFill>
            </a:endParaRP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5379"/>
          <a:stretch>
            <a:fillRect/>
          </a:stretch>
        </p:blipFill>
        <p:spPr>
          <a:xfrm>
            <a:off x="1384005" y="3861900"/>
            <a:ext cx="4354324" cy="6425100"/>
          </a:xfrm>
          <a:prstGeom prst="rect">
            <a:avLst/>
          </a:prstGeom>
        </p:spPr>
      </p:pic>
      <p:pic>
        <p:nvPicPr>
          <p:cNvPr id="24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5400000">
            <a:off x="15863842" y="7953001"/>
            <a:ext cx="3004379" cy="1843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9175" y="1984771"/>
            <a:ext cx="13387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500" i="1" smtClean="0">
                <a:latin typeface="Arial" panose="020B0604020202020204" pitchFamily="34" charset="0"/>
                <a:cs typeface="Arial" panose="020B0604020202020204" pitchFamily="34" charset="0"/>
              </a:rPr>
              <a:t>Các em suy nghĩ và trả lời các câu hỏi sau đây: </a:t>
            </a:r>
            <a:endParaRPr lang="en-US" sz="45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46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78" r="33"/>
          <a:stretch>
            <a:fillRect/>
          </a:stretch>
        </p:blipFill>
        <p:spPr>
          <a:xfrm>
            <a:off x="0" y="0"/>
            <a:ext cx="17625903" cy="9258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4593" b="11025"/>
          <a:stretch>
            <a:fillRect/>
          </a:stretch>
        </p:blipFill>
        <p:spPr>
          <a:xfrm>
            <a:off x="13721517" y="5395128"/>
            <a:ext cx="4566483" cy="48918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924355" y="8279115"/>
            <a:ext cx="2439290" cy="20185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616767">
            <a:off x="16770744" y="-274193"/>
            <a:ext cx="1379058" cy="25479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582318" flipH="1">
            <a:off x="137796" y="-274193"/>
            <a:ext cx="1379058" cy="25479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45238" t="4814" b="24918"/>
          <a:stretch>
            <a:fillRect/>
          </a:stretch>
        </p:blipFill>
        <p:spPr>
          <a:xfrm>
            <a:off x="0" y="6586568"/>
            <a:ext cx="4760745" cy="37110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385930">
            <a:off x="798437" y="7713465"/>
            <a:ext cx="2181916" cy="18382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93041" y="2452082"/>
            <a:ext cx="1006115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500" b="1"/>
              <a:t>BÀI 9</a:t>
            </a:r>
            <a:r>
              <a:rPr lang="vi-VN" sz="8500" b="1"/>
              <a:t>: </a:t>
            </a:r>
            <a:endParaRPr lang="en-US" sz="8500" b="1" smtClean="0"/>
          </a:p>
          <a:p>
            <a:pPr algn="ctr">
              <a:lnSpc>
                <a:spcPct val="150000"/>
              </a:lnSpc>
            </a:pPr>
            <a:r>
              <a:rPr lang="vi-VN" sz="8500" b="1" smtClean="0"/>
              <a:t>LÀM </a:t>
            </a:r>
            <a:r>
              <a:rPr lang="vi-VN" sz="8500" b="1"/>
              <a:t>ĐỒ </a:t>
            </a:r>
            <a:r>
              <a:rPr lang="vi-VN" sz="8500" b="1" smtClean="0"/>
              <a:t>CHƠI</a:t>
            </a:r>
            <a:endParaRPr lang="en-US" sz="85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72" t="5959" r="20304"/>
          <a:stretch>
            <a:fillRect/>
          </a:stretch>
        </p:blipFill>
        <p:spPr>
          <a:xfrm rot="-5400000" flipH="1">
            <a:off x="1077306" y="-2024317"/>
            <a:ext cx="10706099" cy="141260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4608"/>
          <a:stretch>
            <a:fillRect/>
          </a:stretch>
        </p:blipFill>
        <p:spPr>
          <a:xfrm>
            <a:off x="11962906" y="7580083"/>
            <a:ext cx="6768732" cy="27545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632686" y="8466358"/>
            <a:ext cx="2338298" cy="19349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37391"/>
          <a:stretch>
            <a:fillRect/>
          </a:stretch>
        </p:blipFill>
        <p:spPr>
          <a:xfrm rot="1103129">
            <a:off x="10253452" y="9107607"/>
            <a:ext cx="1013848" cy="10950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702824" y="4351863"/>
            <a:ext cx="3151052" cy="19260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4900633" y="4859506"/>
            <a:ext cx="2232196" cy="188062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r="31571"/>
          <a:stretch>
            <a:fillRect/>
          </a:stretch>
        </p:blipFill>
        <p:spPr>
          <a:xfrm>
            <a:off x="8991600" y="258919"/>
            <a:ext cx="1348396" cy="1093633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l="45238" t="4814" b="24918"/>
          <a:stretch>
            <a:fillRect/>
          </a:stretch>
        </p:blipFill>
        <p:spPr>
          <a:xfrm rot="-10800000">
            <a:off x="14120614" y="0"/>
            <a:ext cx="4167386" cy="32485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66800" y="1116432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6366" y="2886317"/>
            <a:ext cx="959508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Tìm hiểu một số đồ chơi hợp với lứa tuổi 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6366" y="7023813"/>
            <a:ext cx="832970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latin typeface="Arial" panose="020B0604020202020204" pitchFamily="34" charset="0"/>
                <a:cs typeface="Arial" panose="020B0604020202020204" pitchFamily="34" charset="0"/>
              </a:rPr>
              <a:t>Làm một số đồ chơi 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entagon 20"/>
          <p:cNvSpPr/>
          <p:nvPr/>
        </p:nvSpPr>
        <p:spPr>
          <a:xfrm>
            <a:off x="-20320" y="3330582"/>
            <a:ext cx="1494788" cy="142270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-20320" y="6655759"/>
            <a:ext cx="1494788" cy="142270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71500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ĐỒ CHƠI PHÙ HỢP VỚI LỨA TUỔI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007175" y="8031574"/>
            <a:ext cx="2795260" cy="1715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9175" y="1963284"/>
            <a:ext cx="13335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1.</a:t>
            </a:r>
            <a:r>
              <a:rPr lang="en-US" sz="5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 loại đồ chơi phù hợp với lứa tuổi</a:t>
            </a:r>
            <a:endParaRPr lang="en-US" sz="5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t="27359" r="47560" b="39538"/>
          <a:stretch/>
        </p:blipFill>
        <p:spPr>
          <a:xfrm>
            <a:off x="7031189" y="3519033"/>
            <a:ext cx="5440983" cy="31615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3" t="27388" r="5595" b="39509"/>
          <a:stretch/>
        </p:blipFill>
        <p:spPr>
          <a:xfrm>
            <a:off x="12456492" y="3485622"/>
            <a:ext cx="5440983" cy="3161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60100" r="47580" b="6797"/>
          <a:stretch/>
        </p:blipFill>
        <p:spPr>
          <a:xfrm>
            <a:off x="6413266" y="6680554"/>
            <a:ext cx="5440983" cy="31615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8" t="61553" r="5520" b="5344"/>
          <a:stretch/>
        </p:blipFill>
        <p:spPr>
          <a:xfrm>
            <a:off x="11854249" y="6817144"/>
            <a:ext cx="5440983" cy="31615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066" y="3163114"/>
            <a:ext cx="651141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Em hãy quan sát các hình ảnh về các trò chơi sau đây và cho biết </a:t>
            </a:r>
            <a:r>
              <a:rPr lang="en-US" sz="4000" b="1" i="1" smtClean="0">
                <a:latin typeface="Arial" panose="020B0604020202020204" pitchFamily="34" charset="0"/>
                <a:cs typeface="Arial" panose="020B0604020202020204" pitchFamily="34" charset="0"/>
              </a:rPr>
              <a:t>trò chơi nào phù hợp với lứa tuổi học sinh.</a:t>
            </a:r>
            <a:endParaRPr lang="en-US" sz="4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952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71500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ĐỒ CHƠI PHÙ HỢP VỚI LỨA TUỔI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007175" y="8031574"/>
            <a:ext cx="2795260" cy="1715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9175" y="1963284"/>
            <a:ext cx="13335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1.</a:t>
            </a:r>
            <a:r>
              <a:rPr lang="en-US" sz="5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 loại đồ chơi phù hợp với lứa tuổi</a:t>
            </a:r>
            <a:endParaRPr lang="en-US" sz="5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t="27359" r="47560" b="39538"/>
          <a:stretch/>
        </p:blipFill>
        <p:spPr>
          <a:xfrm>
            <a:off x="782321" y="3199395"/>
            <a:ext cx="5143500" cy="29886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3" t="27388" r="5595" b="39509"/>
          <a:stretch/>
        </p:blipFill>
        <p:spPr>
          <a:xfrm>
            <a:off x="6651523" y="3246317"/>
            <a:ext cx="5119575" cy="29747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8" t="61553" r="5520" b="5344"/>
          <a:stretch/>
        </p:blipFill>
        <p:spPr>
          <a:xfrm>
            <a:off x="12496800" y="3320821"/>
            <a:ext cx="5137756" cy="2985329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013395" y="6316343"/>
            <a:ext cx="533400" cy="884557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002984" y="7385066"/>
            <a:ext cx="4554221" cy="1524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lắp ghép giúp phát triển trí tuệ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8944610" y="6316343"/>
            <a:ext cx="533400" cy="884557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14875825" y="6188061"/>
            <a:ext cx="533400" cy="884557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854189" y="7385066"/>
            <a:ext cx="4554221" cy="1524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cờ giúp rèn luyện trí thông minh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2788567" y="7374143"/>
            <a:ext cx="4554221" cy="1524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máy bay giúp tăng tính sáng tạo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62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60100" r="47580" b="6797"/>
          <a:stretch/>
        </p:blipFill>
        <p:spPr>
          <a:xfrm>
            <a:off x="1019175" y="4000500"/>
            <a:ext cx="7823640" cy="48888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71500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ĐỒ CHƠI PHÙ HỢP VỚI LỨA TUỔI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007175" y="8031574"/>
            <a:ext cx="2795260" cy="1715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9175" y="1963284"/>
            <a:ext cx="13335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1.</a:t>
            </a:r>
            <a:r>
              <a:rPr lang="en-US" sz="5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 loại đồ chơi phù hợp với lứa tuổi</a:t>
            </a:r>
            <a:endParaRPr lang="en-US" sz="5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147627" y="3771900"/>
            <a:ext cx="1390375" cy="1238698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9074452" y="6102034"/>
            <a:ext cx="927100" cy="6858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33525" y="4861522"/>
            <a:ext cx="7008671" cy="3166824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Chơi bắn súng cao su, đây là trò chơi bạo lực gây nguy hiểm cho người khác.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6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9175" y="7660622"/>
            <a:ext cx="1800225" cy="2042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35275" y="190500"/>
            <a:ext cx="2362200" cy="1990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71500"/>
            <a:ext cx="182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ĐỒ CHƠI PHÙ HỢP VỚI LỨA TUỔI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5400000">
            <a:off x="16007175" y="8031574"/>
            <a:ext cx="2795260" cy="1715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9175" y="1963284"/>
            <a:ext cx="13335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1.</a:t>
            </a:r>
            <a:r>
              <a:rPr lang="en-US" sz="5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 loại đồ chơi phù hợp với lứa tuổi</a:t>
            </a:r>
            <a:endParaRPr lang="en-US" sz="5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16739" y="3197696"/>
            <a:ext cx="10333717" cy="5267667"/>
            <a:chOff x="1919287" y="3201179"/>
            <a:chExt cx="10333717" cy="5267667"/>
          </a:xfrm>
        </p:grpSpPr>
        <p:grpSp>
          <p:nvGrpSpPr>
            <p:cNvPr id="7" name="Group 6"/>
            <p:cNvGrpSpPr/>
            <p:nvPr/>
          </p:nvGrpSpPr>
          <p:grpSpPr>
            <a:xfrm>
              <a:off x="1919287" y="3690441"/>
              <a:ext cx="9496425" cy="4778405"/>
              <a:chOff x="2057400" y="3951242"/>
              <a:chExt cx="9496425" cy="4778405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2209800" y="4103642"/>
                <a:ext cx="9344025" cy="4626005"/>
              </a:xfrm>
              <a:prstGeom prst="roundRect">
                <a:avLst/>
              </a:prstGeom>
              <a:solidFill>
                <a:srgbClr val="7E9F49"/>
              </a:solidFill>
              <a:ln>
                <a:solidFill>
                  <a:srgbClr val="7E9F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en-US" sz="4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" name="Rounded Rectangle 1"/>
              <p:cNvSpPr/>
              <p:nvPr/>
            </p:nvSpPr>
            <p:spPr>
              <a:xfrm>
                <a:off x="2057400" y="3951242"/>
                <a:ext cx="9344025" cy="4626005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en-US" sz="45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 chơi hợp với lứa tuổi giúp em giải trí, phát triển trí thông minh và khả năng giao tiếp khi chơi cùng các bạn. </a:t>
                </a:r>
                <a:endParaRPr lang="en-US" sz="4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Picture 1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0578420" y="3201179"/>
              <a:ext cx="1674584" cy="1410837"/>
            </a:xfrm>
            <a:prstGeom prst="rect">
              <a:avLst/>
            </a:prstGeom>
          </p:spPr>
        </p:pic>
      </p:grpSp>
      <p:pic>
        <p:nvPicPr>
          <p:cNvPr id="18" name="Picture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20400" y="5245348"/>
            <a:ext cx="4534676" cy="483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4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1098</Words>
  <Application>Microsoft Office PowerPoint</Application>
  <PresentationFormat>Custom</PresentationFormat>
  <Paragraphs>156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Cute First day School About Me Student Presentation</dc:title>
  <cp:lastModifiedBy>Admin</cp:lastModifiedBy>
  <cp:revision>23</cp:revision>
  <dcterms:created xsi:type="dcterms:W3CDTF">2006-08-16T00:00:00Z</dcterms:created>
  <dcterms:modified xsi:type="dcterms:W3CDTF">2022-10-28T09:19:07Z</dcterms:modified>
  <dc:identifier>DAFQMwzJ03c</dc:identifier>
</cp:coreProperties>
</file>