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68" r:id="rId2"/>
    <p:sldId id="263" r:id="rId3"/>
    <p:sldId id="271" r:id="rId4"/>
    <p:sldId id="257" r:id="rId5"/>
    <p:sldId id="258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56" r:id="rId32"/>
    <p:sldId id="297" r:id="rId33"/>
  </p:sldIdLst>
  <p:sldSz cx="18288000" cy="10287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3240EC-DE11-4CBD-9189-CCA67FA22240}">
          <p14:sldIdLst>
            <p14:sldId id="268"/>
            <p14:sldId id="263"/>
            <p14:sldId id="271"/>
            <p14:sldId id="257"/>
            <p14:sldId id="258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56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192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77D81-0B29-4C50-8D21-17553FB37665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339A0-19DA-4A0C-9204-F201D3446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53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61.svg"/><Relationship Id="rId10" Type="http://schemas.openxmlformats.org/officeDocument/2006/relationships/image" Target="../media/image4.png"/><Relationship Id="rId9" Type="http://schemas.openxmlformats.org/officeDocument/2006/relationships/image" Target="../media/image6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4" Type="http://schemas.openxmlformats.org/officeDocument/2006/relationships/image" Target="../media/image29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4" Type="http://schemas.openxmlformats.org/officeDocument/2006/relationships/image" Target="../media/image29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4" Type="http://schemas.openxmlformats.org/officeDocument/2006/relationships/image" Target="../media/image29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4" Type="http://schemas.openxmlformats.org/officeDocument/2006/relationships/image" Target="../media/image29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99.svg"/><Relationship Id="rId25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4" Type="http://schemas.openxmlformats.org/officeDocument/2006/relationships/image" Target="../media/image7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png"/><Relationship Id="rId3" Type="http://schemas.openxmlformats.org/officeDocument/2006/relationships/image" Target="../media/image101.svg"/><Relationship Id="rId25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4" Type="http://schemas.openxmlformats.org/officeDocument/2006/relationships/image" Target="../media/image34.png"/><Relationship Id="rId23" Type="http://schemas.openxmlformats.org/officeDocument/2006/relationships/image" Target="../media/image57.svg"/><Relationship Id="rId5" Type="http://schemas.openxmlformats.org/officeDocument/2006/relationships/image" Target="../media/image107.svg"/><Relationship Id="rId10" Type="http://schemas.openxmlformats.org/officeDocument/2006/relationships/image" Target="../media/image20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7.svg"/><Relationship Id="rId23" Type="http://schemas.openxmlformats.org/officeDocument/2006/relationships/image" Target="../media/image57.svg"/><Relationship Id="rId10" Type="http://schemas.openxmlformats.org/officeDocument/2006/relationships/image" Target="../media/image20.svg"/><Relationship Id="rId31" Type="http://schemas.openxmlformats.org/officeDocument/2006/relationships/image" Target="../media/image38.png"/><Relationship Id="rId30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.png"/><Relationship Id="rId25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4" Type="http://schemas.openxmlformats.org/officeDocument/2006/relationships/image" Target="../media/image39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.png"/><Relationship Id="rId25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4" Type="http://schemas.openxmlformats.org/officeDocument/2006/relationships/image" Target="../media/image42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4" Type="http://schemas.openxmlformats.org/officeDocument/2006/relationships/image" Target="../media/image37.png"/><Relationship Id="rId23" Type="http://schemas.openxmlformats.org/officeDocument/2006/relationships/image" Target="../media/image57.svg"/><Relationship Id="rId28" Type="http://schemas.openxmlformats.org/officeDocument/2006/relationships/image" Target="../media/image27.svg"/><Relationship Id="rId10" Type="http://schemas.openxmlformats.org/officeDocument/2006/relationships/image" Target="../media/image2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5" Type="http://schemas.openxmlformats.org/officeDocument/2006/relationships/image" Target="../media/image50.png"/><Relationship Id="rId1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4" Type="http://schemas.openxmlformats.org/officeDocument/2006/relationships/image" Target="../media/image49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4" Type="http://schemas.openxmlformats.org/officeDocument/2006/relationships/image" Target="../media/image51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4" Type="http://schemas.openxmlformats.org/officeDocument/2006/relationships/image" Target="../media/image52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4" Type="http://schemas.openxmlformats.org/officeDocument/2006/relationships/image" Target="../media/image53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9.png"/><Relationship Id="rId17" Type="http://schemas.openxmlformats.org/officeDocument/2006/relationships/image" Target="../media/image1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4.png"/><Relationship Id="rId4" Type="http://schemas.openxmlformats.org/officeDocument/2006/relationships/image" Target="../media/image56.png"/><Relationship Id="rId9" Type="http://schemas.openxmlformats.org/officeDocument/2006/relationships/image" Target="../media/image8.svg"/><Relationship Id="rId1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61.svg"/><Relationship Id="rId10" Type="http://schemas.openxmlformats.org/officeDocument/2006/relationships/image" Target="../media/image4.png"/><Relationship Id="rId9" Type="http://schemas.openxmlformats.org/officeDocument/2006/relationships/image" Target="../media/image63.sv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png"/><Relationship Id="rId13" Type="http://schemas.openxmlformats.org/officeDocument/2006/relationships/image" Target="../media/image24.svg"/><Relationship Id="rId21" Type="http://schemas.openxmlformats.org/officeDocument/2006/relationships/image" Target="../media/image26.svg"/><Relationship Id="rId17" Type="http://schemas.openxmlformats.org/officeDocument/2006/relationships/image" Target="../media/image5.png"/><Relationship Id="rId7" Type="http://schemas.openxmlformats.org/officeDocument/2006/relationships/image" Target="../media/image20.svg"/><Relationship Id="rId2" Type="http://schemas.openxmlformats.org/officeDocument/2006/relationships/image" Target="../media/image10.pn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2.svg"/><Relationship Id="rId15" Type="http://schemas.openxmlformats.org/officeDocument/2006/relationships/image" Target="../media/image14.svg"/><Relationship Id="rId5" Type="http://schemas.openxmlformats.org/officeDocument/2006/relationships/image" Target="../media/image18.svg"/><Relationship Id="rId23" Type="http://schemas.openxmlformats.org/officeDocument/2006/relationships/image" Target="../media/image117.svg"/><Relationship Id="rId19" Type="http://schemas.openxmlformats.org/officeDocument/2006/relationships/image" Target="../media/image13.png"/><Relationship Id="rId2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20.png"/><Relationship Id="rId3" Type="http://schemas.openxmlformats.org/officeDocument/2006/relationships/image" Target="../media/image28.svg"/><Relationship Id="rId7" Type="http://schemas.openxmlformats.org/officeDocument/2006/relationships/image" Target="../media/image18.png"/><Relationship Id="rId12" Type="http://schemas.openxmlformats.org/officeDocument/2006/relationships/image" Target="../media/image12.svg"/><Relationship Id="rId17" Type="http://schemas.openxmlformats.org/officeDocument/2006/relationships/image" Target="../media/image105.svg"/><Relationship Id="rId2" Type="http://schemas.openxmlformats.org/officeDocument/2006/relationships/image" Target="../media/image16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113.svg"/><Relationship Id="rId15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Relationship Id="rId14" Type="http://schemas.openxmlformats.org/officeDocument/2006/relationships/image" Target="../media/image10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4" Type="http://schemas.openxmlformats.org/officeDocument/2006/relationships/image" Target="../media/image24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5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4" Type="http://schemas.openxmlformats.org/officeDocument/2006/relationships/image" Target="../media/image25.pn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5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4" Type="http://schemas.openxmlformats.org/officeDocument/2006/relationships/image" Target="../media/image27.jpeg"/><Relationship Id="rId23" Type="http://schemas.openxmlformats.org/officeDocument/2006/relationships/image" Target="../media/image57.svg"/><Relationship Id="rId10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0853" y="8443161"/>
            <a:ext cx="21930915" cy="4205999"/>
            <a:chOff x="0" y="0"/>
            <a:chExt cx="6350000" cy="1217828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ADDFB8">
                <a:alpha val="80000"/>
              </a:srgbClr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31221"/>
          <a:stretch>
            <a:fillRect/>
          </a:stretch>
        </p:blipFill>
        <p:spPr>
          <a:xfrm rot="-7383210">
            <a:off x="15931041" y="30135"/>
            <a:ext cx="3446899" cy="20948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3491045">
            <a:off x="-1440277" y="-1039874"/>
            <a:ext cx="3764424" cy="360700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931800" flipH="1">
            <a:off x="317345" y="7835026"/>
            <a:ext cx="2183352" cy="187768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607524">
            <a:off x="14909327" y="7443139"/>
            <a:ext cx="2857207" cy="200004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62000" y="1948434"/>
            <a:ext cx="163360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XIN CHÀO CÁC EM!</a:t>
            </a:r>
          </a:p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</a:t>
            </a:r>
          </a:p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TIẾT HỌC NGÀY HÔM NAY!</a:t>
            </a:r>
            <a:endParaRPr lang="en-US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59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TÌM HIỂU VỀ BIỂN BÁO GIAO THÔNG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983794"/>
            <a:ext cx="16687800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trò chơi “Ai nhanh, ai đúng?” </a:t>
            </a:r>
            <a:endParaRPr lang="en-US" sz="5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659" y="2982330"/>
            <a:ext cx="16967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i="1" smtClean="0">
                <a:latin typeface="Arial" panose="020B0604020202020204" pitchFamily="34" charset="0"/>
                <a:cs typeface="Arial" panose="020B0604020202020204" pitchFamily="34" charset="0"/>
              </a:rPr>
              <a:t>Các em hãy tiền tên biển báo vào bảng phân nhóm biển báo giao thông dưới đây: </a:t>
            </a:r>
            <a:endParaRPr 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24800" y="4921322"/>
            <a:ext cx="3962400" cy="15976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biển </a:t>
            </a:r>
          </a:p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 cấm 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924800" y="7632030"/>
            <a:ext cx="3962400" cy="15976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biển báo nguy hiểm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127664" y="4970819"/>
            <a:ext cx="3962400" cy="1597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biển báo hiệu lệnh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3127664" y="7632031"/>
            <a:ext cx="3962400" cy="15976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biển báo chỉ dẫn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040987" y="4841061"/>
            <a:ext cx="4244146" cy="5187902"/>
            <a:chOff x="1995086" y="4950435"/>
            <a:chExt cx="4244146" cy="51879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53" t="26599" r="64913" b="42738"/>
            <a:stretch/>
          </p:blipFill>
          <p:spPr>
            <a:xfrm>
              <a:off x="2049334" y="4950435"/>
              <a:ext cx="4189898" cy="416937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995086" y="8248458"/>
              <a:ext cx="4137555" cy="1889879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500" b="1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 dành cho người đi bộ </a:t>
              </a:r>
              <a:endParaRPr lang="en-US" sz="35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TÌM HIỂU VỀ BIỂN BÁO GIAO THÔNG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983794"/>
            <a:ext cx="16687800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trò chơi “Ai nhanh, ai đúng?” </a:t>
            </a:r>
            <a:endParaRPr lang="en-US" sz="5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659" y="2982330"/>
            <a:ext cx="16967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i="1" smtClean="0">
                <a:latin typeface="Arial" panose="020B0604020202020204" pitchFamily="34" charset="0"/>
                <a:cs typeface="Arial" panose="020B0604020202020204" pitchFamily="34" charset="0"/>
              </a:rPr>
              <a:t>Các em hãy tiền tên biển báo vào bảng phân nhóm biển báo giao thông dưới đây: </a:t>
            </a:r>
            <a:endParaRPr 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24800" y="4921322"/>
            <a:ext cx="3962400" cy="15976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biển </a:t>
            </a:r>
          </a:p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 cấm 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924800" y="7632030"/>
            <a:ext cx="3962400" cy="15976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biển báo nguy hiểm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127664" y="4970819"/>
            <a:ext cx="3962400" cy="1597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biển báo hiệu lệnh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3127664" y="7632031"/>
            <a:ext cx="3962400" cy="15976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biển báo chỉ dẫn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040987" y="4841061"/>
            <a:ext cx="4244146" cy="4183585"/>
            <a:chOff x="1995086" y="4950435"/>
            <a:chExt cx="4244146" cy="41835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39" t="27477" r="46027" b="41860"/>
            <a:stretch/>
          </p:blipFill>
          <p:spPr>
            <a:xfrm>
              <a:off x="2049334" y="4950435"/>
              <a:ext cx="4189898" cy="416937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995086" y="8248458"/>
              <a:ext cx="4137555" cy="88556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500" b="1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 một chiều</a:t>
              </a:r>
              <a:endParaRPr lang="en-US" sz="35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83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TÌM HIỂU VỀ BIỂN BÁO GIAO THÔNG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983794"/>
            <a:ext cx="16687800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trò chơi “Ai nhanh, ai đúng?” </a:t>
            </a:r>
            <a:endParaRPr lang="en-US" sz="5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659" y="2982330"/>
            <a:ext cx="16967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i="1" smtClean="0">
                <a:latin typeface="Arial" panose="020B0604020202020204" pitchFamily="34" charset="0"/>
                <a:cs typeface="Arial" panose="020B0604020202020204" pitchFamily="34" charset="0"/>
              </a:rPr>
              <a:t>Các em hãy tiền tên biển báo vào bảng phân nhóm biển báo giao thông dưới đây: </a:t>
            </a:r>
            <a:endParaRPr 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24800" y="4921322"/>
            <a:ext cx="3962400" cy="15976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biển </a:t>
            </a:r>
          </a:p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 cấm 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924800" y="7632030"/>
            <a:ext cx="3962400" cy="15976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biển báo nguy hiểm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127664" y="4970819"/>
            <a:ext cx="3962400" cy="1597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biển báo hiệu lệnh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3127664" y="7632031"/>
            <a:ext cx="3962400" cy="15976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biển báo chỉ dẫn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73923" y="4921322"/>
            <a:ext cx="5045613" cy="5077773"/>
            <a:chOff x="1557380" y="4950435"/>
            <a:chExt cx="5045613" cy="507777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83" t="27477" r="26783" b="41860"/>
            <a:stretch/>
          </p:blipFill>
          <p:spPr>
            <a:xfrm>
              <a:off x="2049334" y="4950435"/>
              <a:ext cx="4189898" cy="416937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557380" y="8248784"/>
              <a:ext cx="5045613" cy="177942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500" b="1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 nhau với đường sắt có rào chắn</a:t>
              </a:r>
              <a:endParaRPr lang="en-US" sz="35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04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TÌM HIỂU VỀ BIỂN BÁO GIAO THÔNG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983794"/>
            <a:ext cx="16687800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trò chơi “Ai nhanh, ai đúng?” </a:t>
            </a:r>
            <a:endParaRPr lang="en-US" sz="5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659" y="2982330"/>
            <a:ext cx="16967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i="1" smtClean="0">
                <a:latin typeface="Arial" panose="020B0604020202020204" pitchFamily="34" charset="0"/>
                <a:cs typeface="Arial" panose="020B0604020202020204" pitchFamily="34" charset="0"/>
              </a:rPr>
              <a:t>Các em hãy tiền tên biển báo vào bảng phân nhóm biển báo giao thông dưới đây: </a:t>
            </a:r>
            <a:endParaRPr 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24800" y="4921322"/>
            <a:ext cx="3962400" cy="15976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biển </a:t>
            </a:r>
          </a:p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 cấm 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924800" y="7632030"/>
            <a:ext cx="3962400" cy="15976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biển báo nguy hiểm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127664" y="4970819"/>
            <a:ext cx="3962400" cy="1597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biển báo hiệu lệnh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3127664" y="7632031"/>
            <a:ext cx="3962400" cy="15976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biển báo chỉ dẫn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73923" y="4921322"/>
            <a:ext cx="5045613" cy="4183911"/>
            <a:chOff x="1557380" y="4950435"/>
            <a:chExt cx="5045613" cy="418391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24" t="26946" r="8542" b="42391"/>
            <a:stretch/>
          </p:blipFill>
          <p:spPr>
            <a:xfrm>
              <a:off x="2049334" y="4950435"/>
              <a:ext cx="4189898" cy="416937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557380" y="8248784"/>
              <a:ext cx="5045613" cy="88556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500" b="1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Cấm dừng, đỗ xe</a:t>
              </a:r>
              <a:endParaRPr lang="en-US" sz="35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314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t="24531" r="8484" b="38836"/>
          <a:stretch/>
        </p:blipFill>
        <p:spPr>
          <a:xfrm>
            <a:off x="2057399" y="4836021"/>
            <a:ext cx="14401801" cy="481008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TÌM HIỂU VỀ BIỂN BÁO GIAO THÔNG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104853"/>
            <a:ext cx="1188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0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định khi tham gia giao thông</a:t>
            </a:r>
            <a:endParaRPr lang="en-US" sz="50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-24810" y="3426003"/>
            <a:ext cx="5592726" cy="9906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 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9940" y="2967473"/>
            <a:ext cx="114300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smtClean="0">
                <a:latin typeface="Arial" panose="020B0604020202020204" pitchFamily="34" charset="0"/>
                <a:cs typeface="Arial" panose="020B0604020202020204" pitchFamily="34" charset="0"/>
              </a:rPr>
              <a:t>Quan sát tranh và thảo luận về một số quy định khi tham gia giao thông:</a:t>
            </a:r>
            <a:endParaRPr 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20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60914" r="7084" b="2453"/>
          <a:stretch/>
        </p:blipFill>
        <p:spPr>
          <a:xfrm>
            <a:off x="2057399" y="4836021"/>
            <a:ext cx="14401801" cy="481008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TÌM HIỂU VỀ BIỂN BÁO GIAO THÔNG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104853"/>
            <a:ext cx="1188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0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định khi tham gia giao thông</a:t>
            </a:r>
            <a:endParaRPr lang="en-US" sz="50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-24810" y="3426003"/>
            <a:ext cx="5592726" cy="9906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 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9940" y="2967473"/>
            <a:ext cx="114300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smtClean="0">
                <a:latin typeface="Arial" panose="020B0604020202020204" pitchFamily="34" charset="0"/>
                <a:cs typeface="Arial" panose="020B0604020202020204" pitchFamily="34" charset="0"/>
              </a:rPr>
              <a:t>Quan sát tranh và thảo luận về một số quy định khi tham gia giao thông:</a:t>
            </a:r>
            <a:endParaRPr 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80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TÌM HIỂU VỀ BIỂN BÁO GIAO THÔNG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486308"/>
            <a:ext cx="13182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000" b="1" i="1" smtClean="0">
                <a:latin typeface="Arial" panose="020B0604020202020204" pitchFamily="34" charset="0"/>
                <a:cs typeface="Arial" panose="020B0604020202020204" pitchFamily="34" charset="0"/>
              </a:rPr>
              <a:t>Khi tham gia giao thông chúng ta phải: </a:t>
            </a:r>
            <a:endParaRPr lang="en-US" sz="5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3680" y="4084008"/>
            <a:ext cx="16877748" cy="4188381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Tuân theo biển biển báo giao thông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Tuân theo đèn tín hiệu giao thông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Tuân theo các vạch kẻ đường và các kí hiệu trên đường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Khi đi xe máy, phải đội mũ bảo hiểm vào đèo đúng số người quy định</a:t>
            </a:r>
          </a:p>
        </p:txBody>
      </p:sp>
    </p:spTree>
    <p:extLst>
      <p:ext uri="{BB962C8B-B14F-4D97-AF65-F5344CB8AC3E}">
        <p14:creationId xmlns:p14="http://schemas.microsoft.com/office/powerpoint/2010/main" val="80698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708" y="3878732"/>
            <a:ext cx="12951691" cy="610384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TÌM HIỂU VỀ BIỂN BÁO GIAO THÔNG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290" y="2171700"/>
            <a:ext cx="16687800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 i="1" smtClean="0">
                <a:latin typeface="Arial" panose="020B0604020202020204" pitchFamily="34" charset="0"/>
                <a:cs typeface="Arial" panose="020B0604020202020204" pitchFamily="34" charset="0"/>
              </a:rPr>
              <a:t>Hãy chia sẻ về câu chuyện tham gia giao thông của em với các bạn trong lớp: </a:t>
            </a:r>
            <a:endParaRPr lang="en-US" sz="4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3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1" t="30916" r="7554" b="6221"/>
          <a:stretch/>
        </p:blipFill>
        <p:spPr>
          <a:xfrm>
            <a:off x="11348188" y="4435694"/>
            <a:ext cx="5891693" cy="52631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2103463"/>
            <a:ext cx="18288000" cy="8694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các bộ phận chính </a:t>
            </a:r>
            <a:endParaRPr lang="en-US" sz="45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LÀM MÔ HÌNH BIỂN BÁO GIAO THÔNG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1" y="2972912"/>
            <a:ext cx="16535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i="1" smtClean="0">
                <a:latin typeface="Arial" panose="020B0604020202020204" pitchFamily="34" charset="0"/>
                <a:cs typeface="Arial" panose="020B0604020202020204" pitchFamily="34" charset="0"/>
              </a:rPr>
              <a:t>Quan sát hình ảnh trong mục A và nêu các bộ phận chính và nêu yêu cầu của mô hình biển báo giao thông dưới đây.</a:t>
            </a:r>
            <a:endParaRPr 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09590" y="5045072"/>
            <a:ext cx="9162298" cy="4205413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sản phẩm: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 bộ phận: đế, cột, biển báo.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hình dạng, màu sắc biển báo.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 chắn, cân đối.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Đẹp.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6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8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3" t="34802" r="5651"/>
          <a:stretch/>
        </p:blipFill>
        <p:spPr>
          <a:xfrm>
            <a:off x="1218254" y="4503430"/>
            <a:ext cx="15468600" cy="5144815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" y="2103463"/>
            <a:ext cx="18288000" cy="8694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 chọn vật liệu và dụng cụ</a:t>
            </a:r>
            <a:endParaRPr lang="en-US" sz="45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LÀM MÔ HÌNH BIỂN BÁO GIAO THÔNG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0907" y="3299171"/>
            <a:ext cx="152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Các dụng cụ cần thiết để làm mô hình biển báo giao thông: 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5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28600" y="2535740"/>
            <a:ext cx="7239785" cy="682349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8686800" y="2310936"/>
            <a:ext cx="8870916" cy="6110289"/>
            <a:chOff x="8610600" y="2337697"/>
            <a:chExt cx="8870916" cy="6110289"/>
          </a:xfrm>
        </p:grpSpPr>
        <p:sp>
          <p:nvSpPr>
            <p:cNvPr id="23" name="Rounded Rectangular Callout 22"/>
            <p:cNvSpPr/>
            <p:nvPr/>
          </p:nvSpPr>
          <p:spPr>
            <a:xfrm>
              <a:off x="8610600" y="2961586"/>
              <a:ext cx="8534400" cy="5486400"/>
            </a:xfrm>
            <a:prstGeom prst="wedgeRoundRectCallout">
              <a:avLst>
                <a:gd name="adj1" fmla="val -54720"/>
                <a:gd name="adj2" fmla="val -3207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5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hãy cho biết biển báo giao thông có tác dụng gì đối với người tham gia giao thông? </a:t>
              </a:r>
              <a:endPara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5773400" y="2337697"/>
              <a:ext cx="1708116" cy="170811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LÀM MÔ HÌNH BIỂN BÁO GIAO THÔNG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14400" y="2928653"/>
            <a:ext cx="8920716" cy="5552267"/>
            <a:chOff x="1371600" y="2877194"/>
            <a:chExt cx="8920716" cy="5552267"/>
          </a:xfrm>
        </p:grpSpPr>
        <p:sp>
          <p:nvSpPr>
            <p:cNvPr id="5" name="Rounded Rectangle 4"/>
            <p:cNvSpPr/>
            <p:nvPr/>
          </p:nvSpPr>
          <p:spPr>
            <a:xfrm>
              <a:off x="1676400" y="3635036"/>
              <a:ext cx="8229600" cy="38862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40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cần lựa chọn vật liệu phù hợp, sử dụng dụng cụ đúng cách và an toàn.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246572" y="6613011"/>
              <a:ext cx="2045744" cy="18164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371600" y="2877194"/>
              <a:ext cx="1599891" cy="1656329"/>
            </a:xfrm>
            <a:prstGeom prst="rect">
              <a:avLst/>
            </a:prstGeom>
          </p:spPr>
        </p:pic>
      </p:grpSp>
      <p:pic>
        <p:nvPicPr>
          <p:cNvPr id="15" name="Picture 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34600" y="4227201"/>
            <a:ext cx="7598746" cy="519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6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2057400" y="6932473"/>
            <a:ext cx="7315200" cy="30083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" y="2103463"/>
            <a:ext cx="18288000" cy="8694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làm biển báo “Đường một chiều”</a:t>
            </a:r>
            <a:endParaRPr lang="en-US" sz="45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LÀM MÔ HÌNH BIỂN BÁO GIAO THÔNG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667642" y="3397135"/>
            <a:ext cx="4792679" cy="5828998"/>
            <a:chOff x="11667642" y="3397135"/>
            <a:chExt cx="4792679" cy="58289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22" t="40598" r="12126" b="13767"/>
            <a:stretch/>
          </p:blipFill>
          <p:spPr>
            <a:xfrm>
              <a:off x="11667642" y="3397135"/>
              <a:ext cx="4792679" cy="4731274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12158981" y="8399998"/>
              <a:ext cx="3810000" cy="826135"/>
            </a:xfrm>
            <a:prstGeom prst="round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Sản phẩm mẫu </a:t>
              </a:r>
              <a:endParaRPr lang="en-US" sz="35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24000" y="4062830"/>
            <a:ext cx="9067800" cy="31668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Các em quan sát các bước làm trong SGK và tìm hiểu về cách làm biển báo và thực hiện làm mô hình. 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6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2103463"/>
            <a:ext cx="18288000" cy="8694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làm biển báo “Đường một chiều”</a:t>
            </a:r>
            <a:endParaRPr lang="en-US" sz="45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LÀM MÔ HÌNH BIỂN BÁO GIAO THÔNG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6488" y="3728301"/>
            <a:ext cx="4106289" cy="340157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36666" y="7353300"/>
            <a:ext cx="4825934" cy="152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Chọn giấy thủ công màu xanh da trời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079760" y="3698899"/>
            <a:ext cx="4905375" cy="379095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731034" y="7353300"/>
            <a:ext cx="4825934" cy="152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hình vuông có cạnh 6cm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502295" y="3853280"/>
            <a:ext cx="4448175" cy="32766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2725402" y="7353300"/>
            <a:ext cx="4825934" cy="152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ắt theo nét vẽ để được hình vuông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289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6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2103463"/>
            <a:ext cx="18288000" cy="8694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làm biển báo “Đường một chiều”</a:t>
            </a:r>
            <a:endParaRPr lang="en-US" sz="45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LÀM MÔ HÌNH BIỂN BÁO GIAO THÔNG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6666" y="7353300"/>
            <a:ext cx="4825934" cy="152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hình mũi tên ra tờ giấy khác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06223" y="7353300"/>
            <a:ext cx="4825934" cy="152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 hình tam giác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725402" y="7353300"/>
            <a:ext cx="4825934" cy="21444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 hình hình chữ nhật và hình tam giác vào vị trí hợp lí 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74043" y="3043470"/>
            <a:ext cx="3660742" cy="4086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330781" y="3402834"/>
            <a:ext cx="394335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419105" y="3650966"/>
            <a:ext cx="34385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5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2103463"/>
            <a:ext cx="18288000" cy="8694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làm biển “Đường cấm” </a:t>
            </a:r>
            <a:endParaRPr lang="en-US" sz="45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LÀM MÔ HÌNH BIỂN BÁO GIAO THÔNG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0" y="3758618"/>
            <a:ext cx="8304029" cy="323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quan sát hình ảnh và đọc thông tin trong SGK cách làm mô hình biển báo đường cấm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2057400" y="6932473"/>
            <a:ext cx="7315200" cy="300837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296364" y="3164524"/>
            <a:ext cx="5535234" cy="6061609"/>
            <a:chOff x="11296364" y="3164524"/>
            <a:chExt cx="5535234" cy="60616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49" t="23335" r="9311" b="16180"/>
            <a:stretch/>
          </p:blipFill>
          <p:spPr>
            <a:xfrm>
              <a:off x="11296364" y="3164524"/>
              <a:ext cx="5535234" cy="4981711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12158981" y="8399998"/>
              <a:ext cx="3810000" cy="826135"/>
            </a:xfrm>
            <a:prstGeom prst="round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Sản phẩm mẫu </a:t>
              </a:r>
              <a:endParaRPr lang="en-US" sz="35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5838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1516" y="3230894"/>
            <a:ext cx="4437319" cy="4081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677"/>
          <a:stretch/>
        </p:blipFill>
        <p:spPr>
          <a:xfrm>
            <a:off x="6682098" y="3213382"/>
            <a:ext cx="4175791" cy="446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61" y="3369598"/>
            <a:ext cx="4217039" cy="4156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" y="2103463"/>
            <a:ext cx="18288000" cy="8694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làm biển “Đường cấm” </a:t>
            </a:r>
            <a:endParaRPr lang="en-US" sz="45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LÀM MÔ HÌNH BIỂN BÁO GIAO THÔNG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35691" y="7646676"/>
            <a:ext cx="4825934" cy="152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hình tròn có bán kính 4cm 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31841" y="7609557"/>
            <a:ext cx="4825934" cy="152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 lấy hình tam giác 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531094" y="7494742"/>
            <a:ext cx="4825934" cy="16448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 thêm hình tam giác bán kính 3cm 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8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2103463"/>
            <a:ext cx="18288000" cy="8694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làm biển “Đường cấm” </a:t>
            </a:r>
            <a:endParaRPr lang="en-US" sz="45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LÀM MÔ HÌNH BIỂN BÁO GIAO THÔNG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19200" y="3164524"/>
            <a:ext cx="5110670" cy="461270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18066" y="7885224"/>
            <a:ext cx="4825934" cy="152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keo dán cố định 2 hình tròn 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1582400" y="4256230"/>
            <a:ext cx="5747887" cy="549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7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2103463"/>
            <a:ext cx="18288000" cy="869449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làm cột biển báo</a:t>
            </a:r>
            <a:endParaRPr lang="en-US" sz="45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LÀM MÔ HÌNH BIỂN BÁO GIAO THÔNG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9" t="28009" r="7907" b="46783"/>
          <a:stretch/>
        </p:blipFill>
        <p:spPr>
          <a:xfrm>
            <a:off x="10896599" y="3313533"/>
            <a:ext cx="6218305" cy="2299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9448" y="3816455"/>
            <a:ext cx="86868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Bước 1. Dùng que gỗ làm thân trụ, cắt giấy màu trắng để bao quanh thân gỗ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Bước 2. Bôi keo để dán tờ giấy trắng lên trên thân gỗ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Bước 3. Lấy giấy màu đỏ cắt dán quanh thân của cột như hình minh hoạ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4" t="53286" r="7752" b="25400"/>
          <a:stretch/>
        </p:blipFill>
        <p:spPr>
          <a:xfrm>
            <a:off x="10940901" y="5594374"/>
            <a:ext cx="6197040" cy="19380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6" t="74610" r="8100" b="4531"/>
          <a:stretch/>
        </p:blipFill>
        <p:spPr>
          <a:xfrm>
            <a:off x="10919638" y="7594602"/>
            <a:ext cx="6218303" cy="19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0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2103463"/>
            <a:ext cx="18288000" cy="869449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làm đế biển báo</a:t>
            </a:r>
            <a:endParaRPr lang="en-US" sz="45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LÀM MÔ HÌNH BIỂN BÁO GIAO THÔNG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724" y="3164524"/>
            <a:ext cx="1733855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i="1" smtClean="0">
                <a:latin typeface="Arial" panose="020B0604020202020204" pitchFamily="34" charset="0"/>
                <a:cs typeface="Arial" panose="020B0604020202020204" pitchFamily="34" charset="0"/>
              </a:rPr>
              <a:t>Chọn chất liệu em thấy phù hợp nhất để làm đế của biển báo giao thông: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1"/>
          <a:stretch/>
        </p:blipFill>
        <p:spPr>
          <a:xfrm>
            <a:off x="1232520" y="4418218"/>
            <a:ext cx="15773339" cy="447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1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2103463"/>
            <a:ext cx="18288000" cy="8694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 ghép và hoàn thiện </a:t>
            </a:r>
            <a:endParaRPr lang="en-US" sz="45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LÀM MÔ HÌNH BIỂN BÁO GIAO THÔNG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4" t="32590" r="45638"/>
          <a:stretch/>
        </p:blipFill>
        <p:spPr>
          <a:xfrm>
            <a:off x="2610497" y="2975570"/>
            <a:ext cx="4038600" cy="594507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64359" y="8532409"/>
            <a:ext cx="5130875" cy="1676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 định biển báo với cột bằng băng dính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5" t="32338" r="7637" b="252"/>
          <a:stretch/>
        </p:blipFill>
        <p:spPr>
          <a:xfrm>
            <a:off x="11185784" y="2972912"/>
            <a:ext cx="4038600" cy="594507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0737831" y="8532409"/>
            <a:ext cx="5130875" cy="16764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 định cột biển báo với đế biển báo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6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14400" y="3237512"/>
            <a:ext cx="3427849" cy="704955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03262" y="2970465"/>
            <a:ext cx="12496800" cy="6092532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 DỤNG CỦA BIỂN BÁO GIAO THÔNG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 </a:t>
            </a: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tham gia giao thông không đi sai </a:t>
            </a: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vi-VN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ra văn hóa giao thông tốt đẹp</a:t>
            </a: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 lái xe được thuận lợi hơn</a:t>
            </a: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 đảm bảo an </a:t>
            </a: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 </a:t>
            </a:r>
            <a:r>
              <a:rPr lang="vi-VN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người đi trên đường.</a:t>
            </a:r>
            <a:endParaRPr lang="vi-VN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5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5" t="30506" r="6675"/>
          <a:stretch/>
        </p:blipFill>
        <p:spPr>
          <a:xfrm>
            <a:off x="2617263" y="4538520"/>
            <a:ext cx="12670579" cy="55163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" y="2103463"/>
            <a:ext cx="18288000" cy="8694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 cáo và đánh giá 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LÀM MÔ HÌNH BIỂN BÁO GIAO THÔNG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7753" y="2972912"/>
            <a:ext cx="1584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Quan sát sản phẩm em đã làm và thực hành tự đánh giá dựa vào các tiêu chí dưới đây: 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6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1113" b="34661"/>
          <a:stretch>
            <a:fillRect/>
          </a:stretch>
        </p:blipFill>
        <p:spPr>
          <a:xfrm rot="5639570">
            <a:off x="-4927424" y="2671337"/>
            <a:ext cx="12595565" cy="59179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2503632" y="1303331"/>
            <a:ext cx="7228987" cy="43397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17947" flipH="1">
            <a:off x="15406711" y="599143"/>
            <a:ext cx="2061147" cy="17725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16323" y="590552"/>
            <a:ext cx="1789768" cy="17897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45326" y="7236415"/>
            <a:ext cx="3531762" cy="24722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321561">
            <a:off x="15046834" y="7674835"/>
            <a:ext cx="5033394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2867216" y="5090192"/>
            <a:ext cx="4716635" cy="45108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45456" y="977604"/>
            <a:ext cx="8461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2653" y="2467926"/>
            <a:ext cx="9808874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Ôn tập lại kiến thức đã được học trong bài ngày hôm nay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Hoàn thiện sản phẩm làm biển báo giao thông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Đọc trước và chuẩn bị </a:t>
            </a:r>
            <a:r>
              <a:rPr lang="en-US" sz="4500" b="1" i="1" smtClean="0">
                <a:latin typeface="Arial" panose="020B0604020202020204" pitchFamily="34" charset="0"/>
                <a:cs typeface="Arial" panose="020B0604020202020204" pitchFamily="34" charset="0"/>
              </a:rPr>
              <a:t>bài 9. Làm đồ chơi</a:t>
            </a:r>
            <a:endParaRPr lang="en-US" sz="45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0853" y="8443161"/>
            <a:ext cx="21930915" cy="4205999"/>
            <a:chOff x="0" y="0"/>
            <a:chExt cx="6350000" cy="1217828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ADDFB8">
                <a:alpha val="80000"/>
              </a:srgbClr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31221"/>
          <a:stretch>
            <a:fillRect/>
          </a:stretch>
        </p:blipFill>
        <p:spPr>
          <a:xfrm rot="-7383210">
            <a:off x="15931041" y="30135"/>
            <a:ext cx="3446899" cy="20948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3491045">
            <a:off x="-1440277" y="-1039874"/>
            <a:ext cx="3764424" cy="360700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931800" flipH="1">
            <a:off x="317345" y="7835026"/>
            <a:ext cx="2183352" cy="187768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607524">
            <a:off x="14909327" y="7443139"/>
            <a:ext cx="2857207" cy="200004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90600" y="2257672"/>
            <a:ext cx="163360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TẠM BIỆT CÁC EM!</a:t>
            </a:r>
          </a:p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</a:t>
            </a:r>
          </a:p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26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0833">
            <a:off x="3333832" y="3249286"/>
            <a:ext cx="10318010" cy="202491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8695994"/>
            <a:ext cx="18288000" cy="3507346"/>
            <a:chOff x="0" y="0"/>
            <a:chExt cx="6350000" cy="1217828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73C4D4">
                <a:alpha val="80000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31221"/>
          <a:stretch>
            <a:fillRect/>
          </a:stretch>
        </p:blipFill>
        <p:spPr>
          <a:xfrm rot="-6640818">
            <a:off x="15585460" y="277223"/>
            <a:ext cx="4201873" cy="25536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848860">
            <a:off x="-1251847" y="-1276961"/>
            <a:ext cx="429438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29845">
            <a:off x="88381" y="116080"/>
            <a:ext cx="2914096" cy="20398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0958">
            <a:off x="14255644" y="3412288"/>
            <a:ext cx="3762113" cy="73635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523526" y="4261741"/>
            <a:ext cx="743636" cy="83908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flipH="1">
            <a:off x="14688828" y="1519823"/>
            <a:ext cx="613671" cy="692436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609600" y="5590733"/>
            <a:ext cx="3067396" cy="411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25997" y="2540511"/>
            <a:ext cx="131826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BÀI 8. LÀM </a:t>
            </a:r>
          </a:p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BIỂN BÁO GIAO THÔNG </a:t>
            </a:r>
            <a:endParaRPr lang="en-US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1025" t="73237"/>
          <a:stretch>
            <a:fillRect/>
          </a:stretch>
        </p:blipFill>
        <p:spPr>
          <a:xfrm rot="-1602916">
            <a:off x="-1437522" y="-515839"/>
            <a:ext cx="5488788" cy="29993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r="11484" b="13215"/>
          <a:stretch>
            <a:fillRect/>
          </a:stretch>
        </p:blipFill>
        <p:spPr>
          <a:xfrm>
            <a:off x="13029431" y="6096006"/>
            <a:ext cx="5504339" cy="53967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31221"/>
          <a:stretch>
            <a:fillRect/>
          </a:stretch>
        </p:blipFill>
        <p:spPr>
          <a:xfrm rot="-6640818">
            <a:off x="15585460" y="277223"/>
            <a:ext cx="4201873" cy="255369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-2278046" y="7755457"/>
            <a:ext cx="5033394" cy="411480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0497573">
            <a:off x="-1001464" y="-2485116"/>
            <a:ext cx="3905581" cy="6550239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4251" y="3973097"/>
            <a:ext cx="3816675" cy="60342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07094" y="1333500"/>
            <a:ext cx="1203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58405" y="3039180"/>
            <a:ext cx="12410904" cy="1348978"/>
            <a:chOff x="4658405" y="3039180"/>
            <a:chExt cx="12410904" cy="1348978"/>
          </a:xfrm>
        </p:grpSpPr>
        <p:sp>
          <p:nvSpPr>
            <p:cNvPr id="14" name="Flowchart: Connector 13"/>
            <p:cNvSpPr/>
            <p:nvPr/>
          </p:nvSpPr>
          <p:spPr>
            <a:xfrm>
              <a:off x="4658405" y="3039180"/>
              <a:ext cx="1398172" cy="1348978"/>
            </a:xfrm>
            <a:prstGeom prst="flowChartConnector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00" b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5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3359726"/>
              <a:ext cx="105161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mtClean="0">
                  <a:latin typeface="Arial" panose="020B0604020202020204" pitchFamily="34" charset="0"/>
                  <a:cs typeface="Arial" panose="020B0604020202020204" pitchFamily="34" charset="0"/>
                </a:rPr>
                <a:t>TÌM HIỂU VỀ BIỂN BÁO GIAO THÔNG </a:t>
              </a:r>
              <a:endParaRPr lang="en-US" sz="4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58405" y="5764453"/>
            <a:ext cx="12410904" cy="1348978"/>
            <a:chOff x="4658405" y="3039180"/>
            <a:chExt cx="12410904" cy="1348978"/>
          </a:xfrm>
        </p:grpSpPr>
        <p:sp>
          <p:nvSpPr>
            <p:cNvPr id="18" name="Flowchart: Connector 17"/>
            <p:cNvSpPr/>
            <p:nvPr/>
          </p:nvSpPr>
          <p:spPr>
            <a:xfrm>
              <a:off x="4658405" y="3039180"/>
              <a:ext cx="1398172" cy="1348978"/>
            </a:xfrm>
            <a:prstGeom prst="flowChartConnector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53200" y="3359726"/>
              <a:ext cx="105161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mtClean="0">
                  <a:latin typeface="Arial" panose="020B0604020202020204" pitchFamily="34" charset="0"/>
                  <a:cs typeface="Arial" panose="020B0604020202020204" pitchFamily="34" charset="0"/>
                </a:rPr>
                <a:t>LÀM MÔ HÌNH BIỂN BÁO GIAO THÔNG</a:t>
              </a:r>
              <a:endParaRPr lang="en-US" sz="4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169247" y="6472373"/>
            <a:ext cx="3528441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30282" r="70873" b="4032"/>
          <a:stretch/>
        </p:blipFill>
        <p:spPr>
          <a:xfrm>
            <a:off x="20176" y="3194616"/>
            <a:ext cx="3132711" cy="672805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TÌM HIỂU VỀ BIỂN BÁO GIAO THÔNG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240433"/>
            <a:ext cx="1668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i="1" smtClean="0">
                <a:latin typeface="Arial" panose="020B0604020202020204" pitchFamily="34" charset="0"/>
                <a:cs typeface="Arial" panose="020B0604020202020204" pitchFamily="34" charset="0"/>
              </a:rPr>
              <a:t>Nhận dạng về hình dáng màu sắc của các loại biển báo giao thông: </a:t>
            </a:r>
            <a:endParaRPr 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98702" y="3512853"/>
            <a:ext cx="14281116" cy="17484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điểm:</a:t>
            </a:r>
          </a:p>
          <a:p>
            <a:pPr algn="just">
              <a:lnSpc>
                <a:spcPct val="150000"/>
              </a:lnSpc>
            </a:pPr>
            <a:r>
              <a:rPr lang="nl-NL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dạng hình tròn, viền đỏ, nền trắng, trên nền có hình vẽ màu đen. </a:t>
            </a: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5787951" y="5601461"/>
            <a:ext cx="2286000" cy="2362200"/>
          </a:xfrm>
          <a:prstGeom prst="flowChartConnector">
            <a:avLst/>
          </a:prstGeom>
          <a:noFill/>
          <a:ln w="3270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0" y="5018803"/>
            <a:ext cx="2576147" cy="294574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149651" y="8258486"/>
            <a:ext cx="5562600" cy="15340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Cấm tất cả các loại phương tiện trừ xe ưu tiên 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232173" y="8258485"/>
            <a:ext cx="5562600" cy="15340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Cấm xe đạp đi qua đường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8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7" grpId="0" animBg="1"/>
      <p:bldP spid="8" grpId="0" animBg="1"/>
      <p:bldP spid="10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5" t="30073" r="49318" b="4240"/>
          <a:stretch/>
        </p:blipFill>
        <p:spPr>
          <a:xfrm>
            <a:off x="105024" y="3272931"/>
            <a:ext cx="3132711" cy="672805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TÌM HIỂU VỀ BIỂN BÁO GIAO THÔNG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240433"/>
            <a:ext cx="1668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i="1" smtClean="0">
                <a:latin typeface="Arial" panose="020B0604020202020204" pitchFamily="34" charset="0"/>
                <a:cs typeface="Arial" panose="020B0604020202020204" pitchFamily="34" charset="0"/>
              </a:rPr>
              <a:t>Nhận dạng về hình dáng màu sắc của các loại biển báo giao thông: </a:t>
            </a:r>
            <a:endParaRPr 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97284" y="3416305"/>
            <a:ext cx="14281116" cy="22402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điểm:</a:t>
            </a:r>
          </a:p>
          <a:p>
            <a:pPr algn="just">
              <a:lnSpc>
                <a:spcPct val="150000"/>
              </a:lnSpc>
            </a:pPr>
            <a:r>
              <a:rPr lang="nl-NL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dạng hình tam giác đều, viền đỏ, nền vàng, trên nền có hình vẽ màu đen.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04988" y="8466921"/>
            <a:ext cx="5210899" cy="153406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 sắp đến đoạn đường có trở ngại 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Extract 15"/>
          <p:cNvSpPr/>
          <p:nvPr/>
        </p:nvSpPr>
        <p:spPr>
          <a:xfrm>
            <a:off x="12802395" y="5816761"/>
            <a:ext cx="2422156" cy="2278612"/>
          </a:xfrm>
          <a:prstGeom prst="flowChartExtract">
            <a:avLst/>
          </a:prstGeom>
          <a:solidFill>
            <a:srgbClr val="FFC000"/>
          </a:solidFill>
          <a:ln w="139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334000" y="5817511"/>
            <a:ext cx="2422156" cy="2278612"/>
            <a:chOff x="4508795" y="5885177"/>
            <a:chExt cx="2422156" cy="2278612"/>
          </a:xfrm>
        </p:grpSpPr>
        <p:sp>
          <p:nvSpPr>
            <p:cNvPr id="2" name="Flowchart: Extract 1"/>
            <p:cNvSpPr/>
            <p:nvPr/>
          </p:nvSpPr>
          <p:spPr>
            <a:xfrm>
              <a:off x="4508795" y="5885177"/>
              <a:ext cx="2422156" cy="2278612"/>
            </a:xfrm>
            <a:prstGeom prst="flowChartExtract">
              <a:avLst/>
            </a:prstGeom>
            <a:solidFill>
              <a:srgbClr val="FFC000"/>
            </a:solidFill>
            <a:ln w="139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Up Arrow 10"/>
            <p:cNvSpPr/>
            <p:nvPr/>
          </p:nvSpPr>
          <p:spPr>
            <a:xfrm>
              <a:off x="5785233" y="7012654"/>
              <a:ext cx="233742" cy="881178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 Arrow 16"/>
            <p:cNvSpPr/>
            <p:nvPr/>
          </p:nvSpPr>
          <p:spPr>
            <a:xfrm flipV="1">
              <a:off x="5334001" y="7012654"/>
              <a:ext cx="228600" cy="881178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1288030" y="8466920"/>
            <a:ext cx="5450886" cy="153406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 nhường đường cho xe ưu tiên khi giao nhau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881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6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3" t="30838" r="28350" b="3475"/>
          <a:stretch/>
        </p:blipFill>
        <p:spPr>
          <a:xfrm>
            <a:off x="105024" y="3272931"/>
            <a:ext cx="3132711" cy="672805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TÌM HIỂU VỀ BIỂN BÁO GIAO THÔNG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240433"/>
            <a:ext cx="1668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i="1" smtClean="0">
                <a:latin typeface="Arial" panose="020B0604020202020204" pitchFamily="34" charset="0"/>
                <a:cs typeface="Arial" panose="020B0604020202020204" pitchFamily="34" charset="0"/>
              </a:rPr>
              <a:t>Nhận dạng về hình dáng màu sắc của các loại biển báo giao thông: </a:t>
            </a:r>
            <a:endParaRPr 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97284" y="3416306"/>
            <a:ext cx="14281116" cy="16801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điểm:</a:t>
            </a:r>
          </a:p>
          <a:p>
            <a:pPr algn="just">
              <a:lnSpc>
                <a:spcPct val="150000"/>
              </a:lnSpc>
            </a:pPr>
            <a:r>
              <a:rPr lang="nl-NL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dạng hình tròn, nền xanh, trên nền có hình vẽ màu trắng. 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04986" y="8457508"/>
            <a:ext cx="5210899" cy="15340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dành cho các loại xe thô sơ đi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209306" y="8485053"/>
            <a:ext cx="5450886" cy="15340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loại xe </a:t>
            </a:r>
            <a:r>
              <a:rPr lang="vi-VN" sz="3500" smtClean="0">
                <a:solidFill>
                  <a:schemeClr val="tx1"/>
                </a:solidFill>
                <a:cs typeface="Arial" panose="020B0604020202020204" pitchFamily="34" charset="0"/>
              </a:rPr>
              <a:t>phải </a:t>
            </a:r>
            <a:r>
              <a:rPr lang="vi-VN" sz="3500">
                <a:solidFill>
                  <a:schemeClr val="tx1"/>
                </a:solidFill>
                <a:cs typeface="Arial" panose="020B0604020202020204" pitchFamily="34" charset="0"/>
              </a:rPr>
              <a:t>chạy vòng </a:t>
            </a:r>
            <a:r>
              <a:rPr lang="vi-VN" sz="3500">
                <a:solidFill>
                  <a:schemeClr val="tx1"/>
                </a:solidFill>
                <a:cs typeface="Arial" panose="020B0604020202020204" pitchFamily="34" charset="0"/>
              </a:rPr>
              <a:t>theo </a:t>
            </a:r>
            <a:r>
              <a:rPr lang="vi-VN" sz="3500" smtClean="0">
                <a:solidFill>
                  <a:schemeClr val="tx1"/>
                </a:solidFill>
                <a:cs typeface="Arial" panose="020B0604020202020204" pitchFamily="34" charset="0"/>
              </a:rPr>
              <a:t>vòng </a:t>
            </a:r>
            <a:r>
              <a:rPr lang="vi-VN" sz="3500">
                <a:solidFill>
                  <a:schemeClr val="tx1"/>
                </a:solidFill>
                <a:cs typeface="Arial" panose="020B0604020202020204" pitchFamily="34" charset="0"/>
              </a:rPr>
              <a:t>xuyến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iển nào báo hiệu “Đường dành cho xe thô sơ” | VietJack.com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" r="66724" b="18270"/>
          <a:stretch/>
        </p:blipFill>
        <p:spPr bwMode="auto">
          <a:xfrm>
            <a:off x="4952322" y="5374336"/>
            <a:ext cx="3316229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5410664"/>
            <a:ext cx="2723498" cy="278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7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3" t="30838" r="7950" b="3475"/>
          <a:stretch/>
        </p:blipFill>
        <p:spPr>
          <a:xfrm>
            <a:off x="105024" y="3272931"/>
            <a:ext cx="3132711" cy="672805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55966" y="9258300"/>
            <a:ext cx="18417041" cy="353209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8A268">
                <a:alpha val="80000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842122">
            <a:off x="-2147192" y="-1160326"/>
            <a:ext cx="4294383" cy="4114800"/>
          </a:xfrm>
          <a:prstGeom prst="rect">
            <a:avLst/>
          </a:prstGeom>
        </p:spPr>
      </p:pic>
      <p:pic>
        <p:nvPicPr>
          <p:cNvPr id="2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275084" y="-1579060"/>
            <a:ext cx="4160184" cy="411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0" y="896188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TÌM HIỂU VỀ BIỂN BÁO GIAO THÔNG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240433"/>
            <a:ext cx="1668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i="1" smtClean="0">
                <a:latin typeface="Arial" panose="020B0604020202020204" pitchFamily="34" charset="0"/>
                <a:cs typeface="Arial" panose="020B0604020202020204" pitchFamily="34" charset="0"/>
              </a:rPr>
              <a:t>Nhận dạng về hình dáng màu sắc của các loại biển báo giao thông: </a:t>
            </a:r>
            <a:endParaRPr 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97284" y="3416306"/>
            <a:ext cx="14281116" cy="22460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điểm:</a:t>
            </a:r>
          </a:p>
          <a:p>
            <a:pPr algn="just">
              <a:lnSpc>
                <a:spcPct val="150000"/>
              </a:lnSpc>
            </a:pPr>
            <a:r>
              <a:rPr lang="nl-NL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dạng hình vuông hoặc hình chữ nhật, nền xanh, trên nền có hình vẽ màu trắng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04986" y="8457508"/>
            <a:ext cx="5210899" cy="15340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ưu tiên dành cho người khuyết tật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209306" y="8485053"/>
            <a:ext cx="5450886" cy="15340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dẫn nơi dành cho người đi bộ sang đường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Biển báo 446 nơi đỗ xe dành cho người tàn tật - Ý nghĩa của biển báo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85" y="6051238"/>
            <a:ext cx="21717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2692960" y="5895299"/>
            <a:ext cx="2483577" cy="248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1278</Words>
  <Application>Microsoft Office PowerPoint</Application>
  <PresentationFormat>Custom</PresentationFormat>
  <Paragraphs>155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Pastel Colorful Illustration Creative Back to School Presentation</dc:title>
  <cp:lastModifiedBy>Admin</cp:lastModifiedBy>
  <cp:revision>28</cp:revision>
  <dcterms:created xsi:type="dcterms:W3CDTF">2006-08-16T00:00:00Z</dcterms:created>
  <dcterms:modified xsi:type="dcterms:W3CDTF">2022-10-28T09:33:04Z</dcterms:modified>
  <dc:identifier>DAFQM2jKcy0</dc:identifier>
</cp:coreProperties>
</file>