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57" r:id="rId4"/>
    <p:sldId id="259" r:id="rId5"/>
    <p:sldId id="267" r:id="rId6"/>
    <p:sldId id="268" r:id="rId7"/>
    <p:sldId id="281"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66" r:id="rId21"/>
    <p:sldId id="265" r:id="rId22"/>
  </p:sldIdLst>
  <p:sldSz cx="18288000" cy="10287000"/>
  <p:notesSz cx="6858000" cy="9144000"/>
  <p:embeddedFontLst>
    <p:embeddedFont>
      <p:font typeface="Calibri" panose="020F0502020204030204"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F9DEAAB-BDBB-47DA-BD26-FB27EEB7701C}">
          <p14:sldIdLst>
            <p14:sldId id="256"/>
            <p14:sldId id="258"/>
            <p14:sldId id="257"/>
            <p14:sldId id="259"/>
            <p14:sldId id="267"/>
            <p14:sldId id="268"/>
            <p14:sldId id="281"/>
            <p14:sldId id="269"/>
            <p14:sldId id="270"/>
            <p14:sldId id="271"/>
            <p14:sldId id="272"/>
            <p14:sldId id="273"/>
            <p14:sldId id="274"/>
            <p14:sldId id="275"/>
            <p14:sldId id="276"/>
            <p14:sldId id="277"/>
            <p14:sldId id="278"/>
            <p14:sldId id="279"/>
            <p14:sldId id="280"/>
            <p14:sldId id="266"/>
            <p14:sldId id="26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DCF6"/>
    <a:srgbClr val="FFECCC"/>
    <a:srgbClr val="D0E39B"/>
    <a:srgbClr val="C4CEE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EBA0C6-E0D0-2CEB-A53A-1F0FC79630DA}" v="1" dt="2022-11-21T03:20:21.8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51" d="100"/>
          <a:sy n="51" d="100"/>
        </p:scale>
        <p:origin x="-45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ương Thu Thủy" userId="S::truongthuthuy2401tc1@tmt.edu.vn::5fd310d1-6288-4cdd-be51-954437b82b7e" providerId="AD" clId="Web-{2BEBA0C6-E0D0-2CEB-A53A-1F0FC79630DA}"/>
    <pc:docChg chg="modSld">
      <pc:chgData name="Trương Thu Thủy" userId="S::truongthuthuy2401tc1@tmt.edu.vn::5fd310d1-6288-4cdd-be51-954437b82b7e" providerId="AD" clId="Web-{2BEBA0C6-E0D0-2CEB-A53A-1F0FC79630DA}" dt="2022-11-21T03:20:21.888" v="0" actId="1076"/>
      <pc:docMkLst>
        <pc:docMk/>
      </pc:docMkLst>
      <pc:sldChg chg="modSp">
        <pc:chgData name="Trương Thu Thủy" userId="S::truongthuthuy2401tc1@tmt.edu.vn::5fd310d1-6288-4cdd-be51-954437b82b7e" providerId="AD" clId="Web-{2BEBA0C6-E0D0-2CEB-A53A-1F0FC79630DA}" dt="2022-11-21T03:20:21.888" v="0" actId="1076"/>
        <pc:sldMkLst>
          <pc:docMk/>
          <pc:sldMk cId="0" sldId="258"/>
        </pc:sldMkLst>
        <pc:picChg chg="mod">
          <ac:chgData name="Trương Thu Thủy" userId="S::truongthuthuy2401tc1@tmt.edu.vn::5fd310d1-6288-4cdd-be51-954437b82b7e" providerId="AD" clId="Web-{2BEBA0C6-E0D0-2CEB-A53A-1F0FC79630DA}" dt="2022-11-21T03:20:21.888" v="0" actId="1076"/>
          <ac:picMkLst>
            <pc:docMk/>
            <pc:sldMk cId="0" sldId="258"/>
            <ac:picMk id="9" creationId="{75B0E6D0-2C11-E3F6-B9A1-2496E196BEA4}"/>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7.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4.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4.svg"/><Relationship Id="rId7"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7.sv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4.svg"/><Relationship Id="rId7"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7.sv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4.svg"/><Relationship Id="rId7" Type="http://schemas.openxmlformats.org/officeDocument/2006/relationships/image" Target="../media/image12.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7.sv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svg"/><Relationship Id="rId7" Type="http://schemas.openxmlformats.org/officeDocument/2006/relationships/image" Target="../media/image3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7.sv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svg"/><Relationship Id="rId7" Type="http://schemas.openxmlformats.org/officeDocument/2006/relationships/image" Target="../media/image41.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12.sv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svg"/><Relationship Id="rId7" Type="http://schemas.openxmlformats.org/officeDocument/2006/relationships/image" Target="../media/image41.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12.svg"/></Relationships>
</file>

<file path=ppt/slides/_rels/slide17.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4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12.sv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12.sv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4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12.sv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sv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svg"/><Relationship Id="rId7" Type="http://schemas.openxmlformats.org/officeDocument/2006/relationships/image" Target="../media/image23.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54.svg"/><Relationship Id="rId4" Type="http://schemas.openxmlformats.org/officeDocument/2006/relationships/image" Target="../media/image53.png"/><Relationship Id="rId9"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s/_rels/slide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2.svg"/><Relationship Id="rId7" Type="http://schemas.openxmlformats.org/officeDocument/2006/relationships/image" Target="../media/image17.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4.svg"/><Relationship Id="rId7"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7.sv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4.svg"/><Relationship Id="rId7"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7.sv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sv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4.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2.svg"/><Relationship Id="rId7" Type="http://schemas.openxmlformats.org/officeDocument/2006/relationships/image" Target="../media/image17.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4.sv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2A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4494110" y="-994969"/>
            <a:ext cx="9299781" cy="12276938"/>
          </a:xfrm>
          <a:prstGeom prst="rect">
            <a:avLst/>
          </a:prstGeom>
        </p:spPr>
      </p:pic>
      <p:sp>
        <p:nvSpPr>
          <p:cNvPr id="3" name="TextBox 3"/>
          <p:cNvSpPr txBox="1"/>
          <p:nvPr/>
        </p:nvSpPr>
        <p:spPr>
          <a:xfrm>
            <a:off x="3693613" y="3042924"/>
            <a:ext cx="10900773" cy="3032048"/>
          </a:xfrm>
          <a:prstGeom prst="rect">
            <a:avLst/>
          </a:prstGeom>
        </p:spPr>
        <p:txBody>
          <a:bodyPr wrap="square" lIns="0" tIns="0" rIns="0" bIns="0" rtlCol="0" anchor="t">
            <a:spAutoFit/>
          </a:bodyPr>
          <a:lstStyle/>
          <a:p>
            <a:pPr algn="ctr">
              <a:lnSpc>
                <a:spcPct val="150000"/>
              </a:lnSpc>
            </a:pPr>
            <a:r>
              <a:rPr lang="en-US" sz="7000" b="1">
                <a:solidFill>
                  <a:srgbClr val="000000"/>
                </a:solidFill>
                <a:latin typeface="Arial" panose="020B0604020202020204" pitchFamily="34" charset="0"/>
                <a:cs typeface="Arial" panose="020B0604020202020204" pitchFamily="34" charset="0"/>
              </a:rPr>
              <a:t>CHÀO MỪNG CÁC EM </a:t>
            </a:r>
          </a:p>
          <a:p>
            <a:pPr algn="ctr">
              <a:lnSpc>
                <a:spcPct val="150000"/>
              </a:lnSpc>
            </a:pPr>
            <a:r>
              <a:rPr lang="en-US" sz="7000" b="1">
                <a:solidFill>
                  <a:srgbClr val="000000"/>
                </a:solidFill>
                <a:latin typeface="Arial" panose="020B0604020202020204" pitchFamily="34" charset="0"/>
                <a:cs typeface="Arial" panose="020B0604020202020204" pitchFamily="34" charset="0"/>
              </a:rPr>
              <a:t>ĐẾN VỚI TIẾT HỌC MỚI!</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79222">
            <a:off x="1150182" y="6611468"/>
            <a:ext cx="3146379" cy="326511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43711" y="4970383"/>
            <a:ext cx="3053681" cy="315218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475771" y="1724327"/>
            <a:ext cx="1582099" cy="989531"/>
          </a:xfrm>
          <a:prstGeom prst="rect">
            <a:avLst/>
          </a:prstGeom>
        </p:spPr>
      </p:pic>
      <p:pic>
        <p:nvPicPr>
          <p:cNvPr id="9" name="Picture 8">
            <a:extLst>
              <a:ext uri="{FF2B5EF4-FFF2-40B4-BE49-F238E27FC236}">
                <a16:creationId xmlns:a16="http://schemas.microsoft.com/office/drawing/2014/main" id="{6F0A8EA5-8995-6674-A643-A3B94878E8B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93905" y="6334420"/>
            <a:ext cx="4788564" cy="4096882"/>
          </a:xfrm>
          <a:prstGeom prst="rect">
            <a:avLst/>
          </a:prstGeom>
        </p:spPr>
      </p:pic>
      <p:pic>
        <p:nvPicPr>
          <p:cNvPr id="11" name="Picture 10">
            <a:extLst>
              <a:ext uri="{FF2B5EF4-FFF2-40B4-BE49-F238E27FC236}">
                <a16:creationId xmlns:a16="http://schemas.microsoft.com/office/drawing/2014/main" id="{A9F8E540-9E3B-F02B-AC62-9BDF387788B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512559" y="1072773"/>
            <a:ext cx="2877372" cy="17461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1" presetClass="entr" presetSubtype="0" fill="hold" grpId="0" nodeType="clickEffect">
                                  <p:stCondLst>
                                    <p:cond delay="0"/>
                                  </p:stCondLst>
                                  <p:iterate type="lt">
                                    <p:tmPct val="10000"/>
                                  </p:iterate>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3"/>
                                        </p:tgtEl>
                                        <p:attrNameLst>
                                          <p:attrName>ppt_y</p:attrName>
                                        </p:attrNameLst>
                                      </p:cBhvr>
                                      <p:tavLst>
                                        <p:tav tm="0">
                                          <p:val>
                                            <p:strVal val="#ppt_y"/>
                                          </p:val>
                                        </p:tav>
                                        <p:tav tm="100000">
                                          <p:val>
                                            <p:strVal val="#ppt_y"/>
                                          </p:val>
                                        </p:tav>
                                      </p:tavLst>
                                    </p:anim>
                                    <p:anim calcmode="lin" valueType="num">
                                      <p:cBhvr>
                                        <p:cTn id="35"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2A5"/>
        </a:solidFill>
        <a:effectLst/>
      </p:bgPr>
    </p:bg>
    <p:spTree>
      <p:nvGrpSpPr>
        <p:cNvPr id="1" name=""/>
        <p:cNvGrpSpPr/>
        <p:nvPr/>
      </p:nvGrpSpPr>
      <p:grpSpPr>
        <a:xfrm>
          <a:off x="0" y="0"/>
          <a:ext cx="0" cy="0"/>
          <a:chOff x="0" y="0"/>
          <a:chExt cx="0" cy="0"/>
        </a:xfrm>
      </p:grpSpPr>
      <p:grpSp>
        <p:nvGrpSpPr>
          <p:cNvPr id="3" name="Group 3"/>
          <p:cNvGrpSpPr/>
          <p:nvPr/>
        </p:nvGrpSpPr>
        <p:grpSpPr>
          <a:xfrm>
            <a:off x="901730" y="685799"/>
            <a:ext cx="16484541" cy="8915403"/>
            <a:chOff x="-4835" y="-163082"/>
            <a:chExt cx="6290592" cy="3469186"/>
          </a:xfrm>
          <a:solidFill>
            <a:schemeClr val="bg1"/>
          </a:solidFill>
        </p:grpSpPr>
        <p:sp>
          <p:nvSpPr>
            <p:cNvPr id="4" name="Freeform 4"/>
            <p:cNvSpPr/>
            <p:nvPr/>
          </p:nvSpPr>
          <p:spPr>
            <a:xfrm>
              <a:off x="-4835" y="-163082"/>
              <a:ext cx="6290592" cy="3469186"/>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grpFill/>
          </p:spPr>
        </p:sp>
      </p:grpSp>
      <p:pic>
        <p:nvPicPr>
          <p:cNvPr id="8" name="Picture 6">
            <a:extLst>
              <a:ext uri="{FF2B5EF4-FFF2-40B4-BE49-F238E27FC236}">
                <a16:creationId xmlns:a16="http://schemas.microsoft.com/office/drawing/2014/main" id="{913CA1F9-6E35-1B09-ADC5-271DE29A5C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0844">
            <a:off x="572168" y="7107491"/>
            <a:ext cx="1514106" cy="2785144"/>
          </a:xfrm>
          <a:prstGeom prst="rect">
            <a:avLst/>
          </a:prstGeom>
        </p:spPr>
      </p:pic>
      <p:pic>
        <p:nvPicPr>
          <p:cNvPr id="9" name="Picture 7">
            <a:extLst>
              <a:ext uri="{FF2B5EF4-FFF2-40B4-BE49-F238E27FC236}">
                <a16:creationId xmlns:a16="http://schemas.microsoft.com/office/drawing/2014/main" id="{75B0E6D0-2C11-E3F6-B9A1-2496E196BEA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83000" y="335374"/>
            <a:ext cx="1651971" cy="1565242"/>
          </a:xfrm>
          <a:prstGeom prst="rect">
            <a:avLst/>
          </a:prstGeom>
        </p:spPr>
      </p:pic>
      <p:sp>
        <p:nvSpPr>
          <p:cNvPr id="12" name="TextBox 11">
            <a:extLst>
              <a:ext uri="{FF2B5EF4-FFF2-40B4-BE49-F238E27FC236}">
                <a16:creationId xmlns:a16="http://schemas.microsoft.com/office/drawing/2014/main" id="{EF8CE626-8EB5-DA5D-B493-2683754F1475}"/>
              </a:ext>
            </a:extLst>
          </p:cNvPr>
          <p:cNvSpPr txBox="1"/>
          <p:nvPr/>
        </p:nvSpPr>
        <p:spPr>
          <a:xfrm>
            <a:off x="2513240" y="1639923"/>
            <a:ext cx="3810000" cy="707886"/>
          </a:xfrm>
          <a:prstGeom prst="rect">
            <a:avLst/>
          </a:prstGeom>
          <a:solidFill>
            <a:schemeClr val="accent5">
              <a:lumMod val="40000"/>
              <a:lumOff val="60000"/>
            </a:schemeClr>
          </a:solidFill>
        </p:spPr>
        <p:txBody>
          <a:bodyPr wrap="square" rtlCol="0">
            <a:spAutoFit/>
          </a:bodyPr>
          <a:lstStyle/>
          <a:p>
            <a:pPr algn="ctr"/>
            <a:r>
              <a:rPr lang="en-US" sz="4000">
                <a:latin typeface="Arial" panose="020B0604020202020204" pitchFamily="34" charset="0"/>
                <a:cs typeface="Arial" panose="020B0604020202020204" pitchFamily="34" charset="0"/>
              </a:rPr>
              <a:t>1. Đế đèn</a:t>
            </a:r>
          </a:p>
        </p:txBody>
      </p:sp>
      <p:sp>
        <p:nvSpPr>
          <p:cNvPr id="16" name="TextBox 15">
            <a:extLst>
              <a:ext uri="{FF2B5EF4-FFF2-40B4-BE49-F238E27FC236}">
                <a16:creationId xmlns:a16="http://schemas.microsoft.com/office/drawing/2014/main" id="{91FC57D3-EA17-99FC-DBAD-ABE723BBDC85}"/>
              </a:ext>
            </a:extLst>
          </p:cNvPr>
          <p:cNvSpPr txBox="1"/>
          <p:nvPr/>
        </p:nvSpPr>
        <p:spPr>
          <a:xfrm>
            <a:off x="2513240" y="4622669"/>
            <a:ext cx="3810000" cy="707886"/>
          </a:xfrm>
          <a:prstGeom prst="rect">
            <a:avLst/>
          </a:prstGeom>
          <a:solidFill>
            <a:schemeClr val="accent5">
              <a:lumMod val="40000"/>
              <a:lumOff val="60000"/>
            </a:schemeClr>
          </a:solidFill>
        </p:spPr>
        <p:txBody>
          <a:bodyPr wrap="square" rtlCol="0">
            <a:spAutoFit/>
          </a:bodyPr>
          <a:lstStyle/>
          <a:p>
            <a:pPr algn="ctr"/>
            <a:r>
              <a:rPr lang="en-US" sz="4000">
                <a:latin typeface="Arial" panose="020B0604020202020204" pitchFamily="34" charset="0"/>
                <a:cs typeface="Arial" panose="020B0604020202020204" pitchFamily="34" charset="0"/>
              </a:rPr>
              <a:t>2. Công tắc đèn</a:t>
            </a:r>
          </a:p>
        </p:txBody>
      </p:sp>
      <p:sp>
        <p:nvSpPr>
          <p:cNvPr id="17" name="TextBox 16">
            <a:extLst>
              <a:ext uri="{FF2B5EF4-FFF2-40B4-BE49-F238E27FC236}">
                <a16:creationId xmlns:a16="http://schemas.microsoft.com/office/drawing/2014/main" id="{BF8EE171-73E5-0B0A-8CC9-44E932558D0C}"/>
              </a:ext>
            </a:extLst>
          </p:cNvPr>
          <p:cNvSpPr txBox="1"/>
          <p:nvPr/>
        </p:nvSpPr>
        <p:spPr>
          <a:xfrm>
            <a:off x="2469940" y="7201273"/>
            <a:ext cx="3810000" cy="707886"/>
          </a:xfrm>
          <a:prstGeom prst="rect">
            <a:avLst/>
          </a:prstGeom>
          <a:solidFill>
            <a:schemeClr val="accent5">
              <a:lumMod val="40000"/>
              <a:lumOff val="60000"/>
            </a:schemeClr>
          </a:solidFill>
        </p:spPr>
        <p:txBody>
          <a:bodyPr wrap="square" rtlCol="0">
            <a:spAutoFit/>
          </a:bodyPr>
          <a:lstStyle/>
          <a:p>
            <a:pPr algn="ctr"/>
            <a:r>
              <a:rPr lang="en-US" sz="4000">
                <a:latin typeface="Arial" panose="020B0604020202020204" pitchFamily="34" charset="0"/>
                <a:cs typeface="Arial" panose="020B0604020202020204" pitchFamily="34" charset="0"/>
              </a:rPr>
              <a:t>3. Bóng đèn</a:t>
            </a:r>
          </a:p>
        </p:txBody>
      </p:sp>
      <p:sp>
        <p:nvSpPr>
          <p:cNvPr id="18" name="TextBox 17">
            <a:extLst>
              <a:ext uri="{FF2B5EF4-FFF2-40B4-BE49-F238E27FC236}">
                <a16:creationId xmlns:a16="http://schemas.microsoft.com/office/drawing/2014/main" id="{F7E74DA2-ED54-97F2-1242-8303FDE34A46}"/>
              </a:ext>
            </a:extLst>
          </p:cNvPr>
          <p:cNvSpPr txBox="1"/>
          <p:nvPr/>
        </p:nvSpPr>
        <p:spPr>
          <a:xfrm>
            <a:off x="11868692" y="7488753"/>
            <a:ext cx="3810000" cy="707886"/>
          </a:xfrm>
          <a:prstGeom prst="rect">
            <a:avLst/>
          </a:prstGeom>
          <a:solidFill>
            <a:schemeClr val="accent5">
              <a:lumMod val="40000"/>
              <a:lumOff val="60000"/>
            </a:schemeClr>
          </a:solidFill>
        </p:spPr>
        <p:txBody>
          <a:bodyPr wrap="square" rtlCol="0">
            <a:spAutoFit/>
          </a:bodyPr>
          <a:lstStyle/>
          <a:p>
            <a:pPr algn="ctr"/>
            <a:r>
              <a:rPr lang="en-US" sz="4000">
                <a:latin typeface="Arial" panose="020B0604020202020204" pitchFamily="34" charset="0"/>
                <a:cs typeface="Arial" panose="020B0604020202020204" pitchFamily="34" charset="0"/>
              </a:rPr>
              <a:t>6. Dây nguồn</a:t>
            </a:r>
          </a:p>
        </p:txBody>
      </p:sp>
      <p:sp>
        <p:nvSpPr>
          <p:cNvPr id="19" name="TextBox 18">
            <a:extLst>
              <a:ext uri="{FF2B5EF4-FFF2-40B4-BE49-F238E27FC236}">
                <a16:creationId xmlns:a16="http://schemas.microsoft.com/office/drawing/2014/main" id="{603E0D8D-048B-8753-92A0-271D86CE5936}"/>
              </a:ext>
            </a:extLst>
          </p:cNvPr>
          <p:cNvSpPr txBox="1"/>
          <p:nvPr/>
        </p:nvSpPr>
        <p:spPr>
          <a:xfrm>
            <a:off x="11868692" y="4517713"/>
            <a:ext cx="3810000" cy="707886"/>
          </a:xfrm>
          <a:prstGeom prst="rect">
            <a:avLst/>
          </a:prstGeom>
          <a:solidFill>
            <a:schemeClr val="accent5">
              <a:lumMod val="40000"/>
              <a:lumOff val="60000"/>
            </a:schemeClr>
          </a:solidFill>
        </p:spPr>
        <p:txBody>
          <a:bodyPr wrap="square" rtlCol="0">
            <a:spAutoFit/>
          </a:bodyPr>
          <a:lstStyle/>
          <a:p>
            <a:pPr algn="ctr"/>
            <a:r>
              <a:rPr lang="en-US" sz="4000">
                <a:latin typeface="Arial" panose="020B0604020202020204" pitchFamily="34" charset="0"/>
                <a:cs typeface="Arial" panose="020B0604020202020204" pitchFamily="34" charset="0"/>
              </a:rPr>
              <a:t>5. Thân đèn</a:t>
            </a:r>
          </a:p>
        </p:txBody>
      </p:sp>
      <p:sp>
        <p:nvSpPr>
          <p:cNvPr id="20" name="TextBox 19">
            <a:extLst>
              <a:ext uri="{FF2B5EF4-FFF2-40B4-BE49-F238E27FC236}">
                <a16:creationId xmlns:a16="http://schemas.microsoft.com/office/drawing/2014/main" id="{68AB9A29-260A-1ED9-A2B8-54F833A3739A}"/>
              </a:ext>
            </a:extLst>
          </p:cNvPr>
          <p:cNvSpPr txBox="1"/>
          <p:nvPr/>
        </p:nvSpPr>
        <p:spPr>
          <a:xfrm>
            <a:off x="11854837" y="1546673"/>
            <a:ext cx="3810000" cy="707886"/>
          </a:xfrm>
          <a:prstGeom prst="rect">
            <a:avLst/>
          </a:prstGeom>
          <a:solidFill>
            <a:schemeClr val="accent5">
              <a:lumMod val="40000"/>
              <a:lumOff val="60000"/>
            </a:schemeClr>
          </a:solidFill>
        </p:spPr>
        <p:txBody>
          <a:bodyPr wrap="square" rtlCol="0">
            <a:spAutoFit/>
          </a:bodyPr>
          <a:lstStyle/>
          <a:p>
            <a:pPr algn="ctr"/>
            <a:r>
              <a:rPr lang="en-US" sz="4000">
                <a:latin typeface="Arial" panose="020B0604020202020204" pitchFamily="34" charset="0"/>
                <a:cs typeface="Arial" panose="020B0604020202020204" pitchFamily="34" charset="0"/>
              </a:rPr>
              <a:t>4. Chụp đèn</a:t>
            </a:r>
          </a:p>
        </p:txBody>
      </p:sp>
      <p:sp>
        <p:nvSpPr>
          <p:cNvPr id="13" name="TextBox 12">
            <a:extLst>
              <a:ext uri="{FF2B5EF4-FFF2-40B4-BE49-F238E27FC236}">
                <a16:creationId xmlns:a16="http://schemas.microsoft.com/office/drawing/2014/main" id="{0F0ECEB3-4DFE-D3D9-3C2A-9632FF14803D}"/>
              </a:ext>
            </a:extLst>
          </p:cNvPr>
          <p:cNvSpPr txBox="1"/>
          <p:nvPr/>
        </p:nvSpPr>
        <p:spPr>
          <a:xfrm>
            <a:off x="2469940" y="2530984"/>
            <a:ext cx="6674060" cy="1824923"/>
          </a:xfrm>
          <a:prstGeom prst="rect">
            <a:avLst/>
          </a:prstGeom>
          <a:solidFill>
            <a:schemeClr val="accent6">
              <a:lumMod val="40000"/>
              <a:lumOff val="60000"/>
            </a:schemeClr>
          </a:solidFill>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Giúp đèn đứng vững khi để trên mặt bàn </a:t>
            </a:r>
          </a:p>
        </p:txBody>
      </p:sp>
      <p:sp>
        <p:nvSpPr>
          <p:cNvPr id="21" name="TextBox 20">
            <a:extLst>
              <a:ext uri="{FF2B5EF4-FFF2-40B4-BE49-F238E27FC236}">
                <a16:creationId xmlns:a16="http://schemas.microsoft.com/office/drawing/2014/main" id="{78C6C750-86B8-4CCE-F7E5-4B8BB084858A}"/>
              </a:ext>
            </a:extLst>
          </p:cNvPr>
          <p:cNvSpPr txBox="1"/>
          <p:nvPr/>
        </p:nvSpPr>
        <p:spPr>
          <a:xfrm>
            <a:off x="2469940" y="5897641"/>
            <a:ext cx="6674060" cy="901593"/>
          </a:xfrm>
          <a:prstGeom prst="rect">
            <a:avLst/>
          </a:prstGeom>
          <a:solidFill>
            <a:schemeClr val="accent6">
              <a:lumMod val="40000"/>
              <a:lumOff val="60000"/>
            </a:schemeClr>
          </a:solidFill>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Bật, tắt điều chỉnh độ sáng</a:t>
            </a:r>
          </a:p>
        </p:txBody>
      </p:sp>
      <p:sp>
        <p:nvSpPr>
          <p:cNvPr id="22" name="TextBox 21">
            <a:extLst>
              <a:ext uri="{FF2B5EF4-FFF2-40B4-BE49-F238E27FC236}">
                <a16:creationId xmlns:a16="http://schemas.microsoft.com/office/drawing/2014/main" id="{727E3042-CC5A-C44A-2031-5D38CA9744F4}"/>
              </a:ext>
            </a:extLst>
          </p:cNvPr>
          <p:cNvSpPr txBox="1"/>
          <p:nvPr/>
        </p:nvSpPr>
        <p:spPr>
          <a:xfrm>
            <a:off x="2469940" y="8376278"/>
            <a:ext cx="6674060" cy="901593"/>
          </a:xfrm>
          <a:prstGeom prst="rect">
            <a:avLst/>
          </a:prstGeom>
          <a:solidFill>
            <a:schemeClr val="accent6">
              <a:lumMod val="40000"/>
              <a:lumOff val="60000"/>
            </a:schemeClr>
          </a:solidFill>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Phát ra ánh sáng</a:t>
            </a:r>
          </a:p>
        </p:txBody>
      </p:sp>
      <p:sp>
        <p:nvSpPr>
          <p:cNvPr id="23" name="TextBox 22">
            <a:extLst>
              <a:ext uri="{FF2B5EF4-FFF2-40B4-BE49-F238E27FC236}">
                <a16:creationId xmlns:a16="http://schemas.microsoft.com/office/drawing/2014/main" id="{80BD47E6-1707-91C0-2C27-8A2B4B19BDBF}"/>
              </a:ext>
            </a:extLst>
          </p:cNvPr>
          <p:cNvSpPr txBox="1"/>
          <p:nvPr/>
        </p:nvSpPr>
        <p:spPr>
          <a:xfrm>
            <a:off x="10514143" y="2396973"/>
            <a:ext cx="6674060" cy="1824923"/>
          </a:xfrm>
          <a:prstGeom prst="rect">
            <a:avLst/>
          </a:prstGeom>
          <a:solidFill>
            <a:schemeClr val="accent6">
              <a:lumMod val="40000"/>
              <a:lumOff val="60000"/>
            </a:schemeClr>
          </a:solidFill>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Bảo vệ bóng đèn, tập trung ánh sáng</a:t>
            </a:r>
          </a:p>
        </p:txBody>
      </p:sp>
      <p:sp>
        <p:nvSpPr>
          <p:cNvPr id="24" name="TextBox 23">
            <a:extLst>
              <a:ext uri="{FF2B5EF4-FFF2-40B4-BE49-F238E27FC236}">
                <a16:creationId xmlns:a16="http://schemas.microsoft.com/office/drawing/2014/main" id="{B96F9BF7-A6BF-176D-FA36-588041B78088}"/>
              </a:ext>
            </a:extLst>
          </p:cNvPr>
          <p:cNvSpPr txBox="1"/>
          <p:nvPr/>
        </p:nvSpPr>
        <p:spPr>
          <a:xfrm>
            <a:off x="10436662" y="5313236"/>
            <a:ext cx="6674060" cy="1824923"/>
          </a:xfrm>
          <a:prstGeom prst="rect">
            <a:avLst/>
          </a:prstGeom>
          <a:solidFill>
            <a:schemeClr val="accent6">
              <a:lumMod val="40000"/>
              <a:lumOff val="60000"/>
            </a:schemeClr>
          </a:solidFill>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Giữ bóng đèn và chụp đèn, điều chỉnh hướng chiếu đèn</a:t>
            </a:r>
          </a:p>
        </p:txBody>
      </p:sp>
      <p:sp>
        <p:nvSpPr>
          <p:cNvPr id="25" name="TextBox 24">
            <a:extLst>
              <a:ext uri="{FF2B5EF4-FFF2-40B4-BE49-F238E27FC236}">
                <a16:creationId xmlns:a16="http://schemas.microsoft.com/office/drawing/2014/main" id="{F00A624F-15EA-E389-38BA-5CAB1072D46D}"/>
              </a:ext>
            </a:extLst>
          </p:cNvPr>
          <p:cNvSpPr txBox="1"/>
          <p:nvPr/>
        </p:nvSpPr>
        <p:spPr>
          <a:xfrm>
            <a:off x="10514143" y="8320020"/>
            <a:ext cx="6674060" cy="901593"/>
          </a:xfrm>
          <a:prstGeom prst="rect">
            <a:avLst/>
          </a:prstGeom>
          <a:solidFill>
            <a:schemeClr val="accent6">
              <a:lumMod val="40000"/>
              <a:lumOff val="60000"/>
            </a:schemeClr>
          </a:solidFill>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Nối với nguồn điện</a:t>
            </a:r>
          </a:p>
        </p:txBody>
      </p:sp>
      <p:pic>
        <p:nvPicPr>
          <p:cNvPr id="10" name="Picture 6">
            <a:extLst>
              <a:ext uri="{FF2B5EF4-FFF2-40B4-BE49-F238E27FC236}">
                <a16:creationId xmlns:a16="http://schemas.microsoft.com/office/drawing/2014/main" id="{A9917FD7-315F-F3D6-7CFF-5CFEBC9B81E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487550" y="8262646"/>
            <a:ext cx="3442869" cy="2159618"/>
          </a:xfrm>
          <a:prstGeom prst="rect">
            <a:avLst/>
          </a:prstGeom>
        </p:spPr>
      </p:pic>
    </p:spTree>
    <p:extLst>
      <p:ext uri="{BB962C8B-B14F-4D97-AF65-F5344CB8AC3E}">
        <p14:creationId xmlns:p14="http://schemas.microsoft.com/office/powerpoint/2010/main" val="18621368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barn(inVertical)">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barn(inVertical)">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barn(inVertical)">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arn(inVertical)">
                                      <p:cBhvr>
                                        <p:cTn id="71" dur="5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barn(inVertical)">
                                      <p:cBhvr>
                                        <p:cTn id="7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P spid="18" grpId="0" animBg="1"/>
      <p:bldP spid="19" grpId="0" animBg="1"/>
      <p:bldP spid="20" grpId="0" animBg="1"/>
      <p:bldP spid="13" grpId="0" animBg="1"/>
      <p:bldP spid="21" grpId="0" animBg="1"/>
      <p:bldP spid="22" grpId="0" animBg="1"/>
      <p:bldP spid="23" grpId="0" animBg="1"/>
      <p:bldP spid="24"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2A5"/>
        </a:solidFill>
        <a:effectLst/>
      </p:bgPr>
    </p:bg>
    <p:spTree>
      <p:nvGrpSpPr>
        <p:cNvPr id="1" name=""/>
        <p:cNvGrpSpPr/>
        <p:nvPr/>
      </p:nvGrpSpPr>
      <p:grpSpPr>
        <a:xfrm>
          <a:off x="0" y="0"/>
          <a:ext cx="0" cy="0"/>
          <a:chOff x="0" y="0"/>
          <a:chExt cx="0" cy="0"/>
        </a:xfrm>
      </p:grpSpPr>
      <p:grpSp>
        <p:nvGrpSpPr>
          <p:cNvPr id="3" name="Group 3"/>
          <p:cNvGrpSpPr/>
          <p:nvPr/>
        </p:nvGrpSpPr>
        <p:grpSpPr>
          <a:xfrm>
            <a:off x="901730" y="685799"/>
            <a:ext cx="16484541" cy="8915403"/>
            <a:chOff x="-4835" y="-163082"/>
            <a:chExt cx="6290592" cy="3469186"/>
          </a:xfrm>
          <a:solidFill>
            <a:schemeClr val="bg1"/>
          </a:solidFill>
        </p:grpSpPr>
        <p:sp>
          <p:nvSpPr>
            <p:cNvPr id="4" name="Freeform 4"/>
            <p:cNvSpPr/>
            <p:nvPr/>
          </p:nvSpPr>
          <p:spPr>
            <a:xfrm>
              <a:off x="-4835" y="-163082"/>
              <a:ext cx="6290592" cy="3469186"/>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grpFill/>
          </p:spPr>
        </p:sp>
      </p:grpSp>
      <p:sp>
        <p:nvSpPr>
          <p:cNvPr id="7" name="TextBox 7"/>
          <p:cNvSpPr txBox="1"/>
          <p:nvPr/>
        </p:nvSpPr>
        <p:spPr>
          <a:xfrm>
            <a:off x="1524000" y="1309931"/>
            <a:ext cx="8188852" cy="559512"/>
          </a:xfrm>
          <a:prstGeom prst="rect">
            <a:avLst/>
          </a:prstGeom>
        </p:spPr>
        <p:txBody>
          <a:bodyPr wrap="square" lIns="0" tIns="0" rIns="0" bIns="0" rtlCol="0" anchor="t">
            <a:spAutoFit/>
          </a:bodyPr>
          <a:lstStyle/>
          <a:p>
            <a:pPr>
              <a:lnSpc>
                <a:spcPts val="4320"/>
              </a:lnSpc>
            </a:pPr>
            <a:r>
              <a:rPr lang="en-US" sz="5000" b="1" spc="120">
                <a:solidFill>
                  <a:srgbClr val="000000"/>
                </a:solidFill>
                <a:latin typeface="Arial" panose="020B0604020202020204" pitchFamily="34" charset="0"/>
                <a:cs typeface="Arial" panose="020B0604020202020204" pitchFamily="34" charset="0"/>
              </a:rPr>
              <a:t>4. Cách sử dụng đèn học</a:t>
            </a:r>
          </a:p>
        </p:txBody>
      </p:sp>
      <p:pic>
        <p:nvPicPr>
          <p:cNvPr id="9" name="Picture 7">
            <a:extLst>
              <a:ext uri="{FF2B5EF4-FFF2-40B4-BE49-F238E27FC236}">
                <a16:creationId xmlns:a16="http://schemas.microsoft.com/office/drawing/2014/main" id="{75B0E6D0-2C11-E3F6-B9A1-2496E196BE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83000" y="335374"/>
            <a:ext cx="1651971" cy="1565242"/>
          </a:xfrm>
          <a:prstGeom prst="rect">
            <a:avLst/>
          </a:prstGeom>
        </p:spPr>
      </p:pic>
      <p:pic>
        <p:nvPicPr>
          <p:cNvPr id="10" name="Picture 6">
            <a:extLst>
              <a:ext uri="{FF2B5EF4-FFF2-40B4-BE49-F238E27FC236}">
                <a16:creationId xmlns:a16="http://schemas.microsoft.com/office/drawing/2014/main" id="{A9917FD7-315F-F3D6-7CFF-5CFEBC9B81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61565" y="7781617"/>
            <a:ext cx="3442869" cy="2159618"/>
          </a:xfrm>
          <a:prstGeom prst="rect">
            <a:avLst/>
          </a:prstGeom>
        </p:spPr>
      </p:pic>
      <p:pic>
        <p:nvPicPr>
          <p:cNvPr id="11" name="Picture 10">
            <a:extLst>
              <a:ext uri="{FF2B5EF4-FFF2-40B4-BE49-F238E27FC236}">
                <a16:creationId xmlns:a16="http://schemas.microsoft.com/office/drawing/2014/main" id="{9F27A4DC-00C4-8FEA-E8D2-DBD772851E05}"/>
              </a:ext>
            </a:extLst>
          </p:cNvPr>
          <p:cNvPicPr>
            <a:picLocks noChangeAspect="1"/>
          </p:cNvPicPr>
          <p:nvPr/>
        </p:nvPicPr>
        <p:blipFill>
          <a:blip r:embed="rId6"/>
          <a:stretch>
            <a:fillRect/>
          </a:stretch>
        </p:blipFill>
        <p:spPr>
          <a:xfrm>
            <a:off x="1037683" y="2985588"/>
            <a:ext cx="8188852" cy="5260718"/>
          </a:xfrm>
          <a:prstGeom prst="rect">
            <a:avLst/>
          </a:prstGeom>
        </p:spPr>
      </p:pic>
      <p:pic>
        <p:nvPicPr>
          <p:cNvPr id="8" name="Picture 6">
            <a:extLst>
              <a:ext uri="{FF2B5EF4-FFF2-40B4-BE49-F238E27FC236}">
                <a16:creationId xmlns:a16="http://schemas.microsoft.com/office/drawing/2014/main" id="{913CA1F9-6E35-1B09-ADC5-271DE29A5C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90844">
            <a:off x="572168" y="7107491"/>
            <a:ext cx="1514106" cy="2785144"/>
          </a:xfrm>
          <a:prstGeom prst="rect">
            <a:avLst/>
          </a:prstGeom>
        </p:spPr>
      </p:pic>
      <p:sp>
        <p:nvSpPr>
          <p:cNvPr id="12" name="TextBox 11">
            <a:extLst>
              <a:ext uri="{FF2B5EF4-FFF2-40B4-BE49-F238E27FC236}">
                <a16:creationId xmlns:a16="http://schemas.microsoft.com/office/drawing/2014/main" id="{5B5EF169-8584-59F4-88C9-7D5857FCF004}"/>
              </a:ext>
            </a:extLst>
          </p:cNvPr>
          <p:cNvSpPr txBox="1"/>
          <p:nvPr/>
        </p:nvSpPr>
        <p:spPr>
          <a:xfrm>
            <a:off x="9292297" y="3032816"/>
            <a:ext cx="7937470" cy="4748801"/>
          </a:xfrm>
          <a:prstGeom prst="rect">
            <a:avLst/>
          </a:prstGeom>
          <a:noFill/>
        </p:spPr>
        <p:txBody>
          <a:bodyPr wrap="square" rtlCol="0">
            <a:spAutoFit/>
          </a:bodyPr>
          <a:lstStyle/>
          <a:p>
            <a:pPr marL="0" marR="0" algn="just">
              <a:lnSpc>
                <a:spcPct val="150000"/>
              </a:lnSpc>
              <a:spcBef>
                <a:spcPts val="300"/>
              </a:spcBef>
              <a:spcAft>
                <a:spcPts val="300"/>
              </a:spcAft>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Trả lời câu hỏi:</a:t>
            </a:r>
          </a:p>
          <a:p>
            <a:pPr marL="0" marR="0" algn="just">
              <a:lnSpc>
                <a:spcPct val="150000"/>
              </a:lnSpc>
              <a:spcBef>
                <a:spcPts val="300"/>
              </a:spcBef>
              <a:spcAft>
                <a:spcPts val="300"/>
              </a:spcAft>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nl-NL" sz="4000">
                <a:solidFill>
                  <a:srgbClr val="000000"/>
                </a:solidFill>
                <a:effectLst/>
                <a:latin typeface="Arial" panose="020B0604020202020204" pitchFamily="34" charset="0"/>
                <a:ea typeface="Calibri" panose="020F0502020204030204" pitchFamily="34" charset="0"/>
                <a:cs typeface="Arial" panose="020B0604020202020204" pitchFamily="34" charset="0"/>
              </a:rPr>
              <a:t> Đèn học nên đặt bên trái hay bên phải người học? </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300"/>
              </a:spcBef>
              <a:spcAft>
                <a:spcPts val="300"/>
              </a:spcAft>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nl-NL" sz="4000">
                <a:solidFill>
                  <a:srgbClr val="000000"/>
                </a:solidFill>
                <a:effectLst/>
                <a:latin typeface="Arial" panose="020B0604020202020204" pitchFamily="34" charset="0"/>
                <a:ea typeface="Calibri" panose="020F0502020204030204" pitchFamily="34" charset="0"/>
                <a:cs typeface="Arial" panose="020B0604020202020204" pitchFamily="34" charset="0"/>
              </a:rPr>
              <a:t> Điều chỉnh đèn như thế nào để không gây chói mắt?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6853916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2A5"/>
        </a:solidFill>
        <a:effectLst/>
      </p:bgPr>
    </p:bg>
    <p:spTree>
      <p:nvGrpSpPr>
        <p:cNvPr id="1" name=""/>
        <p:cNvGrpSpPr/>
        <p:nvPr/>
      </p:nvGrpSpPr>
      <p:grpSpPr>
        <a:xfrm>
          <a:off x="0" y="0"/>
          <a:ext cx="0" cy="0"/>
          <a:chOff x="0" y="0"/>
          <a:chExt cx="0" cy="0"/>
        </a:xfrm>
      </p:grpSpPr>
      <p:grpSp>
        <p:nvGrpSpPr>
          <p:cNvPr id="3" name="Group 3"/>
          <p:cNvGrpSpPr/>
          <p:nvPr/>
        </p:nvGrpSpPr>
        <p:grpSpPr>
          <a:xfrm>
            <a:off x="901730" y="685799"/>
            <a:ext cx="16484541" cy="8915403"/>
            <a:chOff x="-4835" y="-163082"/>
            <a:chExt cx="6290592" cy="3469186"/>
          </a:xfrm>
          <a:solidFill>
            <a:schemeClr val="bg1"/>
          </a:solidFill>
        </p:grpSpPr>
        <p:sp>
          <p:nvSpPr>
            <p:cNvPr id="4" name="Freeform 4"/>
            <p:cNvSpPr/>
            <p:nvPr/>
          </p:nvSpPr>
          <p:spPr>
            <a:xfrm>
              <a:off x="-4835" y="-163082"/>
              <a:ext cx="6290592" cy="3469186"/>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grpFill/>
          </p:spPr>
        </p:sp>
      </p:grpSp>
      <p:pic>
        <p:nvPicPr>
          <p:cNvPr id="9" name="Picture 7">
            <a:extLst>
              <a:ext uri="{FF2B5EF4-FFF2-40B4-BE49-F238E27FC236}">
                <a16:creationId xmlns:a16="http://schemas.microsoft.com/office/drawing/2014/main" id="{75B0E6D0-2C11-E3F6-B9A1-2496E196BE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83000" y="335374"/>
            <a:ext cx="1651971" cy="1565242"/>
          </a:xfrm>
          <a:prstGeom prst="rect">
            <a:avLst/>
          </a:prstGeom>
        </p:spPr>
      </p:pic>
      <p:pic>
        <p:nvPicPr>
          <p:cNvPr id="10" name="Picture 6">
            <a:extLst>
              <a:ext uri="{FF2B5EF4-FFF2-40B4-BE49-F238E27FC236}">
                <a16:creationId xmlns:a16="http://schemas.microsoft.com/office/drawing/2014/main" id="{A9917FD7-315F-F3D6-7CFF-5CFEBC9B81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61565" y="7781617"/>
            <a:ext cx="3442869" cy="2159618"/>
          </a:xfrm>
          <a:prstGeom prst="rect">
            <a:avLst/>
          </a:prstGeom>
        </p:spPr>
      </p:pic>
      <p:pic>
        <p:nvPicPr>
          <p:cNvPr id="11" name="Picture 10">
            <a:extLst>
              <a:ext uri="{FF2B5EF4-FFF2-40B4-BE49-F238E27FC236}">
                <a16:creationId xmlns:a16="http://schemas.microsoft.com/office/drawing/2014/main" id="{9F27A4DC-00C4-8FEA-E8D2-DBD772851E05}"/>
              </a:ext>
            </a:extLst>
          </p:cNvPr>
          <p:cNvPicPr>
            <a:picLocks noChangeAspect="1"/>
          </p:cNvPicPr>
          <p:nvPr/>
        </p:nvPicPr>
        <p:blipFill>
          <a:blip r:embed="rId6"/>
          <a:stretch>
            <a:fillRect/>
          </a:stretch>
        </p:blipFill>
        <p:spPr>
          <a:xfrm>
            <a:off x="5049574" y="2665288"/>
            <a:ext cx="8188852" cy="5798756"/>
          </a:xfrm>
          <a:prstGeom prst="rect">
            <a:avLst/>
          </a:prstGeom>
        </p:spPr>
      </p:pic>
      <p:pic>
        <p:nvPicPr>
          <p:cNvPr id="8" name="Picture 6">
            <a:extLst>
              <a:ext uri="{FF2B5EF4-FFF2-40B4-BE49-F238E27FC236}">
                <a16:creationId xmlns:a16="http://schemas.microsoft.com/office/drawing/2014/main" id="{913CA1F9-6E35-1B09-ADC5-271DE29A5C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90844">
            <a:off x="572168" y="7107491"/>
            <a:ext cx="1514106" cy="2785144"/>
          </a:xfrm>
          <a:prstGeom prst="rect">
            <a:avLst/>
          </a:prstGeom>
        </p:spPr>
      </p:pic>
      <p:sp>
        <p:nvSpPr>
          <p:cNvPr id="12" name="TextBox 11">
            <a:extLst>
              <a:ext uri="{FF2B5EF4-FFF2-40B4-BE49-F238E27FC236}">
                <a16:creationId xmlns:a16="http://schemas.microsoft.com/office/drawing/2014/main" id="{5B5EF169-8584-59F4-88C9-7D5857FCF004}"/>
              </a:ext>
            </a:extLst>
          </p:cNvPr>
          <p:cNvSpPr txBox="1"/>
          <p:nvPr/>
        </p:nvSpPr>
        <p:spPr>
          <a:xfrm>
            <a:off x="874021" y="2226349"/>
            <a:ext cx="5221980" cy="1875265"/>
          </a:xfrm>
          <a:prstGeom prst="wedgeRoundRectCallout">
            <a:avLst>
              <a:gd name="adj1" fmla="val 46562"/>
              <a:gd name="adj2" fmla="val 76910"/>
              <a:gd name="adj3" fmla="val 16667"/>
            </a:avLst>
          </a:prstGeom>
          <a:solidFill>
            <a:schemeClr val="accent5">
              <a:lumMod val="40000"/>
              <a:lumOff val="60000"/>
            </a:schemeClr>
          </a:solidFill>
          <a:ln>
            <a:solidFill>
              <a:schemeClr val="accent3">
                <a:lumMod val="50000"/>
              </a:schemeClr>
            </a:solidFill>
          </a:ln>
        </p:spPr>
        <p:txBody>
          <a:bodyPr wrap="square" rtlCol="0">
            <a:spAutoFit/>
          </a:bodyPr>
          <a:lstStyle/>
          <a:p>
            <a:pPr marL="0" marR="0" algn="just">
              <a:lnSpc>
                <a:spcPct val="150000"/>
              </a:lnSpc>
              <a:spcBef>
                <a:spcPts val="300"/>
              </a:spcBef>
              <a:spcAft>
                <a:spcPts val="300"/>
              </a:spcAft>
            </a:pPr>
            <a:r>
              <a:rPr lang="en-US" sz="3700">
                <a:solidFill>
                  <a:srgbClr val="000000"/>
                </a:solidFill>
                <a:latin typeface="Arial" panose="020B0604020202020204" pitchFamily="34" charset="0"/>
                <a:ea typeface="Calibri" panose="020F0502020204030204" pitchFamily="34" charset="0"/>
                <a:cs typeface="Arial" panose="020B0604020202020204" pitchFamily="34" charset="0"/>
              </a:rPr>
              <a:t>Đèn học nên để bên trái người học</a:t>
            </a:r>
            <a:endParaRPr lang="en-US" sz="3700">
              <a:effectLst/>
              <a:latin typeface="Arial" panose="020B060402020202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7AD6923-CF05-2ED3-A3C0-FA470300CEEB}"/>
              </a:ext>
            </a:extLst>
          </p:cNvPr>
          <p:cNvSpPr txBox="1"/>
          <p:nvPr/>
        </p:nvSpPr>
        <p:spPr>
          <a:xfrm>
            <a:off x="12608821" y="3903484"/>
            <a:ext cx="5221980" cy="1875265"/>
          </a:xfrm>
          <a:prstGeom prst="wedgeRoundRectCallout">
            <a:avLst>
              <a:gd name="adj1" fmla="val -54522"/>
              <a:gd name="adj2" fmla="val 3769"/>
              <a:gd name="adj3" fmla="val 16667"/>
            </a:avLst>
          </a:prstGeom>
          <a:solidFill>
            <a:schemeClr val="accent5">
              <a:lumMod val="40000"/>
              <a:lumOff val="60000"/>
            </a:schemeClr>
          </a:solidFill>
          <a:ln>
            <a:solidFill>
              <a:schemeClr val="accent3">
                <a:lumMod val="50000"/>
              </a:schemeClr>
            </a:solidFill>
          </a:ln>
        </p:spPr>
        <p:txBody>
          <a:bodyPr wrap="square" rtlCol="0">
            <a:spAutoFit/>
          </a:bodyPr>
          <a:lstStyle/>
          <a:p>
            <a:pPr marL="0" marR="0" algn="just">
              <a:lnSpc>
                <a:spcPct val="150000"/>
              </a:lnSpc>
              <a:spcBef>
                <a:spcPts val="300"/>
              </a:spcBef>
              <a:spcAft>
                <a:spcPts val="300"/>
              </a:spcAft>
            </a:pPr>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Điều chỉnh </a:t>
            </a:r>
            <a:r>
              <a:rPr lang="en-US" sz="3700">
                <a:solidFill>
                  <a:srgbClr val="000000"/>
                </a:solidFill>
                <a:latin typeface="Arial" panose="020B0604020202020204" pitchFamily="34" charset="0"/>
                <a:ea typeface="Calibri" panose="020F0502020204030204" pitchFamily="34" charset="0"/>
                <a:cs typeface="Arial" panose="020B0604020202020204" pitchFamily="34" charset="0"/>
              </a:rPr>
              <a:t>ánh sáng đèn vừa phải</a:t>
            </a:r>
            <a:endParaRPr lang="en-US" sz="37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8674659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2A5"/>
        </a:solidFill>
        <a:effectLst/>
      </p:bgPr>
    </p:bg>
    <p:spTree>
      <p:nvGrpSpPr>
        <p:cNvPr id="1" name=""/>
        <p:cNvGrpSpPr/>
        <p:nvPr/>
      </p:nvGrpSpPr>
      <p:grpSpPr>
        <a:xfrm>
          <a:off x="0" y="0"/>
          <a:ext cx="0" cy="0"/>
          <a:chOff x="0" y="0"/>
          <a:chExt cx="0" cy="0"/>
        </a:xfrm>
      </p:grpSpPr>
      <p:grpSp>
        <p:nvGrpSpPr>
          <p:cNvPr id="3" name="Group 3"/>
          <p:cNvGrpSpPr/>
          <p:nvPr/>
        </p:nvGrpSpPr>
        <p:grpSpPr>
          <a:xfrm>
            <a:off x="901730" y="685799"/>
            <a:ext cx="16484541" cy="8915403"/>
            <a:chOff x="-4835" y="-163082"/>
            <a:chExt cx="6290592" cy="3469186"/>
          </a:xfrm>
          <a:solidFill>
            <a:schemeClr val="bg1"/>
          </a:solidFill>
        </p:grpSpPr>
        <p:sp>
          <p:nvSpPr>
            <p:cNvPr id="4" name="Freeform 4"/>
            <p:cNvSpPr/>
            <p:nvPr/>
          </p:nvSpPr>
          <p:spPr>
            <a:xfrm>
              <a:off x="-4835" y="-163082"/>
              <a:ext cx="6290592" cy="3469186"/>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grpFill/>
          </p:spPr>
        </p:sp>
      </p:grpSp>
      <p:pic>
        <p:nvPicPr>
          <p:cNvPr id="9" name="Picture 7">
            <a:extLst>
              <a:ext uri="{FF2B5EF4-FFF2-40B4-BE49-F238E27FC236}">
                <a16:creationId xmlns:a16="http://schemas.microsoft.com/office/drawing/2014/main" id="{75B0E6D0-2C11-E3F6-B9A1-2496E196BE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83000" y="335374"/>
            <a:ext cx="1651971" cy="1565242"/>
          </a:xfrm>
          <a:prstGeom prst="rect">
            <a:avLst/>
          </a:prstGeom>
        </p:spPr>
      </p:pic>
      <p:pic>
        <p:nvPicPr>
          <p:cNvPr id="10" name="Picture 6">
            <a:extLst>
              <a:ext uri="{FF2B5EF4-FFF2-40B4-BE49-F238E27FC236}">
                <a16:creationId xmlns:a16="http://schemas.microsoft.com/office/drawing/2014/main" id="{A9917FD7-315F-F3D6-7CFF-5CFEBC9B81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61565" y="7781617"/>
            <a:ext cx="3442869" cy="2159618"/>
          </a:xfrm>
          <a:prstGeom prst="rect">
            <a:avLst/>
          </a:prstGeom>
        </p:spPr>
      </p:pic>
      <p:pic>
        <p:nvPicPr>
          <p:cNvPr id="8" name="Picture 6">
            <a:extLst>
              <a:ext uri="{FF2B5EF4-FFF2-40B4-BE49-F238E27FC236}">
                <a16:creationId xmlns:a16="http://schemas.microsoft.com/office/drawing/2014/main" id="{913CA1F9-6E35-1B09-ADC5-271DE29A5C3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90844">
            <a:off x="572168" y="7107491"/>
            <a:ext cx="1514106" cy="2785144"/>
          </a:xfrm>
          <a:prstGeom prst="rect">
            <a:avLst/>
          </a:prstGeom>
        </p:spPr>
      </p:pic>
      <p:sp>
        <p:nvSpPr>
          <p:cNvPr id="13" name="TextBox 12">
            <a:extLst>
              <a:ext uri="{FF2B5EF4-FFF2-40B4-BE49-F238E27FC236}">
                <a16:creationId xmlns:a16="http://schemas.microsoft.com/office/drawing/2014/main" id="{A7AD6923-CF05-2ED3-A3C0-FA470300CEEB}"/>
              </a:ext>
            </a:extLst>
          </p:cNvPr>
          <p:cNvSpPr txBox="1"/>
          <p:nvPr/>
        </p:nvSpPr>
        <p:spPr>
          <a:xfrm>
            <a:off x="2201242" y="1807675"/>
            <a:ext cx="14345150" cy="4118948"/>
          </a:xfrm>
          <a:prstGeom prst="rect">
            <a:avLst/>
          </a:prstGeom>
          <a:noFill/>
          <a:ln>
            <a:noFill/>
          </a:ln>
        </p:spPr>
        <p:txBody>
          <a:bodyPr wrap="square" rtlCol="0">
            <a:spAutoFit/>
          </a:bodyPr>
          <a:lstStyle/>
          <a:p>
            <a:pPr marL="0" marR="0" algn="just">
              <a:lnSpc>
                <a:spcPct val="150000"/>
              </a:lnSpc>
              <a:spcBef>
                <a:spcPts val="300"/>
              </a:spcBef>
              <a:spcAft>
                <a:spcPts val="300"/>
              </a:spcAft>
            </a:pPr>
            <a:r>
              <a:rPr lang="en-US" sz="450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4500">
                <a:solidFill>
                  <a:srgbClr val="000000"/>
                </a:solidFill>
                <a:effectLst/>
                <a:latin typeface="Arial" panose="020B0604020202020204" pitchFamily="34" charset="0"/>
                <a:ea typeface="Calibri" panose="020F0502020204030204" pitchFamily="34" charset="0"/>
                <a:cs typeface="Arial" panose="020B0604020202020204" pitchFamily="34" charset="0"/>
              </a:rPr>
              <a:t>Đặt đèn học ở vị trí chắc chắn phía bên trái người học. Điều chỉnh đèn có độ sáng vừa phải, điều chỉnh hướng chiếu sáng để ánh sáng không chiêu thắng vào mắt gây chói mắt</a:t>
            </a:r>
            <a:r>
              <a:rPr lang="en-US" sz="45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50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67D7D60-8AC5-C6F2-9EE9-D18CC6EE02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01084" y="5271174"/>
            <a:ext cx="8145465" cy="4297680"/>
          </a:xfrm>
          <a:prstGeom prst="rect">
            <a:avLst/>
          </a:prstGeom>
        </p:spPr>
      </p:pic>
    </p:spTree>
    <p:extLst>
      <p:ext uri="{BB962C8B-B14F-4D97-AF65-F5344CB8AC3E}">
        <p14:creationId xmlns:p14="http://schemas.microsoft.com/office/powerpoint/2010/main" val="154261207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2" presetClass="entr" presetSubtype="4"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2A5"/>
        </a:solidFill>
        <a:effectLst/>
      </p:bgPr>
    </p:bg>
    <p:spTree>
      <p:nvGrpSpPr>
        <p:cNvPr id="1" name=""/>
        <p:cNvGrpSpPr/>
        <p:nvPr/>
      </p:nvGrpSpPr>
      <p:grpSpPr>
        <a:xfrm>
          <a:off x="0" y="0"/>
          <a:ext cx="0" cy="0"/>
          <a:chOff x="0" y="0"/>
          <a:chExt cx="0" cy="0"/>
        </a:xfrm>
      </p:grpSpPr>
      <p:grpSp>
        <p:nvGrpSpPr>
          <p:cNvPr id="3" name="Group 3"/>
          <p:cNvGrpSpPr/>
          <p:nvPr/>
        </p:nvGrpSpPr>
        <p:grpSpPr>
          <a:xfrm>
            <a:off x="901730" y="685799"/>
            <a:ext cx="16484541" cy="8915403"/>
            <a:chOff x="-4835" y="-163082"/>
            <a:chExt cx="6290592" cy="3469186"/>
          </a:xfrm>
          <a:solidFill>
            <a:schemeClr val="bg1"/>
          </a:solidFill>
        </p:grpSpPr>
        <p:sp>
          <p:nvSpPr>
            <p:cNvPr id="4" name="Freeform 4"/>
            <p:cNvSpPr/>
            <p:nvPr/>
          </p:nvSpPr>
          <p:spPr>
            <a:xfrm>
              <a:off x="-4835" y="-163082"/>
              <a:ext cx="6290592" cy="3469186"/>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grpFill/>
          </p:spPr>
        </p:sp>
      </p:grpSp>
      <p:pic>
        <p:nvPicPr>
          <p:cNvPr id="9" name="Picture 7">
            <a:extLst>
              <a:ext uri="{FF2B5EF4-FFF2-40B4-BE49-F238E27FC236}">
                <a16:creationId xmlns:a16="http://schemas.microsoft.com/office/drawing/2014/main" id="{75B0E6D0-2C11-E3F6-B9A1-2496E196BE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83000" y="335374"/>
            <a:ext cx="1651971" cy="1565242"/>
          </a:xfrm>
          <a:prstGeom prst="rect">
            <a:avLst/>
          </a:prstGeom>
        </p:spPr>
      </p:pic>
      <p:pic>
        <p:nvPicPr>
          <p:cNvPr id="8" name="Picture 6">
            <a:extLst>
              <a:ext uri="{FF2B5EF4-FFF2-40B4-BE49-F238E27FC236}">
                <a16:creationId xmlns:a16="http://schemas.microsoft.com/office/drawing/2014/main" id="{913CA1F9-6E35-1B09-ADC5-271DE29A5C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90844">
            <a:off x="572168" y="7107491"/>
            <a:ext cx="1514106" cy="2785144"/>
          </a:xfrm>
          <a:prstGeom prst="rect">
            <a:avLst/>
          </a:prstGeom>
        </p:spPr>
      </p:pic>
      <p:sp>
        <p:nvSpPr>
          <p:cNvPr id="13" name="TextBox 12">
            <a:extLst>
              <a:ext uri="{FF2B5EF4-FFF2-40B4-BE49-F238E27FC236}">
                <a16:creationId xmlns:a16="http://schemas.microsoft.com/office/drawing/2014/main" id="{A7AD6923-CF05-2ED3-A3C0-FA470300CEEB}"/>
              </a:ext>
            </a:extLst>
          </p:cNvPr>
          <p:cNvSpPr txBox="1"/>
          <p:nvPr/>
        </p:nvSpPr>
        <p:spPr>
          <a:xfrm>
            <a:off x="1971425" y="848431"/>
            <a:ext cx="14345150" cy="1144352"/>
          </a:xfrm>
          <a:prstGeom prst="rect">
            <a:avLst/>
          </a:prstGeom>
          <a:noFill/>
          <a:ln>
            <a:noFill/>
          </a:ln>
        </p:spPr>
        <p:txBody>
          <a:bodyPr wrap="square" rtlCol="0">
            <a:spAutoFit/>
          </a:bodyPr>
          <a:lstStyle/>
          <a:p>
            <a:pPr marL="0" marR="0" algn="ctr">
              <a:lnSpc>
                <a:spcPct val="150000"/>
              </a:lnSpc>
              <a:spcBef>
                <a:spcPts val="300"/>
              </a:spcBef>
              <a:spcAft>
                <a:spcPts val="300"/>
              </a:spcAft>
            </a:pPr>
            <a:r>
              <a:rPr lang="en-US" sz="5200" b="1">
                <a:solidFill>
                  <a:srgbClr val="000000"/>
                </a:solidFill>
                <a:latin typeface="Arial" panose="020B0604020202020204" pitchFamily="34" charset="0"/>
                <a:ea typeface="Calibri" panose="020F0502020204030204" pitchFamily="34" charset="0"/>
                <a:cs typeface="Arial" panose="020B0604020202020204" pitchFamily="34" charset="0"/>
              </a:rPr>
              <a:t>Trình tự thao tác sử dụng đèn học </a:t>
            </a:r>
            <a:endParaRPr lang="en-US" sz="5200" b="1">
              <a:effectLst/>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62BB8CD7-F135-D635-E31C-E40760CB6259}"/>
              </a:ext>
            </a:extLst>
          </p:cNvPr>
          <p:cNvSpPr txBox="1"/>
          <p:nvPr/>
        </p:nvSpPr>
        <p:spPr>
          <a:xfrm>
            <a:off x="1643403" y="2251041"/>
            <a:ext cx="15544800" cy="784830"/>
          </a:xfrm>
          <a:prstGeom prst="rect">
            <a:avLst/>
          </a:prstGeom>
          <a:noFill/>
        </p:spPr>
        <p:txBody>
          <a:bodyPr wrap="square" rtlCol="0">
            <a:spAutoFit/>
          </a:bodyPr>
          <a:lstStyle/>
          <a:p>
            <a:r>
              <a:rPr lang="en-US" sz="4500">
                <a:latin typeface="Arial" panose="020B0604020202020204" pitchFamily="34" charset="0"/>
                <a:cs typeface="Arial" panose="020B0604020202020204" pitchFamily="34" charset="0"/>
              </a:rPr>
              <a:t>Các em hãy sắp xếp đúng thứ tự của việc sử dụng đèn học </a:t>
            </a:r>
          </a:p>
        </p:txBody>
      </p:sp>
      <p:pic>
        <p:nvPicPr>
          <p:cNvPr id="7" name="Picture 6">
            <a:extLst>
              <a:ext uri="{FF2B5EF4-FFF2-40B4-BE49-F238E27FC236}">
                <a16:creationId xmlns:a16="http://schemas.microsoft.com/office/drawing/2014/main" id="{7DDF4035-CC06-C303-CB5D-4780E93CF002}"/>
              </a:ext>
            </a:extLst>
          </p:cNvPr>
          <p:cNvPicPr>
            <a:picLocks noChangeAspect="1"/>
          </p:cNvPicPr>
          <p:nvPr/>
        </p:nvPicPr>
        <p:blipFill>
          <a:blip r:embed="rId6"/>
          <a:stretch>
            <a:fillRect/>
          </a:stretch>
        </p:blipFill>
        <p:spPr>
          <a:xfrm>
            <a:off x="2483040" y="3550329"/>
            <a:ext cx="13972688" cy="1833648"/>
          </a:xfrm>
          <a:prstGeom prst="rect">
            <a:avLst/>
          </a:prstGeom>
        </p:spPr>
      </p:pic>
      <p:pic>
        <p:nvPicPr>
          <p:cNvPr id="12" name="Picture 11">
            <a:extLst>
              <a:ext uri="{FF2B5EF4-FFF2-40B4-BE49-F238E27FC236}">
                <a16:creationId xmlns:a16="http://schemas.microsoft.com/office/drawing/2014/main" id="{0DB96C71-A35A-465F-8202-0DB15E5FC017}"/>
              </a:ext>
            </a:extLst>
          </p:cNvPr>
          <p:cNvPicPr>
            <a:picLocks noChangeAspect="1"/>
          </p:cNvPicPr>
          <p:nvPr/>
        </p:nvPicPr>
        <p:blipFill rotWithShape="1">
          <a:blip r:embed="rId7">
            <a:extLst>
              <a:ext uri="{28A0092B-C50C-407E-A947-70E740481C1C}">
                <a14:useLocalDpi xmlns:a14="http://schemas.microsoft.com/office/drawing/2010/main" val="0"/>
              </a:ext>
            </a:extLst>
          </a:blip>
          <a:srcRect l="55318" t="42607" r="20631" b="35000"/>
          <a:stretch/>
        </p:blipFill>
        <p:spPr>
          <a:xfrm>
            <a:off x="1993196" y="6167481"/>
            <a:ext cx="1524000" cy="1418918"/>
          </a:xfrm>
          <a:prstGeom prst="rect">
            <a:avLst/>
          </a:prstGeom>
        </p:spPr>
      </p:pic>
      <p:sp>
        <p:nvSpPr>
          <p:cNvPr id="14" name="TextBox 13">
            <a:extLst>
              <a:ext uri="{FF2B5EF4-FFF2-40B4-BE49-F238E27FC236}">
                <a16:creationId xmlns:a16="http://schemas.microsoft.com/office/drawing/2014/main" id="{E97CADE0-8214-0363-065F-1A841ABEDC1F}"/>
              </a:ext>
            </a:extLst>
          </p:cNvPr>
          <p:cNvSpPr txBox="1"/>
          <p:nvPr/>
        </p:nvSpPr>
        <p:spPr>
          <a:xfrm>
            <a:off x="3961726" y="6320787"/>
            <a:ext cx="4267200" cy="784830"/>
          </a:xfrm>
          <a:prstGeom prst="rect">
            <a:avLst/>
          </a:prstGeom>
          <a:noFill/>
        </p:spPr>
        <p:txBody>
          <a:bodyPr wrap="square" rtlCol="0">
            <a:spAutoFit/>
          </a:bodyPr>
          <a:lstStyle/>
          <a:p>
            <a:r>
              <a:rPr lang="en-US" sz="4500">
                <a:latin typeface="Arial" panose="020B0604020202020204" pitchFamily="34" charset="0"/>
                <a:cs typeface="Arial" panose="020B0604020202020204" pitchFamily="34" charset="0"/>
              </a:rPr>
              <a:t>Thứ tự đúng là: </a:t>
            </a:r>
          </a:p>
        </p:txBody>
      </p:sp>
      <p:sp>
        <p:nvSpPr>
          <p:cNvPr id="15" name="TextBox 14">
            <a:extLst>
              <a:ext uri="{FF2B5EF4-FFF2-40B4-BE49-F238E27FC236}">
                <a16:creationId xmlns:a16="http://schemas.microsoft.com/office/drawing/2014/main" id="{FD38B771-C7CA-9D93-7DD7-FB32218FDE1C}"/>
              </a:ext>
            </a:extLst>
          </p:cNvPr>
          <p:cNvSpPr txBox="1"/>
          <p:nvPr/>
        </p:nvSpPr>
        <p:spPr>
          <a:xfrm>
            <a:off x="2755196" y="7427674"/>
            <a:ext cx="5180926" cy="707886"/>
          </a:xfrm>
          <a:prstGeom prst="rect">
            <a:avLst/>
          </a:prstGeom>
          <a:solidFill>
            <a:srgbClr val="C4CEE9"/>
          </a:solidFill>
        </p:spPr>
        <p:txBody>
          <a:bodyPr wrap="square" rtlCol="0">
            <a:spAutoFit/>
          </a:bodyPr>
          <a:lstStyle/>
          <a:p>
            <a:r>
              <a:rPr lang="en-US" sz="4000">
                <a:latin typeface="Arial" panose="020B0604020202020204" pitchFamily="34" charset="0"/>
                <a:cs typeface="Arial" panose="020B0604020202020204" pitchFamily="34" charset="0"/>
              </a:rPr>
              <a:t>1. Đặt đèn đúng vị  trí</a:t>
            </a:r>
          </a:p>
        </p:txBody>
      </p:sp>
      <p:sp>
        <p:nvSpPr>
          <p:cNvPr id="16" name="TextBox 15">
            <a:extLst>
              <a:ext uri="{FF2B5EF4-FFF2-40B4-BE49-F238E27FC236}">
                <a16:creationId xmlns:a16="http://schemas.microsoft.com/office/drawing/2014/main" id="{F31E1F76-22BA-5937-421A-09F874D6A9B8}"/>
              </a:ext>
            </a:extLst>
          </p:cNvPr>
          <p:cNvSpPr txBox="1"/>
          <p:nvPr/>
        </p:nvSpPr>
        <p:spPr>
          <a:xfrm>
            <a:off x="2755196" y="8730683"/>
            <a:ext cx="5180926" cy="707886"/>
          </a:xfrm>
          <a:prstGeom prst="rect">
            <a:avLst/>
          </a:prstGeom>
          <a:solidFill>
            <a:srgbClr val="D0E39B"/>
          </a:solidFill>
        </p:spPr>
        <p:txBody>
          <a:bodyPr wrap="square" rtlCol="0">
            <a:spAutoFit/>
          </a:bodyPr>
          <a:lstStyle/>
          <a:p>
            <a:r>
              <a:rPr lang="en-US" sz="4000">
                <a:latin typeface="Arial" panose="020B0604020202020204" pitchFamily="34" charset="0"/>
                <a:cs typeface="Arial" panose="020B0604020202020204" pitchFamily="34" charset="0"/>
              </a:rPr>
              <a:t>2. Bật đèn</a:t>
            </a:r>
          </a:p>
        </p:txBody>
      </p:sp>
      <p:sp>
        <p:nvSpPr>
          <p:cNvPr id="17" name="TextBox 16">
            <a:extLst>
              <a:ext uri="{FF2B5EF4-FFF2-40B4-BE49-F238E27FC236}">
                <a16:creationId xmlns:a16="http://schemas.microsoft.com/office/drawing/2014/main" id="{26A895FB-5D88-72BF-257D-9DE5717BF5B7}"/>
              </a:ext>
            </a:extLst>
          </p:cNvPr>
          <p:cNvSpPr txBox="1"/>
          <p:nvPr/>
        </p:nvSpPr>
        <p:spPr>
          <a:xfrm>
            <a:off x="9237419" y="7374239"/>
            <a:ext cx="7145580" cy="707886"/>
          </a:xfrm>
          <a:prstGeom prst="rect">
            <a:avLst/>
          </a:prstGeom>
          <a:solidFill>
            <a:srgbClr val="FFECCC"/>
          </a:solidFill>
        </p:spPr>
        <p:txBody>
          <a:bodyPr wrap="square" rtlCol="0">
            <a:spAutoFit/>
          </a:bodyPr>
          <a:lstStyle/>
          <a:p>
            <a:r>
              <a:rPr lang="en-US" sz="4000">
                <a:latin typeface="Arial" panose="020B0604020202020204" pitchFamily="34" charset="0"/>
                <a:cs typeface="Arial" panose="020B0604020202020204" pitchFamily="34" charset="0"/>
              </a:rPr>
              <a:t>3. Điều chỉnh độ sáng, hướng </a:t>
            </a:r>
          </a:p>
        </p:txBody>
      </p:sp>
      <p:sp>
        <p:nvSpPr>
          <p:cNvPr id="18" name="TextBox 17">
            <a:extLst>
              <a:ext uri="{FF2B5EF4-FFF2-40B4-BE49-F238E27FC236}">
                <a16:creationId xmlns:a16="http://schemas.microsoft.com/office/drawing/2014/main" id="{558D7E1F-94F7-1EAE-22BA-5CCC90389D95}"/>
              </a:ext>
            </a:extLst>
          </p:cNvPr>
          <p:cNvSpPr txBox="1"/>
          <p:nvPr/>
        </p:nvSpPr>
        <p:spPr>
          <a:xfrm>
            <a:off x="9237418" y="8549187"/>
            <a:ext cx="7145579" cy="707886"/>
          </a:xfrm>
          <a:prstGeom prst="rect">
            <a:avLst/>
          </a:prstGeom>
          <a:solidFill>
            <a:srgbClr val="B2DCF6"/>
          </a:solidFill>
        </p:spPr>
        <p:txBody>
          <a:bodyPr wrap="square" rtlCol="0">
            <a:spAutoFit/>
          </a:bodyPr>
          <a:lstStyle/>
          <a:p>
            <a:r>
              <a:rPr lang="en-US" sz="4000">
                <a:latin typeface="Arial" panose="020B0604020202020204" pitchFamily="34" charset="0"/>
                <a:cs typeface="Arial" panose="020B0604020202020204" pitchFamily="34" charset="0"/>
              </a:rPr>
              <a:t>4. Tắt khi không sử dụng</a:t>
            </a:r>
          </a:p>
        </p:txBody>
      </p:sp>
      <p:pic>
        <p:nvPicPr>
          <p:cNvPr id="10" name="Picture 6">
            <a:extLst>
              <a:ext uri="{FF2B5EF4-FFF2-40B4-BE49-F238E27FC236}">
                <a16:creationId xmlns:a16="http://schemas.microsoft.com/office/drawing/2014/main" id="{A9917FD7-315F-F3D6-7CFF-5CFEBC9B81E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466768" y="7728182"/>
            <a:ext cx="3442869" cy="2159618"/>
          </a:xfrm>
          <a:prstGeom prst="rect">
            <a:avLst/>
          </a:prstGeom>
        </p:spPr>
      </p:pic>
    </p:spTree>
    <p:extLst>
      <p:ext uri="{BB962C8B-B14F-4D97-AF65-F5344CB8AC3E}">
        <p14:creationId xmlns:p14="http://schemas.microsoft.com/office/powerpoint/2010/main" val="235903936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par>
                                <p:cTn id="31" presetID="16" presetClass="entr" presetSubtype="21"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ppt_x"/>
                                          </p:val>
                                        </p:tav>
                                        <p:tav tm="100000">
                                          <p:val>
                                            <p:strVal val="#ppt_x"/>
                                          </p:val>
                                        </p:tav>
                                      </p:tavLst>
                                    </p:anim>
                                    <p:anim calcmode="lin" valueType="num">
                                      <p:cBhvr additive="base">
                                        <p:cTn id="4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additive="base">
                                        <p:cTn id="54" dur="500" fill="hold"/>
                                        <p:tgtEl>
                                          <p:spTgt spid="16"/>
                                        </p:tgtEl>
                                        <p:attrNameLst>
                                          <p:attrName>ppt_x</p:attrName>
                                        </p:attrNameLst>
                                      </p:cBhvr>
                                      <p:tavLst>
                                        <p:tav tm="0">
                                          <p:val>
                                            <p:strVal val="#ppt_x"/>
                                          </p:val>
                                        </p:tav>
                                        <p:tav tm="100000">
                                          <p:val>
                                            <p:strVal val="#ppt_x"/>
                                          </p:val>
                                        </p:tav>
                                      </p:tavLst>
                                    </p:anim>
                                    <p:anim calcmode="lin" valueType="num">
                                      <p:cBhvr additive="base">
                                        <p:cTn id="5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additive="base">
                                        <p:cTn id="60" dur="500" fill="hold"/>
                                        <p:tgtEl>
                                          <p:spTgt spid="17"/>
                                        </p:tgtEl>
                                        <p:attrNameLst>
                                          <p:attrName>ppt_x</p:attrName>
                                        </p:attrNameLst>
                                      </p:cBhvr>
                                      <p:tavLst>
                                        <p:tav tm="0">
                                          <p:val>
                                            <p:strVal val="#ppt_x"/>
                                          </p:val>
                                        </p:tav>
                                        <p:tav tm="100000">
                                          <p:val>
                                            <p:strVal val="#ppt_x"/>
                                          </p:val>
                                        </p:tav>
                                      </p:tavLst>
                                    </p:anim>
                                    <p:anim calcmode="lin" valueType="num">
                                      <p:cBhvr additive="base">
                                        <p:cTn id="6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additive="base">
                                        <p:cTn id="66" dur="500" fill="hold"/>
                                        <p:tgtEl>
                                          <p:spTgt spid="18"/>
                                        </p:tgtEl>
                                        <p:attrNameLst>
                                          <p:attrName>ppt_x</p:attrName>
                                        </p:attrNameLst>
                                      </p:cBhvr>
                                      <p:tavLst>
                                        <p:tav tm="0">
                                          <p:val>
                                            <p:strVal val="#ppt_x"/>
                                          </p:val>
                                        </p:tav>
                                        <p:tav tm="100000">
                                          <p:val>
                                            <p:strVal val="#ppt_x"/>
                                          </p:val>
                                        </p:tav>
                                      </p:tavLst>
                                    </p:anim>
                                    <p:anim calcmode="lin" valueType="num">
                                      <p:cBhvr additive="base">
                                        <p:cTn id="6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14" grpId="0"/>
      <p:bldP spid="15" grpId="0" animBg="1"/>
      <p:bldP spid="16"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2A5"/>
        </a:solidFill>
        <a:effectLst/>
      </p:bgPr>
    </p:bg>
    <p:spTree>
      <p:nvGrpSpPr>
        <p:cNvPr id="1" name=""/>
        <p:cNvGrpSpPr/>
        <p:nvPr/>
      </p:nvGrpSpPr>
      <p:grpSpPr>
        <a:xfrm>
          <a:off x="0" y="0"/>
          <a:ext cx="0" cy="0"/>
          <a:chOff x="0" y="0"/>
          <a:chExt cx="0" cy="0"/>
        </a:xfrm>
      </p:grpSpPr>
      <p:grpSp>
        <p:nvGrpSpPr>
          <p:cNvPr id="3" name="Group 3"/>
          <p:cNvGrpSpPr/>
          <p:nvPr/>
        </p:nvGrpSpPr>
        <p:grpSpPr>
          <a:xfrm>
            <a:off x="901730" y="685799"/>
            <a:ext cx="16484541" cy="8915403"/>
            <a:chOff x="-4835" y="-163082"/>
            <a:chExt cx="6290592" cy="3469186"/>
          </a:xfrm>
          <a:solidFill>
            <a:schemeClr val="bg1"/>
          </a:solidFill>
        </p:grpSpPr>
        <p:sp>
          <p:nvSpPr>
            <p:cNvPr id="4" name="Freeform 4"/>
            <p:cNvSpPr/>
            <p:nvPr/>
          </p:nvSpPr>
          <p:spPr>
            <a:xfrm>
              <a:off x="-4835" y="-163082"/>
              <a:ext cx="6290592" cy="3469186"/>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grpFill/>
          </p:spPr>
        </p:sp>
      </p:grpSp>
      <p:pic>
        <p:nvPicPr>
          <p:cNvPr id="9" name="Picture 7">
            <a:extLst>
              <a:ext uri="{FF2B5EF4-FFF2-40B4-BE49-F238E27FC236}">
                <a16:creationId xmlns:a16="http://schemas.microsoft.com/office/drawing/2014/main" id="{75B0E6D0-2C11-E3F6-B9A1-2496E196BE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83000" y="335374"/>
            <a:ext cx="1651971" cy="1565242"/>
          </a:xfrm>
          <a:prstGeom prst="rect">
            <a:avLst/>
          </a:prstGeom>
        </p:spPr>
      </p:pic>
      <p:sp>
        <p:nvSpPr>
          <p:cNvPr id="13" name="TextBox 12">
            <a:extLst>
              <a:ext uri="{FF2B5EF4-FFF2-40B4-BE49-F238E27FC236}">
                <a16:creationId xmlns:a16="http://schemas.microsoft.com/office/drawing/2014/main" id="{A7AD6923-CF05-2ED3-A3C0-FA470300CEEB}"/>
              </a:ext>
            </a:extLst>
          </p:cNvPr>
          <p:cNvSpPr txBox="1"/>
          <p:nvPr/>
        </p:nvSpPr>
        <p:spPr>
          <a:xfrm>
            <a:off x="1515505" y="624864"/>
            <a:ext cx="14345150" cy="1103892"/>
          </a:xfrm>
          <a:prstGeom prst="rect">
            <a:avLst/>
          </a:prstGeom>
          <a:noFill/>
          <a:ln>
            <a:noFill/>
          </a:ln>
        </p:spPr>
        <p:txBody>
          <a:bodyPr wrap="square" rtlCol="0">
            <a:spAutoFit/>
          </a:bodyPr>
          <a:lstStyle/>
          <a:p>
            <a:pPr marL="0" marR="0" algn="just">
              <a:lnSpc>
                <a:spcPct val="150000"/>
              </a:lnSpc>
              <a:spcBef>
                <a:spcPts val="300"/>
              </a:spcBef>
              <a:spcAft>
                <a:spcPts val="300"/>
              </a:spcAft>
            </a:pPr>
            <a:r>
              <a:rPr lang="en-US" sz="5000" b="1">
                <a:solidFill>
                  <a:srgbClr val="000000"/>
                </a:solidFill>
                <a:effectLst/>
                <a:latin typeface="Arial" panose="020B0604020202020204" pitchFamily="34" charset="0"/>
                <a:ea typeface="Calibri" panose="020F0502020204030204" pitchFamily="34" charset="0"/>
                <a:cs typeface="Arial" panose="020B0604020202020204" pitchFamily="34" charset="0"/>
              </a:rPr>
              <a:t>5. An toàn khi sử dụng đèn học </a:t>
            </a:r>
            <a:endParaRPr lang="en-US" sz="5000" b="1">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9F870FC7-884A-D0D9-5A0E-93F91341FF5B}"/>
              </a:ext>
            </a:extLst>
          </p:cNvPr>
          <p:cNvPicPr>
            <a:picLocks noChangeAspect="1"/>
          </p:cNvPicPr>
          <p:nvPr/>
        </p:nvPicPr>
        <p:blipFill>
          <a:blip r:embed="rId4"/>
          <a:stretch>
            <a:fillRect/>
          </a:stretch>
        </p:blipFill>
        <p:spPr>
          <a:xfrm>
            <a:off x="936582" y="2964276"/>
            <a:ext cx="4669110" cy="3533959"/>
          </a:xfrm>
          <a:prstGeom prst="rect">
            <a:avLst/>
          </a:prstGeom>
        </p:spPr>
      </p:pic>
      <p:pic>
        <p:nvPicPr>
          <p:cNvPr id="11" name="Picture 10">
            <a:extLst>
              <a:ext uri="{FF2B5EF4-FFF2-40B4-BE49-F238E27FC236}">
                <a16:creationId xmlns:a16="http://schemas.microsoft.com/office/drawing/2014/main" id="{4D88BE19-0A05-84AD-1324-EE797E904E32}"/>
              </a:ext>
            </a:extLst>
          </p:cNvPr>
          <p:cNvPicPr>
            <a:picLocks noChangeAspect="1"/>
          </p:cNvPicPr>
          <p:nvPr/>
        </p:nvPicPr>
        <p:blipFill>
          <a:blip r:embed="rId5"/>
          <a:stretch>
            <a:fillRect/>
          </a:stretch>
        </p:blipFill>
        <p:spPr>
          <a:xfrm>
            <a:off x="5314792" y="6208753"/>
            <a:ext cx="4435677" cy="3295955"/>
          </a:xfrm>
          <a:prstGeom prst="rect">
            <a:avLst/>
          </a:prstGeom>
        </p:spPr>
      </p:pic>
      <p:pic>
        <p:nvPicPr>
          <p:cNvPr id="14" name="Picture 13">
            <a:extLst>
              <a:ext uri="{FF2B5EF4-FFF2-40B4-BE49-F238E27FC236}">
                <a16:creationId xmlns:a16="http://schemas.microsoft.com/office/drawing/2014/main" id="{FA8D17CB-9D03-BAC1-95A7-2618561ED83F}"/>
              </a:ext>
            </a:extLst>
          </p:cNvPr>
          <p:cNvPicPr>
            <a:picLocks noChangeAspect="1"/>
          </p:cNvPicPr>
          <p:nvPr/>
        </p:nvPicPr>
        <p:blipFill>
          <a:blip r:embed="rId6"/>
          <a:stretch>
            <a:fillRect/>
          </a:stretch>
        </p:blipFill>
        <p:spPr>
          <a:xfrm>
            <a:off x="9149852" y="2829484"/>
            <a:ext cx="4459058" cy="3382733"/>
          </a:xfrm>
          <a:prstGeom prst="rect">
            <a:avLst/>
          </a:prstGeom>
        </p:spPr>
      </p:pic>
      <p:pic>
        <p:nvPicPr>
          <p:cNvPr id="16" name="Picture 15">
            <a:extLst>
              <a:ext uri="{FF2B5EF4-FFF2-40B4-BE49-F238E27FC236}">
                <a16:creationId xmlns:a16="http://schemas.microsoft.com/office/drawing/2014/main" id="{199F426F-1F2D-1B23-12EE-0A1873B2B09B}"/>
              </a:ext>
            </a:extLst>
          </p:cNvPr>
          <p:cNvPicPr>
            <a:picLocks noChangeAspect="1"/>
          </p:cNvPicPr>
          <p:nvPr/>
        </p:nvPicPr>
        <p:blipFill>
          <a:blip r:embed="rId7"/>
          <a:stretch>
            <a:fillRect/>
          </a:stretch>
        </p:blipFill>
        <p:spPr>
          <a:xfrm>
            <a:off x="12825926" y="6204849"/>
            <a:ext cx="4435677" cy="3401053"/>
          </a:xfrm>
          <a:prstGeom prst="rect">
            <a:avLst/>
          </a:prstGeom>
        </p:spPr>
      </p:pic>
      <p:pic>
        <p:nvPicPr>
          <p:cNvPr id="8" name="Picture 6">
            <a:extLst>
              <a:ext uri="{FF2B5EF4-FFF2-40B4-BE49-F238E27FC236}">
                <a16:creationId xmlns:a16="http://schemas.microsoft.com/office/drawing/2014/main" id="{913CA1F9-6E35-1B09-ADC5-271DE29A5C3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90844">
            <a:off x="572168" y="7107491"/>
            <a:ext cx="1514106" cy="2785144"/>
          </a:xfrm>
          <a:prstGeom prst="rect">
            <a:avLst/>
          </a:prstGeom>
        </p:spPr>
      </p:pic>
      <p:sp>
        <p:nvSpPr>
          <p:cNvPr id="17" name="TextBox 16">
            <a:extLst>
              <a:ext uri="{FF2B5EF4-FFF2-40B4-BE49-F238E27FC236}">
                <a16:creationId xmlns:a16="http://schemas.microsoft.com/office/drawing/2014/main" id="{7B5C005D-64FE-6563-E8B1-966CCD2039C8}"/>
              </a:ext>
            </a:extLst>
          </p:cNvPr>
          <p:cNvSpPr txBox="1"/>
          <p:nvPr/>
        </p:nvSpPr>
        <p:spPr>
          <a:xfrm>
            <a:off x="2069422" y="1921319"/>
            <a:ext cx="15139563" cy="784830"/>
          </a:xfrm>
          <a:prstGeom prst="rect">
            <a:avLst/>
          </a:prstGeom>
          <a:noFill/>
        </p:spPr>
        <p:txBody>
          <a:bodyPr wrap="square" rtlCol="0">
            <a:spAutoFit/>
          </a:bodyPr>
          <a:lstStyle/>
          <a:p>
            <a:r>
              <a:rPr lang="en-US" sz="4500">
                <a:latin typeface="Arial" panose="020B0604020202020204" pitchFamily="34" charset="0"/>
                <a:cs typeface="Arial" panose="020B0604020202020204" pitchFamily="34" charset="0"/>
              </a:rPr>
              <a:t>Mô tả các tình huống mất an toàn khi sử dụng đèn học</a:t>
            </a:r>
          </a:p>
        </p:txBody>
      </p:sp>
    </p:spTree>
    <p:extLst>
      <p:ext uri="{BB962C8B-B14F-4D97-AF65-F5344CB8AC3E}">
        <p14:creationId xmlns:p14="http://schemas.microsoft.com/office/powerpoint/2010/main" val="212606489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par>
                                <p:cTn id="33" presetID="16" presetClass="entr" presetSubtype="21"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par>
                                <p:cTn id="36" presetID="16" presetClass="entr" presetSubtype="21"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par>
                                <p:cTn id="39" presetID="16" presetClass="entr" presetSubtype="21"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2A5"/>
        </a:solidFill>
        <a:effectLst/>
      </p:bgPr>
    </p:bg>
    <p:spTree>
      <p:nvGrpSpPr>
        <p:cNvPr id="1" name=""/>
        <p:cNvGrpSpPr/>
        <p:nvPr/>
      </p:nvGrpSpPr>
      <p:grpSpPr>
        <a:xfrm>
          <a:off x="0" y="0"/>
          <a:ext cx="0" cy="0"/>
          <a:chOff x="0" y="0"/>
          <a:chExt cx="0" cy="0"/>
        </a:xfrm>
      </p:grpSpPr>
      <p:grpSp>
        <p:nvGrpSpPr>
          <p:cNvPr id="3" name="Group 3"/>
          <p:cNvGrpSpPr/>
          <p:nvPr/>
        </p:nvGrpSpPr>
        <p:grpSpPr>
          <a:xfrm>
            <a:off x="1026397" y="872877"/>
            <a:ext cx="16484541" cy="8915403"/>
            <a:chOff x="-4835" y="-163082"/>
            <a:chExt cx="6290592" cy="3469186"/>
          </a:xfrm>
          <a:solidFill>
            <a:schemeClr val="bg1"/>
          </a:solidFill>
        </p:grpSpPr>
        <p:sp>
          <p:nvSpPr>
            <p:cNvPr id="4" name="Freeform 4"/>
            <p:cNvSpPr/>
            <p:nvPr/>
          </p:nvSpPr>
          <p:spPr>
            <a:xfrm>
              <a:off x="-4835" y="-163082"/>
              <a:ext cx="6290592" cy="3469186"/>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grpFill/>
          </p:spPr>
        </p:sp>
      </p:grpSp>
      <p:pic>
        <p:nvPicPr>
          <p:cNvPr id="9" name="Picture 7">
            <a:extLst>
              <a:ext uri="{FF2B5EF4-FFF2-40B4-BE49-F238E27FC236}">
                <a16:creationId xmlns:a16="http://schemas.microsoft.com/office/drawing/2014/main" id="{75B0E6D0-2C11-E3F6-B9A1-2496E196BE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83000" y="335374"/>
            <a:ext cx="1651971" cy="1565242"/>
          </a:xfrm>
          <a:prstGeom prst="rect">
            <a:avLst/>
          </a:prstGeom>
        </p:spPr>
      </p:pic>
      <p:pic>
        <p:nvPicPr>
          <p:cNvPr id="6" name="Picture 5">
            <a:extLst>
              <a:ext uri="{FF2B5EF4-FFF2-40B4-BE49-F238E27FC236}">
                <a16:creationId xmlns:a16="http://schemas.microsoft.com/office/drawing/2014/main" id="{9F870FC7-884A-D0D9-5A0E-93F91341FF5B}"/>
              </a:ext>
            </a:extLst>
          </p:cNvPr>
          <p:cNvPicPr>
            <a:picLocks noChangeAspect="1"/>
          </p:cNvPicPr>
          <p:nvPr/>
        </p:nvPicPr>
        <p:blipFill>
          <a:blip r:embed="rId4"/>
          <a:stretch>
            <a:fillRect/>
          </a:stretch>
        </p:blipFill>
        <p:spPr>
          <a:xfrm>
            <a:off x="1100332" y="593034"/>
            <a:ext cx="4669110" cy="3533959"/>
          </a:xfrm>
          <a:prstGeom prst="rect">
            <a:avLst/>
          </a:prstGeom>
        </p:spPr>
      </p:pic>
      <p:pic>
        <p:nvPicPr>
          <p:cNvPr id="11" name="Picture 10">
            <a:extLst>
              <a:ext uri="{FF2B5EF4-FFF2-40B4-BE49-F238E27FC236}">
                <a16:creationId xmlns:a16="http://schemas.microsoft.com/office/drawing/2014/main" id="{4D88BE19-0A05-84AD-1324-EE797E904E32}"/>
              </a:ext>
            </a:extLst>
          </p:cNvPr>
          <p:cNvPicPr>
            <a:picLocks noChangeAspect="1"/>
          </p:cNvPicPr>
          <p:nvPr/>
        </p:nvPicPr>
        <p:blipFill>
          <a:blip r:embed="rId5"/>
          <a:stretch>
            <a:fillRect/>
          </a:stretch>
        </p:blipFill>
        <p:spPr>
          <a:xfrm>
            <a:off x="5113089" y="4752373"/>
            <a:ext cx="4435677" cy="3295955"/>
          </a:xfrm>
          <a:prstGeom prst="rect">
            <a:avLst/>
          </a:prstGeom>
        </p:spPr>
      </p:pic>
      <p:pic>
        <p:nvPicPr>
          <p:cNvPr id="14" name="Picture 13">
            <a:extLst>
              <a:ext uri="{FF2B5EF4-FFF2-40B4-BE49-F238E27FC236}">
                <a16:creationId xmlns:a16="http://schemas.microsoft.com/office/drawing/2014/main" id="{FA8D17CB-9D03-BAC1-95A7-2618561ED83F}"/>
              </a:ext>
            </a:extLst>
          </p:cNvPr>
          <p:cNvPicPr>
            <a:picLocks noChangeAspect="1"/>
          </p:cNvPicPr>
          <p:nvPr/>
        </p:nvPicPr>
        <p:blipFill>
          <a:blip r:embed="rId6"/>
          <a:stretch>
            <a:fillRect/>
          </a:stretch>
        </p:blipFill>
        <p:spPr>
          <a:xfrm>
            <a:off x="9481099" y="627231"/>
            <a:ext cx="4459058" cy="3382733"/>
          </a:xfrm>
          <a:prstGeom prst="rect">
            <a:avLst/>
          </a:prstGeom>
        </p:spPr>
      </p:pic>
      <p:pic>
        <p:nvPicPr>
          <p:cNvPr id="16" name="Picture 15">
            <a:extLst>
              <a:ext uri="{FF2B5EF4-FFF2-40B4-BE49-F238E27FC236}">
                <a16:creationId xmlns:a16="http://schemas.microsoft.com/office/drawing/2014/main" id="{199F426F-1F2D-1B23-12EE-0A1873B2B09B}"/>
              </a:ext>
            </a:extLst>
          </p:cNvPr>
          <p:cNvPicPr>
            <a:picLocks noChangeAspect="1"/>
          </p:cNvPicPr>
          <p:nvPr/>
        </p:nvPicPr>
        <p:blipFill>
          <a:blip r:embed="rId7"/>
          <a:stretch>
            <a:fillRect/>
          </a:stretch>
        </p:blipFill>
        <p:spPr>
          <a:xfrm>
            <a:off x="12988249" y="4897146"/>
            <a:ext cx="4435677" cy="3401053"/>
          </a:xfrm>
          <a:prstGeom prst="rect">
            <a:avLst/>
          </a:prstGeom>
        </p:spPr>
      </p:pic>
      <p:pic>
        <p:nvPicPr>
          <p:cNvPr id="8" name="Picture 6">
            <a:extLst>
              <a:ext uri="{FF2B5EF4-FFF2-40B4-BE49-F238E27FC236}">
                <a16:creationId xmlns:a16="http://schemas.microsoft.com/office/drawing/2014/main" id="{913CA1F9-6E35-1B09-ADC5-271DE29A5C3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90844">
            <a:off x="572168" y="7107491"/>
            <a:ext cx="1514106" cy="2785144"/>
          </a:xfrm>
          <a:prstGeom prst="rect">
            <a:avLst/>
          </a:prstGeom>
        </p:spPr>
      </p:pic>
      <p:sp>
        <p:nvSpPr>
          <p:cNvPr id="17" name="TextBox 16">
            <a:extLst>
              <a:ext uri="{FF2B5EF4-FFF2-40B4-BE49-F238E27FC236}">
                <a16:creationId xmlns:a16="http://schemas.microsoft.com/office/drawing/2014/main" id="{7B5C005D-64FE-6563-E8B1-966CCD2039C8}"/>
              </a:ext>
            </a:extLst>
          </p:cNvPr>
          <p:cNvSpPr txBox="1"/>
          <p:nvPr/>
        </p:nvSpPr>
        <p:spPr>
          <a:xfrm>
            <a:off x="976938" y="3948210"/>
            <a:ext cx="4407577" cy="1608325"/>
          </a:xfrm>
          <a:prstGeom prst="rect">
            <a:avLst/>
          </a:prstGeom>
          <a:noFill/>
        </p:spPr>
        <p:txBody>
          <a:bodyPr wrap="square" rtlCol="0">
            <a:spAutoFit/>
          </a:bodyPr>
          <a:lstStyle/>
          <a:p>
            <a:pPr algn="ctr">
              <a:lnSpc>
                <a:spcPct val="150000"/>
              </a:lnSpc>
            </a:pPr>
            <a:r>
              <a:rPr lang="en-US" sz="3500" b="1" i="1">
                <a:latin typeface="Arial" panose="020B0604020202020204" pitchFamily="34" charset="0"/>
                <a:cs typeface="Arial" panose="020B0604020202020204" pitchFamily="34" charset="0"/>
              </a:rPr>
              <a:t>Cần đặt đèn học ở vị trí chắc chắn</a:t>
            </a:r>
          </a:p>
        </p:txBody>
      </p:sp>
      <p:sp>
        <p:nvSpPr>
          <p:cNvPr id="12" name="TextBox 11">
            <a:extLst>
              <a:ext uri="{FF2B5EF4-FFF2-40B4-BE49-F238E27FC236}">
                <a16:creationId xmlns:a16="http://schemas.microsoft.com/office/drawing/2014/main" id="{129AE8A4-D1C0-447A-3F33-54D51E7DFD17}"/>
              </a:ext>
            </a:extLst>
          </p:cNvPr>
          <p:cNvSpPr txBox="1"/>
          <p:nvPr/>
        </p:nvSpPr>
        <p:spPr>
          <a:xfrm>
            <a:off x="4693006" y="7986574"/>
            <a:ext cx="4855760" cy="1608325"/>
          </a:xfrm>
          <a:prstGeom prst="rect">
            <a:avLst/>
          </a:prstGeom>
          <a:noFill/>
        </p:spPr>
        <p:txBody>
          <a:bodyPr wrap="square" rtlCol="0">
            <a:spAutoFit/>
          </a:bodyPr>
          <a:lstStyle/>
          <a:p>
            <a:pPr algn="ctr">
              <a:lnSpc>
                <a:spcPct val="150000"/>
              </a:lnSpc>
            </a:pPr>
            <a:r>
              <a:rPr lang="en-US" sz="3500" b="1" i="1">
                <a:latin typeface="Arial" panose="020B0604020202020204" pitchFamily="34" charset="0"/>
                <a:cs typeface="Arial" panose="020B0604020202020204" pitchFamily="34" charset="0"/>
              </a:rPr>
              <a:t>Không sử dụng đèn học có ánh sáng yếu </a:t>
            </a:r>
          </a:p>
        </p:txBody>
      </p:sp>
      <p:sp>
        <p:nvSpPr>
          <p:cNvPr id="15" name="TextBox 14">
            <a:extLst>
              <a:ext uri="{FF2B5EF4-FFF2-40B4-BE49-F238E27FC236}">
                <a16:creationId xmlns:a16="http://schemas.microsoft.com/office/drawing/2014/main" id="{2B68BC54-A3E3-0276-EEE5-62ADEA4B9B01}"/>
              </a:ext>
            </a:extLst>
          </p:cNvPr>
          <p:cNvSpPr txBox="1"/>
          <p:nvPr/>
        </p:nvSpPr>
        <p:spPr>
          <a:xfrm>
            <a:off x="10287000" y="10793750"/>
            <a:ext cx="4407577" cy="1608325"/>
          </a:xfrm>
          <a:prstGeom prst="rect">
            <a:avLst/>
          </a:prstGeom>
          <a:noFill/>
        </p:spPr>
        <p:txBody>
          <a:bodyPr wrap="square" rtlCol="0">
            <a:spAutoFit/>
          </a:bodyPr>
          <a:lstStyle/>
          <a:p>
            <a:pPr algn="ctr">
              <a:lnSpc>
                <a:spcPct val="150000"/>
              </a:lnSpc>
            </a:pPr>
            <a:r>
              <a:rPr lang="en-US" sz="3500" b="1" i="1">
                <a:latin typeface="Arial" panose="020B0604020202020204" pitchFamily="34" charset="0"/>
                <a:cs typeface="Arial" panose="020B0604020202020204" pitchFamily="34" charset="0"/>
              </a:rPr>
              <a:t>Cần đặt đèn học ở vị trí chắc chắn</a:t>
            </a:r>
          </a:p>
        </p:txBody>
      </p:sp>
      <p:sp>
        <p:nvSpPr>
          <p:cNvPr id="18" name="TextBox 17">
            <a:extLst>
              <a:ext uri="{FF2B5EF4-FFF2-40B4-BE49-F238E27FC236}">
                <a16:creationId xmlns:a16="http://schemas.microsoft.com/office/drawing/2014/main" id="{D85BEF44-9770-931F-740B-5AAF1C8E19FF}"/>
              </a:ext>
            </a:extLst>
          </p:cNvPr>
          <p:cNvSpPr txBox="1"/>
          <p:nvPr/>
        </p:nvSpPr>
        <p:spPr>
          <a:xfrm>
            <a:off x="9128063" y="3769253"/>
            <a:ext cx="4855760" cy="1608325"/>
          </a:xfrm>
          <a:prstGeom prst="rect">
            <a:avLst/>
          </a:prstGeom>
          <a:noFill/>
        </p:spPr>
        <p:txBody>
          <a:bodyPr wrap="square" rtlCol="0">
            <a:spAutoFit/>
          </a:bodyPr>
          <a:lstStyle/>
          <a:p>
            <a:pPr algn="ctr">
              <a:lnSpc>
                <a:spcPct val="150000"/>
              </a:lnSpc>
            </a:pPr>
            <a:r>
              <a:rPr lang="en-US" sz="3500" b="1" i="1">
                <a:latin typeface="Arial" panose="020B0604020202020204" pitchFamily="34" charset="0"/>
                <a:cs typeface="Arial" panose="020B0604020202020204" pitchFamily="34" charset="0"/>
              </a:rPr>
              <a:t>Điều chỉnh đúng hướng đèn</a:t>
            </a:r>
          </a:p>
        </p:txBody>
      </p:sp>
      <p:sp>
        <p:nvSpPr>
          <p:cNvPr id="19" name="TextBox 18">
            <a:extLst>
              <a:ext uri="{FF2B5EF4-FFF2-40B4-BE49-F238E27FC236}">
                <a16:creationId xmlns:a16="http://schemas.microsoft.com/office/drawing/2014/main" id="{19703B30-ABC8-A99E-8D16-7605AA5344D2}"/>
              </a:ext>
            </a:extLst>
          </p:cNvPr>
          <p:cNvSpPr txBox="1"/>
          <p:nvPr/>
        </p:nvSpPr>
        <p:spPr>
          <a:xfrm>
            <a:off x="12778207" y="8176775"/>
            <a:ext cx="4855760" cy="1608325"/>
          </a:xfrm>
          <a:prstGeom prst="rect">
            <a:avLst/>
          </a:prstGeom>
          <a:noFill/>
        </p:spPr>
        <p:txBody>
          <a:bodyPr wrap="square" rtlCol="0">
            <a:spAutoFit/>
          </a:bodyPr>
          <a:lstStyle/>
          <a:p>
            <a:pPr algn="ctr">
              <a:lnSpc>
                <a:spcPct val="150000"/>
              </a:lnSpc>
            </a:pPr>
            <a:r>
              <a:rPr lang="en-US" sz="3500" b="1" i="1">
                <a:latin typeface="Arial" panose="020B0604020202020204" pitchFamily="34" charset="0"/>
                <a:cs typeface="Arial" panose="020B0604020202020204" pitchFamily="34" charset="0"/>
              </a:rPr>
              <a:t>Không sờ tay vào bóng đèn</a:t>
            </a:r>
          </a:p>
        </p:txBody>
      </p:sp>
    </p:spTree>
    <p:extLst>
      <p:ext uri="{BB962C8B-B14F-4D97-AF65-F5344CB8AC3E}">
        <p14:creationId xmlns:p14="http://schemas.microsoft.com/office/powerpoint/2010/main" val="91056164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par>
                                <p:cTn id="48" presetID="2" presetClass="entr" presetSubtype="4"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500" fill="hold"/>
                                        <p:tgtEl>
                                          <p:spTgt spid="19"/>
                                        </p:tgtEl>
                                        <p:attrNameLst>
                                          <p:attrName>ppt_x</p:attrName>
                                        </p:attrNameLst>
                                      </p:cBhvr>
                                      <p:tavLst>
                                        <p:tav tm="0">
                                          <p:val>
                                            <p:strVal val="#ppt_x"/>
                                          </p:val>
                                        </p:tav>
                                        <p:tav tm="100000">
                                          <p:val>
                                            <p:strVal val="#ppt_x"/>
                                          </p:val>
                                        </p:tav>
                                      </p:tavLst>
                                    </p:anim>
                                    <p:anim calcmode="lin" valueType="num">
                                      <p:cBhvr additive="base">
                                        <p:cTn id="5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2A5"/>
        </a:solidFill>
        <a:effectLst/>
      </p:bgPr>
    </p:bg>
    <p:spTree>
      <p:nvGrpSpPr>
        <p:cNvPr id="1" name=""/>
        <p:cNvGrpSpPr/>
        <p:nvPr/>
      </p:nvGrpSpPr>
      <p:grpSpPr>
        <a:xfrm>
          <a:off x="0" y="0"/>
          <a:ext cx="0" cy="0"/>
          <a:chOff x="0" y="0"/>
          <a:chExt cx="0" cy="0"/>
        </a:xfrm>
      </p:grpSpPr>
      <p:grpSp>
        <p:nvGrpSpPr>
          <p:cNvPr id="3" name="Group 3"/>
          <p:cNvGrpSpPr/>
          <p:nvPr/>
        </p:nvGrpSpPr>
        <p:grpSpPr>
          <a:xfrm>
            <a:off x="1026397" y="872877"/>
            <a:ext cx="16484541" cy="8915403"/>
            <a:chOff x="-4835" y="-163082"/>
            <a:chExt cx="6290592" cy="3469186"/>
          </a:xfrm>
          <a:solidFill>
            <a:schemeClr val="bg1"/>
          </a:solidFill>
        </p:grpSpPr>
        <p:sp>
          <p:nvSpPr>
            <p:cNvPr id="4" name="Freeform 4"/>
            <p:cNvSpPr/>
            <p:nvPr/>
          </p:nvSpPr>
          <p:spPr>
            <a:xfrm>
              <a:off x="-4835" y="-163082"/>
              <a:ext cx="6290592" cy="3469186"/>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grpFill/>
          </p:spPr>
        </p:sp>
      </p:grpSp>
      <p:pic>
        <p:nvPicPr>
          <p:cNvPr id="9" name="Picture 7">
            <a:extLst>
              <a:ext uri="{FF2B5EF4-FFF2-40B4-BE49-F238E27FC236}">
                <a16:creationId xmlns:a16="http://schemas.microsoft.com/office/drawing/2014/main" id="{75B0E6D0-2C11-E3F6-B9A1-2496E196BE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83000" y="335374"/>
            <a:ext cx="1651971" cy="1565242"/>
          </a:xfrm>
          <a:prstGeom prst="rect">
            <a:avLst/>
          </a:prstGeom>
        </p:spPr>
      </p:pic>
      <p:pic>
        <p:nvPicPr>
          <p:cNvPr id="8" name="Picture 6">
            <a:extLst>
              <a:ext uri="{FF2B5EF4-FFF2-40B4-BE49-F238E27FC236}">
                <a16:creationId xmlns:a16="http://schemas.microsoft.com/office/drawing/2014/main" id="{913CA1F9-6E35-1B09-ADC5-271DE29A5C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90844">
            <a:off x="572168" y="7107491"/>
            <a:ext cx="1514106" cy="2785144"/>
          </a:xfrm>
          <a:prstGeom prst="rect">
            <a:avLst/>
          </a:prstGeom>
        </p:spPr>
      </p:pic>
      <p:sp>
        <p:nvSpPr>
          <p:cNvPr id="17" name="TextBox 16">
            <a:extLst>
              <a:ext uri="{FF2B5EF4-FFF2-40B4-BE49-F238E27FC236}">
                <a16:creationId xmlns:a16="http://schemas.microsoft.com/office/drawing/2014/main" id="{7B5C005D-64FE-6563-E8B1-966CCD2039C8}"/>
              </a:ext>
            </a:extLst>
          </p:cNvPr>
          <p:cNvSpPr txBox="1"/>
          <p:nvPr/>
        </p:nvSpPr>
        <p:spPr>
          <a:xfrm>
            <a:off x="7214789" y="935263"/>
            <a:ext cx="4407577" cy="1103892"/>
          </a:xfrm>
          <a:prstGeom prst="rect">
            <a:avLst/>
          </a:prstGeom>
          <a:noFill/>
        </p:spPr>
        <p:txBody>
          <a:bodyPr wrap="square" rtlCol="0">
            <a:spAutoFit/>
          </a:bodyPr>
          <a:lstStyle/>
          <a:p>
            <a:pPr algn="ctr">
              <a:lnSpc>
                <a:spcPct val="150000"/>
              </a:lnSpc>
            </a:pPr>
            <a:r>
              <a:rPr lang="en-US" sz="5000" b="1">
                <a:latin typeface="Arial" panose="020B0604020202020204" pitchFamily="34" charset="0"/>
                <a:cs typeface="Arial" panose="020B0604020202020204" pitchFamily="34" charset="0"/>
              </a:rPr>
              <a:t>LUYỆN TẬP</a:t>
            </a:r>
          </a:p>
        </p:txBody>
      </p:sp>
      <p:sp>
        <p:nvSpPr>
          <p:cNvPr id="12" name="TextBox 11">
            <a:extLst>
              <a:ext uri="{FF2B5EF4-FFF2-40B4-BE49-F238E27FC236}">
                <a16:creationId xmlns:a16="http://schemas.microsoft.com/office/drawing/2014/main" id="{129AE8A4-D1C0-447A-3F33-54D51E7DFD17}"/>
              </a:ext>
            </a:extLst>
          </p:cNvPr>
          <p:cNvSpPr txBox="1"/>
          <p:nvPr/>
        </p:nvSpPr>
        <p:spPr>
          <a:xfrm>
            <a:off x="1760131" y="2101541"/>
            <a:ext cx="14767738" cy="1824923"/>
          </a:xfrm>
          <a:prstGeom prst="rect">
            <a:avLst/>
          </a:prstGeom>
          <a:noFill/>
        </p:spPr>
        <p:txBody>
          <a:bodyPr wrap="square" rtlCol="0">
            <a:spAutoFit/>
          </a:bodyPr>
          <a:lstStyle/>
          <a:p>
            <a:pPr algn="ctr">
              <a:lnSpc>
                <a:spcPct val="150000"/>
              </a:lnSpc>
            </a:pPr>
            <a:r>
              <a:rPr lang="en-US" sz="4000">
                <a:solidFill>
                  <a:srgbClr val="FF0000"/>
                </a:solidFill>
                <a:latin typeface="Arial" panose="020B0604020202020204" pitchFamily="34" charset="0"/>
                <a:cs typeface="Arial" panose="020B0604020202020204" pitchFamily="34" charset="0"/>
              </a:rPr>
              <a:t>Vận dụng kiến thức về an toàn khi sử dụng đèn học để nêu ra đâu là việc nên làm đâu việc không nên </a:t>
            </a:r>
          </a:p>
        </p:txBody>
      </p:sp>
      <p:sp>
        <p:nvSpPr>
          <p:cNvPr id="15" name="TextBox 14">
            <a:extLst>
              <a:ext uri="{FF2B5EF4-FFF2-40B4-BE49-F238E27FC236}">
                <a16:creationId xmlns:a16="http://schemas.microsoft.com/office/drawing/2014/main" id="{2B68BC54-A3E3-0276-EEE5-62ADEA4B9B01}"/>
              </a:ext>
            </a:extLst>
          </p:cNvPr>
          <p:cNvSpPr txBox="1"/>
          <p:nvPr/>
        </p:nvSpPr>
        <p:spPr>
          <a:xfrm>
            <a:off x="10287000" y="10793750"/>
            <a:ext cx="4407577" cy="1608325"/>
          </a:xfrm>
          <a:prstGeom prst="rect">
            <a:avLst/>
          </a:prstGeom>
          <a:noFill/>
        </p:spPr>
        <p:txBody>
          <a:bodyPr wrap="square" rtlCol="0">
            <a:spAutoFit/>
          </a:bodyPr>
          <a:lstStyle/>
          <a:p>
            <a:pPr algn="ctr">
              <a:lnSpc>
                <a:spcPct val="150000"/>
              </a:lnSpc>
            </a:pPr>
            <a:r>
              <a:rPr lang="en-US" sz="3500" b="1" i="1">
                <a:latin typeface="Arial" panose="020B0604020202020204" pitchFamily="34" charset="0"/>
                <a:cs typeface="Arial" panose="020B0604020202020204" pitchFamily="34" charset="0"/>
              </a:rPr>
              <a:t>Cần đặt đèn học ở vị trí chắc chắn</a:t>
            </a:r>
          </a:p>
        </p:txBody>
      </p:sp>
      <p:pic>
        <p:nvPicPr>
          <p:cNvPr id="5" name="Picture 4">
            <a:extLst>
              <a:ext uri="{FF2B5EF4-FFF2-40B4-BE49-F238E27FC236}">
                <a16:creationId xmlns:a16="http://schemas.microsoft.com/office/drawing/2014/main" id="{43C08DAC-6282-19FA-72F2-CEA0D55E822B}"/>
              </a:ext>
            </a:extLst>
          </p:cNvPr>
          <p:cNvPicPr>
            <a:picLocks noChangeAspect="1"/>
          </p:cNvPicPr>
          <p:nvPr/>
        </p:nvPicPr>
        <p:blipFill>
          <a:blip r:embed="rId6"/>
          <a:stretch>
            <a:fillRect/>
          </a:stretch>
        </p:blipFill>
        <p:spPr>
          <a:xfrm>
            <a:off x="3048000" y="4456881"/>
            <a:ext cx="12741156" cy="4728163"/>
          </a:xfrm>
          <a:prstGeom prst="rect">
            <a:avLst/>
          </a:prstGeom>
        </p:spPr>
      </p:pic>
      <p:pic>
        <p:nvPicPr>
          <p:cNvPr id="10" name="Picture 9">
            <a:extLst>
              <a:ext uri="{FF2B5EF4-FFF2-40B4-BE49-F238E27FC236}">
                <a16:creationId xmlns:a16="http://schemas.microsoft.com/office/drawing/2014/main" id="{DE9CE81F-9DAD-1B71-224F-49F0DE4A64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802991" y="6398116"/>
            <a:ext cx="3591089" cy="3591089"/>
          </a:xfrm>
          <a:prstGeom prst="rect">
            <a:avLst/>
          </a:prstGeom>
        </p:spPr>
      </p:pic>
    </p:spTree>
    <p:extLst>
      <p:ext uri="{BB962C8B-B14F-4D97-AF65-F5344CB8AC3E}">
        <p14:creationId xmlns:p14="http://schemas.microsoft.com/office/powerpoint/2010/main" val="109834214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circle(in)">
                                      <p:cBhvr>
                                        <p:cTn id="3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2A5"/>
        </a:solidFill>
        <a:effectLst/>
      </p:bgPr>
    </p:bg>
    <p:spTree>
      <p:nvGrpSpPr>
        <p:cNvPr id="1" name=""/>
        <p:cNvGrpSpPr/>
        <p:nvPr/>
      </p:nvGrpSpPr>
      <p:grpSpPr>
        <a:xfrm>
          <a:off x="0" y="0"/>
          <a:ext cx="0" cy="0"/>
          <a:chOff x="0" y="0"/>
          <a:chExt cx="0" cy="0"/>
        </a:xfrm>
      </p:grpSpPr>
      <p:grpSp>
        <p:nvGrpSpPr>
          <p:cNvPr id="3" name="Group 3"/>
          <p:cNvGrpSpPr/>
          <p:nvPr/>
        </p:nvGrpSpPr>
        <p:grpSpPr>
          <a:xfrm>
            <a:off x="1026397" y="872877"/>
            <a:ext cx="16484541" cy="8915403"/>
            <a:chOff x="-4835" y="-163082"/>
            <a:chExt cx="6290592" cy="3469186"/>
          </a:xfrm>
          <a:solidFill>
            <a:schemeClr val="bg1"/>
          </a:solidFill>
        </p:grpSpPr>
        <p:sp>
          <p:nvSpPr>
            <p:cNvPr id="4" name="Freeform 4"/>
            <p:cNvSpPr/>
            <p:nvPr/>
          </p:nvSpPr>
          <p:spPr>
            <a:xfrm>
              <a:off x="-4835" y="-163082"/>
              <a:ext cx="6290592" cy="3469186"/>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grpFill/>
          </p:spPr>
        </p:sp>
      </p:grpSp>
      <p:pic>
        <p:nvPicPr>
          <p:cNvPr id="9" name="Picture 7">
            <a:extLst>
              <a:ext uri="{FF2B5EF4-FFF2-40B4-BE49-F238E27FC236}">
                <a16:creationId xmlns:a16="http://schemas.microsoft.com/office/drawing/2014/main" id="{75B0E6D0-2C11-E3F6-B9A1-2496E196BE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83000" y="335374"/>
            <a:ext cx="1651971" cy="1565242"/>
          </a:xfrm>
          <a:prstGeom prst="rect">
            <a:avLst/>
          </a:prstGeom>
        </p:spPr>
      </p:pic>
      <p:pic>
        <p:nvPicPr>
          <p:cNvPr id="8" name="Picture 6">
            <a:extLst>
              <a:ext uri="{FF2B5EF4-FFF2-40B4-BE49-F238E27FC236}">
                <a16:creationId xmlns:a16="http://schemas.microsoft.com/office/drawing/2014/main" id="{913CA1F9-6E35-1B09-ADC5-271DE29A5C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90844">
            <a:off x="572168" y="7107491"/>
            <a:ext cx="1514106" cy="2785144"/>
          </a:xfrm>
          <a:prstGeom prst="rect">
            <a:avLst/>
          </a:prstGeom>
        </p:spPr>
      </p:pic>
      <p:sp>
        <p:nvSpPr>
          <p:cNvPr id="17" name="TextBox 16">
            <a:extLst>
              <a:ext uri="{FF2B5EF4-FFF2-40B4-BE49-F238E27FC236}">
                <a16:creationId xmlns:a16="http://schemas.microsoft.com/office/drawing/2014/main" id="{7B5C005D-64FE-6563-E8B1-966CCD2039C8}"/>
              </a:ext>
            </a:extLst>
          </p:cNvPr>
          <p:cNvSpPr txBox="1"/>
          <p:nvPr/>
        </p:nvSpPr>
        <p:spPr>
          <a:xfrm>
            <a:off x="3429000" y="1399261"/>
            <a:ext cx="4407577" cy="1002710"/>
          </a:xfrm>
          <a:prstGeom prst="rect">
            <a:avLst/>
          </a:prstGeom>
          <a:solidFill>
            <a:schemeClr val="accent3">
              <a:lumMod val="60000"/>
              <a:lumOff val="40000"/>
            </a:schemeClr>
          </a:solidFill>
        </p:spPr>
        <p:txBody>
          <a:bodyPr wrap="square" rtlCol="0">
            <a:spAutoFit/>
          </a:bodyPr>
          <a:lstStyle/>
          <a:p>
            <a:pPr algn="ctr">
              <a:lnSpc>
                <a:spcPct val="150000"/>
              </a:lnSpc>
            </a:pPr>
            <a:r>
              <a:rPr lang="en-US" sz="4500" b="1">
                <a:latin typeface="Arial" panose="020B0604020202020204" pitchFamily="34" charset="0"/>
                <a:cs typeface="Arial" panose="020B0604020202020204" pitchFamily="34" charset="0"/>
              </a:rPr>
              <a:t>Việc nên làm</a:t>
            </a:r>
          </a:p>
        </p:txBody>
      </p:sp>
      <p:sp>
        <p:nvSpPr>
          <p:cNvPr id="15" name="TextBox 14">
            <a:extLst>
              <a:ext uri="{FF2B5EF4-FFF2-40B4-BE49-F238E27FC236}">
                <a16:creationId xmlns:a16="http://schemas.microsoft.com/office/drawing/2014/main" id="{2B68BC54-A3E3-0276-EEE5-62ADEA4B9B01}"/>
              </a:ext>
            </a:extLst>
          </p:cNvPr>
          <p:cNvSpPr txBox="1"/>
          <p:nvPr/>
        </p:nvSpPr>
        <p:spPr>
          <a:xfrm>
            <a:off x="10287000" y="10793750"/>
            <a:ext cx="4407577" cy="1608325"/>
          </a:xfrm>
          <a:prstGeom prst="rect">
            <a:avLst/>
          </a:prstGeom>
          <a:noFill/>
        </p:spPr>
        <p:txBody>
          <a:bodyPr wrap="square" rtlCol="0">
            <a:spAutoFit/>
          </a:bodyPr>
          <a:lstStyle/>
          <a:p>
            <a:pPr algn="ctr">
              <a:lnSpc>
                <a:spcPct val="150000"/>
              </a:lnSpc>
            </a:pPr>
            <a:r>
              <a:rPr lang="en-US" sz="3500" b="1" i="1">
                <a:latin typeface="Arial" panose="020B0604020202020204" pitchFamily="34" charset="0"/>
                <a:cs typeface="Arial" panose="020B0604020202020204" pitchFamily="34" charset="0"/>
              </a:rPr>
              <a:t>Cần đặt đèn học ở vị trí chắc chắn</a:t>
            </a:r>
          </a:p>
        </p:txBody>
      </p:sp>
      <p:pic>
        <p:nvPicPr>
          <p:cNvPr id="10" name="Picture 9">
            <a:extLst>
              <a:ext uri="{FF2B5EF4-FFF2-40B4-BE49-F238E27FC236}">
                <a16:creationId xmlns:a16="http://schemas.microsoft.com/office/drawing/2014/main" id="{DE9CE81F-9DAD-1B71-224F-49F0DE4A64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69166" y="6579333"/>
            <a:ext cx="3591089" cy="3591089"/>
          </a:xfrm>
          <a:prstGeom prst="rect">
            <a:avLst/>
          </a:prstGeom>
        </p:spPr>
      </p:pic>
      <p:sp>
        <p:nvSpPr>
          <p:cNvPr id="2" name="TextBox 1">
            <a:extLst>
              <a:ext uri="{FF2B5EF4-FFF2-40B4-BE49-F238E27FC236}">
                <a16:creationId xmlns:a16="http://schemas.microsoft.com/office/drawing/2014/main" id="{F4407ACE-A0E7-E3AC-132D-41BEC05DC9C1}"/>
              </a:ext>
            </a:extLst>
          </p:cNvPr>
          <p:cNvSpPr txBox="1"/>
          <p:nvPr/>
        </p:nvSpPr>
        <p:spPr>
          <a:xfrm>
            <a:off x="2723781" y="3363227"/>
            <a:ext cx="6324600"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Đặt đèn ở vị trí chắc chắn</a:t>
            </a:r>
          </a:p>
        </p:txBody>
      </p:sp>
      <p:sp>
        <p:nvSpPr>
          <p:cNvPr id="13" name="TextBox 12">
            <a:extLst>
              <a:ext uri="{FF2B5EF4-FFF2-40B4-BE49-F238E27FC236}">
                <a16:creationId xmlns:a16="http://schemas.microsoft.com/office/drawing/2014/main" id="{D278A4E2-7716-4417-AFF5-210DD3BFC13C}"/>
              </a:ext>
            </a:extLst>
          </p:cNvPr>
          <p:cNvSpPr txBox="1"/>
          <p:nvPr/>
        </p:nvSpPr>
        <p:spPr>
          <a:xfrm>
            <a:off x="2395240" y="4720888"/>
            <a:ext cx="6324600"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Điều chỉnh hướng chiếu sáng của đèn cho phù hợp</a:t>
            </a:r>
          </a:p>
        </p:txBody>
      </p:sp>
      <p:sp>
        <p:nvSpPr>
          <p:cNvPr id="14" name="TextBox 13">
            <a:extLst>
              <a:ext uri="{FF2B5EF4-FFF2-40B4-BE49-F238E27FC236}">
                <a16:creationId xmlns:a16="http://schemas.microsoft.com/office/drawing/2014/main" id="{6AB695EC-0EEF-AB0F-3446-DA56166D6032}"/>
              </a:ext>
            </a:extLst>
          </p:cNvPr>
          <p:cNvSpPr txBox="1"/>
          <p:nvPr/>
        </p:nvSpPr>
        <p:spPr>
          <a:xfrm>
            <a:off x="2416022" y="6989060"/>
            <a:ext cx="6324600"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Báo với người lớn khi đèn có hiện tượng bất thường</a:t>
            </a:r>
          </a:p>
        </p:txBody>
      </p:sp>
      <p:sp>
        <p:nvSpPr>
          <p:cNvPr id="16" name="TextBox 15">
            <a:extLst>
              <a:ext uri="{FF2B5EF4-FFF2-40B4-BE49-F238E27FC236}">
                <a16:creationId xmlns:a16="http://schemas.microsoft.com/office/drawing/2014/main" id="{C65538A5-D330-4F1A-8666-D83C978C5C20}"/>
              </a:ext>
            </a:extLst>
          </p:cNvPr>
          <p:cNvSpPr txBox="1"/>
          <p:nvPr/>
        </p:nvSpPr>
        <p:spPr>
          <a:xfrm>
            <a:off x="10203077" y="3169520"/>
            <a:ext cx="6324600" cy="90159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Bật, tắt đèn liên tục </a:t>
            </a:r>
          </a:p>
        </p:txBody>
      </p:sp>
      <p:sp>
        <p:nvSpPr>
          <p:cNvPr id="18" name="TextBox 17">
            <a:extLst>
              <a:ext uri="{FF2B5EF4-FFF2-40B4-BE49-F238E27FC236}">
                <a16:creationId xmlns:a16="http://schemas.microsoft.com/office/drawing/2014/main" id="{FC14D6FD-7816-F724-9D92-A34AF6A7ED58}"/>
              </a:ext>
            </a:extLst>
          </p:cNvPr>
          <p:cNvSpPr txBox="1"/>
          <p:nvPr/>
        </p:nvSpPr>
        <p:spPr>
          <a:xfrm>
            <a:off x="11161589" y="1399261"/>
            <a:ext cx="4407577" cy="1002710"/>
          </a:xfrm>
          <a:prstGeom prst="rect">
            <a:avLst/>
          </a:prstGeom>
          <a:solidFill>
            <a:schemeClr val="accent6">
              <a:lumMod val="60000"/>
              <a:lumOff val="40000"/>
            </a:schemeClr>
          </a:solidFill>
        </p:spPr>
        <p:txBody>
          <a:bodyPr wrap="square" rtlCol="0">
            <a:spAutoFit/>
          </a:bodyPr>
          <a:lstStyle/>
          <a:p>
            <a:pPr algn="ctr">
              <a:lnSpc>
                <a:spcPct val="150000"/>
              </a:lnSpc>
            </a:pPr>
            <a:r>
              <a:rPr lang="en-US" sz="4500" b="1">
                <a:latin typeface="Arial" panose="020B0604020202020204" pitchFamily="34" charset="0"/>
                <a:cs typeface="Arial" panose="020B0604020202020204" pitchFamily="34" charset="0"/>
              </a:rPr>
              <a:t>Việc không nên</a:t>
            </a:r>
          </a:p>
        </p:txBody>
      </p:sp>
      <p:sp>
        <p:nvSpPr>
          <p:cNvPr id="20" name="TextBox 19">
            <a:extLst>
              <a:ext uri="{FF2B5EF4-FFF2-40B4-BE49-F238E27FC236}">
                <a16:creationId xmlns:a16="http://schemas.microsoft.com/office/drawing/2014/main" id="{9B05DB5E-EA2A-D53A-0D30-235B21DA61C4}"/>
              </a:ext>
            </a:extLst>
          </p:cNvPr>
          <p:cNvSpPr txBox="1"/>
          <p:nvPr/>
        </p:nvSpPr>
        <p:spPr>
          <a:xfrm>
            <a:off x="10287000" y="4828126"/>
            <a:ext cx="6324600"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Dùng đèn có ánh sáng yếu hoặc nhấp nháy </a:t>
            </a:r>
          </a:p>
        </p:txBody>
      </p:sp>
      <p:sp>
        <p:nvSpPr>
          <p:cNvPr id="21" name="TextBox 20">
            <a:extLst>
              <a:ext uri="{FF2B5EF4-FFF2-40B4-BE49-F238E27FC236}">
                <a16:creationId xmlns:a16="http://schemas.microsoft.com/office/drawing/2014/main" id="{080C35E3-B93D-2717-6150-EEB58DCC4049}"/>
              </a:ext>
            </a:extLst>
          </p:cNvPr>
          <p:cNvSpPr txBox="1"/>
          <p:nvPr/>
        </p:nvSpPr>
        <p:spPr>
          <a:xfrm>
            <a:off x="10287000" y="7080688"/>
            <a:ext cx="6324600"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Sờ tay vào bóng đèn khi đèn còn đang sáng </a:t>
            </a:r>
          </a:p>
        </p:txBody>
      </p:sp>
    </p:spTree>
    <p:extLst>
      <p:ext uri="{BB962C8B-B14F-4D97-AF65-F5344CB8AC3E}">
        <p14:creationId xmlns:p14="http://schemas.microsoft.com/office/powerpoint/2010/main" val="226037176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13" grpId="0"/>
      <p:bldP spid="14" grpId="0"/>
      <p:bldP spid="16" grpId="0"/>
      <p:bldP spid="18" grpId="0" animBg="1"/>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2A5"/>
        </a:solidFill>
        <a:effectLst/>
      </p:bgPr>
    </p:bg>
    <p:spTree>
      <p:nvGrpSpPr>
        <p:cNvPr id="1" name=""/>
        <p:cNvGrpSpPr/>
        <p:nvPr/>
      </p:nvGrpSpPr>
      <p:grpSpPr>
        <a:xfrm>
          <a:off x="0" y="0"/>
          <a:ext cx="0" cy="0"/>
          <a:chOff x="0" y="0"/>
          <a:chExt cx="0" cy="0"/>
        </a:xfrm>
      </p:grpSpPr>
      <p:grpSp>
        <p:nvGrpSpPr>
          <p:cNvPr id="3" name="Group 3"/>
          <p:cNvGrpSpPr/>
          <p:nvPr/>
        </p:nvGrpSpPr>
        <p:grpSpPr>
          <a:xfrm>
            <a:off x="1026397" y="872877"/>
            <a:ext cx="16484541" cy="8915403"/>
            <a:chOff x="-4835" y="-163082"/>
            <a:chExt cx="6290592" cy="3469186"/>
          </a:xfrm>
          <a:solidFill>
            <a:schemeClr val="bg1"/>
          </a:solidFill>
        </p:grpSpPr>
        <p:sp>
          <p:nvSpPr>
            <p:cNvPr id="4" name="Freeform 4"/>
            <p:cNvSpPr/>
            <p:nvPr/>
          </p:nvSpPr>
          <p:spPr>
            <a:xfrm>
              <a:off x="-4835" y="-163082"/>
              <a:ext cx="6290592" cy="3469186"/>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grpFill/>
          </p:spPr>
        </p:sp>
      </p:grpSp>
      <p:pic>
        <p:nvPicPr>
          <p:cNvPr id="9" name="Picture 7">
            <a:extLst>
              <a:ext uri="{FF2B5EF4-FFF2-40B4-BE49-F238E27FC236}">
                <a16:creationId xmlns:a16="http://schemas.microsoft.com/office/drawing/2014/main" id="{75B0E6D0-2C11-E3F6-B9A1-2496E196BE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83000" y="335374"/>
            <a:ext cx="1651971" cy="1565242"/>
          </a:xfrm>
          <a:prstGeom prst="rect">
            <a:avLst/>
          </a:prstGeom>
        </p:spPr>
      </p:pic>
      <p:pic>
        <p:nvPicPr>
          <p:cNvPr id="8" name="Picture 6">
            <a:extLst>
              <a:ext uri="{FF2B5EF4-FFF2-40B4-BE49-F238E27FC236}">
                <a16:creationId xmlns:a16="http://schemas.microsoft.com/office/drawing/2014/main" id="{913CA1F9-6E35-1B09-ADC5-271DE29A5C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90844">
            <a:off x="572168" y="7107491"/>
            <a:ext cx="1514106" cy="2785144"/>
          </a:xfrm>
          <a:prstGeom prst="rect">
            <a:avLst/>
          </a:prstGeom>
        </p:spPr>
      </p:pic>
      <p:sp>
        <p:nvSpPr>
          <p:cNvPr id="17" name="TextBox 16">
            <a:extLst>
              <a:ext uri="{FF2B5EF4-FFF2-40B4-BE49-F238E27FC236}">
                <a16:creationId xmlns:a16="http://schemas.microsoft.com/office/drawing/2014/main" id="{7B5C005D-64FE-6563-E8B1-966CCD2039C8}"/>
              </a:ext>
            </a:extLst>
          </p:cNvPr>
          <p:cNvSpPr txBox="1"/>
          <p:nvPr/>
        </p:nvSpPr>
        <p:spPr>
          <a:xfrm>
            <a:off x="7064878" y="1150882"/>
            <a:ext cx="4407577" cy="1103892"/>
          </a:xfrm>
          <a:prstGeom prst="rect">
            <a:avLst/>
          </a:prstGeom>
          <a:noFill/>
        </p:spPr>
        <p:txBody>
          <a:bodyPr wrap="square" rtlCol="0">
            <a:spAutoFit/>
          </a:bodyPr>
          <a:lstStyle/>
          <a:p>
            <a:pPr algn="ctr">
              <a:lnSpc>
                <a:spcPct val="150000"/>
              </a:lnSpc>
            </a:pPr>
            <a:r>
              <a:rPr lang="en-US" sz="5000" b="1">
                <a:latin typeface="Arial" panose="020B0604020202020204" pitchFamily="34" charset="0"/>
                <a:cs typeface="Arial" panose="020B0604020202020204" pitchFamily="34" charset="0"/>
              </a:rPr>
              <a:t>VẬN DỤNG </a:t>
            </a:r>
          </a:p>
        </p:txBody>
      </p:sp>
      <p:sp>
        <p:nvSpPr>
          <p:cNvPr id="15" name="TextBox 14">
            <a:extLst>
              <a:ext uri="{FF2B5EF4-FFF2-40B4-BE49-F238E27FC236}">
                <a16:creationId xmlns:a16="http://schemas.microsoft.com/office/drawing/2014/main" id="{2B68BC54-A3E3-0276-EEE5-62ADEA4B9B01}"/>
              </a:ext>
            </a:extLst>
          </p:cNvPr>
          <p:cNvSpPr txBox="1"/>
          <p:nvPr/>
        </p:nvSpPr>
        <p:spPr>
          <a:xfrm>
            <a:off x="10287000" y="10793750"/>
            <a:ext cx="4407577" cy="1608325"/>
          </a:xfrm>
          <a:prstGeom prst="rect">
            <a:avLst/>
          </a:prstGeom>
          <a:noFill/>
        </p:spPr>
        <p:txBody>
          <a:bodyPr wrap="square" rtlCol="0">
            <a:spAutoFit/>
          </a:bodyPr>
          <a:lstStyle/>
          <a:p>
            <a:pPr algn="ctr">
              <a:lnSpc>
                <a:spcPct val="150000"/>
              </a:lnSpc>
            </a:pPr>
            <a:r>
              <a:rPr lang="en-US" sz="3500" b="1" i="1">
                <a:latin typeface="Arial" panose="020B0604020202020204" pitchFamily="34" charset="0"/>
                <a:cs typeface="Arial" panose="020B0604020202020204" pitchFamily="34" charset="0"/>
              </a:rPr>
              <a:t>Cần đặt đèn học ở vị trí chắc chắn</a:t>
            </a:r>
          </a:p>
        </p:txBody>
      </p:sp>
      <p:pic>
        <p:nvPicPr>
          <p:cNvPr id="10" name="Picture 9">
            <a:extLst>
              <a:ext uri="{FF2B5EF4-FFF2-40B4-BE49-F238E27FC236}">
                <a16:creationId xmlns:a16="http://schemas.microsoft.com/office/drawing/2014/main" id="{DE9CE81F-9DAD-1B71-224F-49F0DE4A64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69166" y="6579333"/>
            <a:ext cx="3591089" cy="3591089"/>
          </a:xfrm>
          <a:prstGeom prst="rect">
            <a:avLst/>
          </a:prstGeom>
        </p:spPr>
      </p:pic>
      <p:pic>
        <p:nvPicPr>
          <p:cNvPr id="7" name="Picture 6">
            <a:extLst>
              <a:ext uri="{FF2B5EF4-FFF2-40B4-BE49-F238E27FC236}">
                <a16:creationId xmlns:a16="http://schemas.microsoft.com/office/drawing/2014/main" id="{E30BCED7-E6A4-E87B-19A6-9F8764F9F76F}"/>
              </a:ext>
            </a:extLst>
          </p:cNvPr>
          <p:cNvPicPr>
            <a:picLocks noChangeAspect="1"/>
          </p:cNvPicPr>
          <p:nvPr/>
        </p:nvPicPr>
        <p:blipFill>
          <a:blip r:embed="rId7"/>
          <a:stretch>
            <a:fillRect/>
          </a:stretch>
        </p:blipFill>
        <p:spPr>
          <a:xfrm>
            <a:off x="11811000" y="3306706"/>
            <a:ext cx="2438400" cy="4047744"/>
          </a:xfrm>
          <a:prstGeom prst="rect">
            <a:avLst/>
          </a:prstGeom>
        </p:spPr>
      </p:pic>
      <p:sp>
        <p:nvSpPr>
          <p:cNvPr id="11" name="Rectangle: Rounded Corners 10">
            <a:extLst>
              <a:ext uri="{FF2B5EF4-FFF2-40B4-BE49-F238E27FC236}">
                <a16:creationId xmlns:a16="http://schemas.microsoft.com/office/drawing/2014/main" id="{34060BED-6BB6-3BE0-4383-CEED8F3711E2}"/>
              </a:ext>
            </a:extLst>
          </p:cNvPr>
          <p:cNvSpPr/>
          <p:nvPr/>
        </p:nvSpPr>
        <p:spPr>
          <a:xfrm>
            <a:off x="10826411" y="3008490"/>
            <a:ext cx="4407577" cy="4572000"/>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F7B6A15-C803-0DC7-73AD-8EA8DE7A4111}"/>
              </a:ext>
            </a:extLst>
          </p:cNvPr>
          <p:cNvSpPr txBox="1"/>
          <p:nvPr/>
        </p:nvSpPr>
        <p:spPr>
          <a:xfrm>
            <a:off x="10575599" y="8028628"/>
            <a:ext cx="4758133"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Bóng đèn sợi đốt</a:t>
            </a:r>
          </a:p>
        </p:txBody>
      </p:sp>
      <p:sp>
        <p:nvSpPr>
          <p:cNvPr id="19" name="TextBox 18">
            <a:extLst>
              <a:ext uri="{FF2B5EF4-FFF2-40B4-BE49-F238E27FC236}">
                <a16:creationId xmlns:a16="http://schemas.microsoft.com/office/drawing/2014/main" id="{59BBD0EF-E5FB-9E01-07FA-981BBCC0D070}"/>
              </a:ext>
            </a:extLst>
          </p:cNvPr>
          <p:cNvSpPr txBox="1"/>
          <p:nvPr/>
        </p:nvSpPr>
        <p:spPr>
          <a:xfrm>
            <a:off x="2398876" y="3807997"/>
            <a:ext cx="7979088" cy="4557134"/>
          </a:xfrm>
          <a:prstGeom prst="roundRect">
            <a:avLst/>
          </a:prstGeom>
          <a:noFill/>
          <a:ln>
            <a:solidFill>
              <a:srgbClr val="002060"/>
            </a:solidFill>
          </a:ln>
        </p:spPr>
        <p:txBody>
          <a:bodyPr wrap="square" rtlCol="0">
            <a:spAutoFit/>
          </a:bodyPr>
          <a:lstStyle/>
          <a:p>
            <a:pPr>
              <a:lnSpc>
                <a:spcPct val="150000"/>
              </a:lnSpc>
            </a:pPr>
            <a:r>
              <a:rPr lang="en-US" sz="4500">
                <a:latin typeface="Arial" panose="020B0604020202020204" pitchFamily="34" charset="0"/>
                <a:cs typeface="Arial" panose="020B0604020202020204" pitchFamily="34" charset="0"/>
              </a:rPr>
              <a:t>Thô – mát Ê – đi – xơn (Thomas Edison) là người đầu tiên chế tạo thành công bóng đèn sợi đốt.</a:t>
            </a:r>
          </a:p>
        </p:txBody>
      </p:sp>
      <p:sp>
        <p:nvSpPr>
          <p:cNvPr id="24" name="TextBox 23">
            <a:extLst>
              <a:ext uri="{FF2B5EF4-FFF2-40B4-BE49-F238E27FC236}">
                <a16:creationId xmlns:a16="http://schemas.microsoft.com/office/drawing/2014/main" id="{2A6F2B70-E422-01D9-FCB1-B79BADAB4BBC}"/>
              </a:ext>
            </a:extLst>
          </p:cNvPr>
          <p:cNvSpPr txBox="1"/>
          <p:nvPr/>
        </p:nvSpPr>
        <p:spPr>
          <a:xfrm>
            <a:off x="2524282" y="2974843"/>
            <a:ext cx="4937308" cy="953453"/>
          </a:xfrm>
          <a:prstGeom prst="roundRect">
            <a:avLst/>
          </a:prstGeom>
          <a:solidFill>
            <a:schemeClr val="accent1">
              <a:lumMod val="60000"/>
              <a:lumOff val="40000"/>
            </a:schemeClr>
          </a:solidFill>
        </p:spPr>
        <p:txBody>
          <a:bodyPr wrap="square" rtlCol="0">
            <a:spAutoFit/>
          </a:bodyPr>
          <a:lstStyle/>
          <a:p>
            <a:pPr algn="ctr"/>
            <a:r>
              <a:rPr lang="en-US" sz="5000">
                <a:latin typeface="Arial" panose="020B0604020202020204" pitchFamily="34" charset="0"/>
                <a:cs typeface="Arial" panose="020B0604020202020204" pitchFamily="34" charset="0"/>
              </a:rPr>
              <a:t>Em có biết???</a:t>
            </a:r>
          </a:p>
        </p:txBody>
      </p:sp>
    </p:spTree>
    <p:extLst>
      <p:ext uri="{BB962C8B-B14F-4D97-AF65-F5344CB8AC3E}">
        <p14:creationId xmlns:p14="http://schemas.microsoft.com/office/powerpoint/2010/main" val="307930828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500" fill="hold"/>
                                        <p:tgtEl>
                                          <p:spTgt spid="24"/>
                                        </p:tgtEl>
                                        <p:attrNameLst>
                                          <p:attrName>ppt_x</p:attrName>
                                        </p:attrNameLst>
                                      </p:cBhvr>
                                      <p:tavLst>
                                        <p:tav tm="0">
                                          <p:val>
                                            <p:strVal val="#ppt_x"/>
                                          </p:val>
                                        </p:tav>
                                        <p:tav tm="100000">
                                          <p:val>
                                            <p:strVal val="#ppt_x"/>
                                          </p:val>
                                        </p:tav>
                                      </p:tavLst>
                                    </p:anim>
                                    <p:anim calcmode="lin" valueType="num">
                                      <p:cBhvr additive="base">
                                        <p:cTn id="4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animBg="1"/>
      <p:bldP spid="12" grpId="0"/>
      <p:bldP spid="19"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2A5"/>
        </a:solidFill>
        <a:effectLst/>
      </p:bgPr>
    </p:bg>
    <p:spTree>
      <p:nvGrpSpPr>
        <p:cNvPr id="1" name=""/>
        <p:cNvGrpSpPr/>
        <p:nvPr/>
      </p:nvGrpSpPr>
      <p:grpSpPr>
        <a:xfrm>
          <a:off x="0" y="0"/>
          <a:ext cx="0" cy="0"/>
          <a:chOff x="0" y="0"/>
          <a:chExt cx="0" cy="0"/>
        </a:xfrm>
      </p:grpSpPr>
      <p:grpSp>
        <p:nvGrpSpPr>
          <p:cNvPr id="3" name="Group 3"/>
          <p:cNvGrpSpPr/>
          <p:nvPr/>
        </p:nvGrpSpPr>
        <p:grpSpPr>
          <a:xfrm>
            <a:off x="901730" y="685799"/>
            <a:ext cx="16484541" cy="8915403"/>
            <a:chOff x="-4835" y="-163082"/>
            <a:chExt cx="6290592" cy="3469186"/>
          </a:xfrm>
          <a:solidFill>
            <a:schemeClr val="bg1"/>
          </a:solidFill>
        </p:grpSpPr>
        <p:sp>
          <p:nvSpPr>
            <p:cNvPr id="4" name="Freeform 4"/>
            <p:cNvSpPr/>
            <p:nvPr/>
          </p:nvSpPr>
          <p:spPr>
            <a:xfrm>
              <a:off x="-4835" y="-163082"/>
              <a:ext cx="6290592" cy="3469186"/>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grpFill/>
          </p:spPr>
        </p:sp>
      </p:grpSp>
      <p:sp>
        <p:nvSpPr>
          <p:cNvPr id="7" name="TextBox 7"/>
          <p:cNvSpPr txBox="1"/>
          <p:nvPr/>
        </p:nvSpPr>
        <p:spPr>
          <a:xfrm>
            <a:off x="7349021" y="1241589"/>
            <a:ext cx="4648200" cy="559512"/>
          </a:xfrm>
          <a:prstGeom prst="rect">
            <a:avLst/>
          </a:prstGeom>
        </p:spPr>
        <p:txBody>
          <a:bodyPr wrap="square" lIns="0" tIns="0" rIns="0" bIns="0" rtlCol="0" anchor="t">
            <a:spAutoFit/>
          </a:bodyPr>
          <a:lstStyle/>
          <a:p>
            <a:pPr>
              <a:lnSpc>
                <a:spcPts val="4320"/>
              </a:lnSpc>
            </a:pPr>
            <a:r>
              <a:rPr lang="en-US" sz="5000" b="1" spc="120">
                <a:solidFill>
                  <a:srgbClr val="000000"/>
                </a:solidFill>
                <a:latin typeface="Arial" panose="020B0604020202020204" pitchFamily="34" charset="0"/>
                <a:cs typeface="Arial" panose="020B0604020202020204" pitchFamily="34" charset="0"/>
              </a:rPr>
              <a:t>KHỞI ĐỘNG</a:t>
            </a:r>
          </a:p>
        </p:txBody>
      </p:sp>
      <p:pic>
        <p:nvPicPr>
          <p:cNvPr id="8" name="Picture 6">
            <a:extLst>
              <a:ext uri="{FF2B5EF4-FFF2-40B4-BE49-F238E27FC236}">
                <a16:creationId xmlns:a16="http://schemas.microsoft.com/office/drawing/2014/main" id="{913CA1F9-6E35-1B09-ADC5-271DE29A5C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0844">
            <a:off x="572168" y="7107491"/>
            <a:ext cx="1514106" cy="2785144"/>
          </a:xfrm>
          <a:prstGeom prst="rect">
            <a:avLst/>
          </a:prstGeom>
        </p:spPr>
      </p:pic>
      <p:pic>
        <p:nvPicPr>
          <p:cNvPr id="9" name="Picture 7">
            <a:extLst>
              <a:ext uri="{FF2B5EF4-FFF2-40B4-BE49-F238E27FC236}">
                <a16:creationId xmlns:a16="http://schemas.microsoft.com/office/drawing/2014/main" id="{75B0E6D0-2C11-E3F6-B9A1-2496E196BEA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75177" y="243197"/>
            <a:ext cx="1651971" cy="1565242"/>
          </a:xfrm>
          <a:prstGeom prst="rect">
            <a:avLst/>
          </a:prstGeom>
        </p:spPr>
      </p:pic>
      <p:pic>
        <p:nvPicPr>
          <p:cNvPr id="12" name="Picture 11">
            <a:extLst>
              <a:ext uri="{FF2B5EF4-FFF2-40B4-BE49-F238E27FC236}">
                <a16:creationId xmlns:a16="http://schemas.microsoft.com/office/drawing/2014/main" id="{89AA22FA-99FE-C8F4-B5BE-A1980CFAB6E4}"/>
              </a:ext>
            </a:extLst>
          </p:cNvPr>
          <p:cNvPicPr>
            <a:picLocks noChangeAspect="1"/>
          </p:cNvPicPr>
          <p:nvPr/>
        </p:nvPicPr>
        <p:blipFill>
          <a:blip r:embed="rId6"/>
          <a:stretch>
            <a:fillRect/>
          </a:stretch>
        </p:blipFill>
        <p:spPr>
          <a:xfrm>
            <a:off x="2645772" y="5143500"/>
            <a:ext cx="12159926" cy="4227089"/>
          </a:xfrm>
          <a:prstGeom prst="rect">
            <a:avLst/>
          </a:prstGeom>
        </p:spPr>
      </p:pic>
      <p:pic>
        <p:nvPicPr>
          <p:cNvPr id="10" name="Picture 6">
            <a:extLst>
              <a:ext uri="{FF2B5EF4-FFF2-40B4-BE49-F238E27FC236}">
                <a16:creationId xmlns:a16="http://schemas.microsoft.com/office/drawing/2014/main" id="{A9917FD7-315F-F3D6-7CFF-5CFEBC9B81E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661565" y="7781617"/>
            <a:ext cx="3442869" cy="2159618"/>
          </a:xfrm>
          <a:prstGeom prst="rect">
            <a:avLst/>
          </a:prstGeom>
        </p:spPr>
      </p:pic>
      <p:sp>
        <p:nvSpPr>
          <p:cNvPr id="13" name="TextBox 12">
            <a:extLst>
              <a:ext uri="{FF2B5EF4-FFF2-40B4-BE49-F238E27FC236}">
                <a16:creationId xmlns:a16="http://schemas.microsoft.com/office/drawing/2014/main" id="{EF6B4552-CE7F-344D-5BDB-70AA4C38EA5A}"/>
              </a:ext>
            </a:extLst>
          </p:cNvPr>
          <p:cNvSpPr txBox="1"/>
          <p:nvPr/>
        </p:nvSpPr>
        <p:spPr>
          <a:xfrm>
            <a:off x="1329221" y="1976313"/>
            <a:ext cx="12039600" cy="2730876"/>
          </a:xfrm>
          <a:prstGeom prst="rect">
            <a:avLst/>
          </a:prstGeom>
          <a:noFill/>
        </p:spPr>
        <p:txBody>
          <a:bodyPr wrap="square" rtlCol="0">
            <a:spAutoFit/>
          </a:bodyPr>
          <a:lstStyle/>
          <a:p>
            <a:pPr marL="571500" indent="-571500">
              <a:lnSpc>
                <a:spcPct val="150000"/>
              </a:lnSpc>
              <a:buFont typeface="Wingdings" panose="05000000000000000000" pitchFamily="2" charset="2"/>
              <a:buChar char="Ø"/>
            </a:pPr>
            <a:r>
              <a:rPr lang="en-US" sz="3800">
                <a:solidFill>
                  <a:srgbClr val="FF0000"/>
                </a:solidFill>
                <a:latin typeface="Arial" panose="020B0604020202020204" pitchFamily="34" charset="0"/>
                <a:cs typeface="Arial" panose="020B0604020202020204" pitchFamily="34" charset="0"/>
              </a:rPr>
              <a:t>Quan sát  hình ảnh và cho biết:</a:t>
            </a:r>
          </a:p>
          <a:p>
            <a:pPr marL="0" marR="0">
              <a:lnSpc>
                <a:spcPct val="150000"/>
              </a:lnSpc>
              <a:spcBef>
                <a:spcPts val="300"/>
              </a:spcBef>
              <a:spcAft>
                <a:spcPts val="300"/>
              </a:spcAft>
            </a:pPr>
            <a:r>
              <a:rPr lang="vi-VN" sz="380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 Đèn nào dưới đây được em sử dụng làm đèn học?</a:t>
            </a:r>
            <a:endParaRPr lang="en-US" sz="380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300"/>
              </a:spcBef>
              <a:spcAft>
                <a:spcPts val="300"/>
              </a:spcAft>
            </a:pPr>
            <a:r>
              <a:rPr lang="vi-VN" sz="380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 Vì sao em lựa chọn đèn đó? </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p:sp>
        <p:nvSpPr>
          <p:cNvPr id="2" name="Oval 1">
            <a:extLst>
              <a:ext uri="{FF2B5EF4-FFF2-40B4-BE49-F238E27FC236}">
                <a16:creationId xmlns:a16="http://schemas.microsoft.com/office/drawing/2014/main" id="{DD1CC958-06D8-66E7-5AE8-CCD1A5B71C14}"/>
              </a:ext>
            </a:extLst>
          </p:cNvPr>
          <p:cNvSpPr/>
          <p:nvPr/>
        </p:nvSpPr>
        <p:spPr>
          <a:xfrm>
            <a:off x="2204959" y="4882401"/>
            <a:ext cx="3755028" cy="49005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2A5"/>
        </a:solidFill>
        <a:effectLst/>
      </p:bgPr>
    </p:bg>
    <p:spTree>
      <p:nvGrpSpPr>
        <p:cNvPr id="1" name=""/>
        <p:cNvGrpSpPr/>
        <p:nvPr/>
      </p:nvGrpSpPr>
      <p:grpSpPr>
        <a:xfrm>
          <a:off x="0" y="0"/>
          <a:ext cx="0" cy="0"/>
          <a:chOff x="0" y="0"/>
          <a:chExt cx="0" cy="0"/>
        </a:xfrm>
      </p:grpSpPr>
      <p:sp>
        <p:nvSpPr>
          <p:cNvPr id="2" name="TextBox 2"/>
          <p:cNvSpPr txBox="1"/>
          <p:nvPr/>
        </p:nvSpPr>
        <p:spPr>
          <a:xfrm>
            <a:off x="3223550" y="1282306"/>
            <a:ext cx="12052838" cy="1113062"/>
          </a:xfrm>
          <a:prstGeom prst="rect">
            <a:avLst/>
          </a:prstGeom>
        </p:spPr>
        <p:txBody>
          <a:bodyPr lIns="0" tIns="0" rIns="0" bIns="0" rtlCol="0" anchor="t">
            <a:spAutoFit/>
          </a:bodyPr>
          <a:lstStyle/>
          <a:p>
            <a:pPr marL="0" lvl="0" indent="0" algn="ctr">
              <a:lnSpc>
                <a:spcPts val="9600"/>
              </a:lnSpc>
              <a:spcBef>
                <a:spcPct val="0"/>
              </a:spcBef>
            </a:pPr>
            <a:r>
              <a:rPr lang="en-US" sz="6500" b="1">
                <a:solidFill>
                  <a:srgbClr val="000000"/>
                </a:solidFill>
                <a:latin typeface="Arial" panose="020B0604020202020204" pitchFamily="34" charset="0"/>
                <a:cs typeface="Arial" panose="020B0604020202020204" pitchFamily="34" charset="0"/>
              </a:rPr>
              <a:t>Hướng dẫn về nhà</a:t>
            </a:r>
          </a:p>
        </p:txBody>
      </p:sp>
      <p:grpSp>
        <p:nvGrpSpPr>
          <p:cNvPr id="3" name="Group 3"/>
          <p:cNvGrpSpPr/>
          <p:nvPr/>
        </p:nvGrpSpPr>
        <p:grpSpPr>
          <a:xfrm>
            <a:off x="3251259" y="3092060"/>
            <a:ext cx="11785483" cy="6166240"/>
            <a:chOff x="0" y="0"/>
            <a:chExt cx="6290592" cy="3291278"/>
          </a:xfrm>
        </p:grpSpPr>
        <p:sp>
          <p:nvSpPr>
            <p:cNvPr id="4" name="Freeform 4"/>
            <p:cNvSpPr/>
            <p:nvPr/>
          </p:nvSpPr>
          <p:spPr>
            <a:xfrm>
              <a:off x="0" y="0"/>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C8"/>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370996" y="2737245"/>
            <a:ext cx="2544092" cy="296451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82908">
            <a:off x="1913327" y="6459468"/>
            <a:ext cx="2069482" cy="3027168"/>
          </a:xfrm>
          <a:prstGeom prst="rect">
            <a:avLst/>
          </a:prstGeom>
        </p:spPr>
      </p:pic>
      <p:sp>
        <p:nvSpPr>
          <p:cNvPr id="8" name="TextBox 7">
            <a:extLst>
              <a:ext uri="{FF2B5EF4-FFF2-40B4-BE49-F238E27FC236}">
                <a16:creationId xmlns:a16="http://schemas.microsoft.com/office/drawing/2014/main" id="{32107590-D99F-C8F8-8A9B-CD056053AA09}"/>
              </a:ext>
            </a:extLst>
          </p:cNvPr>
          <p:cNvSpPr txBox="1"/>
          <p:nvPr/>
        </p:nvSpPr>
        <p:spPr>
          <a:xfrm>
            <a:off x="4492793" y="5392232"/>
            <a:ext cx="4191000" cy="274825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Ôn tập lại nội dung bài học ngày hôm nay</a:t>
            </a:r>
          </a:p>
        </p:txBody>
      </p:sp>
      <p:sp>
        <p:nvSpPr>
          <p:cNvPr id="9" name="TextBox 8">
            <a:extLst>
              <a:ext uri="{FF2B5EF4-FFF2-40B4-BE49-F238E27FC236}">
                <a16:creationId xmlns:a16="http://schemas.microsoft.com/office/drawing/2014/main" id="{635A0021-B9B2-7D7A-C74F-BE7FDA0520BC}"/>
              </a:ext>
            </a:extLst>
          </p:cNvPr>
          <p:cNvSpPr txBox="1"/>
          <p:nvPr/>
        </p:nvSpPr>
        <p:spPr>
          <a:xfrm>
            <a:off x="9476874" y="5392233"/>
            <a:ext cx="4688562" cy="274825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Đọc trước chuẩn bị cho bài 3: Sử dụng quạt điện</a:t>
            </a:r>
          </a:p>
        </p:txBody>
      </p:sp>
      <p:pic>
        <p:nvPicPr>
          <p:cNvPr id="7" name="Picture 6">
            <a:extLst>
              <a:ext uri="{FF2B5EF4-FFF2-40B4-BE49-F238E27FC236}">
                <a16:creationId xmlns:a16="http://schemas.microsoft.com/office/drawing/2014/main" id="{64D4BFCA-7BA3-2378-DB04-BEE5EE70832B}"/>
              </a:ext>
            </a:extLst>
          </p:cNvPr>
          <p:cNvPicPr>
            <a:picLocks noChangeAspect="1"/>
          </p:cNvPicPr>
          <p:nvPr/>
        </p:nvPicPr>
        <p:blipFill>
          <a:blip r:embed="rId6"/>
          <a:stretch>
            <a:fillRect/>
          </a:stretch>
        </p:blipFill>
        <p:spPr>
          <a:xfrm>
            <a:off x="5978693" y="4085940"/>
            <a:ext cx="1219200" cy="1219200"/>
          </a:xfrm>
          <a:prstGeom prst="rect">
            <a:avLst/>
          </a:prstGeom>
        </p:spPr>
      </p:pic>
      <p:pic>
        <p:nvPicPr>
          <p:cNvPr id="10" name="Picture 9">
            <a:extLst>
              <a:ext uri="{FF2B5EF4-FFF2-40B4-BE49-F238E27FC236}">
                <a16:creationId xmlns:a16="http://schemas.microsoft.com/office/drawing/2014/main" id="{D8DFC1B8-F366-B097-9F1D-230FE698B379}"/>
              </a:ext>
            </a:extLst>
          </p:cNvPr>
          <p:cNvPicPr>
            <a:picLocks noChangeAspect="1"/>
          </p:cNvPicPr>
          <p:nvPr/>
        </p:nvPicPr>
        <p:blipFill>
          <a:blip r:embed="rId7"/>
          <a:stretch>
            <a:fillRect/>
          </a:stretch>
        </p:blipFill>
        <p:spPr>
          <a:xfrm>
            <a:off x="11273450" y="4219502"/>
            <a:ext cx="1219200" cy="1219200"/>
          </a:xfrm>
          <a:prstGeom prst="rect">
            <a:avLst/>
          </a:prstGeom>
        </p:spPr>
      </p:pic>
    </p:spTree>
    <p:extLst>
      <p:ext uri="{BB962C8B-B14F-4D97-AF65-F5344CB8AC3E}">
        <p14:creationId xmlns:p14="http://schemas.microsoft.com/office/powerpoint/2010/main" val="34152386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2A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0589"/>
          <a:stretch>
            <a:fillRect/>
          </a:stretch>
        </p:blipFill>
        <p:spPr>
          <a:xfrm>
            <a:off x="2772143" y="1378611"/>
            <a:ext cx="12743714" cy="7529778"/>
          </a:xfrm>
          <a:prstGeom prst="rect">
            <a:avLst/>
          </a:prstGeom>
        </p:spPr>
      </p:pic>
      <p:sp>
        <p:nvSpPr>
          <p:cNvPr id="3" name="TextBox 3"/>
          <p:cNvSpPr txBox="1"/>
          <p:nvPr/>
        </p:nvSpPr>
        <p:spPr>
          <a:xfrm>
            <a:off x="3009784" y="3270986"/>
            <a:ext cx="12268431" cy="2912016"/>
          </a:xfrm>
          <a:prstGeom prst="rect">
            <a:avLst/>
          </a:prstGeom>
        </p:spPr>
        <p:txBody>
          <a:bodyPr wrap="square" lIns="0" tIns="0" rIns="0" bIns="0" rtlCol="0" anchor="t">
            <a:spAutoFit/>
          </a:bodyPr>
          <a:lstStyle/>
          <a:p>
            <a:pPr algn="ctr">
              <a:lnSpc>
                <a:spcPts val="12000"/>
              </a:lnSpc>
            </a:pPr>
            <a:r>
              <a:rPr lang="en-US" sz="7000" b="1">
                <a:solidFill>
                  <a:srgbClr val="000000"/>
                </a:solidFill>
                <a:latin typeface="Arial" panose="020B0604020202020204" pitchFamily="34" charset="0"/>
                <a:cs typeface="Arial" panose="020B0604020202020204" pitchFamily="34" charset="0"/>
              </a:rPr>
              <a:t>CẢM ƠN CÁC EM ĐÃ CHÚ Ý LẮNG NGHE!</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33355" y="6984841"/>
            <a:ext cx="2873249" cy="2273459"/>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422249" y="140456"/>
            <a:ext cx="2093608" cy="2476310"/>
          </a:xfrm>
          <a:prstGeom prst="rect">
            <a:avLst/>
          </a:prstGeom>
        </p:spPr>
      </p:pic>
      <p:pic>
        <p:nvPicPr>
          <p:cNvPr id="7" name="Picture 6">
            <a:extLst>
              <a:ext uri="{FF2B5EF4-FFF2-40B4-BE49-F238E27FC236}">
                <a16:creationId xmlns:a16="http://schemas.microsoft.com/office/drawing/2014/main" id="{A34E6817-FC34-0522-511F-8F8E6A43FD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38384" y="5185650"/>
            <a:ext cx="5615114" cy="5615114"/>
          </a:xfrm>
          <a:prstGeom prst="rect">
            <a:avLst/>
          </a:prstGeom>
        </p:spPr>
      </p:pic>
      <p:pic>
        <p:nvPicPr>
          <p:cNvPr id="9" name="Picture 8">
            <a:extLst>
              <a:ext uri="{FF2B5EF4-FFF2-40B4-BE49-F238E27FC236}">
                <a16:creationId xmlns:a16="http://schemas.microsoft.com/office/drawing/2014/main" id="{09F0256F-83B9-DF49-F66C-E015469C1141}"/>
              </a:ext>
            </a:extLst>
          </p:cNvPr>
          <p:cNvPicPr>
            <a:picLocks noChangeAspect="1"/>
          </p:cNvPicPr>
          <p:nvPr/>
        </p:nvPicPr>
        <p:blipFill rotWithShape="1">
          <a:blip r:embed="rId9">
            <a:extLst>
              <a:ext uri="{28A0092B-C50C-407E-A947-70E740481C1C}">
                <a14:useLocalDpi xmlns:a14="http://schemas.microsoft.com/office/drawing/2010/main" val="0"/>
              </a:ext>
            </a:extLst>
          </a:blip>
          <a:srcRect l="48787" t="52263"/>
          <a:stretch/>
        </p:blipFill>
        <p:spPr>
          <a:xfrm>
            <a:off x="1790263" y="485404"/>
            <a:ext cx="2439041" cy="22734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2A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34" b="28892"/>
          <a:stretch>
            <a:fillRect/>
          </a:stretch>
        </p:blipFill>
        <p:spPr>
          <a:xfrm>
            <a:off x="2036297" y="342900"/>
            <a:ext cx="13972544" cy="811530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14872" flipH="1">
            <a:off x="1932166" y="7547632"/>
            <a:ext cx="1959725" cy="2449657"/>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036664" y="722602"/>
            <a:ext cx="1742955" cy="2061560"/>
          </a:xfrm>
          <a:prstGeom prst="rect">
            <a:avLst/>
          </a:prstGeom>
        </p:spPr>
      </p:pic>
      <p:sp>
        <p:nvSpPr>
          <p:cNvPr id="7" name="TextBox 7"/>
          <p:cNvSpPr txBox="1"/>
          <p:nvPr/>
        </p:nvSpPr>
        <p:spPr>
          <a:xfrm>
            <a:off x="4800600" y="3009900"/>
            <a:ext cx="9395391" cy="3248646"/>
          </a:xfrm>
          <a:prstGeom prst="rect">
            <a:avLst/>
          </a:prstGeom>
        </p:spPr>
        <p:txBody>
          <a:bodyPr wrap="square" lIns="0" tIns="0" rIns="0" bIns="0" rtlCol="0" anchor="t">
            <a:spAutoFit/>
          </a:bodyPr>
          <a:lstStyle/>
          <a:p>
            <a:pPr marL="0" lvl="0" indent="0" algn="ctr">
              <a:lnSpc>
                <a:spcPct val="150000"/>
              </a:lnSpc>
              <a:spcBef>
                <a:spcPct val="0"/>
              </a:spcBef>
            </a:pPr>
            <a:r>
              <a:rPr lang="en-US" sz="7500" b="1">
                <a:solidFill>
                  <a:srgbClr val="000000"/>
                </a:solidFill>
                <a:latin typeface="Arial" panose="020B0604020202020204" pitchFamily="34" charset="0"/>
                <a:cs typeface="Arial" panose="020B0604020202020204" pitchFamily="34" charset="0"/>
              </a:rPr>
              <a:t>BÀI 2:</a:t>
            </a:r>
          </a:p>
          <a:p>
            <a:pPr marL="0" lvl="0" indent="0" algn="ctr">
              <a:lnSpc>
                <a:spcPct val="150000"/>
              </a:lnSpc>
              <a:spcBef>
                <a:spcPct val="0"/>
              </a:spcBef>
            </a:pPr>
            <a:r>
              <a:rPr lang="en-US" sz="7500" b="1">
                <a:solidFill>
                  <a:srgbClr val="000000"/>
                </a:solidFill>
                <a:latin typeface="Arial" panose="020B0604020202020204" pitchFamily="34" charset="0"/>
                <a:cs typeface="Arial" panose="020B0604020202020204" pitchFamily="34" charset="0"/>
              </a:rPr>
              <a:t>SỬ DỤNG ĐÈN HỌC</a:t>
            </a:r>
          </a:p>
        </p:txBody>
      </p:sp>
      <p:pic>
        <p:nvPicPr>
          <p:cNvPr id="9" name="Picture 11">
            <a:extLst>
              <a:ext uri="{FF2B5EF4-FFF2-40B4-BE49-F238E27FC236}">
                <a16:creationId xmlns:a16="http://schemas.microsoft.com/office/drawing/2014/main" id="{E87492F7-E306-95B9-314C-2FEABF22051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44163">
            <a:off x="13810183" y="5111773"/>
            <a:ext cx="5444548" cy="48362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2A5"/>
        </a:solidFill>
        <a:effectLst/>
      </p:bgPr>
    </p:bg>
    <p:spTree>
      <p:nvGrpSpPr>
        <p:cNvPr id="1" name=""/>
        <p:cNvGrpSpPr/>
        <p:nvPr/>
      </p:nvGrpSpPr>
      <p:grpSpPr>
        <a:xfrm>
          <a:off x="0" y="0"/>
          <a:ext cx="0" cy="0"/>
          <a:chOff x="0" y="0"/>
          <a:chExt cx="0" cy="0"/>
        </a:xfrm>
      </p:grpSpPr>
      <p:grpSp>
        <p:nvGrpSpPr>
          <p:cNvPr id="2" name="Group 2"/>
          <p:cNvGrpSpPr/>
          <p:nvPr/>
        </p:nvGrpSpPr>
        <p:grpSpPr>
          <a:xfrm>
            <a:off x="2215901" y="1638300"/>
            <a:ext cx="13252699" cy="8087591"/>
            <a:chOff x="0" y="0"/>
            <a:chExt cx="6290592" cy="3291278"/>
          </a:xfrm>
        </p:grpSpPr>
        <p:sp>
          <p:nvSpPr>
            <p:cNvPr id="3" name="Freeform 3"/>
            <p:cNvSpPr/>
            <p:nvPr/>
          </p:nvSpPr>
          <p:spPr>
            <a:xfrm>
              <a:off x="0" y="0"/>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C8"/>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6800" y="7192803"/>
            <a:ext cx="2298202" cy="2533088"/>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325600" y="1958340"/>
            <a:ext cx="2605354" cy="2651760"/>
          </a:xfrm>
          <a:prstGeom prst="rect">
            <a:avLst/>
          </a:prstGeom>
        </p:spPr>
      </p:pic>
      <p:sp>
        <p:nvSpPr>
          <p:cNvPr id="6" name="TextBox 6"/>
          <p:cNvSpPr txBox="1"/>
          <p:nvPr/>
        </p:nvSpPr>
        <p:spPr>
          <a:xfrm>
            <a:off x="1446202" y="394119"/>
            <a:ext cx="14792096" cy="1069267"/>
          </a:xfrm>
          <a:prstGeom prst="rect">
            <a:avLst/>
          </a:prstGeom>
        </p:spPr>
        <p:txBody>
          <a:bodyPr lIns="0" tIns="0" rIns="0" bIns="0" rtlCol="0" anchor="t">
            <a:spAutoFit/>
          </a:bodyPr>
          <a:lstStyle/>
          <a:p>
            <a:pPr marL="0" lvl="0" indent="0" algn="ctr">
              <a:lnSpc>
                <a:spcPts val="9600"/>
              </a:lnSpc>
              <a:spcBef>
                <a:spcPct val="0"/>
              </a:spcBef>
            </a:pPr>
            <a:r>
              <a:rPr lang="en-US" sz="5000" b="1">
                <a:solidFill>
                  <a:srgbClr val="000000"/>
                </a:solidFill>
                <a:latin typeface="Arial" panose="020B0604020202020204" pitchFamily="34" charset="0"/>
                <a:cs typeface="Arial" panose="020B0604020202020204" pitchFamily="34" charset="0"/>
              </a:rPr>
              <a:t>NỘI DUNG BÀI HỌC</a:t>
            </a:r>
          </a:p>
        </p:txBody>
      </p:sp>
      <p:sp>
        <p:nvSpPr>
          <p:cNvPr id="8" name="Oval 7">
            <a:extLst>
              <a:ext uri="{FF2B5EF4-FFF2-40B4-BE49-F238E27FC236}">
                <a16:creationId xmlns:a16="http://schemas.microsoft.com/office/drawing/2014/main" id="{2A5E25F6-49A8-D9FA-8CCA-7014CD29859A}"/>
              </a:ext>
            </a:extLst>
          </p:cNvPr>
          <p:cNvSpPr/>
          <p:nvPr/>
        </p:nvSpPr>
        <p:spPr>
          <a:xfrm>
            <a:off x="3810000" y="2096052"/>
            <a:ext cx="1143000" cy="1066800"/>
          </a:xfrm>
          <a:prstGeom prst="ellipse">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latin typeface="Arial" panose="020B0604020202020204" pitchFamily="34" charset="0"/>
                <a:cs typeface="Arial" panose="020B0604020202020204" pitchFamily="34" charset="0"/>
              </a:rPr>
              <a:t>1</a:t>
            </a:r>
          </a:p>
        </p:txBody>
      </p:sp>
      <p:sp>
        <p:nvSpPr>
          <p:cNvPr id="9" name="Oval 8">
            <a:extLst>
              <a:ext uri="{FF2B5EF4-FFF2-40B4-BE49-F238E27FC236}">
                <a16:creationId xmlns:a16="http://schemas.microsoft.com/office/drawing/2014/main" id="{E7EFB01C-7127-9743-06BC-BBD338FA456F}"/>
              </a:ext>
            </a:extLst>
          </p:cNvPr>
          <p:cNvSpPr/>
          <p:nvPr/>
        </p:nvSpPr>
        <p:spPr>
          <a:xfrm>
            <a:off x="3768850" y="5291376"/>
            <a:ext cx="1143000" cy="1066800"/>
          </a:xfrm>
          <a:prstGeom prst="ellipse">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latin typeface="Arial" panose="020B0604020202020204" pitchFamily="34" charset="0"/>
                <a:cs typeface="Arial" panose="020B0604020202020204" pitchFamily="34" charset="0"/>
              </a:rPr>
              <a:t>3</a:t>
            </a:r>
          </a:p>
        </p:txBody>
      </p:sp>
      <p:sp>
        <p:nvSpPr>
          <p:cNvPr id="11" name="Oval 10">
            <a:extLst>
              <a:ext uri="{FF2B5EF4-FFF2-40B4-BE49-F238E27FC236}">
                <a16:creationId xmlns:a16="http://schemas.microsoft.com/office/drawing/2014/main" id="{49014371-2E8C-888D-5156-A87429A5AAA3}"/>
              </a:ext>
            </a:extLst>
          </p:cNvPr>
          <p:cNvSpPr/>
          <p:nvPr/>
        </p:nvSpPr>
        <p:spPr>
          <a:xfrm>
            <a:off x="3810000" y="3771900"/>
            <a:ext cx="1143000" cy="1066800"/>
          </a:xfrm>
          <a:prstGeom prst="ellipse">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latin typeface="Arial" panose="020B0604020202020204" pitchFamily="34" charset="0"/>
                <a:cs typeface="Arial" panose="020B0604020202020204" pitchFamily="34" charset="0"/>
              </a:rPr>
              <a:t>2</a:t>
            </a:r>
          </a:p>
        </p:txBody>
      </p:sp>
      <p:sp>
        <p:nvSpPr>
          <p:cNvPr id="12" name="Oval 11">
            <a:extLst>
              <a:ext uri="{FF2B5EF4-FFF2-40B4-BE49-F238E27FC236}">
                <a16:creationId xmlns:a16="http://schemas.microsoft.com/office/drawing/2014/main" id="{D65E92F1-EABA-87EE-4A43-8A7821398451}"/>
              </a:ext>
            </a:extLst>
          </p:cNvPr>
          <p:cNvSpPr/>
          <p:nvPr/>
        </p:nvSpPr>
        <p:spPr>
          <a:xfrm>
            <a:off x="3768850" y="6942623"/>
            <a:ext cx="1143000" cy="1066800"/>
          </a:xfrm>
          <a:prstGeom prst="ellipse">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latin typeface="Arial" panose="020B0604020202020204" pitchFamily="34" charset="0"/>
                <a:cs typeface="Arial" panose="020B0604020202020204" pitchFamily="34" charset="0"/>
              </a:rPr>
              <a:t>4</a:t>
            </a:r>
          </a:p>
        </p:txBody>
      </p:sp>
      <p:sp>
        <p:nvSpPr>
          <p:cNvPr id="13" name="Oval 12">
            <a:extLst>
              <a:ext uri="{FF2B5EF4-FFF2-40B4-BE49-F238E27FC236}">
                <a16:creationId xmlns:a16="http://schemas.microsoft.com/office/drawing/2014/main" id="{8FB09A22-BC17-F50D-84D5-5096EEFDD528}"/>
              </a:ext>
            </a:extLst>
          </p:cNvPr>
          <p:cNvSpPr/>
          <p:nvPr/>
        </p:nvSpPr>
        <p:spPr>
          <a:xfrm>
            <a:off x="3775777" y="8486700"/>
            <a:ext cx="1143000" cy="1066800"/>
          </a:xfrm>
          <a:prstGeom prst="ellipse">
            <a:avLst/>
          </a:prstGeom>
          <a:solidFill>
            <a:schemeClr val="accent6">
              <a:lumMod val="75000"/>
            </a:schemeClr>
          </a:solidFill>
          <a:ln>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latin typeface="Arial" panose="020B0604020202020204" pitchFamily="34" charset="0"/>
                <a:cs typeface="Arial" panose="020B0604020202020204" pitchFamily="34" charset="0"/>
              </a:rPr>
              <a:t>5</a:t>
            </a:r>
          </a:p>
        </p:txBody>
      </p:sp>
      <p:sp>
        <p:nvSpPr>
          <p:cNvPr id="14" name="TextBox 13">
            <a:extLst>
              <a:ext uri="{FF2B5EF4-FFF2-40B4-BE49-F238E27FC236}">
                <a16:creationId xmlns:a16="http://schemas.microsoft.com/office/drawing/2014/main" id="{275A6350-5BE8-6AD3-9F85-73A8EDB6B2C1}"/>
              </a:ext>
            </a:extLst>
          </p:cNvPr>
          <p:cNvSpPr txBox="1"/>
          <p:nvPr/>
        </p:nvSpPr>
        <p:spPr>
          <a:xfrm>
            <a:off x="5541818" y="2096052"/>
            <a:ext cx="7848602" cy="861774"/>
          </a:xfrm>
          <a:prstGeom prst="rect">
            <a:avLst/>
          </a:prstGeom>
          <a:noFill/>
        </p:spPr>
        <p:txBody>
          <a:bodyPr wrap="square" rtlCol="0">
            <a:spAutoFit/>
          </a:bodyPr>
          <a:lstStyle/>
          <a:p>
            <a:r>
              <a:rPr lang="en-US" sz="5000">
                <a:latin typeface="Arial" panose="020B0604020202020204" pitchFamily="34" charset="0"/>
                <a:cs typeface="Arial" panose="020B0604020202020204" pitchFamily="34" charset="0"/>
              </a:rPr>
              <a:t>Tác dụng của đèn học</a:t>
            </a:r>
          </a:p>
        </p:txBody>
      </p:sp>
      <p:sp>
        <p:nvSpPr>
          <p:cNvPr id="15" name="TextBox 14">
            <a:extLst>
              <a:ext uri="{FF2B5EF4-FFF2-40B4-BE49-F238E27FC236}">
                <a16:creationId xmlns:a16="http://schemas.microsoft.com/office/drawing/2014/main" id="{9FDE4901-2614-434B-1FB1-C35847628C0C}"/>
              </a:ext>
            </a:extLst>
          </p:cNvPr>
          <p:cNvSpPr txBox="1"/>
          <p:nvPr/>
        </p:nvSpPr>
        <p:spPr>
          <a:xfrm>
            <a:off x="5541818" y="3748326"/>
            <a:ext cx="7848602" cy="861774"/>
          </a:xfrm>
          <a:prstGeom prst="rect">
            <a:avLst/>
          </a:prstGeom>
          <a:noFill/>
        </p:spPr>
        <p:txBody>
          <a:bodyPr wrap="square" rtlCol="0">
            <a:spAutoFit/>
          </a:bodyPr>
          <a:lstStyle/>
          <a:p>
            <a:r>
              <a:rPr lang="en-US" sz="5000">
                <a:latin typeface="Arial" panose="020B0604020202020204" pitchFamily="34" charset="0"/>
                <a:cs typeface="Arial" panose="020B0604020202020204" pitchFamily="34" charset="0"/>
              </a:rPr>
              <a:t>Một số loại đèn học</a:t>
            </a:r>
          </a:p>
        </p:txBody>
      </p:sp>
      <p:sp>
        <p:nvSpPr>
          <p:cNvPr id="16" name="TextBox 15">
            <a:extLst>
              <a:ext uri="{FF2B5EF4-FFF2-40B4-BE49-F238E27FC236}">
                <a16:creationId xmlns:a16="http://schemas.microsoft.com/office/drawing/2014/main" id="{B191B9B0-58C7-DC83-224B-FA2274A30DAC}"/>
              </a:ext>
            </a:extLst>
          </p:cNvPr>
          <p:cNvSpPr txBox="1"/>
          <p:nvPr/>
        </p:nvSpPr>
        <p:spPr>
          <a:xfrm>
            <a:off x="5541818" y="5346652"/>
            <a:ext cx="9393382" cy="861774"/>
          </a:xfrm>
          <a:prstGeom prst="rect">
            <a:avLst/>
          </a:prstGeom>
          <a:noFill/>
        </p:spPr>
        <p:txBody>
          <a:bodyPr wrap="square" rtlCol="0">
            <a:spAutoFit/>
          </a:bodyPr>
          <a:lstStyle/>
          <a:p>
            <a:r>
              <a:rPr lang="en-US" sz="5000">
                <a:latin typeface="Arial" panose="020B0604020202020204" pitchFamily="34" charset="0"/>
                <a:cs typeface="Arial" panose="020B0604020202020204" pitchFamily="34" charset="0"/>
              </a:rPr>
              <a:t>Các bộ phận chính của đèn học</a:t>
            </a:r>
          </a:p>
        </p:txBody>
      </p:sp>
      <p:sp>
        <p:nvSpPr>
          <p:cNvPr id="17" name="TextBox 16">
            <a:extLst>
              <a:ext uri="{FF2B5EF4-FFF2-40B4-BE49-F238E27FC236}">
                <a16:creationId xmlns:a16="http://schemas.microsoft.com/office/drawing/2014/main" id="{FDD88FBF-8032-144F-0E1B-DBBBD01A512C}"/>
              </a:ext>
            </a:extLst>
          </p:cNvPr>
          <p:cNvSpPr txBox="1"/>
          <p:nvPr/>
        </p:nvSpPr>
        <p:spPr>
          <a:xfrm>
            <a:off x="5541818" y="7123651"/>
            <a:ext cx="7848602" cy="861774"/>
          </a:xfrm>
          <a:prstGeom prst="rect">
            <a:avLst/>
          </a:prstGeom>
          <a:noFill/>
        </p:spPr>
        <p:txBody>
          <a:bodyPr wrap="square" rtlCol="0">
            <a:spAutoFit/>
          </a:bodyPr>
          <a:lstStyle/>
          <a:p>
            <a:r>
              <a:rPr lang="en-US" sz="5000">
                <a:latin typeface="Arial" panose="020B0604020202020204" pitchFamily="34" charset="0"/>
                <a:cs typeface="Arial" panose="020B0604020202020204" pitchFamily="34" charset="0"/>
              </a:rPr>
              <a:t>Sử dụng đèn học</a:t>
            </a:r>
          </a:p>
        </p:txBody>
      </p:sp>
      <p:sp>
        <p:nvSpPr>
          <p:cNvPr id="18" name="TextBox 17">
            <a:extLst>
              <a:ext uri="{FF2B5EF4-FFF2-40B4-BE49-F238E27FC236}">
                <a16:creationId xmlns:a16="http://schemas.microsoft.com/office/drawing/2014/main" id="{18484334-72D5-80BC-EB06-2CCB5A5F97C8}"/>
              </a:ext>
            </a:extLst>
          </p:cNvPr>
          <p:cNvSpPr txBox="1"/>
          <p:nvPr/>
        </p:nvSpPr>
        <p:spPr>
          <a:xfrm>
            <a:off x="5569526" y="8589213"/>
            <a:ext cx="8756073" cy="861774"/>
          </a:xfrm>
          <a:prstGeom prst="rect">
            <a:avLst/>
          </a:prstGeom>
          <a:noFill/>
        </p:spPr>
        <p:txBody>
          <a:bodyPr wrap="square" rtlCol="0">
            <a:spAutoFit/>
          </a:bodyPr>
          <a:lstStyle/>
          <a:p>
            <a:r>
              <a:rPr lang="en-US" sz="5000">
                <a:latin typeface="Arial" panose="020B0604020202020204" pitchFamily="34" charset="0"/>
                <a:cs typeface="Arial" panose="020B0604020202020204" pitchFamily="34" charset="0"/>
              </a:rPr>
              <a:t>An toàn khi sử dụng đèn học</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500" fill="hold"/>
                                        <p:tgtEl>
                                          <p:spTgt spid="18"/>
                                        </p:tgtEl>
                                        <p:attrNameLst>
                                          <p:attrName>ppt_x</p:attrName>
                                        </p:attrNameLst>
                                      </p:cBhvr>
                                      <p:tavLst>
                                        <p:tav tm="0">
                                          <p:val>
                                            <p:strVal val="#ppt_x"/>
                                          </p:val>
                                        </p:tav>
                                        <p:tav tm="100000">
                                          <p:val>
                                            <p:strVal val="#ppt_x"/>
                                          </p:val>
                                        </p:tav>
                                      </p:tavLst>
                                    </p:anim>
                                    <p:anim calcmode="lin" valueType="num">
                                      <p:cBhvr additive="base">
                                        <p:cTn id="6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1" grpId="0" animBg="1"/>
      <p:bldP spid="12" grpId="0" animBg="1"/>
      <p:bldP spid="13" grpId="0" animBg="1"/>
      <p:bldP spid="14" grpId="0"/>
      <p:bldP spid="15" grpId="0"/>
      <p:bldP spid="16"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2A5"/>
        </a:solidFill>
        <a:effectLst/>
      </p:bgPr>
    </p:bg>
    <p:spTree>
      <p:nvGrpSpPr>
        <p:cNvPr id="1" name=""/>
        <p:cNvGrpSpPr/>
        <p:nvPr/>
      </p:nvGrpSpPr>
      <p:grpSpPr>
        <a:xfrm>
          <a:off x="0" y="0"/>
          <a:ext cx="0" cy="0"/>
          <a:chOff x="0" y="0"/>
          <a:chExt cx="0" cy="0"/>
        </a:xfrm>
      </p:grpSpPr>
      <p:grpSp>
        <p:nvGrpSpPr>
          <p:cNvPr id="3" name="Group 3"/>
          <p:cNvGrpSpPr/>
          <p:nvPr/>
        </p:nvGrpSpPr>
        <p:grpSpPr>
          <a:xfrm>
            <a:off x="901730" y="685799"/>
            <a:ext cx="16484541" cy="8915403"/>
            <a:chOff x="-4835" y="-163082"/>
            <a:chExt cx="6290592" cy="3469186"/>
          </a:xfrm>
          <a:solidFill>
            <a:schemeClr val="bg1"/>
          </a:solidFill>
        </p:grpSpPr>
        <p:sp>
          <p:nvSpPr>
            <p:cNvPr id="4" name="Freeform 4"/>
            <p:cNvSpPr/>
            <p:nvPr/>
          </p:nvSpPr>
          <p:spPr>
            <a:xfrm>
              <a:off x="-4835" y="-163082"/>
              <a:ext cx="6290592" cy="3469186"/>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grpFill/>
          </p:spPr>
        </p:sp>
      </p:grpSp>
      <p:sp>
        <p:nvSpPr>
          <p:cNvPr id="7" name="TextBox 7"/>
          <p:cNvSpPr txBox="1"/>
          <p:nvPr/>
        </p:nvSpPr>
        <p:spPr>
          <a:xfrm>
            <a:off x="1336148" y="1156095"/>
            <a:ext cx="8188852" cy="559512"/>
          </a:xfrm>
          <a:prstGeom prst="rect">
            <a:avLst/>
          </a:prstGeom>
        </p:spPr>
        <p:txBody>
          <a:bodyPr wrap="square" lIns="0" tIns="0" rIns="0" bIns="0" rtlCol="0" anchor="t">
            <a:spAutoFit/>
          </a:bodyPr>
          <a:lstStyle/>
          <a:p>
            <a:pPr>
              <a:lnSpc>
                <a:spcPts val="4320"/>
              </a:lnSpc>
            </a:pPr>
            <a:r>
              <a:rPr lang="en-US" sz="5000" b="1" spc="120">
                <a:solidFill>
                  <a:srgbClr val="000000"/>
                </a:solidFill>
                <a:latin typeface="Arial" panose="020B0604020202020204" pitchFamily="34" charset="0"/>
                <a:cs typeface="Arial" panose="020B0604020202020204" pitchFamily="34" charset="0"/>
              </a:rPr>
              <a:t>1. Tác dụng của đèn học</a:t>
            </a:r>
          </a:p>
        </p:txBody>
      </p:sp>
      <p:pic>
        <p:nvPicPr>
          <p:cNvPr id="8" name="Picture 6">
            <a:extLst>
              <a:ext uri="{FF2B5EF4-FFF2-40B4-BE49-F238E27FC236}">
                <a16:creationId xmlns:a16="http://schemas.microsoft.com/office/drawing/2014/main" id="{913CA1F9-6E35-1B09-ADC5-271DE29A5C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0844">
            <a:off x="572168" y="7107491"/>
            <a:ext cx="1514106" cy="2785144"/>
          </a:xfrm>
          <a:prstGeom prst="rect">
            <a:avLst/>
          </a:prstGeom>
        </p:spPr>
      </p:pic>
      <p:pic>
        <p:nvPicPr>
          <p:cNvPr id="9" name="Picture 7">
            <a:extLst>
              <a:ext uri="{FF2B5EF4-FFF2-40B4-BE49-F238E27FC236}">
                <a16:creationId xmlns:a16="http://schemas.microsoft.com/office/drawing/2014/main" id="{75B0E6D0-2C11-E3F6-B9A1-2496E196BEA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83000" y="335374"/>
            <a:ext cx="1651971" cy="1565242"/>
          </a:xfrm>
          <a:prstGeom prst="rect">
            <a:avLst/>
          </a:prstGeom>
        </p:spPr>
      </p:pic>
      <p:pic>
        <p:nvPicPr>
          <p:cNvPr id="10" name="Picture 6">
            <a:extLst>
              <a:ext uri="{FF2B5EF4-FFF2-40B4-BE49-F238E27FC236}">
                <a16:creationId xmlns:a16="http://schemas.microsoft.com/office/drawing/2014/main" id="{A9917FD7-315F-F3D6-7CFF-5CFEBC9B81E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661565" y="7781617"/>
            <a:ext cx="3442869" cy="2159618"/>
          </a:xfrm>
          <a:prstGeom prst="rect">
            <a:avLst/>
          </a:prstGeom>
        </p:spPr>
      </p:pic>
      <p:pic>
        <p:nvPicPr>
          <p:cNvPr id="5" name="Picture 4">
            <a:extLst>
              <a:ext uri="{FF2B5EF4-FFF2-40B4-BE49-F238E27FC236}">
                <a16:creationId xmlns:a16="http://schemas.microsoft.com/office/drawing/2014/main" id="{E5F7B5E7-40ED-0DC9-D377-FBC95AB01B96}"/>
              </a:ext>
            </a:extLst>
          </p:cNvPr>
          <p:cNvPicPr>
            <a:picLocks noChangeAspect="1"/>
          </p:cNvPicPr>
          <p:nvPr/>
        </p:nvPicPr>
        <p:blipFill rotWithShape="1">
          <a:blip r:embed="rId8"/>
          <a:srcRect b="13462"/>
          <a:stretch/>
        </p:blipFill>
        <p:spPr>
          <a:xfrm>
            <a:off x="3657600" y="4337967"/>
            <a:ext cx="10559437" cy="5214247"/>
          </a:xfrm>
          <a:prstGeom prst="rect">
            <a:avLst/>
          </a:prstGeom>
        </p:spPr>
      </p:pic>
      <p:sp>
        <p:nvSpPr>
          <p:cNvPr id="6" name="TextBox 5">
            <a:extLst>
              <a:ext uri="{FF2B5EF4-FFF2-40B4-BE49-F238E27FC236}">
                <a16:creationId xmlns:a16="http://schemas.microsoft.com/office/drawing/2014/main" id="{92D715D3-5E66-72D4-906E-A106C3D71437}"/>
              </a:ext>
            </a:extLst>
          </p:cNvPr>
          <p:cNvSpPr txBox="1"/>
          <p:nvPr/>
        </p:nvSpPr>
        <p:spPr>
          <a:xfrm>
            <a:off x="4419600" y="3695853"/>
            <a:ext cx="3124200" cy="707886"/>
          </a:xfrm>
          <a:prstGeom prst="rect">
            <a:avLst/>
          </a:prstGeom>
          <a:solidFill>
            <a:schemeClr val="accent3">
              <a:lumMod val="60000"/>
              <a:lumOff val="40000"/>
            </a:schemeClr>
          </a:solidFill>
        </p:spPr>
        <p:txBody>
          <a:bodyPr wrap="square" rtlCol="0">
            <a:spAutoFit/>
          </a:bodyPr>
          <a:lstStyle/>
          <a:p>
            <a:pPr algn="ctr"/>
            <a:r>
              <a:rPr lang="en-US" sz="4000">
                <a:latin typeface="Arial" panose="020B0604020202020204" pitchFamily="34" charset="0"/>
                <a:cs typeface="Arial" panose="020B0604020202020204" pitchFamily="34" charset="0"/>
              </a:rPr>
              <a:t>Chiếu sáng</a:t>
            </a:r>
          </a:p>
        </p:txBody>
      </p:sp>
      <p:sp>
        <p:nvSpPr>
          <p:cNvPr id="13" name="TextBox 12">
            <a:extLst>
              <a:ext uri="{FF2B5EF4-FFF2-40B4-BE49-F238E27FC236}">
                <a16:creationId xmlns:a16="http://schemas.microsoft.com/office/drawing/2014/main" id="{405A6EA5-614E-AC51-B6FE-20DABA1CCADC}"/>
              </a:ext>
            </a:extLst>
          </p:cNvPr>
          <p:cNvSpPr txBox="1"/>
          <p:nvPr/>
        </p:nvSpPr>
        <p:spPr>
          <a:xfrm>
            <a:off x="3041557" y="5143500"/>
            <a:ext cx="3505200" cy="707886"/>
          </a:xfrm>
          <a:prstGeom prst="rect">
            <a:avLst/>
          </a:prstGeom>
          <a:solidFill>
            <a:schemeClr val="accent3">
              <a:lumMod val="60000"/>
              <a:lumOff val="40000"/>
            </a:schemeClr>
          </a:solidFill>
        </p:spPr>
        <p:txBody>
          <a:bodyPr wrap="square" rtlCol="0">
            <a:spAutoFit/>
          </a:bodyPr>
          <a:lstStyle/>
          <a:p>
            <a:pPr algn="ctr"/>
            <a:r>
              <a:rPr lang="en-US" sz="4000">
                <a:latin typeface="Arial" panose="020B0604020202020204" pitchFamily="34" charset="0"/>
                <a:cs typeface="Arial" panose="020B0604020202020204" pitchFamily="34" charset="0"/>
              </a:rPr>
              <a:t>Giảm mỏi mắt</a:t>
            </a:r>
          </a:p>
        </p:txBody>
      </p:sp>
      <p:sp>
        <p:nvSpPr>
          <p:cNvPr id="14" name="TextBox 13">
            <a:extLst>
              <a:ext uri="{FF2B5EF4-FFF2-40B4-BE49-F238E27FC236}">
                <a16:creationId xmlns:a16="http://schemas.microsoft.com/office/drawing/2014/main" id="{4EF9F407-7D06-90BE-3857-C6E2422FCDDE}"/>
              </a:ext>
            </a:extLst>
          </p:cNvPr>
          <p:cNvSpPr txBox="1"/>
          <p:nvPr/>
        </p:nvSpPr>
        <p:spPr>
          <a:xfrm>
            <a:off x="2241758" y="6591147"/>
            <a:ext cx="3517483" cy="707886"/>
          </a:xfrm>
          <a:prstGeom prst="rect">
            <a:avLst/>
          </a:prstGeom>
          <a:solidFill>
            <a:schemeClr val="accent3">
              <a:lumMod val="60000"/>
              <a:lumOff val="40000"/>
            </a:schemeClr>
          </a:solidFill>
        </p:spPr>
        <p:txBody>
          <a:bodyPr wrap="square" rtlCol="0">
            <a:spAutoFit/>
          </a:bodyPr>
          <a:lstStyle/>
          <a:p>
            <a:pPr algn="ctr"/>
            <a:r>
              <a:rPr lang="en-US" sz="4000">
                <a:latin typeface="Arial" panose="020B0604020202020204" pitchFamily="34" charset="0"/>
                <a:cs typeface="Arial" panose="020B0604020202020204" pitchFamily="34" charset="0"/>
              </a:rPr>
              <a:t>Chống cận thị</a:t>
            </a:r>
          </a:p>
        </p:txBody>
      </p:sp>
      <p:sp>
        <p:nvSpPr>
          <p:cNvPr id="15" name="TextBox 14">
            <a:extLst>
              <a:ext uri="{FF2B5EF4-FFF2-40B4-BE49-F238E27FC236}">
                <a16:creationId xmlns:a16="http://schemas.microsoft.com/office/drawing/2014/main" id="{B7B2651B-E8A3-A350-D603-BE77F37CC151}"/>
              </a:ext>
            </a:extLst>
          </p:cNvPr>
          <p:cNvSpPr txBox="1"/>
          <p:nvPr/>
        </p:nvSpPr>
        <p:spPr>
          <a:xfrm>
            <a:off x="6579414" y="2458812"/>
            <a:ext cx="5334000" cy="707886"/>
          </a:xfrm>
          <a:prstGeom prst="rect">
            <a:avLst/>
          </a:prstGeom>
          <a:solidFill>
            <a:schemeClr val="accent3">
              <a:lumMod val="60000"/>
              <a:lumOff val="40000"/>
            </a:schemeClr>
          </a:solidFill>
        </p:spPr>
        <p:txBody>
          <a:bodyPr wrap="square" rtlCol="0">
            <a:spAutoFit/>
          </a:bodyPr>
          <a:lstStyle/>
          <a:p>
            <a:pPr algn="ctr"/>
            <a:r>
              <a:rPr lang="en-US" sz="4000">
                <a:latin typeface="Arial" panose="020B0604020202020204" pitchFamily="34" charset="0"/>
                <a:cs typeface="Arial" panose="020B0604020202020204" pitchFamily="34" charset="0"/>
              </a:rPr>
              <a:t>Trang trí góc học tập</a:t>
            </a:r>
          </a:p>
        </p:txBody>
      </p:sp>
      <p:sp>
        <p:nvSpPr>
          <p:cNvPr id="16" name="TextBox 15">
            <a:extLst>
              <a:ext uri="{FF2B5EF4-FFF2-40B4-BE49-F238E27FC236}">
                <a16:creationId xmlns:a16="http://schemas.microsoft.com/office/drawing/2014/main" id="{99363836-B92B-65AF-1BB9-DF3FBA61BBDB}"/>
              </a:ext>
            </a:extLst>
          </p:cNvPr>
          <p:cNvSpPr txBox="1"/>
          <p:nvPr/>
        </p:nvSpPr>
        <p:spPr>
          <a:xfrm>
            <a:off x="10763522" y="3714936"/>
            <a:ext cx="4481766" cy="707886"/>
          </a:xfrm>
          <a:prstGeom prst="rect">
            <a:avLst/>
          </a:prstGeom>
          <a:solidFill>
            <a:schemeClr val="accent3">
              <a:lumMod val="60000"/>
              <a:lumOff val="40000"/>
            </a:schemeClr>
          </a:solidFill>
        </p:spPr>
        <p:txBody>
          <a:bodyPr wrap="square" rtlCol="0">
            <a:spAutoFit/>
          </a:bodyPr>
          <a:lstStyle/>
          <a:p>
            <a:pPr algn="ctr"/>
            <a:r>
              <a:rPr lang="en-US" sz="4000">
                <a:latin typeface="Arial" panose="020B0604020202020204" pitchFamily="34" charset="0"/>
                <a:cs typeface="Arial" panose="020B0604020202020204" pitchFamily="34" charset="0"/>
              </a:rPr>
              <a:t>Tập trung học tập</a:t>
            </a:r>
          </a:p>
        </p:txBody>
      </p:sp>
      <p:sp>
        <p:nvSpPr>
          <p:cNvPr id="17" name="TextBox 16">
            <a:extLst>
              <a:ext uri="{FF2B5EF4-FFF2-40B4-BE49-F238E27FC236}">
                <a16:creationId xmlns:a16="http://schemas.microsoft.com/office/drawing/2014/main" id="{51C519F0-9A0C-15C7-2DDA-8F84A2B5452B}"/>
              </a:ext>
            </a:extLst>
          </p:cNvPr>
          <p:cNvSpPr txBox="1"/>
          <p:nvPr/>
        </p:nvSpPr>
        <p:spPr>
          <a:xfrm>
            <a:off x="12755316" y="5557976"/>
            <a:ext cx="4294357" cy="1824923"/>
          </a:xfrm>
          <a:prstGeom prst="rect">
            <a:avLst/>
          </a:prstGeom>
          <a:solidFill>
            <a:schemeClr val="accent3">
              <a:lumMod val="60000"/>
              <a:lumOff val="40000"/>
            </a:schemeClr>
          </a:solid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Tích hợp hộp đựng bút…</a:t>
            </a:r>
          </a:p>
        </p:txBody>
      </p:sp>
    </p:spTree>
    <p:extLst>
      <p:ext uri="{BB962C8B-B14F-4D97-AF65-F5344CB8AC3E}">
        <p14:creationId xmlns:p14="http://schemas.microsoft.com/office/powerpoint/2010/main" val="233587911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2" presetClass="entr" presetSubtype="4"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par>
                                <p:cTn id="30" presetID="16" presetClass="entr" presetSubtype="2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P spid="13" grpId="0" animBg="1"/>
      <p:bldP spid="14" grpId="0" animBg="1"/>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2A5"/>
        </a:solidFill>
        <a:effectLst/>
      </p:bgPr>
    </p:bg>
    <p:spTree>
      <p:nvGrpSpPr>
        <p:cNvPr id="1" name=""/>
        <p:cNvGrpSpPr/>
        <p:nvPr/>
      </p:nvGrpSpPr>
      <p:grpSpPr>
        <a:xfrm>
          <a:off x="0" y="0"/>
          <a:ext cx="0" cy="0"/>
          <a:chOff x="0" y="0"/>
          <a:chExt cx="0" cy="0"/>
        </a:xfrm>
      </p:grpSpPr>
      <p:grpSp>
        <p:nvGrpSpPr>
          <p:cNvPr id="3" name="Group 3"/>
          <p:cNvGrpSpPr/>
          <p:nvPr/>
        </p:nvGrpSpPr>
        <p:grpSpPr>
          <a:xfrm>
            <a:off x="901730" y="685799"/>
            <a:ext cx="16484541" cy="8915403"/>
            <a:chOff x="-4835" y="-163082"/>
            <a:chExt cx="6290592" cy="3469186"/>
          </a:xfrm>
          <a:solidFill>
            <a:srgbClr val="FFFFFF"/>
          </a:solidFill>
        </p:grpSpPr>
        <p:sp>
          <p:nvSpPr>
            <p:cNvPr id="4" name="Freeform 4"/>
            <p:cNvSpPr/>
            <p:nvPr/>
          </p:nvSpPr>
          <p:spPr>
            <a:xfrm>
              <a:off x="-4835" y="-163082"/>
              <a:ext cx="6290592" cy="3469186"/>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grpFill/>
          </p:spPr>
        </p:sp>
      </p:grpSp>
      <p:sp>
        <p:nvSpPr>
          <p:cNvPr id="7" name="TextBox 7"/>
          <p:cNvSpPr txBox="1"/>
          <p:nvPr/>
        </p:nvSpPr>
        <p:spPr>
          <a:xfrm>
            <a:off x="5181600" y="1170342"/>
            <a:ext cx="8188852" cy="559512"/>
          </a:xfrm>
          <a:prstGeom prst="rect">
            <a:avLst/>
          </a:prstGeom>
        </p:spPr>
        <p:txBody>
          <a:bodyPr wrap="square" lIns="0" tIns="0" rIns="0" bIns="0" rtlCol="0" anchor="t">
            <a:spAutoFit/>
          </a:bodyPr>
          <a:lstStyle/>
          <a:p>
            <a:pPr algn="ctr">
              <a:lnSpc>
                <a:spcPts val="4320"/>
              </a:lnSpc>
            </a:pPr>
            <a:r>
              <a:rPr lang="en-US" sz="5000" b="1" spc="120">
                <a:solidFill>
                  <a:srgbClr val="000000"/>
                </a:solidFill>
                <a:latin typeface="Arial" panose="020B0604020202020204" pitchFamily="34" charset="0"/>
                <a:cs typeface="Arial" panose="020B0604020202020204" pitchFamily="34" charset="0"/>
              </a:rPr>
              <a:t>LUYỆN TẬP</a:t>
            </a:r>
          </a:p>
        </p:txBody>
      </p:sp>
      <p:pic>
        <p:nvPicPr>
          <p:cNvPr id="9" name="Picture 7">
            <a:extLst>
              <a:ext uri="{FF2B5EF4-FFF2-40B4-BE49-F238E27FC236}">
                <a16:creationId xmlns:a16="http://schemas.microsoft.com/office/drawing/2014/main" id="{75B0E6D0-2C11-E3F6-B9A1-2496E196BE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83000" y="335374"/>
            <a:ext cx="1651971" cy="1565242"/>
          </a:xfrm>
          <a:prstGeom prst="rect">
            <a:avLst/>
          </a:prstGeom>
        </p:spPr>
      </p:pic>
      <p:pic>
        <p:nvPicPr>
          <p:cNvPr id="10" name="Picture 6">
            <a:extLst>
              <a:ext uri="{FF2B5EF4-FFF2-40B4-BE49-F238E27FC236}">
                <a16:creationId xmlns:a16="http://schemas.microsoft.com/office/drawing/2014/main" id="{A9917FD7-315F-F3D6-7CFF-5CFEBC9B81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713960" y="8075384"/>
            <a:ext cx="3442869" cy="2159618"/>
          </a:xfrm>
          <a:prstGeom prst="rect">
            <a:avLst/>
          </a:prstGeom>
        </p:spPr>
      </p:pic>
      <p:sp>
        <p:nvSpPr>
          <p:cNvPr id="2" name="TextBox 1">
            <a:extLst>
              <a:ext uri="{FF2B5EF4-FFF2-40B4-BE49-F238E27FC236}">
                <a16:creationId xmlns:a16="http://schemas.microsoft.com/office/drawing/2014/main" id="{3D65D4DF-D83B-B7BF-194B-ECE72D2288E8}"/>
              </a:ext>
            </a:extLst>
          </p:cNvPr>
          <p:cNvSpPr txBox="1"/>
          <p:nvPr/>
        </p:nvSpPr>
        <p:spPr>
          <a:xfrm>
            <a:off x="3168411" y="7563098"/>
            <a:ext cx="14012865" cy="1738296"/>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3800">
                <a:latin typeface="Arial" panose="020B0604020202020204" pitchFamily="34" charset="0"/>
                <a:cs typeface="Arial" panose="020B0604020202020204" pitchFamily="34" charset="0"/>
              </a:rPr>
              <a:t>Các em quan sát tình huống trong sách giáo khoa.</a:t>
            </a:r>
          </a:p>
          <a:p>
            <a:pPr marL="685800" indent="-685800">
              <a:lnSpc>
                <a:spcPct val="150000"/>
              </a:lnSpc>
              <a:buFont typeface="Wingdings" panose="05000000000000000000" pitchFamily="2" charset="2"/>
              <a:buChar char="Ø"/>
            </a:pPr>
            <a:r>
              <a:rPr lang="en-US" sz="3800">
                <a:latin typeface="Arial" panose="020B0604020202020204" pitchFamily="34" charset="0"/>
                <a:cs typeface="Arial" panose="020B0604020202020204" pitchFamily="34" charset="0"/>
              </a:rPr>
              <a:t>Cho biết “Ai đúng, ai sai”.</a:t>
            </a:r>
          </a:p>
        </p:txBody>
      </p:sp>
      <p:pic>
        <p:nvPicPr>
          <p:cNvPr id="11" name="Picture 10">
            <a:extLst>
              <a:ext uri="{FF2B5EF4-FFF2-40B4-BE49-F238E27FC236}">
                <a16:creationId xmlns:a16="http://schemas.microsoft.com/office/drawing/2014/main" id="{D756853B-29AF-25D6-F0BB-AB233F860E56}"/>
              </a:ext>
            </a:extLst>
          </p:cNvPr>
          <p:cNvPicPr>
            <a:picLocks noChangeAspect="1"/>
          </p:cNvPicPr>
          <p:nvPr/>
        </p:nvPicPr>
        <p:blipFill rotWithShape="1">
          <a:blip r:embed="rId6"/>
          <a:srcRect l="3529" t="6175" r="5473" b="6907"/>
          <a:stretch/>
        </p:blipFill>
        <p:spPr>
          <a:xfrm>
            <a:off x="4108727" y="2214397"/>
            <a:ext cx="10070546" cy="5379874"/>
          </a:xfrm>
          <a:prstGeom prst="rect">
            <a:avLst/>
          </a:prstGeom>
        </p:spPr>
      </p:pic>
      <p:pic>
        <p:nvPicPr>
          <p:cNvPr id="8" name="Picture 6">
            <a:extLst>
              <a:ext uri="{FF2B5EF4-FFF2-40B4-BE49-F238E27FC236}">
                <a16:creationId xmlns:a16="http://schemas.microsoft.com/office/drawing/2014/main" id="{913CA1F9-6E35-1B09-ADC5-271DE29A5C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90844">
            <a:off x="572168" y="7107491"/>
            <a:ext cx="1514106" cy="2785144"/>
          </a:xfrm>
          <a:prstGeom prst="rect">
            <a:avLst/>
          </a:prstGeom>
        </p:spPr>
      </p:pic>
    </p:spTree>
    <p:extLst>
      <p:ext uri="{BB962C8B-B14F-4D97-AF65-F5344CB8AC3E}">
        <p14:creationId xmlns:p14="http://schemas.microsoft.com/office/powerpoint/2010/main" val="279031592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2A5"/>
        </a:solidFill>
        <a:effectLst/>
      </p:bgPr>
    </p:bg>
    <p:spTree>
      <p:nvGrpSpPr>
        <p:cNvPr id="1" name=""/>
        <p:cNvGrpSpPr/>
        <p:nvPr/>
      </p:nvGrpSpPr>
      <p:grpSpPr>
        <a:xfrm>
          <a:off x="0" y="0"/>
          <a:ext cx="0" cy="0"/>
          <a:chOff x="0" y="0"/>
          <a:chExt cx="0" cy="0"/>
        </a:xfrm>
      </p:grpSpPr>
      <p:grpSp>
        <p:nvGrpSpPr>
          <p:cNvPr id="3" name="Group 3"/>
          <p:cNvGrpSpPr/>
          <p:nvPr/>
        </p:nvGrpSpPr>
        <p:grpSpPr>
          <a:xfrm>
            <a:off x="901730" y="685799"/>
            <a:ext cx="16484541" cy="8915403"/>
            <a:chOff x="-4835" y="-163082"/>
            <a:chExt cx="6290592" cy="3469186"/>
          </a:xfrm>
          <a:solidFill>
            <a:srgbClr val="FFFFFF"/>
          </a:solidFill>
        </p:grpSpPr>
        <p:sp>
          <p:nvSpPr>
            <p:cNvPr id="4" name="Freeform 4"/>
            <p:cNvSpPr/>
            <p:nvPr/>
          </p:nvSpPr>
          <p:spPr>
            <a:xfrm>
              <a:off x="-4835" y="-163082"/>
              <a:ext cx="6290592" cy="3469186"/>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grpFill/>
          </p:spPr>
        </p:sp>
      </p:grpSp>
      <p:sp>
        <p:nvSpPr>
          <p:cNvPr id="7" name="TextBox 7"/>
          <p:cNvSpPr txBox="1"/>
          <p:nvPr/>
        </p:nvSpPr>
        <p:spPr>
          <a:xfrm>
            <a:off x="5049574" y="1341104"/>
            <a:ext cx="8188852" cy="559512"/>
          </a:xfrm>
          <a:prstGeom prst="rect">
            <a:avLst/>
          </a:prstGeom>
        </p:spPr>
        <p:txBody>
          <a:bodyPr wrap="square" lIns="0" tIns="0" rIns="0" bIns="0" rtlCol="0" anchor="t">
            <a:spAutoFit/>
          </a:bodyPr>
          <a:lstStyle/>
          <a:p>
            <a:pPr algn="ctr">
              <a:lnSpc>
                <a:spcPts val="4320"/>
              </a:lnSpc>
            </a:pPr>
            <a:r>
              <a:rPr lang="en-US" sz="5000" b="1" spc="120">
                <a:solidFill>
                  <a:srgbClr val="000000"/>
                </a:solidFill>
                <a:latin typeface="Arial" panose="020B0604020202020204" pitchFamily="34" charset="0"/>
                <a:cs typeface="Arial" panose="020B0604020202020204" pitchFamily="34" charset="0"/>
              </a:rPr>
              <a:t>LUYỆN TẬP</a:t>
            </a:r>
          </a:p>
        </p:txBody>
      </p:sp>
      <p:pic>
        <p:nvPicPr>
          <p:cNvPr id="9" name="Picture 7">
            <a:extLst>
              <a:ext uri="{FF2B5EF4-FFF2-40B4-BE49-F238E27FC236}">
                <a16:creationId xmlns:a16="http://schemas.microsoft.com/office/drawing/2014/main" id="{75B0E6D0-2C11-E3F6-B9A1-2496E196BE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83000" y="335374"/>
            <a:ext cx="1651971" cy="1565242"/>
          </a:xfrm>
          <a:prstGeom prst="rect">
            <a:avLst/>
          </a:prstGeom>
        </p:spPr>
      </p:pic>
      <p:pic>
        <p:nvPicPr>
          <p:cNvPr id="10" name="Picture 6">
            <a:extLst>
              <a:ext uri="{FF2B5EF4-FFF2-40B4-BE49-F238E27FC236}">
                <a16:creationId xmlns:a16="http://schemas.microsoft.com/office/drawing/2014/main" id="{A9917FD7-315F-F3D6-7CFF-5CFEBC9B81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713960" y="8075384"/>
            <a:ext cx="3442869" cy="2159618"/>
          </a:xfrm>
          <a:prstGeom prst="rect">
            <a:avLst/>
          </a:prstGeom>
        </p:spPr>
      </p:pic>
      <p:sp>
        <p:nvSpPr>
          <p:cNvPr id="2" name="TextBox 1">
            <a:extLst>
              <a:ext uri="{FF2B5EF4-FFF2-40B4-BE49-F238E27FC236}">
                <a16:creationId xmlns:a16="http://schemas.microsoft.com/office/drawing/2014/main" id="{3D65D4DF-D83B-B7BF-194B-ECE72D2288E8}"/>
              </a:ext>
            </a:extLst>
          </p:cNvPr>
          <p:cNvSpPr txBox="1"/>
          <p:nvPr/>
        </p:nvSpPr>
        <p:spPr>
          <a:xfrm>
            <a:off x="3406357" y="8327445"/>
            <a:ext cx="10732493" cy="1002710"/>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4500">
                <a:solidFill>
                  <a:srgbClr val="FF0000"/>
                </a:solidFill>
                <a:latin typeface="Arial" panose="020B0604020202020204" pitchFamily="34" charset="0"/>
                <a:cs typeface="Arial" panose="020B0604020202020204" pitchFamily="34" charset="0"/>
              </a:rPr>
              <a:t>Người chị nói đúng, người em nói sai.</a:t>
            </a:r>
          </a:p>
        </p:txBody>
      </p:sp>
      <p:pic>
        <p:nvPicPr>
          <p:cNvPr id="11" name="Picture 10">
            <a:extLst>
              <a:ext uri="{FF2B5EF4-FFF2-40B4-BE49-F238E27FC236}">
                <a16:creationId xmlns:a16="http://schemas.microsoft.com/office/drawing/2014/main" id="{D756853B-29AF-25D6-F0BB-AB233F860E56}"/>
              </a:ext>
            </a:extLst>
          </p:cNvPr>
          <p:cNvPicPr>
            <a:picLocks noChangeAspect="1"/>
          </p:cNvPicPr>
          <p:nvPr/>
        </p:nvPicPr>
        <p:blipFill rotWithShape="1">
          <a:blip r:embed="rId6"/>
          <a:srcRect l="3529" t="6175" r="5473" b="6907"/>
          <a:stretch/>
        </p:blipFill>
        <p:spPr>
          <a:xfrm>
            <a:off x="2937450" y="2207892"/>
            <a:ext cx="11201400" cy="5983997"/>
          </a:xfrm>
          <a:prstGeom prst="rect">
            <a:avLst/>
          </a:prstGeom>
        </p:spPr>
      </p:pic>
      <p:pic>
        <p:nvPicPr>
          <p:cNvPr id="8" name="Picture 6">
            <a:extLst>
              <a:ext uri="{FF2B5EF4-FFF2-40B4-BE49-F238E27FC236}">
                <a16:creationId xmlns:a16="http://schemas.microsoft.com/office/drawing/2014/main" id="{913CA1F9-6E35-1B09-ADC5-271DE29A5C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90844">
            <a:off x="572168" y="7107491"/>
            <a:ext cx="1514106" cy="2785144"/>
          </a:xfrm>
          <a:prstGeom prst="rect">
            <a:avLst/>
          </a:prstGeom>
        </p:spPr>
      </p:pic>
    </p:spTree>
    <p:extLst>
      <p:ext uri="{BB962C8B-B14F-4D97-AF65-F5344CB8AC3E}">
        <p14:creationId xmlns:p14="http://schemas.microsoft.com/office/powerpoint/2010/main" val="186976946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2A5"/>
        </a:solidFill>
        <a:effectLst/>
      </p:bgPr>
    </p:bg>
    <p:spTree>
      <p:nvGrpSpPr>
        <p:cNvPr id="1" name=""/>
        <p:cNvGrpSpPr/>
        <p:nvPr/>
      </p:nvGrpSpPr>
      <p:grpSpPr>
        <a:xfrm>
          <a:off x="0" y="0"/>
          <a:ext cx="0" cy="0"/>
          <a:chOff x="0" y="0"/>
          <a:chExt cx="0" cy="0"/>
        </a:xfrm>
      </p:grpSpPr>
      <p:grpSp>
        <p:nvGrpSpPr>
          <p:cNvPr id="3" name="Group 3"/>
          <p:cNvGrpSpPr/>
          <p:nvPr/>
        </p:nvGrpSpPr>
        <p:grpSpPr>
          <a:xfrm>
            <a:off x="901730" y="685799"/>
            <a:ext cx="16484541" cy="8915403"/>
            <a:chOff x="-4835" y="-163082"/>
            <a:chExt cx="6290592" cy="3469186"/>
          </a:xfrm>
        </p:grpSpPr>
        <p:sp>
          <p:nvSpPr>
            <p:cNvPr id="4" name="Freeform 4"/>
            <p:cNvSpPr/>
            <p:nvPr/>
          </p:nvSpPr>
          <p:spPr>
            <a:xfrm>
              <a:off x="-4835" y="-163082"/>
              <a:ext cx="6290592" cy="3469186"/>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C8"/>
            </a:solidFill>
          </p:spPr>
        </p:sp>
      </p:grpSp>
      <p:sp>
        <p:nvSpPr>
          <p:cNvPr id="7" name="TextBox 7"/>
          <p:cNvSpPr txBox="1"/>
          <p:nvPr/>
        </p:nvSpPr>
        <p:spPr>
          <a:xfrm>
            <a:off x="1329221" y="1341104"/>
            <a:ext cx="8188852" cy="559512"/>
          </a:xfrm>
          <a:prstGeom prst="rect">
            <a:avLst/>
          </a:prstGeom>
        </p:spPr>
        <p:txBody>
          <a:bodyPr wrap="square" lIns="0" tIns="0" rIns="0" bIns="0" rtlCol="0" anchor="t">
            <a:spAutoFit/>
          </a:bodyPr>
          <a:lstStyle/>
          <a:p>
            <a:pPr algn="ctr">
              <a:lnSpc>
                <a:spcPts val="4320"/>
              </a:lnSpc>
            </a:pPr>
            <a:r>
              <a:rPr lang="en-US" sz="5000" b="1" spc="120">
                <a:solidFill>
                  <a:srgbClr val="000000"/>
                </a:solidFill>
                <a:latin typeface="Arial" panose="020B0604020202020204" pitchFamily="34" charset="0"/>
                <a:cs typeface="Arial" panose="020B0604020202020204" pitchFamily="34" charset="0"/>
              </a:rPr>
              <a:t>2. Một số loại đèn học</a:t>
            </a:r>
          </a:p>
        </p:txBody>
      </p:sp>
      <p:pic>
        <p:nvPicPr>
          <p:cNvPr id="8" name="Picture 6">
            <a:extLst>
              <a:ext uri="{FF2B5EF4-FFF2-40B4-BE49-F238E27FC236}">
                <a16:creationId xmlns:a16="http://schemas.microsoft.com/office/drawing/2014/main" id="{913CA1F9-6E35-1B09-ADC5-271DE29A5C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0844">
            <a:off x="572168" y="7107491"/>
            <a:ext cx="1514106" cy="2785144"/>
          </a:xfrm>
          <a:prstGeom prst="rect">
            <a:avLst/>
          </a:prstGeom>
        </p:spPr>
      </p:pic>
      <p:pic>
        <p:nvPicPr>
          <p:cNvPr id="9" name="Picture 7">
            <a:extLst>
              <a:ext uri="{FF2B5EF4-FFF2-40B4-BE49-F238E27FC236}">
                <a16:creationId xmlns:a16="http://schemas.microsoft.com/office/drawing/2014/main" id="{75B0E6D0-2C11-E3F6-B9A1-2496E196BEA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83000" y="335374"/>
            <a:ext cx="1651971" cy="1565242"/>
          </a:xfrm>
          <a:prstGeom prst="rect">
            <a:avLst/>
          </a:prstGeom>
        </p:spPr>
      </p:pic>
      <p:sp>
        <p:nvSpPr>
          <p:cNvPr id="2" name="TextBox 1">
            <a:extLst>
              <a:ext uri="{FF2B5EF4-FFF2-40B4-BE49-F238E27FC236}">
                <a16:creationId xmlns:a16="http://schemas.microsoft.com/office/drawing/2014/main" id="{3D65D4DF-D83B-B7BF-194B-ECE72D2288E8}"/>
              </a:ext>
            </a:extLst>
          </p:cNvPr>
          <p:cNvSpPr txBox="1"/>
          <p:nvPr/>
        </p:nvSpPr>
        <p:spPr>
          <a:xfrm>
            <a:off x="1756559" y="2231448"/>
            <a:ext cx="14257958" cy="1738296"/>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3800">
                <a:latin typeface="Arial" panose="020B0604020202020204" pitchFamily="34" charset="0"/>
                <a:cs typeface="Arial" panose="020B0604020202020204" pitchFamily="34" charset="0"/>
              </a:rPr>
              <a:t>Quan sát hình ảnh, đọc thông tin và so sánh điểm khác nhau giữa 2 loại đèn.</a:t>
            </a:r>
          </a:p>
        </p:txBody>
      </p:sp>
      <p:pic>
        <p:nvPicPr>
          <p:cNvPr id="13" name="Picture 12">
            <a:extLst>
              <a:ext uri="{FF2B5EF4-FFF2-40B4-BE49-F238E27FC236}">
                <a16:creationId xmlns:a16="http://schemas.microsoft.com/office/drawing/2014/main" id="{BB9DD23F-00EC-AA05-C9C5-CDC41608E31C}"/>
              </a:ext>
            </a:extLst>
          </p:cNvPr>
          <p:cNvPicPr>
            <a:picLocks noChangeAspect="1"/>
          </p:cNvPicPr>
          <p:nvPr/>
        </p:nvPicPr>
        <p:blipFill rotWithShape="1">
          <a:blip r:embed="rId6">
            <a:extLst>
              <a:ext uri="{28A0092B-C50C-407E-A947-70E740481C1C}">
                <a14:useLocalDpi xmlns:a14="http://schemas.microsoft.com/office/drawing/2010/main" val="0"/>
              </a:ext>
            </a:extLst>
          </a:blip>
          <a:srcRect l="46200" t="15312" b="26421"/>
          <a:stretch/>
        </p:blipFill>
        <p:spPr>
          <a:xfrm>
            <a:off x="10310649" y="3016963"/>
            <a:ext cx="4924078" cy="4589441"/>
          </a:xfrm>
          <a:prstGeom prst="rect">
            <a:avLst/>
          </a:prstGeom>
        </p:spPr>
      </p:pic>
      <p:sp>
        <p:nvSpPr>
          <p:cNvPr id="14" name="TextBox 13">
            <a:extLst>
              <a:ext uri="{FF2B5EF4-FFF2-40B4-BE49-F238E27FC236}">
                <a16:creationId xmlns:a16="http://schemas.microsoft.com/office/drawing/2014/main" id="{4EE1D024-8596-2B69-A697-20916AFFBD3C}"/>
              </a:ext>
            </a:extLst>
          </p:cNvPr>
          <p:cNvSpPr txBox="1"/>
          <p:nvPr/>
        </p:nvSpPr>
        <p:spPr>
          <a:xfrm>
            <a:off x="9868127" y="6748709"/>
            <a:ext cx="5656119" cy="2416239"/>
          </a:xfrm>
          <a:prstGeom prst="rect">
            <a:avLst/>
          </a:prstGeom>
          <a:solidFill>
            <a:schemeClr val="accent6">
              <a:lumMod val="60000"/>
              <a:lumOff val="40000"/>
            </a:schemeClr>
          </a:solidFill>
          <a:ln>
            <a:solidFill>
              <a:schemeClr val="accent6">
                <a:lumMod val="75000"/>
              </a:schemeClr>
            </a:solidFill>
          </a:ln>
        </p:spPr>
        <p:txBody>
          <a:bodyPr wrap="square" rtlCol="0">
            <a:spAutoFit/>
          </a:bodyPr>
          <a:lstStyle/>
          <a:p>
            <a:pPr>
              <a:lnSpc>
                <a:spcPct val="150000"/>
              </a:lnSpc>
            </a:pPr>
            <a:r>
              <a:rPr lang="en-US" sz="3500">
                <a:latin typeface="Arial" panose="020B0604020202020204" pitchFamily="34" charset="0"/>
                <a:cs typeface="Arial" panose="020B0604020202020204" pitchFamily="34" charset="0"/>
              </a:rPr>
              <a:t>Đèn học loại công tắc bật, tắt không điều chỉnh được độ sáng của đèn.</a:t>
            </a:r>
          </a:p>
        </p:txBody>
      </p:sp>
      <p:pic>
        <p:nvPicPr>
          <p:cNvPr id="10" name="Picture 6">
            <a:extLst>
              <a:ext uri="{FF2B5EF4-FFF2-40B4-BE49-F238E27FC236}">
                <a16:creationId xmlns:a16="http://schemas.microsoft.com/office/drawing/2014/main" id="{A9917FD7-315F-F3D6-7CFF-5CFEBC9B81E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661565" y="7781617"/>
            <a:ext cx="3442869" cy="2159618"/>
          </a:xfrm>
          <a:prstGeom prst="rect">
            <a:avLst/>
          </a:prstGeom>
        </p:spPr>
      </p:pic>
      <p:sp>
        <p:nvSpPr>
          <p:cNvPr id="15" name="TextBox 14">
            <a:extLst>
              <a:ext uri="{FF2B5EF4-FFF2-40B4-BE49-F238E27FC236}">
                <a16:creationId xmlns:a16="http://schemas.microsoft.com/office/drawing/2014/main" id="{F62395B6-6D78-708C-E029-33F82C0FBC67}"/>
              </a:ext>
            </a:extLst>
          </p:cNvPr>
          <p:cNvSpPr txBox="1"/>
          <p:nvPr/>
        </p:nvSpPr>
        <p:spPr>
          <a:xfrm>
            <a:off x="1098389" y="4103563"/>
            <a:ext cx="5981999" cy="2416239"/>
          </a:xfrm>
          <a:prstGeom prst="rect">
            <a:avLst/>
          </a:prstGeom>
          <a:solidFill>
            <a:schemeClr val="accent3">
              <a:lumMod val="40000"/>
              <a:lumOff val="60000"/>
            </a:schemeClr>
          </a:solidFill>
          <a:ln>
            <a:solidFill>
              <a:schemeClr val="accent3">
                <a:lumMod val="50000"/>
              </a:schemeClr>
            </a:solidFill>
          </a:ln>
        </p:spPr>
        <p:txBody>
          <a:bodyPr wrap="square" rtlCol="0">
            <a:spAutoFit/>
          </a:bodyPr>
          <a:lstStyle/>
          <a:p>
            <a:pPr>
              <a:lnSpc>
                <a:spcPct val="150000"/>
              </a:lnSpc>
            </a:pPr>
            <a:r>
              <a:rPr lang="en-US" sz="3500">
                <a:latin typeface="Arial" panose="020B0604020202020204" pitchFamily="34" charset="0"/>
                <a:cs typeface="Arial" panose="020B0604020202020204" pitchFamily="34" charset="0"/>
              </a:rPr>
              <a:t>Đèn học loại công tắc vừa bật vừa tắt, điều chỉnh được mức độ sáng của đèn.</a:t>
            </a:r>
          </a:p>
        </p:txBody>
      </p:sp>
      <p:pic>
        <p:nvPicPr>
          <p:cNvPr id="6" name="Picture 5">
            <a:extLst>
              <a:ext uri="{FF2B5EF4-FFF2-40B4-BE49-F238E27FC236}">
                <a16:creationId xmlns:a16="http://schemas.microsoft.com/office/drawing/2014/main" id="{E25BAFBF-3E31-71FD-67B1-598825D356DD}"/>
              </a:ext>
            </a:extLst>
          </p:cNvPr>
          <p:cNvPicPr>
            <a:picLocks noChangeAspect="1"/>
          </p:cNvPicPr>
          <p:nvPr/>
        </p:nvPicPr>
        <p:blipFill rotWithShape="1">
          <a:blip r:embed="rId6">
            <a:extLst>
              <a:ext uri="{28A0092B-C50C-407E-A947-70E740481C1C}">
                <a14:useLocalDpi xmlns:a14="http://schemas.microsoft.com/office/drawing/2010/main" val="0"/>
              </a:ext>
            </a:extLst>
          </a:blip>
          <a:srcRect l="7500" t="49453" r="45063"/>
          <a:stretch/>
        </p:blipFill>
        <p:spPr>
          <a:xfrm>
            <a:off x="5279910" y="5452353"/>
            <a:ext cx="4337609" cy="3977699"/>
          </a:xfrm>
          <a:prstGeom prst="rect">
            <a:avLst/>
          </a:prstGeom>
        </p:spPr>
      </p:pic>
    </p:spTree>
    <p:extLst>
      <p:ext uri="{BB962C8B-B14F-4D97-AF65-F5344CB8AC3E}">
        <p14:creationId xmlns:p14="http://schemas.microsoft.com/office/powerpoint/2010/main" val="285320788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ppt_x"/>
                                          </p:val>
                                        </p:tav>
                                        <p:tav tm="100000">
                                          <p:val>
                                            <p:strVal val="#ppt_x"/>
                                          </p:val>
                                        </p:tav>
                                      </p:tavLst>
                                    </p:anim>
                                    <p:anim calcmode="lin" valueType="num">
                                      <p:cBhvr additive="base">
                                        <p:cTn id="37" dur="500" fill="hold"/>
                                        <p:tgtEl>
                                          <p:spTgt spid="6"/>
                                        </p:tgtEl>
                                        <p:attrNameLst>
                                          <p:attrName>ppt_y</p:attrName>
                                        </p:attrNameLst>
                                      </p:cBhvr>
                                      <p:tavLst>
                                        <p:tav tm="0">
                                          <p:val>
                                            <p:strVal val="1+#ppt_h/2"/>
                                          </p:val>
                                        </p:tav>
                                        <p:tav tm="100000">
                                          <p:val>
                                            <p:strVal val="#ppt_y"/>
                                          </p:val>
                                        </p:tav>
                                      </p:tavLst>
                                    </p:anim>
                                  </p:childTnLst>
                                </p:cTn>
                              </p:par>
                              <p:par>
                                <p:cTn id="38" presetID="16" presetClass="entr" presetSubtype="21"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par>
                                <p:cTn id="41" presetID="2" presetClass="entr" presetSubtype="4"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16" presetClass="entr" presetSubtype="21"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2A5"/>
        </a:solidFill>
        <a:effectLst/>
      </p:bgPr>
    </p:bg>
    <p:spTree>
      <p:nvGrpSpPr>
        <p:cNvPr id="1" name=""/>
        <p:cNvGrpSpPr/>
        <p:nvPr/>
      </p:nvGrpSpPr>
      <p:grpSpPr>
        <a:xfrm>
          <a:off x="0" y="0"/>
          <a:ext cx="0" cy="0"/>
          <a:chOff x="0" y="0"/>
          <a:chExt cx="0" cy="0"/>
        </a:xfrm>
      </p:grpSpPr>
      <p:grpSp>
        <p:nvGrpSpPr>
          <p:cNvPr id="3" name="Group 3"/>
          <p:cNvGrpSpPr/>
          <p:nvPr/>
        </p:nvGrpSpPr>
        <p:grpSpPr>
          <a:xfrm>
            <a:off x="901730" y="685799"/>
            <a:ext cx="16484541" cy="8915403"/>
            <a:chOff x="-4835" y="-163082"/>
            <a:chExt cx="6290592" cy="3469186"/>
          </a:xfrm>
          <a:solidFill>
            <a:schemeClr val="bg1"/>
          </a:solidFill>
        </p:grpSpPr>
        <p:sp>
          <p:nvSpPr>
            <p:cNvPr id="4" name="Freeform 4"/>
            <p:cNvSpPr/>
            <p:nvPr/>
          </p:nvSpPr>
          <p:spPr>
            <a:xfrm>
              <a:off x="-4835" y="-163082"/>
              <a:ext cx="6290592" cy="3469186"/>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grpFill/>
          </p:spPr>
        </p:sp>
      </p:grpSp>
      <p:sp>
        <p:nvSpPr>
          <p:cNvPr id="7" name="TextBox 7"/>
          <p:cNvSpPr txBox="1"/>
          <p:nvPr/>
        </p:nvSpPr>
        <p:spPr>
          <a:xfrm>
            <a:off x="1329221" y="1216968"/>
            <a:ext cx="11243779" cy="559512"/>
          </a:xfrm>
          <a:prstGeom prst="rect">
            <a:avLst/>
          </a:prstGeom>
        </p:spPr>
        <p:txBody>
          <a:bodyPr wrap="square" lIns="0" tIns="0" rIns="0" bIns="0" rtlCol="0" anchor="t">
            <a:spAutoFit/>
          </a:bodyPr>
          <a:lstStyle/>
          <a:p>
            <a:pPr algn="ctr">
              <a:lnSpc>
                <a:spcPts val="4320"/>
              </a:lnSpc>
            </a:pPr>
            <a:r>
              <a:rPr lang="en-US" sz="5000" b="1" spc="120">
                <a:solidFill>
                  <a:srgbClr val="000000"/>
                </a:solidFill>
                <a:latin typeface="Arial" panose="020B0604020202020204" pitchFamily="34" charset="0"/>
                <a:cs typeface="Arial" panose="020B0604020202020204" pitchFamily="34" charset="0"/>
              </a:rPr>
              <a:t>3. Các bộ phận chính của đèn học</a:t>
            </a:r>
          </a:p>
        </p:txBody>
      </p:sp>
      <p:pic>
        <p:nvPicPr>
          <p:cNvPr id="8" name="Picture 6">
            <a:extLst>
              <a:ext uri="{FF2B5EF4-FFF2-40B4-BE49-F238E27FC236}">
                <a16:creationId xmlns:a16="http://schemas.microsoft.com/office/drawing/2014/main" id="{913CA1F9-6E35-1B09-ADC5-271DE29A5C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0844">
            <a:off x="572168" y="7107491"/>
            <a:ext cx="1514106" cy="2785144"/>
          </a:xfrm>
          <a:prstGeom prst="rect">
            <a:avLst/>
          </a:prstGeom>
        </p:spPr>
      </p:pic>
      <p:pic>
        <p:nvPicPr>
          <p:cNvPr id="9" name="Picture 7">
            <a:extLst>
              <a:ext uri="{FF2B5EF4-FFF2-40B4-BE49-F238E27FC236}">
                <a16:creationId xmlns:a16="http://schemas.microsoft.com/office/drawing/2014/main" id="{75B0E6D0-2C11-E3F6-B9A1-2496E196BEA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83000" y="335374"/>
            <a:ext cx="1651971" cy="1565242"/>
          </a:xfrm>
          <a:prstGeom prst="rect">
            <a:avLst/>
          </a:prstGeom>
        </p:spPr>
      </p:pic>
      <p:sp>
        <p:nvSpPr>
          <p:cNvPr id="2" name="TextBox 1">
            <a:extLst>
              <a:ext uri="{FF2B5EF4-FFF2-40B4-BE49-F238E27FC236}">
                <a16:creationId xmlns:a16="http://schemas.microsoft.com/office/drawing/2014/main" id="{3D65D4DF-D83B-B7BF-194B-ECE72D2288E8}"/>
              </a:ext>
            </a:extLst>
          </p:cNvPr>
          <p:cNvSpPr txBox="1"/>
          <p:nvPr/>
        </p:nvSpPr>
        <p:spPr>
          <a:xfrm>
            <a:off x="1487879" y="2001218"/>
            <a:ext cx="15312241" cy="861133"/>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3800">
                <a:latin typeface="Arial" panose="020B0604020202020204" pitchFamily="34" charset="0"/>
                <a:cs typeface="Arial" panose="020B0604020202020204" pitchFamily="34" charset="0"/>
              </a:rPr>
              <a:t>Hãy chỉ ra các bộ chính của đèn học và nêu chức năng của chúng</a:t>
            </a:r>
          </a:p>
        </p:txBody>
      </p:sp>
      <p:pic>
        <p:nvPicPr>
          <p:cNvPr id="10" name="Picture 6">
            <a:extLst>
              <a:ext uri="{FF2B5EF4-FFF2-40B4-BE49-F238E27FC236}">
                <a16:creationId xmlns:a16="http://schemas.microsoft.com/office/drawing/2014/main" id="{A9917FD7-315F-F3D6-7CFF-5CFEBC9B81E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661565" y="7781617"/>
            <a:ext cx="3442869" cy="2159618"/>
          </a:xfrm>
          <a:prstGeom prst="rect">
            <a:avLst/>
          </a:prstGeom>
        </p:spPr>
      </p:pic>
      <p:pic>
        <p:nvPicPr>
          <p:cNvPr id="11" name="Picture 10">
            <a:extLst>
              <a:ext uri="{FF2B5EF4-FFF2-40B4-BE49-F238E27FC236}">
                <a16:creationId xmlns:a16="http://schemas.microsoft.com/office/drawing/2014/main" id="{556CAA38-7A00-2ACD-B465-8B3C8ECB1F1D}"/>
              </a:ext>
            </a:extLst>
          </p:cNvPr>
          <p:cNvPicPr>
            <a:picLocks noChangeAspect="1"/>
          </p:cNvPicPr>
          <p:nvPr/>
        </p:nvPicPr>
        <p:blipFill rotWithShape="1">
          <a:blip r:embed="rId8"/>
          <a:srcRect r="14188"/>
          <a:stretch/>
        </p:blipFill>
        <p:spPr>
          <a:xfrm>
            <a:off x="6678945" y="3212776"/>
            <a:ext cx="4930107" cy="6256872"/>
          </a:xfrm>
          <a:prstGeom prst="rect">
            <a:avLst/>
          </a:prstGeom>
        </p:spPr>
      </p:pic>
      <p:sp>
        <p:nvSpPr>
          <p:cNvPr id="12" name="TextBox 11">
            <a:extLst>
              <a:ext uri="{FF2B5EF4-FFF2-40B4-BE49-F238E27FC236}">
                <a16:creationId xmlns:a16="http://schemas.microsoft.com/office/drawing/2014/main" id="{EF8CE626-8EB5-DA5D-B493-2683754F1475}"/>
              </a:ext>
            </a:extLst>
          </p:cNvPr>
          <p:cNvSpPr txBox="1"/>
          <p:nvPr/>
        </p:nvSpPr>
        <p:spPr>
          <a:xfrm>
            <a:off x="1079015" y="3916968"/>
            <a:ext cx="3810000" cy="553998"/>
          </a:xfrm>
          <a:prstGeom prst="rect">
            <a:avLst/>
          </a:prstGeom>
          <a:solidFill>
            <a:schemeClr val="accent5">
              <a:lumMod val="40000"/>
              <a:lumOff val="60000"/>
            </a:schemeClr>
          </a:solidFill>
        </p:spPr>
        <p:txBody>
          <a:bodyPr wrap="square" rtlCol="0">
            <a:spAutoFit/>
          </a:bodyPr>
          <a:lstStyle/>
          <a:p>
            <a:pPr algn="ctr"/>
            <a:r>
              <a:rPr lang="en-US" sz="3000">
                <a:latin typeface="Arial" panose="020B0604020202020204" pitchFamily="34" charset="0"/>
                <a:cs typeface="Arial" panose="020B0604020202020204" pitchFamily="34" charset="0"/>
              </a:rPr>
              <a:t>1. Đế đèn</a:t>
            </a:r>
          </a:p>
        </p:txBody>
      </p:sp>
      <p:sp>
        <p:nvSpPr>
          <p:cNvPr id="16" name="TextBox 15">
            <a:extLst>
              <a:ext uri="{FF2B5EF4-FFF2-40B4-BE49-F238E27FC236}">
                <a16:creationId xmlns:a16="http://schemas.microsoft.com/office/drawing/2014/main" id="{91FC57D3-EA17-99FC-DBAD-ABE723BBDC85}"/>
              </a:ext>
            </a:extLst>
          </p:cNvPr>
          <p:cNvSpPr txBox="1"/>
          <p:nvPr/>
        </p:nvSpPr>
        <p:spPr>
          <a:xfrm>
            <a:off x="1973980" y="5688213"/>
            <a:ext cx="3810000" cy="553998"/>
          </a:xfrm>
          <a:prstGeom prst="rect">
            <a:avLst/>
          </a:prstGeom>
          <a:solidFill>
            <a:schemeClr val="accent5">
              <a:lumMod val="40000"/>
              <a:lumOff val="60000"/>
            </a:schemeClr>
          </a:solidFill>
        </p:spPr>
        <p:txBody>
          <a:bodyPr wrap="square" rtlCol="0">
            <a:spAutoFit/>
          </a:bodyPr>
          <a:lstStyle/>
          <a:p>
            <a:pPr algn="ctr"/>
            <a:r>
              <a:rPr lang="en-US" sz="3000">
                <a:latin typeface="Arial" panose="020B0604020202020204" pitchFamily="34" charset="0"/>
                <a:cs typeface="Arial" panose="020B0604020202020204" pitchFamily="34" charset="0"/>
              </a:rPr>
              <a:t>2. Công tắc đèn</a:t>
            </a:r>
          </a:p>
        </p:txBody>
      </p:sp>
      <p:sp>
        <p:nvSpPr>
          <p:cNvPr id="17" name="TextBox 16">
            <a:extLst>
              <a:ext uri="{FF2B5EF4-FFF2-40B4-BE49-F238E27FC236}">
                <a16:creationId xmlns:a16="http://schemas.microsoft.com/office/drawing/2014/main" id="{BF8EE171-73E5-0B0A-8CC9-44E932558D0C}"/>
              </a:ext>
            </a:extLst>
          </p:cNvPr>
          <p:cNvSpPr txBox="1"/>
          <p:nvPr/>
        </p:nvSpPr>
        <p:spPr>
          <a:xfrm>
            <a:off x="3200955" y="7330890"/>
            <a:ext cx="3810000" cy="553998"/>
          </a:xfrm>
          <a:prstGeom prst="rect">
            <a:avLst/>
          </a:prstGeom>
          <a:solidFill>
            <a:schemeClr val="accent5">
              <a:lumMod val="40000"/>
              <a:lumOff val="60000"/>
            </a:schemeClr>
          </a:solidFill>
        </p:spPr>
        <p:txBody>
          <a:bodyPr wrap="square" rtlCol="0">
            <a:spAutoFit/>
          </a:bodyPr>
          <a:lstStyle/>
          <a:p>
            <a:pPr algn="ctr"/>
            <a:r>
              <a:rPr lang="en-US" sz="3000">
                <a:latin typeface="Arial" panose="020B0604020202020204" pitchFamily="34" charset="0"/>
                <a:cs typeface="Arial" panose="020B0604020202020204" pitchFamily="34" charset="0"/>
              </a:rPr>
              <a:t>3. Bóng đèn</a:t>
            </a:r>
          </a:p>
        </p:txBody>
      </p:sp>
      <p:sp>
        <p:nvSpPr>
          <p:cNvPr id="18" name="TextBox 17">
            <a:extLst>
              <a:ext uri="{FF2B5EF4-FFF2-40B4-BE49-F238E27FC236}">
                <a16:creationId xmlns:a16="http://schemas.microsoft.com/office/drawing/2014/main" id="{F7E74DA2-ED54-97F2-1242-8303FDE34A46}"/>
              </a:ext>
            </a:extLst>
          </p:cNvPr>
          <p:cNvSpPr txBox="1"/>
          <p:nvPr/>
        </p:nvSpPr>
        <p:spPr>
          <a:xfrm>
            <a:off x="11409714" y="7261926"/>
            <a:ext cx="3810000" cy="553998"/>
          </a:xfrm>
          <a:prstGeom prst="rect">
            <a:avLst/>
          </a:prstGeom>
          <a:solidFill>
            <a:schemeClr val="accent5">
              <a:lumMod val="40000"/>
              <a:lumOff val="60000"/>
            </a:schemeClr>
          </a:solidFill>
        </p:spPr>
        <p:txBody>
          <a:bodyPr wrap="square" rtlCol="0">
            <a:spAutoFit/>
          </a:bodyPr>
          <a:lstStyle/>
          <a:p>
            <a:pPr algn="ctr"/>
            <a:r>
              <a:rPr lang="en-US" sz="3000">
                <a:latin typeface="Arial" panose="020B0604020202020204" pitchFamily="34" charset="0"/>
                <a:cs typeface="Arial" panose="020B0604020202020204" pitchFamily="34" charset="0"/>
              </a:rPr>
              <a:t>6. Dây nguồn</a:t>
            </a:r>
          </a:p>
        </p:txBody>
      </p:sp>
      <p:sp>
        <p:nvSpPr>
          <p:cNvPr id="19" name="TextBox 18">
            <a:extLst>
              <a:ext uri="{FF2B5EF4-FFF2-40B4-BE49-F238E27FC236}">
                <a16:creationId xmlns:a16="http://schemas.microsoft.com/office/drawing/2014/main" id="{603E0D8D-048B-8753-92A0-271D86CE5936}"/>
              </a:ext>
            </a:extLst>
          </p:cNvPr>
          <p:cNvSpPr txBox="1"/>
          <p:nvPr/>
        </p:nvSpPr>
        <p:spPr>
          <a:xfrm>
            <a:off x="12283682" y="5483916"/>
            <a:ext cx="3810000" cy="553998"/>
          </a:xfrm>
          <a:prstGeom prst="rect">
            <a:avLst/>
          </a:prstGeom>
          <a:solidFill>
            <a:schemeClr val="accent5">
              <a:lumMod val="40000"/>
              <a:lumOff val="60000"/>
            </a:schemeClr>
          </a:solidFill>
        </p:spPr>
        <p:txBody>
          <a:bodyPr wrap="square" rtlCol="0">
            <a:spAutoFit/>
          </a:bodyPr>
          <a:lstStyle/>
          <a:p>
            <a:pPr algn="ctr"/>
            <a:r>
              <a:rPr lang="en-US" sz="3000">
                <a:latin typeface="Arial" panose="020B0604020202020204" pitchFamily="34" charset="0"/>
                <a:cs typeface="Arial" panose="020B0604020202020204" pitchFamily="34" charset="0"/>
              </a:rPr>
              <a:t>5. Thân đèn</a:t>
            </a:r>
          </a:p>
        </p:txBody>
      </p:sp>
      <p:sp>
        <p:nvSpPr>
          <p:cNvPr id="20" name="TextBox 19">
            <a:extLst>
              <a:ext uri="{FF2B5EF4-FFF2-40B4-BE49-F238E27FC236}">
                <a16:creationId xmlns:a16="http://schemas.microsoft.com/office/drawing/2014/main" id="{68AB9A29-260A-1ED9-A2B8-54F833A3739A}"/>
              </a:ext>
            </a:extLst>
          </p:cNvPr>
          <p:cNvSpPr txBox="1"/>
          <p:nvPr/>
        </p:nvSpPr>
        <p:spPr>
          <a:xfrm>
            <a:off x="13398985" y="3740214"/>
            <a:ext cx="3810000" cy="553998"/>
          </a:xfrm>
          <a:prstGeom prst="rect">
            <a:avLst/>
          </a:prstGeom>
          <a:solidFill>
            <a:schemeClr val="accent5">
              <a:lumMod val="40000"/>
              <a:lumOff val="60000"/>
            </a:schemeClr>
          </a:solidFill>
        </p:spPr>
        <p:txBody>
          <a:bodyPr wrap="square" rtlCol="0">
            <a:spAutoFit/>
          </a:bodyPr>
          <a:lstStyle/>
          <a:p>
            <a:pPr algn="ctr"/>
            <a:r>
              <a:rPr lang="en-US" sz="3000">
                <a:latin typeface="Arial" panose="020B0604020202020204" pitchFamily="34" charset="0"/>
                <a:cs typeface="Arial" panose="020B0604020202020204" pitchFamily="34" charset="0"/>
              </a:rPr>
              <a:t>4. Chụp đèn</a:t>
            </a:r>
          </a:p>
        </p:txBody>
      </p:sp>
    </p:spTree>
    <p:extLst>
      <p:ext uri="{BB962C8B-B14F-4D97-AF65-F5344CB8AC3E}">
        <p14:creationId xmlns:p14="http://schemas.microsoft.com/office/powerpoint/2010/main" val="331119584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500" fill="hold"/>
                                        <p:tgtEl>
                                          <p:spTgt spid="18"/>
                                        </p:tgtEl>
                                        <p:attrNameLst>
                                          <p:attrName>ppt_x</p:attrName>
                                        </p:attrNameLst>
                                      </p:cBhvr>
                                      <p:tavLst>
                                        <p:tav tm="0">
                                          <p:val>
                                            <p:strVal val="#ppt_x"/>
                                          </p:val>
                                        </p:tav>
                                        <p:tav tm="100000">
                                          <p:val>
                                            <p:strVal val="#ppt_x"/>
                                          </p:val>
                                        </p:tav>
                                      </p:tavLst>
                                    </p:anim>
                                    <p:anim calcmode="lin" valueType="num">
                                      <p:cBhvr additive="base">
                                        <p:cTn id="6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12" grpId="0" animBg="1"/>
      <p:bldP spid="16" grpId="0" animBg="1"/>
      <p:bldP spid="17" grpId="0" animBg="1"/>
      <p:bldP spid="18" grpId="0" animBg="1"/>
      <p:bldP spid="19" grpId="0" animBg="1"/>
      <p:bldP spid="2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272</TotalTime>
  <Words>721</Words>
  <Application>Microsoft Office PowerPoint</Application>
  <PresentationFormat>Tùy chỉnh</PresentationFormat>
  <Paragraphs>97</Paragraphs>
  <Slides>21</Slides>
  <Notes>0</Notes>
  <HiddenSlides>0</HiddenSlides>
  <MMClips>0</MMClips>
  <ScaleCrop>false</ScaleCrop>
  <HeadingPairs>
    <vt:vector size="4" baseType="variant">
      <vt:variant>
        <vt:lpstr>Chủ đề</vt:lpstr>
      </vt:variant>
      <vt:variant>
        <vt:i4>1</vt:i4>
      </vt:variant>
      <vt:variant>
        <vt:lpstr>Tiêu đề Bản chiếu</vt:lpstr>
      </vt:variant>
      <vt:variant>
        <vt:i4>21</vt:i4>
      </vt:variant>
    </vt:vector>
  </HeadingPairs>
  <TitlesOfParts>
    <vt:vector size="22" baseType="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and Peach Classroom Rules Presentation</dc:title>
  <dc:creator>Hoai Ham Hap</dc:creator>
  <cp:lastModifiedBy>HDLAPTOP</cp:lastModifiedBy>
  <cp:revision>8</cp:revision>
  <dcterms:created xsi:type="dcterms:W3CDTF">2006-08-16T00:00:00Z</dcterms:created>
  <dcterms:modified xsi:type="dcterms:W3CDTF">2022-11-21T03:20:29Z</dcterms:modified>
  <dc:identifier>DAFGjHa0LSQ</dc:identifier>
</cp:coreProperties>
</file>