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8" r:id="rId3"/>
    <p:sldId id="256" r:id="rId4"/>
    <p:sldId id="258" r:id="rId5"/>
    <p:sldId id="270"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5" r:id="rId23"/>
    <p:sldId id="267" r:id="rId24"/>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DDEBD8-EFC9-477E-8042-8E70BA7959F4}">
          <p14:sldIdLst>
            <p14:sldId id="257"/>
            <p14:sldId id="268"/>
            <p14:sldId id="256"/>
            <p14:sldId id="258"/>
            <p14:sldId id="270"/>
            <p14:sldId id="269"/>
            <p14:sldId id="271"/>
            <p14:sldId id="272"/>
            <p14:sldId id="273"/>
            <p14:sldId id="274"/>
            <p14:sldId id="275"/>
            <p14:sldId id="276"/>
            <p14:sldId id="277"/>
            <p14:sldId id="278"/>
            <p14:sldId id="279"/>
            <p14:sldId id="280"/>
            <p14:sldId id="281"/>
            <p14:sldId id="282"/>
            <p14:sldId id="283"/>
            <p14:sldId id="284"/>
            <p14:sldId id="286"/>
            <p14:sldId id="285"/>
            <p14:sldId id="267"/>
          </p14:sldIdLst>
        </p14:section>
        <p14:section name="Untitled Section" id="{FA7C15BF-4DAD-4F86-8BF3-6B26E68CACA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90.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9" Type="http://schemas.openxmlformats.org/officeDocument/2006/relationships/image" Target="../media/image120.svg"/></Relationships>
</file>

<file path=ppt/slides/_rels/slide18.xml.rels><?xml version="1.0" encoding="UTF-8" standalone="yes"?>
<Relationships xmlns="http://schemas.openxmlformats.org/package/2006/relationships"><Relationship Id="rId13" Type="http://schemas.openxmlformats.org/officeDocument/2006/relationships/image" Target="../media/image41.svg"/><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12" Type="http://schemas.openxmlformats.org/officeDocument/2006/relationships/image" Target="../media/image8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524" t="33346" r="10233" b="24891"/>
          <a:stretch>
            <a:fillRect/>
          </a:stretch>
        </p:blipFill>
        <p:spPr>
          <a:xfrm>
            <a:off x="0" y="0"/>
            <a:ext cx="18288000" cy="10287000"/>
          </a:xfrm>
          <a:prstGeom prst="rect">
            <a:avLst/>
          </a:prstGeom>
        </p:spPr>
      </p:pic>
      <p:sp>
        <p:nvSpPr>
          <p:cNvPr id="7" name="Rectangle 6"/>
          <p:cNvSpPr/>
          <p:nvPr/>
        </p:nvSpPr>
        <p:spPr>
          <a:xfrm>
            <a:off x="0" y="2857500"/>
            <a:ext cx="18288000" cy="4572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66900" y="3537996"/>
            <a:ext cx="14554200"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3">
            <a:alphaModFix amt="9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5259">
            <a:off x="16505550" y="7889975"/>
            <a:ext cx="834457" cy="900898"/>
          </a:xfrm>
          <a:prstGeom prst="rect">
            <a:avLst/>
          </a:prstGeom>
        </p:spPr>
      </p:pic>
      <p:pic>
        <p:nvPicPr>
          <p:cNvPr id="10" name="Picture 9"/>
          <p:cNvPicPr>
            <a:picLocks noChangeAspect="1"/>
          </p:cNvPicPr>
          <p:nvPr/>
        </p:nvPicPr>
        <p:blipFill>
          <a:blip r:embed="rId10">
            <a:alphaModFix amt="99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5259">
            <a:off x="15167451" y="7359502"/>
            <a:ext cx="1255500" cy="1355466"/>
          </a:xfrm>
          <a:prstGeom prst="rect">
            <a:avLst/>
          </a:prstGeom>
        </p:spPr>
      </p:pic>
      <p:pic>
        <p:nvPicPr>
          <p:cNvPr id="11" name="Picture 8"/>
          <p:cNvPicPr>
            <a:picLocks noChangeAspect="1"/>
          </p:cNvPicPr>
          <p:nvPr/>
        </p:nvPicPr>
        <p:blipFill>
          <a:blip r:embed="rId10">
            <a:alphaModFix amt="99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9508">
            <a:off x="1096204" y="729359"/>
            <a:ext cx="1255500" cy="1355466"/>
          </a:xfrm>
          <a:prstGeom prst="rect">
            <a:avLst/>
          </a:prstGeom>
        </p:spPr>
      </p:pic>
      <p:pic>
        <p:nvPicPr>
          <p:cNvPr id="12" name="Picture 10"/>
          <p:cNvPicPr>
            <a:picLocks noChangeAspect="1"/>
          </p:cNvPicPr>
          <p:nvPr/>
        </p:nvPicPr>
        <p:blipFill>
          <a:blip r:embed="rId3">
            <a:alphaModFix amt="9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79508">
            <a:off x="2161191" y="1752410"/>
            <a:ext cx="834457" cy="900898"/>
          </a:xfrm>
          <a:prstGeom prst="rect">
            <a:avLst/>
          </a:prstGeom>
        </p:spPr>
      </p:pic>
      <p:pic>
        <p:nvPicPr>
          <p:cNvPr id="13" name="Picture 5"/>
          <p:cNvPicPr>
            <a:picLocks noChangeAspect="1"/>
          </p:cNvPicPr>
          <p:nvPr/>
        </p:nvPicPr>
        <p:blipFill>
          <a:blip r:embed="rId11">
            <a:alphaModFix amt="95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51824" y="8499480"/>
            <a:ext cx="3984351" cy="18078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5" name="TextBox 4"/>
          <p:cNvSpPr txBox="1"/>
          <p:nvPr/>
        </p:nvSpPr>
        <p:spPr>
          <a:xfrm>
            <a:off x="990600" y="2171700"/>
            <a:ext cx="13106400"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Nhiệm vụ 2. </a:t>
            </a:r>
            <a:r>
              <a:rPr lang="en-US" sz="4500" smtClean="0">
                <a:solidFill>
                  <a:srgbClr val="FF0000"/>
                </a:solidFill>
                <a:latin typeface="Arial" panose="020B0604020202020204" pitchFamily="34" charset="0"/>
                <a:cs typeface="Arial" panose="020B0604020202020204" pitchFamily="34" charset="0"/>
              </a:rPr>
              <a:t>Chơi trò chơi “Nhóm nào giỏi hơn” </a:t>
            </a:r>
            <a:endParaRPr lang="en-US" sz="450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787" t="45159" r="10176" b="19262"/>
          <a:stretch/>
        </p:blipFill>
        <p:spPr>
          <a:xfrm>
            <a:off x="10134600" y="4533900"/>
            <a:ext cx="7543800" cy="4123382"/>
          </a:xfrm>
          <a:prstGeom prst="rect">
            <a:avLst/>
          </a:prstGeom>
        </p:spPr>
      </p:pic>
      <p:sp>
        <p:nvSpPr>
          <p:cNvPr id="7" name="TextBox 6"/>
          <p:cNvSpPr txBox="1"/>
          <p:nvPr/>
        </p:nvSpPr>
        <p:spPr>
          <a:xfrm>
            <a:off x="1285797" y="3317770"/>
            <a:ext cx="8610600" cy="6555641"/>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LUẬT CHƠI: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Các em chơi trò chơi theo đội.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Mỗi đội chơi sẽ cử thành viên, sắp xếp các hình ảnh được cho sẵn.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Khi quản trò nêu tên một món đồ trong số đó thì hãy tìm thật nhanh rồi giơ lên. </a:t>
            </a:r>
          </a:p>
        </p:txBody>
      </p:sp>
      <p:sp>
        <p:nvSpPr>
          <p:cNvPr id="9" name="TextBox 8"/>
          <p:cNvSpPr txBox="1"/>
          <p:nvPr/>
        </p:nvSpPr>
        <p:spPr>
          <a:xfrm>
            <a:off x="11353800" y="9171890"/>
            <a:ext cx="5715000" cy="553998"/>
          </a:xfrm>
          <a:prstGeom prst="rect">
            <a:avLst/>
          </a:prstGeom>
          <a:noFill/>
        </p:spPr>
        <p:txBody>
          <a:bodyPr wrap="square" rtlCol="0">
            <a:spAutoFit/>
          </a:bodyPr>
          <a:lstStyle/>
          <a:p>
            <a:r>
              <a:rPr lang="en-US" sz="3000" i="1" smtClean="0">
                <a:solidFill>
                  <a:srgbClr val="002060"/>
                </a:solidFill>
                <a:latin typeface="Arial" panose="020B0604020202020204" pitchFamily="34" charset="0"/>
                <a:cs typeface="Arial" panose="020B0604020202020204" pitchFamily="34" charset="0"/>
              </a:rPr>
              <a:t>Hình ảnh minh hoạ của trò chơi </a:t>
            </a:r>
            <a:endParaRPr lang="en-US" sz="3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928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3" name="Pentagon 2"/>
          <p:cNvSpPr/>
          <p:nvPr/>
        </p:nvSpPr>
        <p:spPr>
          <a:xfrm>
            <a:off x="0" y="2171700"/>
            <a:ext cx="5334000" cy="9906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Tổng kết trò chơi </a:t>
            </a:r>
            <a:endParaRPr lang="en-US" sz="4500" b="1">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077516" y="3556396"/>
            <a:ext cx="16102487" cy="1123712"/>
          </a:xfrm>
          <a:prstGeom prst="round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Các em có thể sắp xếp các hình ảnh như sơ đồ sau: </a:t>
            </a:r>
            <a:endParaRPr lang="en-US" sz="4000" b="1">
              <a:latin typeface="Arial" panose="020B0604020202020204" pitchFamily="34" charset="0"/>
              <a:cs typeface="Arial" panose="020B0604020202020204" pitchFamily="34" charset="0"/>
            </a:endParaRPr>
          </a:p>
        </p:txBody>
      </p:sp>
      <p:sp>
        <p:nvSpPr>
          <p:cNvPr id="8" name="Rounded Rectangle 7"/>
          <p:cNvSpPr/>
          <p:nvPr/>
        </p:nvSpPr>
        <p:spPr>
          <a:xfrm>
            <a:off x="7048500" y="4751873"/>
            <a:ext cx="3810000" cy="1143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Toàn bộ hình ảnh </a:t>
            </a:r>
            <a:endParaRPr lang="en-US" sz="350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2057400" y="6659403"/>
            <a:ext cx="38100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Ảnh rau củ </a:t>
            </a:r>
            <a:endParaRPr lang="en-US" sz="350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39600" y="6659403"/>
            <a:ext cx="38100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Ảnh hoa </a:t>
            </a:r>
            <a:endParaRPr lang="en-US" sz="3500">
              <a:solidFill>
                <a:srgbClr val="002060"/>
              </a:solidFill>
              <a:latin typeface="Arial" panose="020B0604020202020204" pitchFamily="34" charset="0"/>
              <a:cs typeface="Arial" panose="020B0604020202020204" pitchFamily="34" charset="0"/>
            </a:endParaRPr>
          </a:p>
        </p:txBody>
      </p:sp>
      <p:sp>
        <p:nvSpPr>
          <p:cNvPr id="16" name="Rounded Rectangle 15"/>
          <p:cNvSpPr/>
          <p:nvPr/>
        </p:nvSpPr>
        <p:spPr>
          <a:xfrm>
            <a:off x="7048500" y="6659403"/>
            <a:ext cx="38100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Ảnh động vật</a:t>
            </a:r>
            <a:endParaRPr lang="en-US" sz="3500">
              <a:solidFill>
                <a:srgbClr val="002060"/>
              </a:solidFill>
              <a:latin typeface="Arial" panose="020B0604020202020204" pitchFamily="34" charset="0"/>
              <a:cs typeface="Arial" panose="020B0604020202020204" pitchFamily="34" charset="0"/>
            </a:endParaRPr>
          </a:p>
        </p:txBody>
      </p:sp>
      <p:sp>
        <p:nvSpPr>
          <p:cNvPr id="17" name="Rounded Rectangle 16"/>
          <p:cNvSpPr/>
          <p:nvPr/>
        </p:nvSpPr>
        <p:spPr>
          <a:xfrm>
            <a:off x="3771900" y="8836907"/>
            <a:ext cx="4191000" cy="1143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Động vật trên cạn</a:t>
            </a:r>
            <a:endParaRPr lang="en-US" sz="3500">
              <a:solidFill>
                <a:srgbClr val="002060"/>
              </a:solidFill>
              <a:latin typeface="Arial" panose="020B0604020202020204" pitchFamily="34" charset="0"/>
              <a:cs typeface="Arial" panose="020B0604020202020204" pitchFamily="34" charset="0"/>
            </a:endParaRPr>
          </a:p>
        </p:txBody>
      </p:sp>
      <p:sp>
        <p:nvSpPr>
          <p:cNvPr id="18" name="Rounded Rectangle 17"/>
          <p:cNvSpPr/>
          <p:nvPr/>
        </p:nvSpPr>
        <p:spPr>
          <a:xfrm>
            <a:off x="9867900" y="8836907"/>
            <a:ext cx="4343400" cy="1143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rgbClr val="002060"/>
                </a:solidFill>
                <a:latin typeface="Arial" panose="020B0604020202020204" pitchFamily="34" charset="0"/>
                <a:cs typeface="Arial" panose="020B0604020202020204" pitchFamily="34" charset="0"/>
              </a:rPr>
              <a:t>Động vật dưới nước</a:t>
            </a:r>
            <a:endParaRPr lang="en-US" sz="3500">
              <a:solidFill>
                <a:srgbClr val="002060"/>
              </a:solidFill>
              <a:latin typeface="Arial" panose="020B0604020202020204" pitchFamily="34" charset="0"/>
              <a:cs typeface="Arial" panose="020B0604020202020204" pitchFamily="34" charset="0"/>
            </a:endParaRPr>
          </a:p>
        </p:txBody>
      </p:sp>
      <p:cxnSp>
        <p:nvCxnSpPr>
          <p:cNvPr id="11" name="Straight Arrow Connector 10"/>
          <p:cNvCxnSpPr>
            <a:stCxn id="8" idx="2"/>
            <a:endCxn id="14" idx="0"/>
          </p:cNvCxnSpPr>
          <p:nvPr/>
        </p:nvCxnSpPr>
        <p:spPr>
          <a:xfrm flipH="1">
            <a:off x="3962400" y="5894873"/>
            <a:ext cx="4991100" cy="764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p:cNvCxnSpPr>
          <p:nvPr/>
        </p:nvCxnSpPr>
        <p:spPr>
          <a:xfrm>
            <a:off x="8953500" y="5894873"/>
            <a:ext cx="0" cy="706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15" idx="0"/>
          </p:cNvCxnSpPr>
          <p:nvPr/>
        </p:nvCxnSpPr>
        <p:spPr>
          <a:xfrm>
            <a:off x="8953500" y="5894873"/>
            <a:ext cx="4991100" cy="764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0"/>
          </p:cNvCxnSpPr>
          <p:nvPr/>
        </p:nvCxnSpPr>
        <p:spPr>
          <a:xfrm flipH="1">
            <a:off x="5867400" y="7802403"/>
            <a:ext cx="2895600" cy="1034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2"/>
            <a:endCxn id="18" idx="0"/>
          </p:cNvCxnSpPr>
          <p:nvPr/>
        </p:nvCxnSpPr>
        <p:spPr>
          <a:xfrm>
            <a:off x="8953500" y="7802403"/>
            <a:ext cx="3086100" cy="1034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68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par>
                                <p:cTn id="39" presetID="16" presetClass="entr" presetSubtype="21"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grpSp>
        <p:nvGrpSpPr>
          <p:cNvPr id="7" name="Group 6"/>
          <p:cNvGrpSpPr/>
          <p:nvPr/>
        </p:nvGrpSpPr>
        <p:grpSpPr>
          <a:xfrm>
            <a:off x="1752600" y="2628900"/>
            <a:ext cx="14045086" cy="1295400"/>
            <a:chOff x="2008827" y="2781300"/>
            <a:chExt cx="14045086" cy="1295400"/>
          </a:xfrm>
        </p:grpSpPr>
        <p:sp>
          <p:nvSpPr>
            <p:cNvPr id="5" name="Rounded Rectangle 4"/>
            <p:cNvSpPr/>
            <p:nvPr/>
          </p:nvSpPr>
          <p:spPr>
            <a:xfrm>
              <a:off x="2337913" y="2781300"/>
              <a:ext cx="13716000" cy="1295400"/>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a:solidFill>
                    <a:schemeClr val="tx1"/>
                  </a:solidFill>
                </a:rPr>
                <a:t>Làm thế nào để tìm được nhanh?</a:t>
              </a:r>
              <a:endParaRPr lang="en-US" sz="4500" b="1">
                <a:solidFill>
                  <a:schemeClr val="tx1"/>
                </a:solidFill>
              </a:endParaRPr>
            </a:p>
          </p:txBody>
        </p:sp>
        <p:sp>
          <p:nvSpPr>
            <p:cNvPr id="6" name="Oval 5"/>
            <p:cNvSpPr/>
            <p:nvPr/>
          </p:nvSpPr>
          <p:spPr>
            <a:xfrm>
              <a:off x="2008827" y="2781300"/>
              <a:ext cx="1319687" cy="1295400"/>
            </a:xfrm>
            <a:prstGeom prst="ellipse">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a:t>
              </a:r>
              <a:endParaRPr lang="en-US" sz="5000" b="1">
                <a:solidFill>
                  <a:schemeClr val="tx1"/>
                </a:solidFill>
                <a:latin typeface="Arial" panose="020B0604020202020204" pitchFamily="34" charset="0"/>
                <a:cs typeface="Arial" panose="020B0604020202020204" pitchFamily="34" charset="0"/>
              </a:endParaRPr>
            </a:p>
          </p:txBody>
        </p:sp>
      </p:grpSp>
      <p:sp>
        <p:nvSpPr>
          <p:cNvPr id="9" name="Rounded Rectangle 8"/>
          <p:cNvSpPr/>
          <p:nvPr/>
        </p:nvSpPr>
        <p:spPr>
          <a:xfrm>
            <a:off x="1623060" y="4762520"/>
            <a:ext cx="15011399" cy="5029200"/>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Để thắng cuộc, cần biết cách sắp xếp phân loại, có thể chia làm bốn hoặc năm loại, mỗi loại cho vào một phong bì (hoặc vào ngăn của một hộp). Sắp xếp là để dễ tìm, tìm được nhanh hơn. Tóm lại, để tìm kiểm được nhanh một đồ vật, em cần phải biết trước đó các đồ vật đã được sắp xếp như thế nào.</a:t>
            </a:r>
            <a:endParaRPr lang="en-US" sz="4000">
              <a:solidFill>
                <a:schemeClr val="tx1"/>
              </a:solidFill>
            </a:endParaRPr>
          </a:p>
        </p:txBody>
      </p:sp>
    </p:spTree>
    <p:extLst>
      <p:ext uri="{BB962C8B-B14F-4D97-AF65-F5344CB8AC3E}">
        <p14:creationId xmlns:p14="http://schemas.microsoft.com/office/powerpoint/2010/main" val="183712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47700"/>
            <a:ext cx="17068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r>
              <a:rPr lang="en-US" sz="5000" b="1" smtClean="0">
                <a:latin typeface="Arial" panose="020B0604020202020204" pitchFamily="34" charset="0"/>
                <a:cs typeface="Arial" panose="020B0604020202020204" pitchFamily="34" charset="0"/>
              </a:rPr>
              <a:t>. </a:t>
            </a:r>
            <a:r>
              <a:rPr lang="vi-VN" sz="5000" b="1" smtClean="0">
                <a:cs typeface="Arial" panose="020B0604020202020204" pitchFamily="34" charset="0"/>
              </a:rPr>
              <a:t>Sơ </a:t>
            </a:r>
            <a:r>
              <a:rPr lang="vi-VN" sz="5000" b="1">
                <a:cs typeface="Arial" panose="020B0604020202020204" pitchFamily="34" charset="0"/>
              </a:rPr>
              <a:t>đồ hình cây biểu diễn sắp xếp phân loại</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3" name="Pentagon 2"/>
          <p:cNvSpPr/>
          <p:nvPr/>
        </p:nvSpPr>
        <p:spPr>
          <a:xfrm>
            <a:off x="-25400" y="2192377"/>
            <a:ext cx="4876800" cy="838200"/>
          </a:xfrm>
          <a:prstGeom prst="homePlat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nhóm </a:t>
            </a:r>
            <a:endParaRPr lang="en-US" sz="4000" b="1">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45" t="22707" r="49243" b="38690"/>
          <a:stretch/>
        </p:blipFill>
        <p:spPr>
          <a:xfrm>
            <a:off x="8763000" y="3713480"/>
            <a:ext cx="8578805" cy="4781629"/>
          </a:xfrm>
          <a:prstGeom prst="rect">
            <a:avLst/>
          </a:prstGeom>
        </p:spPr>
      </p:pic>
      <p:sp>
        <p:nvSpPr>
          <p:cNvPr id="5" name="Rounded Rectangle 4"/>
          <p:cNvSpPr/>
          <p:nvPr/>
        </p:nvSpPr>
        <p:spPr>
          <a:xfrm>
            <a:off x="838200" y="3713480"/>
            <a:ext cx="8077200" cy="49860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500">
                <a:solidFill>
                  <a:schemeClr val="tx1"/>
                </a:solidFill>
              </a:rPr>
              <a:t>Bạn Minh Khuê dùng sơ đồ ở Hình 1 để mô tả sắp xếp tủ sách của mình. </a:t>
            </a:r>
            <a:r>
              <a:rPr lang="vi-VN" sz="3500" b="1" i="1">
                <a:solidFill>
                  <a:schemeClr val="tx1"/>
                </a:solidFill>
              </a:rPr>
              <a:t>Vậy muốn lấy được sách giáo khoa Tin học 3, Khuê phải tìm trong ngăn sách nào?</a:t>
            </a:r>
            <a:endParaRPr lang="en-US" sz="3500" b="1" i="1">
              <a:solidFill>
                <a:schemeClr val="tx1"/>
              </a:solidFill>
            </a:endParaRPr>
          </a:p>
        </p:txBody>
      </p:sp>
    </p:spTree>
    <p:extLst>
      <p:ext uri="{BB962C8B-B14F-4D97-AF65-F5344CB8AC3E}">
        <p14:creationId xmlns:p14="http://schemas.microsoft.com/office/powerpoint/2010/main" val="3563743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4089" y="3467100"/>
            <a:ext cx="6629400" cy="5438138"/>
          </a:xfrm>
          <a:prstGeom prst="rect">
            <a:avLst/>
          </a:prstGeom>
        </p:spPr>
      </p:pic>
      <p:sp>
        <p:nvSpPr>
          <p:cNvPr id="2" name="TextBox 1"/>
          <p:cNvSpPr txBox="1"/>
          <p:nvPr/>
        </p:nvSpPr>
        <p:spPr>
          <a:xfrm>
            <a:off x="1219200" y="647700"/>
            <a:ext cx="17068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r>
              <a:rPr lang="en-US" sz="5000" b="1" smtClean="0">
                <a:latin typeface="Arial" panose="020B0604020202020204" pitchFamily="34" charset="0"/>
                <a:cs typeface="Arial" panose="020B0604020202020204" pitchFamily="34" charset="0"/>
              </a:rPr>
              <a:t>. </a:t>
            </a:r>
            <a:r>
              <a:rPr lang="vi-VN" sz="5000" b="1" smtClean="0">
                <a:cs typeface="Arial" panose="020B0604020202020204" pitchFamily="34" charset="0"/>
              </a:rPr>
              <a:t>Sơ </a:t>
            </a:r>
            <a:r>
              <a:rPr lang="vi-VN" sz="5000" b="1">
                <a:cs typeface="Arial" panose="020B0604020202020204" pitchFamily="34" charset="0"/>
              </a:rPr>
              <a:t>đồ hình cây biểu diễn sắp xếp phân loại</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3"/>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3"/>
          <a:srcRect/>
          <a:stretch>
            <a:fillRect/>
          </a:stretch>
        </p:blipFill>
        <p:spPr>
          <a:xfrm rot="-7012157">
            <a:off x="16493889" y="-1082465"/>
            <a:ext cx="4129044" cy="2785384"/>
          </a:xfrm>
          <a:prstGeom prst="rect">
            <a:avLst/>
          </a:prstGeom>
        </p:spPr>
      </p:pic>
      <p:sp>
        <p:nvSpPr>
          <p:cNvPr id="8" name="TextBox 7"/>
          <p:cNvSpPr txBox="1"/>
          <p:nvPr/>
        </p:nvSpPr>
        <p:spPr>
          <a:xfrm>
            <a:off x="7438889" y="2497604"/>
            <a:ext cx="9601200" cy="193899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Chúng ta sẽ tìm được sách giáo khoa </a:t>
            </a:r>
            <a:r>
              <a:rPr lang="en-US" sz="4000" b="1" i="1" smtClean="0">
                <a:latin typeface="Arial" panose="020B0604020202020204" pitchFamily="34" charset="0"/>
                <a:cs typeface="Arial" panose="020B0604020202020204" pitchFamily="34" charset="0"/>
              </a:rPr>
              <a:t>Tin học lớp 3 </a:t>
            </a:r>
            <a:r>
              <a:rPr lang="en-US" sz="4000" smtClean="0">
                <a:latin typeface="Arial" panose="020B0604020202020204" pitchFamily="34" charset="0"/>
                <a:cs typeface="Arial" panose="020B0604020202020204" pitchFamily="34" charset="0"/>
              </a:rPr>
              <a:t>ở: </a:t>
            </a:r>
            <a:endParaRPr lang="en-US" sz="4000">
              <a:latin typeface="Arial" panose="020B0604020202020204" pitchFamily="34" charset="0"/>
              <a:cs typeface="Arial" panose="020B0604020202020204" pitchFamily="34" charset="0"/>
            </a:endParaRPr>
          </a:p>
        </p:txBody>
      </p:sp>
      <p:sp>
        <p:nvSpPr>
          <p:cNvPr id="9" name="Flowchart: Terminator 8"/>
          <p:cNvSpPr/>
          <p:nvPr/>
        </p:nvSpPr>
        <p:spPr>
          <a:xfrm>
            <a:off x="8215244" y="5157469"/>
            <a:ext cx="8048489" cy="2057400"/>
          </a:xfrm>
          <a:prstGeom prst="flowChartTerminator">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Ngăn “sách giáo khoa và vở bài tập lớp 3”.</a:t>
            </a:r>
            <a:endParaRPr lang="en-US" sz="4000">
              <a:solidFill>
                <a:schemeClr val="tx1"/>
              </a:solidFill>
              <a:latin typeface="Arial" panose="020B0604020202020204" pitchFamily="34" charset="0"/>
              <a:cs typeface="Arial" panose="020B0604020202020204" pitchFamily="34" charset="0"/>
            </a:endParaRPr>
          </a:p>
        </p:txBody>
      </p:sp>
      <p:pic>
        <p:nvPicPr>
          <p:cNvPr id="14"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562200">
            <a:off x="15470923" y="7784406"/>
            <a:ext cx="1824152" cy="2241661"/>
          </a:xfrm>
          <a:prstGeom prst="rect">
            <a:avLst/>
          </a:prstGeom>
        </p:spPr>
      </p:pic>
    </p:spTree>
    <p:extLst>
      <p:ext uri="{BB962C8B-B14F-4D97-AF65-F5344CB8AC3E}">
        <p14:creationId xmlns:p14="http://schemas.microsoft.com/office/powerpoint/2010/main" val="844202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296" t="22707" r="3250" b="38690"/>
          <a:stretch/>
        </p:blipFill>
        <p:spPr>
          <a:xfrm>
            <a:off x="609600" y="4149759"/>
            <a:ext cx="9320031" cy="5281350"/>
          </a:xfrm>
          <a:prstGeom prst="rect">
            <a:avLst/>
          </a:prstGeom>
        </p:spPr>
      </p:pic>
      <p:sp>
        <p:nvSpPr>
          <p:cNvPr id="2" name="TextBox 1"/>
          <p:cNvSpPr txBox="1"/>
          <p:nvPr/>
        </p:nvSpPr>
        <p:spPr>
          <a:xfrm>
            <a:off x="1219200" y="647700"/>
            <a:ext cx="17068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r>
              <a:rPr lang="en-US" sz="5000" b="1" smtClean="0">
                <a:latin typeface="Arial" panose="020B0604020202020204" pitchFamily="34" charset="0"/>
                <a:cs typeface="Arial" panose="020B0604020202020204" pitchFamily="34" charset="0"/>
              </a:rPr>
              <a:t>. </a:t>
            </a:r>
            <a:r>
              <a:rPr lang="vi-VN" sz="5000" b="1" smtClean="0">
                <a:cs typeface="Arial" panose="020B0604020202020204" pitchFamily="34" charset="0"/>
              </a:rPr>
              <a:t>Sơ </a:t>
            </a:r>
            <a:r>
              <a:rPr lang="vi-VN" sz="5000" b="1">
                <a:cs typeface="Arial" panose="020B0604020202020204" pitchFamily="34" charset="0"/>
              </a:rPr>
              <a:t>đồ hình cây biểu diễn sắp xếp phân loại</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3"/>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3"/>
          <a:srcRect/>
          <a:stretch>
            <a:fillRect/>
          </a:stretch>
        </p:blipFill>
        <p:spPr>
          <a:xfrm rot="-7012157">
            <a:off x="16493889" y="-1082465"/>
            <a:ext cx="4129044" cy="2785384"/>
          </a:xfrm>
          <a:prstGeom prst="rect">
            <a:avLst/>
          </a:prstGeom>
        </p:spPr>
      </p:pic>
      <p:pic>
        <p:nvPicPr>
          <p:cNvPr id="10"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01600" y="4285773"/>
            <a:ext cx="4267200" cy="5009322"/>
          </a:xfrm>
          <a:prstGeom prst="rect">
            <a:avLst/>
          </a:prstGeom>
        </p:spPr>
      </p:pic>
      <p:sp>
        <p:nvSpPr>
          <p:cNvPr id="4" name="Rounded Rectangle 3"/>
          <p:cNvSpPr/>
          <p:nvPr/>
        </p:nvSpPr>
        <p:spPr>
          <a:xfrm>
            <a:off x="1071880" y="2113647"/>
            <a:ext cx="15621000" cy="1600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vi-VN" sz="3500">
                <a:solidFill>
                  <a:schemeClr val="tx1"/>
                </a:solidFill>
              </a:rPr>
              <a:t>Bạn Thanh Bình nói rằng sơ đồ ở Hình 2 cũng mô tả cách sắp xếp sách của bạn Minh Khuê. Em có đồng ý với bạn Thanh Bình không?</a:t>
            </a:r>
            <a:endParaRPr lang="en-US" sz="3500">
              <a:solidFill>
                <a:schemeClr val="tx1"/>
              </a:solidFill>
            </a:endParaRPr>
          </a:p>
        </p:txBody>
      </p:sp>
      <p:sp>
        <p:nvSpPr>
          <p:cNvPr id="5" name="Right Arrow 4"/>
          <p:cNvSpPr/>
          <p:nvPr/>
        </p:nvSpPr>
        <p:spPr>
          <a:xfrm rot="2317725">
            <a:off x="9872890" y="7600760"/>
            <a:ext cx="1271769" cy="609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38484" y="8829968"/>
            <a:ext cx="3810000" cy="861774"/>
          </a:xfrm>
          <a:prstGeom prst="rect">
            <a:avLst/>
          </a:prstGeom>
          <a:noFill/>
        </p:spPr>
        <p:txBody>
          <a:bodyPr wrap="square" rtlCol="0">
            <a:spAutoFit/>
          </a:bodyPr>
          <a:lstStyle/>
          <a:p>
            <a:r>
              <a:rPr lang="en-US" sz="5000" b="1" i="1" smtClean="0">
                <a:latin typeface="Arial" panose="020B0604020202020204" pitchFamily="34" charset="0"/>
                <a:cs typeface="Arial" panose="020B0604020202020204" pitchFamily="34" charset="0"/>
              </a:rPr>
              <a:t>Em đồng ý </a:t>
            </a:r>
            <a:endParaRPr lang="en-US" sz="5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527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47700"/>
            <a:ext cx="17068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r>
              <a:rPr lang="en-US" sz="5000" b="1" smtClean="0">
                <a:latin typeface="Arial" panose="020B0604020202020204" pitchFamily="34" charset="0"/>
                <a:cs typeface="Arial" panose="020B0604020202020204" pitchFamily="34" charset="0"/>
              </a:rPr>
              <a:t>. </a:t>
            </a:r>
            <a:r>
              <a:rPr lang="vi-VN" sz="5000" b="1" smtClean="0">
                <a:cs typeface="Arial" panose="020B0604020202020204" pitchFamily="34" charset="0"/>
              </a:rPr>
              <a:t>Sơ </a:t>
            </a:r>
            <a:r>
              <a:rPr lang="vi-VN" sz="5000" b="1">
                <a:cs typeface="Arial" panose="020B0604020202020204" pitchFamily="34" charset="0"/>
              </a:rPr>
              <a:t>đồ hình cây biểu diễn sắp xếp phân loại</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5" name="Rounded Rectangle 4"/>
          <p:cNvSpPr/>
          <p:nvPr/>
        </p:nvSpPr>
        <p:spPr>
          <a:xfrm>
            <a:off x="814569" y="2628900"/>
            <a:ext cx="8153400" cy="6096000"/>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vi-VN" sz="4000" smtClean="0">
                <a:solidFill>
                  <a:schemeClr val="tx1"/>
                </a:solidFill>
              </a:rPr>
              <a:t>Hình </a:t>
            </a:r>
            <a:r>
              <a:rPr lang="vi-VN" sz="4000">
                <a:solidFill>
                  <a:schemeClr val="tx1"/>
                </a:solidFill>
              </a:rPr>
              <a:t>1 và hình 2 mô tả sơ đồ hình cây theo chiều nào? </a:t>
            </a:r>
          </a:p>
          <a:p>
            <a:pPr marL="571500" indent="-571500" algn="just">
              <a:lnSpc>
                <a:spcPct val="150000"/>
              </a:lnSpc>
              <a:buFont typeface="Wingdings" panose="05000000000000000000" pitchFamily="2" charset="2"/>
              <a:buChar char="§"/>
            </a:pPr>
            <a:r>
              <a:rPr lang="vi-VN" sz="4000" smtClean="0">
                <a:solidFill>
                  <a:schemeClr val="tx1"/>
                </a:solidFill>
              </a:rPr>
              <a:t>Đưa </a:t>
            </a:r>
            <a:r>
              <a:rPr lang="vi-VN" sz="4000">
                <a:solidFill>
                  <a:schemeClr val="tx1"/>
                </a:solidFill>
              </a:rPr>
              <a:t>ra nhận xét sự giống và khác nhau giữa hai sơ đồ hình cây theo chiều dọc và theo chiều ngang. </a:t>
            </a:r>
            <a:endParaRPr lang="en-US" sz="4000">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516"/>
          <a:stretch/>
        </p:blipFill>
        <p:spPr>
          <a:xfrm>
            <a:off x="10785396" y="1527254"/>
            <a:ext cx="6013608" cy="4751097"/>
          </a:xfrm>
          <a:prstGeom prst="rect">
            <a:avLst/>
          </a:prstGeom>
        </p:spPr>
      </p:pic>
      <p:sp>
        <p:nvSpPr>
          <p:cNvPr id="7" name="Rounded Rectangle 6"/>
          <p:cNvSpPr/>
          <p:nvPr/>
        </p:nvSpPr>
        <p:spPr>
          <a:xfrm>
            <a:off x="11353800" y="6324071"/>
            <a:ext cx="4572000" cy="1035129"/>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Sơ đồ cây</a:t>
            </a:r>
            <a:endParaRPr lang="en-US" sz="4000" b="1">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9334500" y="7362560"/>
            <a:ext cx="8610600" cy="1938992"/>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Các nhánh của sơ đồ có thể chia theo chiều dọc hoặc chiều ngang.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840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47700"/>
            <a:ext cx="17068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r>
              <a:rPr lang="en-US" sz="5000" b="1" smtClean="0">
                <a:latin typeface="Arial" panose="020B0604020202020204" pitchFamily="34" charset="0"/>
                <a:cs typeface="Arial" panose="020B0604020202020204" pitchFamily="34" charset="0"/>
              </a:rPr>
              <a:t>. </a:t>
            </a:r>
            <a:r>
              <a:rPr lang="vi-VN" sz="5000" b="1" smtClean="0">
                <a:cs typeface="Arial" panose="020B0604020202020204" pitchFamily="34" charset="0"/>
              </a:rPr>
              <a:t>Sơ </a:t>
            </a:r>
            <a:r>
              <a:rPr lang="vi-VN" sz="5000" b="1">
                <a:cs typeface="Arial" panose="020B0604020202020204" pitchFamily="34" charset="0"/>
              </a:rPr>
              <a:t>đồ hình cây biểu diễn sắp xếp phân loại</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3" name="TextBox 2"/>
          <p:cNvSpPr txBox="1"/>
          <p:nvPr/>
        </p:nvSpPr>
        <p:spPr>
          <a:xfrm>
            <a:off x="1219200" y="1791444"/>
            <a:ext cx="12597287"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Sự giống và khác nhau của hai kiếu sơ đồ:</a:t>
            </a:r>
            <a:endParaRPr lang="en-US" sz="4000" b="1" i="1">
              <a:latin typeface="Arial" panose="020B0604020202020204" pitchFamily="34" charset="0"/>
              <a:cs typeface="Arial" panose="020B0604020202020204" pitchFamily="34" charset="0"/>
            </a:endParaRPr>
          </a:p>
        </p:txBody>
      </p:sp>
      <p:sp>
        <p:nvSpPr>
          <p:cNvPr id="4" name="Rounded Rectangle 3"/>
          <p:cNvSpPr/>
          <p:nvPr/>
        </p:nvSpPr>
        <p:spPr>
          <a:xfrm>
            <a:off x="1579880" y="3697379"/>
            <a:ext cx="2590800" cy="1066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Giống </a:t>
            </a:r>
            <a:endParaRPr lang="en-US" sz="400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5105400" y="3318317"/>
            <a:ext cx="1112520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Số lượng và tên hình.</a:t>
            </a:r>
          </a:p>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Các nội dung trong sơ đồ. </a:t>
            </a:r>
            <a:endParaRPr lang="en-US" sz="4000">
              <a:latin typeface="Arial" panose="020B0604020202020204" pitchFamily="34" charset="0"/>
              <a:cs typeface="Arial" panose="020B0604020202020204" pitchFamily="34" charset="0"/>
            </a:endParaRPr>
          </a:p>
        </p:txBody>
      </p:sp>
      <p:sp>
        <p:nvSpPr>
          <p:cNvPr id="14" name="Rounded Rectangle 13"/>
          <p:cNvSpPr/>
          <p:nvPr/>
        </p:nvSpPr>
        <p:spPr>
          <a:xfrm>
            <a:off x="1579880" y="6575524"/>
            <a:ext cx="2590800" cy="10668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Khác </a:t>
            </a:r>
            <a:endParaRPr lang="en-US" sz="4000">
              <a:solidFill>
                <a:schemeClr val="tx1"/>
              </a:solidFill>
              <a:latin typeface="Arial" panose="020B0604020202020204" pitchFamily="34" charset="0"/>
              <a:cs typeface="Arial" panose="020B0604020202020204" pitchFamily="34" charset="0"/>
            </a:endParaRPr>
          </a:p>
        </p:txBody>
      </p:sp>
      <p:sp>
        <p:nvSpPr>
          <p:cNvPr id="15" name="TextBox 14"/>
          <p:cNvSpPr txBox="1"/>
          <p:nvPr/>
        </p:nvSpPr>
        <p:spPr>
          <a:xfrm>
            <a:off x="5105400" y="6211163"/>
            <a:ext cx="11125200"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Kiểu sắp xếp dữ liệu:</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Dữ liệu được sắp xếp từ trái qua phải</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Dữ liệu được sắp xếp từ trên xuống dưới</a:t>
            </a:r>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02233" y="6575524"/>
            <a:ext cx="3534682" cy="3565884"/>
          </a:xfrm>
          <a:prstGeom prst="rect">
            <a:avLst/>
          </a:prstGeom>
        </p:spPr>
      </p:pic>
    </p:spTree>
    <p:extLst>
      <p:ext uri="{BB962C8B-B14F-4D97-AF65-F5344CB8AC3E}">
        <p14:creationId xmlns:p14="http://schemas.microsoft.com/office/powerpoint/2010/main" val="1081217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5" name="Rounded Rectangle 4"/>
          <p:cNvSpPr/>
          <p:nvPr/>
        </p:nvSpPr>
        <p:spPr>
          <a:xfrm>
            <a:off x="1295400" y="2171700"/>
            <a:ext cx="15697200" cy="56769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smtClean="0">
                <a:solidFill>
                  <a:srgbClr val="C00000"/>
                </a:solidFill>
                <a:latin typeface="Arial" panose="020B0604020202020204" pitchFamily="34" charset="0"/>
                <a:cs typeface="Arial" panose="020B0604020202020204" pitchFamily="34" charset="0"/>
              </a:rPr>
              <a:t>KẾT LUẬN </a:t>
            </a:r>
          </a:p>
          <a:p>
            <a:pPr marL="571500" indent="-571500" algn="just">
              <a:lnSpc>
                <a:spcPct val="150000"/>
              </a:lnSpc>
              <a:buFont typeface="Wingdings" panose="05000000000000000000" pitchFamily="2" charset="2"/>
              <a:buChar char="§"/>
            </a:pPr>
            <a:r>
              <a:rPr lang="vi-VN" sz="4000" smtClean="0">
                <a:solidFill>
                  <a:schemeClr val="tx1"/>
                </a:solidFill>
              </a:rPr>
              <a:t>Thứ </a:t>
            </a:r>
            <a:r>
              <a:rPr lang="vi-VN" sz="4000">
                <a:solidFill>
                  <a:schemeClr val="tx1"/>
                </a:solidFill>
              </a:rPr>
              <a:t>tự các tên để chí các loại trong cùng một phân cấp không quan trọng, do vậy đó là hai sơ đồ cùng thể hiện một sắp xếp phân loại.  </a:t>
            </a:r>
          </a:p>
          <a:p>
            <a:pPr marL="571500" indent="-571500" algn="just">
              <a:lnSpc>
                <a:spcPct val="150000"/>
              </a:lnSpc>
              <a:buFont typeface="Wingdings" panose="05000000000000000000" pitchFamily="2" charset="2"/>
              <a:buChar char="§"/>
            </a:pPr>
            <a:r>
              <a:rPr lang="vi-VN" sz="4000" smtClean="0">
                <a:solidFill>
                  <a:schemeClr val="tx1"/>
                </a:solidFill>
              </a:rPr>
              <a:t>Với </a:t>
            </a:r>
            <a:r>
              <a:rPr lang="vi-VN" sz="4000">
                <a:solidFill>
                  <a:schemeClr val="tx1"/>
                </a:solidFill>
              </a:rPr>
              <a:t>mỗi cách sắp xếp phân loại đồ vật, có thể dùng một sơ đồ hình cây đẻ mô tả cách sắp xếp phân loại các đồ vật đó. </a:t>
            </a:r>
          </a:p>
        </p:txBody>
      </p:sp>
      <p:pic>
        <p:nvPicPr>
          <p:cNvPr id="17" name="Picture 5"/>
          <p:cNvPicPr>
            <a:picLocks noChangeAspect="1"/>
          </p:cNvPicPr>
          <p:nvPr/>
        </p:nvPicPr>
        <p:blipFill rotWithShape="1">
          <a:blip r:embed="rId3"/>
          <a:srcRect t="57869" r="19734"/>
          <a:stretch/>
        </p:blipFill>
        <p:spPr>
          <a:xfrm>
            <a:off x="13182600" y="7658100"/>
            <a:ext cx="5105400" cy="2445281"/>
          </a:xfrm>
          <a:prstGeom prst="rect">
            <a:avLst/>
          </a:prstGeom>
        </p:spPr>
      </p:pic>
      <p:pic>
        <p:nvPicPr>
          <p:cNvPr id="18"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9867" y="277207"/>
            <a:ext cx="2411066" cy="2142835"/>
          </a:xfrm>
          <a:prstGeom prst="rect">
            <a:avLst/>
          </a:prstGeom>
        </p:spPr>
      </p:pic>
    </p:spTree>
    <p:extLst>
      <p:ext uri="{BB962C8B-B14F-4D97-AF65-F5344CB8AC3E}">
        <p14:creationId xmlns:p14="http://schemas.microsoft.com/office/powerpoint/2010/main" val="3562833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2" name="TextBox 1"/>
          <p:cNvSpPr txBox="1"/>
          <p:nvPr/>
        </p:nvSpPr>
        <p:spPr>
          <a:xfrm>
            <a:off x="0" y="8763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6" name="Rounded Rectangle 5"/>
          <p:cNvSpPr/>
          <p:nvPr/>
        </p:nvSpPr>
        <p:spPr>
          <a:xfrm>
            <a:off x="609600" y="2797889"/>
            <a:ext cx="12906511" cy="5080000"/>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Tủ sách của bạn Minh Khuê được sắp xếp theo sơ đồ ở Hình 2. Có 20 quyển Doraemon được xếp theo thứ tự từ tập 1 đến tập 20 trong một ngăn của tủ:</a:t>
            </a:r>
          </a:p>
          <a:p>
            <a:pPr marL="742950" indent="-742950" algn="just">
              <a:lnSpc>
                <a:spcPct val="150000"/>
              </a:lnSpc>
              <a:buFont typeface="+mj-lt"/>
              <a:buAutoNum type="alphaLcPeriod"/>
            </a:pPr>
            <a:r>
              <a:rPr lang="vi-VN" sz="4000" b="1" i="1" smtClean="0">
                <a:solidFill>
                  <a:schemeClr val="tx1"/>
                </a:solidFill>
              </a:rPr>
              <a:t>Xếp </a:t>
            </a:r>
            <a:r>
              <a:rPr lang="vi-VN" sz="4000" b="1" i="1">
                <a:solidFill>
                  <a:schemeClr val="tx1"/>
                </a:solidFill>
              </a:rPr>
              <a:t>như vậy có lơi ích gì?</a:t>
            </a:r>
          </a:p>
          <a:p>
            <a:pPr marL="742950" indent="-742950" algn="just">
              <a:lnSpc>
                <a:spcPct val="150000"/>
              </a:lnSpc>
              <a:buFont typeface="+mj-lt"/>
              <a:buAutoNum type="alphaLcPeriod"/>
            </a:pPr>
            <a:r>
              <a:rPr lang="vi-VN" sz="4000" b="1" i="1" smtClean="0">
                <a:solidFill>
                  <a:schemeClr val="tx1"/>
                </a:solidFill>
              </a:rPr>
              <a:t>Chỉ </a:t>
            </a:r>
            <a:r>
              <a:rPr lang="vi-VN" sz="4000" b="1" i="1">
                <a:solidFill>
                  <a:schemeClr val="tx1"/>
                </a:solidFill>
              </a:rPr>
              <a:t>ra cách tìm quyển truyện Doraemon tập 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400" y="3892966"/>
            <a:ext cx="5040818" cy="6311159"/>
          </a:xfrm>
          <a:prstGeom prst="rect">
            <a:avLst/>
          </a:prstGeom>
        </p:spPr>
      </p:pic>
    </p:spTree>
    <p:extLst>
      <p:ext uri="{BB962C8B-B14F-4D97-AF65-F5344CB8AC3E}">
        <p14:creationId xmlns:p14="http://schemas.microsoft.com/office/powerpoint/2010/main" val="3788114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571500"/>
            <a:ext cx="48768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8" name="Picture 9"/>
          <p:cNvPicPr>
            <a:picLocks noChangeAspect="1"/>
          </p:cNvPicPr>
          <p:nvPr/>
        </p:nvPicPr>
        <p:blipFill>
          <a:blip r:embed="rId2"/>
          <a:srcRect/>
          <a:stretch>
            <a:fillRect/>
          </a:stretch>
        </p:blipFill>
        <p:spPr>
          <a:xfrm>
            <a:off x="807721" y="3183861"/>
            <a:ext cx="4838699" cy="6487641"/>
          </a:xfrm>
          <a:prstGeom prst="rect">
            <a:avLst/>
          </a:prstGeom>
        </p:spPr>
      </p:pic>
      <p:sp>
        <p:nvSpPr>
          <p:cNvPr id="9" name="Rounded Rectangular Callout 8"/>
          <p:cNvSpPr/>
          <p:nvPr/>
        </p:nvSpPr>
        <p:spPr>
          <a:xfrm>
            <a:off x="7162800" y="1714500"/>
            <a:ext cx="9525000" cy="4315460"/>
          </a:xfrm>
          <a:prstGeom prst="wedgeRoundRectCallout">
            <a:avLst>
              <a:gd name="adj1" fmla="val -53654"/>
              <a:gd name="adj2" fmla="val 3419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vi-VN" sz="4500">
                <a:solidFill>
                  <a:schemeClr val="tx1"/>
                </a:solidFill>
              </a:rPr>
              <a:t>Theo em, thể hiện sắp xếp phân loại bằng sơ đồ có đem lại lợi ích gì không?</a:t>
            </a:r>
            <a:endParaRPr lang="en-US" sz="4500">
              <a:solidFill>
                <a:schemeClr val="tx1"/>
              </a:solidFill>
            </a:endParaRPr>
          </a:p>
        </p:txBody>
      </p:sp>
      <p:sp>
        <p:nvSpPr>
          <p:cNvPr id="10" name="Right Arrow 9"/>
          <p:cNvSpPr/>
          <p:nvPr/>
        </p:nvSpPr>
        <p:spPr>
          <a:xfrm>
            <a:off x="6162040" y="7712301"/>
            <a:ext cx="990600" cy="838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58100" y="6462931"/>
            <a:ext cx="8534400" cy="3208571"/>
          </a:xfrm>
          <a:prstGeom prst="rect">
            <a:avLst/>
          </a:prstGeom>
          <a:noFill/>
        </p:spPr>
        <p:txBody>
          <a:bodyPr wrap="square" rtlCol="0">
            <a:spAutoFit/>
          </a:bodyPr>
          <a:lstStyle/>
          <a:p>
            <a:pPr algn="just">
              <a:lnSpc>
                <a:spcPct val="150000"/>
              </a:lnSpc>
            </a:pPr>
            <a:r>
              <a:rPr lang="en-US" sz="4500" smtClean="0">
                <a:latin typeface="Arial" panose="020B0604020202020204" pitchFamily="34" charset="0"/>
                <a:cs typeface="Arial" panose="020B0604020202020204" pitchFamily="34" charset="0"/>
              </a:rPr>
              <a:t>Sắp xếp đồ gọn gang giúp chúng ta tìm được đồ một cách nhanh chóng</a:t>
            </a:r>
            <a:endParaRPr lang="en-US" sz="4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148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2" name="TextBox 1"/>
          <p:cNvSpPr txBox="1"/>
          <p:nvPr/>
        </p:nvSpPr>
        <p:spPr>
          <a:xfrm>
            <a:off x="0" y="8763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3" name="Rounded Rectangle 2"/>
          <p:cNvSpPr/>
          <p:nvPr/>
        </p:nvSpPr>
        <p:spPr>
          <a:xfrm>
            <a:off x="1008321" y="3278222"/>
            <a:ext cx="15773400" cy="632460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vi-VN" sz="4000">
                <a:solidFill>
                  <a:schemeClr val="tx1"/>
                </a:solidFill>
              </a:rPr>
              <a:t>Xếp như vậy để khi cần sẽ dễ tìm thấy một quyển truyện theo dự định</a:t>
            </a:r>
          </a:p>
          <a:p>
            <a:pPr marL="571500" indent="-571500" algn="just">
              <a:lnSpc>
                <a:spcPct val="150000"/>
              </a:lnSpc>
              <a:buFont typeface="Wingdings" panose="05000000000000000000" pitchFamily="2" charset="2"/>
              <a:buChar char="§"/>
            </a:pPr>
            <a:r>
              <a:rPr lang="vi-VN" sz="4000" smtClean="0">
                <a:solidFill>
                  <a:schemeClr val="tx1"/>
                </a:solidFill>
              </a:rPr>
              <a:t>Cách </a:t>
            </a:r>
            <a:r>
              <a:rPr lang="vi-VN" sz="4000">
                <a:solidFill>
                  <a:schemeClr val="tx1"/>
                </a:solidFill>
              </a:rPr>
              <a:t>để tìm quyển truyện Doraemon tập 14: Nếu mắt em đang nhìn vào tập 10 thì biết cần dịch chuyển mắt tìm ở trên tập 10, ngược lại nếu đang nhìn thấy tập 18 thì biết là tập 14 phải ở dưới phải ở dưới tập 18.</a:t>
            </a:r>
          </a:p>
        </p:txBody>
      </p:sp>
      <p:sp>
        <p:nvSpPr>
          <p:cNvPr id="4" name="TextBox 3"/>
          <p:cNvSpPr txBox="1"/>
          <p:nvPr/>
        </p:nvSpPr>
        <p:spPr>
          <a:xfrm>
            <a:off x="1008321" y="2244931"/>
            <a:ext cx="5562600"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Gợi ý cách trả lời: </a:t>
            </a:r>
            <a:endParaRPr lang="en-US" sz="4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900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2" name="TextBox 1"/>
          <p:cNvSpPr txBox="1"/>
          <p:nvPr/>
        </p:nvSpPr>
        <p:spPr>
          <a:xfrm>
            <a:off x="0" y="8763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5" name="Rounded Rectangle 4"/>
          <p:cNvSpPr/>
          <p:nvPr/>
        </p:nvSpPr>
        <p:spPr>
          <a:xfrm>
            <a:off x="784089" y="2371933"/>
            <a:ext cx="16840200" cy="3505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vi-VN" sz="4000">
                <a:solidFill>
                  <a:schemeClr val="tx1"/>
                </a:solidFill>
              </a:rPr>
              <a:t>Trong một máy tính có chứa nhiều tài liệu phục vụ học tập và giải trí như: tài liệu, tranh ảnh, trò chơi. Theo em, nên sắp xếp phân loại những tài liệu đó như thế nào?</a:t>
            </a:r>
            <a:endParaRPr lang="en-US" sz="4000">
              <a:solidFill>
                <a:schemeClr val="tx1"/>
              </a:solidFill>
            </a:endParaRPr>
          </a:p>
        </p:txBody>
      </p:sp>
      <p:sp>
        <p:nvSpPr>
          <p:cNvPr id="6" name="Rectangle 5"/>
          <p:cNvSpPr/>
          <p:nvPr/>
        </p:nvSpPr>
        <p:spPr>
          <a:xfrm>
            <a:off x="2384289" y="6896100"/>
            <a:ext cx="15240000" cy="2057999"/>
          </a:xfrm>
          <a:prstGeom prst="rect">
            <a:avLst/>
          </a:prstGeom>
        </p:spPr>
        <p:txBody>
          <a:bodyPr wrap="square">
            <a:spAutoFit/>
          </a:bodyPr>
          <a:lstStyle/>
          <a:p>
            <a:pPr>
              <a:lnSpc>
                <a:spcPct val="150000"/>
              </a:lnSpc>
            </a:pPr>
            <a:r>
              <a:rPr lang="vi-VN" sz="4500"/>
              <a:t>Em sẽ phân loại thành 3 thư mục, đó là tài liệu, tranh ảnh và trò chơi. </a:t>
            </a:r>
            <a:endParaRPr lang="en-US" sz="4500"/>
          </a:p>
        </p:txBody>
      </p:sp>
      <p:sp>
        <p:nvSpPr>
          <p:cNvPr id="9" name="Right Arrow 8"/>
          <p:cNvSpPr/>
          <p:nvPr/>
        </p:nvSpPr>
        <p:spPr>
          <a:xfrm>
            <a:off x="784089" y="7544099"/>
            <a:ext cx="1298666"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37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2" name="TextBox 1"/>
          <p:cNvSpPr txBox="1"/>
          <p:nvPr/>
        </p:nvSpPr>
        <p:spPr>
          <a:xfrm>
            <a:off x="0" y="8763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9357"/>
          <a:stretch>
            <a:fillRect/>
          </a:stretch>
        </p:blipFill>
        <p:spPr>
          <a:xfrm flipH="1">
            <a:off x="1828800" y="3314700"/>
            <a:ext cx="7000356" cy="4380595"/>
          </a:xfrm>
          <a:prstGeom prst="rect">
            <a:avLst/>
          </a:prstGeom>
        </p:spPr>
      </p:pic>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9357"/>
          <a:stretch>
            <a:fillRect/>
          </a:stretch>
        </p:blipFill>
        <p:spPr>
          <a:xfrm flipH="1">
            <a:off x="9967780" y="3355066"/>
            <a:ext cx="7000356" cy="4380595"/>
          </a:xfrm>
          <a:prstGeom prst="rect">
            <a:avLst/>
          </a:prstGeom>
        </p:spPr>
      </p:pic>
      <p:sp>
        <p:nvSpPr>
          <p:cNvPr id="14" name="TextBox 9"/>
          <p:cNvSpPr txBox="1"/>
          <p:nvPr/>
        </p:nvSpPr>
        <p:spPr>
          <a:xfrm>
            <a:off x="2466408" y="4120002"/>
            <a:ext cx="5725139" cy="2769989"/>
          </a:xfrm>
          <a:prstGeom prst="rect">
            <a:avLst/>
          </a:prstGeom>
        </p:spPr>
        <p:txBody>
          <a:bodyPr wrap="square" lIns="0" tIns="0" rIns="0" bIns="0" rtlCol="0" anchor="t">
            <a:spAutoFit/>
          </a:bodyPr>
          <a:lstStyle/>
          <a:p>
            <a:pPr algn="ctr">
              <a:lnSpc>
                <a:spcPct val="150000"/>
              </a:lnSpc>
            </a:pPr>
            <a:r>
              <a:rPr lang="en-US" sz="4000" smtClean="0">
                <a:solidFill>
                  <a:srgbClr val="000000"/>
                </a:solidFill>
                <a:latin typeface="Arial" panose="020B0604020202020204" pitchFamily="34" charset="0"/>
                <a:cs typeface="Arial" panose="020B0604020202020204" pitchFamily="34" charset="0"/>
              </a:rPr>
              <a:t>Ôn tập lại nội dung của bài học ngày hôm nay, hoàn thành các nhiệm vụ</a:t>
            </a:r>
            <a:endParaRPr lang="en-US" sz="4000">
              <a:solidFill>
                <a:srgbClr val="000000"/>
              </a:solidFill>
              <a:latin typeface="Arial" panose="020B0604020202020204" pitchFamily="34" charset="0"/>
              <a:cs typeface="Arial" panose="020B0604020202020204" pitchFamily="34" charset="0"/>
            </a:endParaRPr>
          </a:p>
        </p:txBody>
      </p:sp>
      <p:sp>
        <p:nvSpPr>
          <p:cNvPr id="15" name="TextBox 9"/>
          <p:cNvSpPr txBox="1"/>
          <p:nvPr/>
        </p:nvSpPr>
        <p:spPr>
          <a:xfrm>
            <a:off x="10475452" y="4002210"/>
            <a:ext cx="5725139" cy="3693319"/>
          </a:xfrm>
          <a:prstGeom prst="rect">
            <a:avLst/>
          </a:prstGeom>
        </p:spPr>
        <p:txBody>
          <a:bodyPr wrap="square" lIns="0" tIns="0" rIns="0" bIns="0" rtlCol="0" anchor="t">
            <a:spAutoFit/>
          </a:bodyPr>
          <a:lstStyle/>
          <a:p>
            <a:pPr algn="ctr">
              <a:lnSpc>
                <a:spcPct val="150000"/>
              </a:lnSpc>
            </a:pPr>
            <a:r>
              <a:rPr lang="en-US" sz="4000" smtClean="0">
                <a:solidFill>
                  <a:srgbClr val="000000"/>
                </a:solidFill>
                <a:latin typeface="Arial" panose="020B0604020202020204" pitchFamily="34" charset="0"/>
                <a:cs typeface="Arial" panose="020B0604020202020204" pitchFamily="34" charset="0"/>
              </a:rPr>
              <a:t>Đọc trước, chuẩn bị cho bài mới: </a:t>
            </a:r>
            <a:r>
              <a:rPr lang="vi-VN" sz="4000" b="1" i="1" smtClean="0">
                <a:solidFill>
                  <a:srgbClr val="000000"/>
                </a:solidFill>
                <a:cs typeface="Arial" panose="020B0604020202020204" pitchFamily="34" charset="0"/>
              </a:rPr>
              <a:t>Bài </a:t>
            </a:r>
            <a:r>
              <a:rPr lang="en-US" sz="4000" b="1" i="1" smtClean="0">
                <a:solidFill>
                  <a:srgbClr val="000000"/>
                </a:solidFill>
                <a:latin typeface="Arial" panose="020B0604020202020204" pitchFamily="34" charset="0"/>
                <a:cs typeface="Arial" panose="020B0604020202020204" pitchFamily="34" charset="0"/>
              </a:rPr>
              <a:t>3. Sắp xếp phân loại các tệp dữ liệu trong máy tính</a:t>
            </a:r>
            <a:endParaRPr lang="en-US" sz="4000" b="1" i="1">
              <a:solidFill>
                <a:srgbClr val="000000"/>
              </a:solidFill>
              <a:latin typeface="Arial" panose="020B0604020202020204" pitchFamily="34" charset="0"/>
              <a:cs typeface="Arial" panose="020B0604020202020204" pitchFamily="34" charset="0"/>
            </a:endParaRPr>
          </a:p>
        </p:txBody>
      </p:sp>
      <p:pic>
        <p:nvPicPr>
          <p:cNvPr id="1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53000" y="8202168"/>
            <a:ext cx="7315200" cy="2084832"/>
          </a:xfrm>
          <a:prstGeom prst="rect">
            <a:avLst/>
          </a:prstGeom>
        </p:spPr>
      </p:pic>
    </p:spTree>
    <p:extLst>
      <p:ext uri="{BB962C8B-B14F-4D97-AF65-F5344CB8AC3E}">
        <p14:creationId xmlns:p14="http://schemas.microsoft.com/office/powerpoint/2010/main" val="324075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1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028700"/>
            <a:ext cx="16230600" cy="7364635"/>
          </a:xfrm>
          <a:prstGeom prst="rect">
            <a:avLst/>
          </a:prstGeom>
        </p:spPr>
      </p:pic>
      <p:sp>
        <p:nvSpPr>
          <p:cNvPr id="3" name="TextBox 3"/>
          <p:cNvSpPr txBox="1"/>
          <p:nvPr/>
        </p:nvSpPr>
        <p:spPr>
          <a:xfrm>
            <a:off x="1028700" y="3849910"/>
            <a:ext cx="16230600" cy="3756926"/>
          </a:xfrm>
          <a:prstGeom prst="rect">
            <a:avLst/>
          </a:prstGeom>
        </p:spPr>
        <p:txBody>
          <a:bodyPr lIns="0" tIns="0" rIns="0" bIns="0" rtlCol="0" anchor="t">
            <a:spAutoFit/>
          </a:bodyPr>
          <a:lstStyle/>
          <a:p>
            <a:pPr algn="ctr">
              <a:lnSpc>
                <a:spcPts val="15686"/>
              </a:lnSpc>
              <a:spcBef>
                <a:spcPct val="0"/>
              </a:spcBef>
            </a:pPr>
            <a:r>
              <a:rPr lang="en-US" sz="8000" b="1" smtClean="0">
                <a:latin typeface="Arial" panose="020B0604020202020204" pitchFamily="34" charset="0"/>
                <a:cs typeface="Arial" panose="020B0604020202020204" pitchFamily="34" charset="0"/>
              </a:rPr>
              <a:t>CẢM ƠN CÁC EM ĐÃ CHÚ Ý </a:t>
            </a:r>
          </a:p>
          <a:p>
            <a:pPr algn="ctr">
              <a:lnSpc>
                <a:spcPts val="15686"/>
              </a:lnSpc>
              <a:spcBef>
                <a:spcPct val="0"/>
              </a:spcBef>
            </a:pPr>
            <a:r>
              <a:rPr lang="en-US" sz="8000" b="1" smtClean="0">
                <a:latin typeface="Arial" panose="020B0604020202020204" pitchFamily="34" charset="0"/>
                <a:cs typeface="Arial" panose="020B0604020202020204" pitchFamily="34" charset="0"/>
              </a:rPr>
              <a:t>LẮNG NGHE BÀI GIẢNG!</a:t>
            </a:r>
            <a:endParaRPr lang="en-US" sz="8000" b="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1EE"/>
        </a:solidFill>
        <a:effectLst/>
      </p:bgPr>
    </p:bg>
    <p:spTree>
      <p:nvGrpSpPr>
        <p:cNvPr id="1" name=""/>
        <p:cNvGrpSpPr/>
        <p:nvPr/>
      </p:nvGrpSpPr>
      <p:grpSpPr>
        <a:xfrm>
          <a:off x="0" y="0"/>
          <a:ext cx="0" cy="0"/>
          <a:chOff x="0" y="0"/>
          <a:chExt cx="0" cy="0"/>
        </a:xfrm>
      </p:grpSpPr>
      <p:grpSp>
        <p:nvGrpSpPr>
          <p:cNvPr id="2" name="Group 2"/>
          <p:cNvGrpSpPr/>
          <p:nvPr/>
        </p:nvGrpSpPr>
        <p:grpSpPr>
          <a:xfrm>
            <a:off x="2086733" y="1414250"/>
            <a:ext cx="14114534" cy="7458501"/>
            <a:chOff x="0" y="0"/>
            <a:chExt cx="3717408" cy="1964379"/>
          </a:xfrm>
        </p:grpSpPr>
        <p:sp>
          <p:nvSpPr>
            <p:cNvPr id="3" name="Freeform 3"/>
            <p:cNvSpPr/>
            <p:nvPr/>
          </p:nvSpPr>
          <p:spPr>
            <a:xfrm>
              <a:off x="0" y="0"/>
              <a:ext cx="3717408" cy="1964379"/>
            </a:xfrm>
            <a:custGeom>
              <a:avLst/>
              <a:gdLst/>
              <a:ahLst/>
              <a:cxnLst/>
              <a:rect l="l" t="t" r="r" b="b"/>
              <a:pathLst>
                <a:path w="3717408" h="1964379">
                  <a:moveTo>
                    <a:pt x="0" y="0"/>
                  </a:moveTo>
                  <a:lnTo>
                    <a:pt x="3717408" y="0"/>
                  </a:lnTo>
                  <a:lnTo>
                    <a:pt x="3717408" y="1964379"/>
                  </a:lnTo>
                  <a:lnTo>
                    <a:pt x="0" y="1964379"/>
                  </a:lnTo>
                  <a:close/>
                </a:path>
              </a:pathLst>
            </a:custGeom>
            <a:solidFill>
              <a:srgbClr val="F7F1EE"/>
            </a:solidFill>
            <a:ln w="123825">
              <a:solidFill>
                <a:srgbClr val="2B3459"/>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alphaModFix amt="9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151824" y="6998067"/>
            <a:ext cx="3984351" cy="1807899"/>
          </a:xfrm>
          <a:prstGeom prst="rect">
            <a:avLst/>
          </a:prstGeom>
        </p:spPr>
      </p:pic>
      <p:pic>
        <p:nvPicPr>
          <p:cNvPr id="6" name="Picture 6"/>
          <p:cNvPicPr>
            <a:picLocks noChangeAspect="1"/>
          </p:cNvPicPr>
          <p:nvPr/>
        </p:nvPicPr>
        <p:blipFill>
          <a:blip r:embed="rId4">
            <a:alphaModFix amt="9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79508">
            <a:off x="808072" y="484519"/>
            <a:ext cx="2027171" cy="2916792"/>
          </a:xfrm>
          <a:prstGeom prst="rect">
            <a:avLst/>
          </a:prstGeom>
        </p:spPr>
      </p:pic>
      <p:pic>
        <p:nvPicPr>
          <p:cNvPr id="7" name="Picture 7"/>
          <p:cNvPicPr>
            <a:picLocks noChangeAspect="1"/>
          </p:cNvPicPr>
          <p:nvPr/>
        </p:nvPicPr>
        <p:blipFill>
          <a:blip r:embed="rId4">
            <a:alphaModFix amt="9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5259">
            <a:off x="15118785" y="7006586"/>
            <a:ext cx="2027171" cy="2916792"/>
          </a:xfrm>
          <a:prstGeom prst="rect">
            <a:avLst/>
          </a:prstGeom>
        </p:spPr>
      </p:pic>
      <p:pic>
        <p:nvPicPr>
          <p:cNvPr id="8" name="Picture 8"/>
          <p:cNvPicPr>
            <a:picLocks noChangeAspect="1"/>
          </p:cNvPicPr>
          <p:nvPr/>
        </p:nvPicPr>
        <p:blipFill>
          <a:blip r:embed="rId6">
            <a:alphaModFix amt="99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9508">
            <a:off x="1096204" y="729359"/>
            <a:ext cx="1255500" cy="1355466"/>
          </a:xfrm>
          <a:prstGeom prst="rect">
            <a:avLst/>
          </a:prstGeom>
        </p:spPr>
      </p:pic>
      <p:pic>
        <p:nvPicPr>
          <p:cNvPr id="9" name="Picture 9"/>
          <p:cNvPicPr>
            <a:picLocks noChangeAspect="1"/>
          </p:cNvPicPr>
          <p:nvPr/>
        </p:nvPicPr>
        <p:blipFill>
          <a:blip r:embed="rId6">
            <a:alphaModFix amt="99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5259">
            <a:off x="15167451" y="7359502"/>
            <a:ext cx="1255500" cy="1355466"/>
          </a:xfrm>
          <a:prstGeom prst="rect">
            <a:avLst/>
          </a:prstGeom>
        </p:spPr>
      </p:pic>
      <p:pic>
        <p:nvPicPr>
          <p:cNvPr id="10" name="Picture 10"/>
          <p:cNvPicPr>
            <a:picLocks noChangeAspect="1"/>
          </p:cNvPicPr>
          <p:nvPr/>
        </p:nvPicPr>
        <p:blipFill>
          <a:blip r:embed="rId8">
            <a:alphaModFix amt="9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79508">
            <a:off x="2161191" y="1752410"/>
            <a:ext cx="834457" cy="900898"/>
          </a:xfrm>
          <a:prstGeom prst="rect">
            <a:avLst/>
          </a:prstGeom>
        </p:spPr>
      </p:pic>
      <p:pic>
        <p:nvPicPr>
          <p:cNvPr id="11" name="Picture 11"/>
          <p:cNvPicPr>
            <a:picLocks noChangeAspect="1"/>
          </p:cNvPicPr>
          <p:nvPr/>
        </p:nvPicPr>
        <p:blipFill>
          <a:blip r:embed="rId8">
            <a:alphaModFix amt="9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5259">
            <a:off x="16505550" y="7889975"/>
            <a:ext cx="834457" cy="900898"/>
          </a:xfrm>
          <a:prstGeom prst="rect">
            <a:avLst/>
          </a:prstGeom>
        </p:spPr>
      </p:pic>
      <p:pic>
        <p:nvPicPr>
          <p:cNvPr id="12" name="Picture 12"/>
          <p:cNvPicPr>
            <a:picLocks noChangeAspect="1"/>
          </p:cNvPicPr>
          <p:nvPr/>
        </p:nvPicPr>
        <p:blipFill>
          <a:blip r:embed="rId10"/>
          <a:srcRect/>
          <a:stretch>
            <a:fillRect/>
          </a:stretch>
        </p:blipFill>
        <p:spPr>
          <a:xfrm rot="1599894">
            <a:off x="-1297713" y="7238545"/>
            <a:ext cx="4652827" cy="3134842"/>
          </a:xfrm>
          <a:prstGeom prst="rect">
            <a:avLst/>
          </a:prstGeom>
        </p:spPr>
      </p:pic>
      <p:pic>
        <p:nvPicPr>
          <p:cNvPr id="13" name="Picture 13"/>
          <p:cNvPicPr>
            <a:picLocks noChangeAspect="1"/>
          </p:cNvPicPr>
          <p:nvPr/>
        </p:nvPicPr>
        <p:blipFill>
          <a:blip r:embed="rId10"/>
          <a:srcRect/>
          <a:stretch>
            <a:fillRect/>
          </a:stretch>
        </p:blipFill>
        <p:spPr>
          <a:xfrm rot="-7012157">
            <a:off x="14405725" y="-1326294"/>
            <a:ext cx="6982070" cy="4709988"/>
          </a:xfrm>
          <a:prstGeom prst="rect">
            <a:avLst/>
          </a:prstGeom>
        </p:spPr>
      </p:pic>
      <p:sp>
        <p:nvSpPr>
          <p:cNvPr id="15" name="TextBox 15"/>
          <p:cNvSpPr txBox="1"/>
          <p:nvPr/>
        </p:nvSpPr>
        <p:spPr>
          <a:xfrm>
            <a:off x="2355348" y="2923878"/>
            <a:ext cx="13587240" cy="3681777"/>
          </a:xfrm>
          <a:prstGeom prst="rect">
            <a:avLst/>
          </a:prstGeom>
        </p:spPr>
        <p:txBody>
          <a:bodyPr lIns="0" tIns="0" rIns="0" bIns="0" rtlCol="0" anchor="t">
            <a:spAutoFit/>
          </a:bodyPr>
          <a:lstStyle/>
          <a:p>
            <a:pPr algn="ctr">
              <a:lnSpc>
                <a:spcPct val="150000"/>
              </a:lnSpc>
              <a:spcBef>
                <a:spcPct val="0"/>
              </a:spcBef>
            </a:pPr>
            <a:r>
              <a:rPr lang="en-US" sz="8500" b="1" smtClean="0">
                <a:solidFill>
                  <a:srgbClr val="2B3459"/>
                </a:solidFill>
                <a:latin typeface="Arial" panose="020B0604020202020204" pitchFamily="34" charset="0"/>
                <a:cs typeface="Arial" panose="020B0604020202020204" pitchFamily="34" charset="0"/>
              </a:rPr>
              <a:t>BÀI 2. </a:t>
            </a:r>
          </a:p>
          <a:p>
            <a:pPr algn="ctr">
              <a:lnSpc>
                <a:spcPct val="150000"/>
              </a:lnSpc>
              <a:spcBef>
                <a:spcPct val="0"/>
              </a:spcBef>
            </a:pPr>
            <a:r>
              <a:rPr lang="en-US" sz="8500" b="1" smtClean="0">
                <a:solidFill>
                  <a:srgbClr val="2B3459"/>
                </a:solidFill>
                <a:latin typeface="Arial" panose="020B0604020202020204" pitchFamily="34" charset="0"/>
                <a:cs typeface="Arial" panose="020B0604020202020204" pitchFamily="34" charset="0"/>
              </a:rPr>
              <a:t>SƠ ĐỒ HÌNH CÂY</a:t>
            </a:r>
            <a:endParaRPr lang="en-US" sz="8500" b="1">
              <a:solidFill>
                <a:srgbClr val="2B3459"/>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524" t="33346" r="10233" b="24891"/>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258800" y="6978770"/>
            <a:ext cx="4038600" cy="3289623"/>
          </a:xfrm>
          <a:prstGeom prst="rect">
            <a:avLst/>
          </a:prstGeom>
        </p:spPr>
      </p:pic>
      <p:sp>
        <p:nvSpPr>
          <p:cNvPr id="6" name="TextBox 5"/>
          <p:cNvSpPr txBox="1"/>
          <p:nvPr/>
        </p:nvSpPr>
        <p:spPr>
          <a:xfrm>
            <a:off x="0" y="1325975"/>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sp>
        <p:nvSpPr>
          <p:cNvPr id="7" name="Rounded Rectangle 6"/>
          <p:cNvSpPr/>
          <p:nvPr/>
        </p:nvSpPr>
        <p:spPr>
          <a:xfrm>
            <a:off x="1524000" y="3160577"/>
            <a:ext cx="1447800" cy="1295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1</a:t>
            </a:r>
            <a:endParaRPr lang="en-US" sz="5500" b="1">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24000" y="5829300"/>
            <a:ext cx="1447800" cy="1295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2</a:t>
            </a:r>
          </a:p>
        </p:txBody>
      </p:sp>
      <p:sp>
        <p:nvSpPr>
          <p:cNvPr id="9" name="TextBox 8"/>
          <p:cNvSpPr txBox="1"/>
          <p:nvPr/>
        </p:nvSpPr>
        <p:spPr>
          <a:xfrm>
            <a:off x="3505200" y="3160577"/>
            <a:ext cx="13792200" cy="1246495"/>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Cách tìm nhanh một vật khi đã được sắp xếp </a:t>
            </a:r>
            <a:endParaRPr lang="en-US" sz="5000" b="1">
              <a:latin typeface="Arial" panose="020B0604020202020204" pitchFamily="34" charset="0"/>
              <a:cs typeface="Arial" panose="020B0604020202020204" pitchFamily="34" charset="0"/>
            </a:endParaRPr>
          </a:p>
        </p:txBody>
      </p:sp>
      <p:sp>
        <p:nvSpPr>
          <p:cNvPr id="11" name="TextBox 10"/>
          <p:cNvSpPr txBox="1"/>
          <p:nvPr/>
        </p:nvSpPr>
        <p:spPr>
          <a:xfrm>
            <a:off x="3505200" y="5715650"/>
            <a:ext cx="13792200"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Sơ đồ hình cây biểu diễn sắp xếp phân loại</a:t>
            </a:r>
            <a:endParaRPr lang="en-US" sz="5000" b="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216" t="25836" r="8187" b="4303"/>
          <a:stretch/>
        </p:blipFill>
        <p:spPr>
          <a:xfrm>
            <a:off x="9702092" y="2797361"/>
            <a:ext cx="7737896" cy="5257801"/>
          </a:xfrm>
          <a:prstGeom prst="rect">
            <a:avLst/>
          </a:prstGeom>
        </p:spPr>
      </p:pic>
      <p:sp>
        <p:nvSpPr>
          <p:cNvPr id="5" name="Rounded Rectangle 4"/>
          <p:cNvSpPr/>
          <p:nvPr/>
        </p:nvSpPr>
        <p:spPr>
          <a:xfrm>
            <a:off x="1565310" y="7616282"/>
            <a:ext cx="9141563" cy="22683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a. </a:t>
            </a:r>
            <a:r>
              <a:rPr lang="vi-VN" sz="4000" smtClean="0">
                <a:solidFill>
                  <a:schemeClr val="tx1"/>
                </a:solidFill>
              </a:rPr>
              <a:t>Theo </a:t>
            </a:r>
            <a:r>
              <a:rPr lang="vi-VN" sz="4000">
                <a:solidFill>
                  <a:schemeClr val="tx1"/>
                </a:solidFill>
              </a:rPr>
              <a:t>em, có cần đánh số </a:t>
            </a:r>
            <a:r>
              <a:rPr lang="vi-VN" sz="4000" smtClean="0">
                <a:solidFill>
                  <a:schemeClr val="tx1"/>
                </a:solidFill>
              </a:rPr>
              <a:t>cá</a:t>
            </a:r>
            <a:r>
              <a:rPr lang="en-US" sz="4000">
                <a:solidFill>
                  <a:schemeClr val="tx1"/>
                </a:solidFill>
              </a:rPr>
              <a:t>c</a:t>
            </a:r>
            <a:r>
              <a:rPr lang="vi-VN" sz="4000" smtClean="0">
                <a:solidFill>
                  <a:schemeClr val="tx1"/>
                </a:solidFill>
              </a:rPr>
              <a:t> </a:t>
            </a:r>
            <a:r>
              <a:rPr lang="vi-VN" sz="4000">
                <a:solidFill>
                  <a:schemeClr val="tx1"/>
                </a:solidFill>
              </a:rPr>
              <a:t>toa tàu theo thứ tự như vậy không?</a:t>
            </a:r>
            <a:endParaRPr lang="en-US" sz="4000">
              <a:solidFill>
                <a:schemeClr val="tx1"/>
              </a:solidFill>
            </a:endParaRPr>
          </a:p>
        </p:txBody>
      </p:sp>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1158941" y="2805077"/>
            <a:ext cx="7807289" cy="4708981"/>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Hoạt động 1. </a:t>
            </a:r>
          </a:p>
          <a:p>
            <a:pPr algn="just">
              <a:lnSpc>
                <a:spcPct val="150000"/>
              </a:lnSpc>
            </a:pPr>
            <a:r>
              <a:rPr lang="en-US" sz="4000">
                <a:latin typeface="Arial" panose="020B0604020202020204" pitchFamily="34" charset="0"/>
                <a:cs typeface="Arial" panose="020B0604020202020204" pitchFamily="34" charset="0"/>
              </a:rPr>
              <a:t>Các toa trong đoàn tàu hỏa từ đầu máy về cuối được đánh số thứ tự liên tiếp: toa số 1, toa số 2, toa số 3</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3"/>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3"/>
          <a:srcRect/>
          <a:stretch>
            <a:fillRect/>
          </a:stretch>
        </p:blipFill>
        <p:spPr>
          <a:xfrm rot="-7012157">
            <a:off x="16493889" y="-1082465"/>
            <a:ext cx="4129044" cy="2785384"/>
          </a:xfrm>
          <a:prstGeom prst="rect">
            <a:avLst/>
          </a:prstGeom>
        </p:spPr>
      </p:pic>
      <p:pic>
        <p:nvPicPr>
          <p:cNvPr id="6" name="Picture 5"/>
          <p:cNvPicPr>
            <a:picLocks noChangeAspect="1"/>
          </p:cNvPicPr>
          <p:nvPr/>
        </p:nvPicPr>
        <p:blipFill>
          <a:blip r:embed="rId4"/>
          <a:stretch>
            <a:fillRect/>
          </a:stretch>
        </p:blipFill>
        <p:spPr>
          <a:xfrm>
            <a:off x="13571040" y="6645977"/>
            <a:ext cx="4224903" cy="3859012"/>
          </a:xfrm>
          <a:prstGeom prst="rect">
            <a:avLst/>
          </a:prstGeom>
        </p:spPr>
      </p:pic>
      <p:sp>
        <p:nvSpPr>
          <p:cNvPr id="7" name="Rectangle 6"/>
          <p:cNvSpPr/>
          <p:nvPr/>
        </p:nvSpPr>
        <p:spPr>
          <a:xfrm>
            <a:off x="990600" y="1918024"/>
            <a:ext cx="15961421" cy="784830"/>
          </a:xfrm>
          <a:prstGeom prst="rect">
            <a:avLst/>
          </a:prstGeom>
        </p:spPr>
        <p:txBody>
          <a:bodyPr wrap="none">
            <a:spAutoFit/>
          </a:bodyPr>
          <a:lstStyle/>
          <a:p>
            <a:r>
              <a:rPr lang="en-US" sz="4500" b="1">
                <a:solidFill>
                  <a:srgbClr val="FF0000"/>
                </a:solidFill>
                <a:latin typeface="Arial" panose="020B0604020202020204" pitchFamily="34" charset="0"/>
                <a:cs typeface="Arial" panose="020B0604020202020204" pitchFamily="34" charset="0"/>
              </a:rPr>
              <a:t>Nhiệm vụ 1: </a:t>
            </a:r>
            <a:r>
              <a:rPr lang="en-US" sz="4500">
                <a:solidFill>
                  <a:srgbClr val="FF0000"/>
                </a:solidFill>
                <a:latin typeface="Arial" panose="020B0604020202020204" pitchFamily="34" charset="0"/>
                <a:cs typeface="Arial" panose="020B0604020202020204" pitchFamily="34" charset="0"/>
              </a:rPr>
              <a:t>Biết cách sắp xếp và đánh số thứ tự trên toa tàu</a:t>
            </a:r>
          </a:p>
        </p:txBody>
      </p:sp>
    </p:spTree>
    <p:extLst>
      <p:ext uri="{BB962C8B-B14F-4D97-AF65-F5344CB8AC3E}">
        <p14:creationId xmlns:p14="http://schemas.microsoft.com/office/powerpoint/2010/main" val="176806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grpSp>
        <p:nvGrpSpPr>
          <p:cNvPr id="23" name="Group 22"/>
          <p:cNvGrpSpPr/>
          <p:nvPr/>
        </p:nvGrpSpPr>
        <p:grpSpPr>
          <a:xfrm>
            <a:off x="5463564" y="7734300"/>
            <a:ext cx="7330391" cy="2781389"/>
            <a:chOff x="5463564" y="7734300"/>
            <a:chExt cx="7330391" cy="2781389"/>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564" y="7734300"/>
              <a:ext cx="7330391" cy="2781389"/>
            </a:xfrm>
            <a:prstGeom prst="rect">
              <a:avLst/>
            </a:prstGeom>
          </p:spPr>
        </p:pic>
        <p:sp>
          <p:nvSpPr>
            <p:cNvPr id="18" name="TextBox 17"/>
            <p:cNvSpPr txBox="1"/>
            <p:nvPr/>
          </p:nvSpPr>
          <p:spPr>
            <a:xfrm>
              <a:off x="6107441" y="8617532"/>
              <a:ext cx="6858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sp>
          <p:nvSpPr>
            <p:cNvPr id="20" name="TextBox 19"/>
            <p:cNvSpPr txBox="1"/>
            <p:nvPr/>
          </p:nvSpPr>
          <p:spPr>
            <a:xfrm>
              <a:off x="11506200" y="8655634"/>
              <a:ext cx="1066801"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4</a:t>
              </a:r>
            </a:p>
          </p:txBody>
        </p:sp>
        <p:sp>
          <p:nvSpPr>
            <p:cNvPr id="21" name="TextBox 20"/>
            <p:cNvSpPr txBox="1"/>
            <p:nvPr/>
          </p:nvSpPr>
          <p:spPr>
            <a:xfrm>
              <a:off x="9814559" y="8655633"/>
              <a:ext cx="990600"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3</a:t>
              </a:r>
            </a:p>
          </p:txBody>
        </p:sp>
        <p:sp>
          <p:nvSpPr>
            <p:cNvPr id="22" name="TextBox 21"/>
            <p:cNvSpPr txBox="1"/>
            <p:nvPr/>
          </p:nvSpPr>
          <p:spPr>
            <a:xfrm>
              <a:off x="7934234" y="8617533"/>
              <a:ext cx="685800"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2</a:t>
              </a:r>
            </a:p>
          </p:txBody>
        </p:sp>
      </p:grpSp>
      <p:sp>
        <p:nvSpPr>
          <p:cNvPr id="25" name="Rounded Rectangle 24"/>
          <p:cNvSpPr/>
          <p:nvPr/>
        </p:nvSpPr>
        <p:spPr>
          <a:xfrm>
            <a:off x="564923" y="3695700"/>
            <a:ext cx="7369311" cy="3079162"/>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Việc đánh số các toa tàu có cần thiết không?</a:t>
            </a:r>
            <a:endParaRPr lang="en-US" sz="45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9806938" y="3673184"/>
            <a:ext cx="7369311" cy="3079162"/>
          </a:xfrm>
          <a:prstGeom prst="round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Giúp</a:t>
            </a:r>
            <a:r>
              <a:rPr lang="en-US" sz="4500" smtClean="0">
                <a:solidFill>
                  <a:schemeClr val="tx1"/>
                </a:solidFill>
                <a:cs typeface="Arial" panose="020B0604020202020204" pitchFamily="34" charset="0"/>
              </a:rPr>
              <a:t> </a:t>
            </a:r>
            <a:r>
              <a:rPr lang="vi-VN" sz="4500" smtClean="0">
                <a:solidFill>
                  <a:schemeClr val="tx1"/>
                </a:solidFill>
                <a:cs typeface="Arial" panose="020B0604020202020204" pitchFamily="34" charset="0"/>
              </a:rPr>
              <a:t>dễ </a:t>
            </a:r>
            <a:r>
              <a:rPr lang="vi-VN" sz="4500">
                <a:solidFill>
                  <a:schemeClr val="tx1"/>
                </a:solidFill>
                <a:cs typeface="Arial" panose="020B0604020202020204" pitchFamily="34" charset="0"/>
              </a:rPr>
              <a:t>tìm kiếm được toa theo vé, để kịp thời lên chỗ ngồi ở đúng toa. </a:t>
            </a:r>
            <a:endParaRPr lang="en-US" sz="4500">
              <a:solidFill>
                <a:schemeClr val="tx1"/>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a:stretch>
            <a:fillRect/>
          </a:stretch>
        </p:blipFill>
        <p:spPr>
          <a:xfrm rot="20015097">
            <a:off x="207548" y="2943810"/>
            <a:ext cx="1219200" cy="1219200"/>
          </a:xfrm>
          <a:prstGeom prst="rect">
            <a:avLst/>
          </a:prstGeom>
        </p:spPr>
      </p:pic>
      <p:pic>
        <p:nvPicPr>
          <p:cNvPr id="28" name="Picture 27"/>
          <p:cNvPicPr>
            <a:picLocks noChangeAspect="1"/>
          </p:cNvPicPr>
          <p:nvPr/>
        </p:nvPicPr>
        <p:blipFill>
          <a:blip r:embed="rId4"/>
          <a:stretch>
            <a:fillRect/>
          </a:stretch>
        </p:blipFill>
        <p:spPr>
          <a:xfrm>
            <a:off x="7083334" y="6073484"/>
            <a:ext cx="1219200" cy="1219200"/>
          </a:xfrm>
          <a:prstGeom prst="rect">
            <a:avLst/>
          </a:prstGeom>
        </p:spPr>
      </p:pic>
      <p:sp>
        <p:nvSpPr>
          <p:cNvPr id="29" name="Right Arrow 28"/>
          <p:cNvSpPr/>
          <p:nvPr/>
        </p:nvSpPr>
        <p:spPr>
          <a:xfrm>
            <a:off x="8221253" y="4831765"/>
            <a:ext cx="1298666"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866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grpSp>
        <p:nvGrpSpPr>
          <p:cNvPr id="5" name="Group 4"/>
          <p:cNvGrpSpPr/>
          <p:nvPr/>
        </p:nvGrpSpPr>
        <p:grpSpPr>
          <a:xfrm>
            <a:off x="-74731" y="3467100"/>
            <a:ext cx="14486692" cy="5905500"/>
            <a:chOff x="-74731" y="3467100"/>
            <a:chExt cx="14486692" cy="5905500"/>
          </a:xfrm>
        </p:grpSpPr>
        <p:sp>
          <p:nvSpPr>
            <p:cNvPr id="3" name="Rectangle 2"/>
            <p:cNvSpPr/>
            <p:nvPr/>
          </p:nvSpPr>
          <p:spPr>
            <a:xfrm>
              <a:off x="-74731" y="4358640"/>
              <a:ext cx="11430000" cy="304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p:cNvPicPr>
              <a:picLocks noChangeAspect="1"/>
            </p:cNvPicPr>
            <p:nvPr/>
          </p:nvPicPr>
          <p:blipFill>
            <a:blip r:embed="rId3"/>
            <a:srcRect/>
            <a:stretch>
              <a:fillRect/>
            </a:stretch>
          </p:blipFill>
          <p:spPr>
            <a:xfrm>
              <a:off x="10696417" y="3467100"/>
              <a:ext cx="3715544" cy="5905500"/>
            </a:xfrm>
            <a:prstGeom prst="rect">
              <a:avLst/>
            </a:prstGeom>
          </p:spPr>
        </p:pic>
        <p:sp>
          <p:nvSpPr>
            <p:cNvPr id="4" name="Rectangle 3"/>
            <p:cNvSpPr/>
            <p:nvPr/>
          </p:nvSpPr>
          <p:spPr>
            <a:xfrm>
              <a:off x="584120" y="4399300"/>
              <a:ext cx="10112297" cy="3208571"/>
            </a:xfrm>
            <a:prstGeom prst="rect">
              <a:avLst/>
            </a:prstGeom>
          </p:spPr>
          <p:txBody>
            <a:bodyPr wrap="square">
              <a:spAutoFit/>
            </a:bodyPr>
            <a:lstStyle/>
            <a:p>
              <a:pPr>
                <a:lnSpc>
                  <a:spcPct val="150000"/>
                </a:lnSpc>
              </a:pPr>
              <a:r>
                <a:rPr lang="en-US" sz="4500" smtClean="0">
                  <a:latin typeface="Arial" panose="020B0604020202020204" pitchFamily="34" charset="0"/>
                  <a:cs typeface="Arial" panose="020B0604020202020204" pitchFamily="34" charset="0"/>
                </a:rPr>
                <a:t>b. Trên </a:t>
              </a:r>
              <a:r>
                <a:rPr lang="en-US" sz="4500">
                  <a:latin typeface="Arial" panose="020B0604020202020204" pitchFamily="34" charset="0"/>
                  <a:cs typeface="Arial" panose="020B0604020202020204" pitchFamily="34" charset="0"/>
                </a:rPr>
                <a:t>sân ga, nếu em đang đứng ở vị trí toa số 5, muốn tìm đến ga số 8 thì em sẽ làm thế nào?</a:t>
              </a:r>
            </a:p>
          </p:txBody>
        </p:sp>
      </p:grpSp>
      <p:pic>
        <p:nvPicPr>
          <p:cNvPr id="1026"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0400" y="8686799"/>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3479" y="8648788"/>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180" y="8648788"/>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315" y="8625927"/>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733" y="8648788"/>
            <a:ext cx="16002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unfl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968" y="8648788"/>
            <a:ext cx="1600200"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71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pic>
        <p:nvPicPr>
          <p:cNvPr id="14" name="Picture 7"/>
          <p:cNvPicPr>
            <a:picLocks noChangeAspect="1"/>
          </p:cNvPicPr>
          <p:nvPr/>
        </p:nvPicPr>
        <p:blipFill>
          <a:blip r:embed="rId3"/>
          <a:srcRect/>
          <a:stretch>
            <a:fillRect/>
          </a:stretch>
        </p:blipFill>
        <p:spPr>
          <a:xfrm>
            <a:off x="1600200" y="3467100"/>
            <a:ext cx="4603742" cy="6576774"/>
          </a:xfrm>
          <a:prstGeom prst="rect">
            <a:avLst/>
          </a:prstGeom>
        </p:spPr>
      </p:pic>
      <p:sp>
        <p:nvSpPr>
          <p:cNvPr id="5" name="Rounded Rectangular Callout 4"/>
          <p:cNvSpPr/>
          <p:nvPr/>
        </p:nvSpPr>
        <p:spPr>
          <a:xfrm>
            <a:off x="7162800" y="3278466"/>
            <a:ext cx="10210800" cy="2322234"/>
          </a:xfrm>
          <a:prstGeom prst="wedgeRoundRectCallout">
            <a:avLst>
              <a:gd name="adj1" fmla="val -57052"/>
              <a:gd name="adj2" fmla="val 39000"/>
              <a:gd name="adj3" fmla="val 16667"/>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Cần nhìn số thứ tự của các toa tàu gần mình nhất.</a:t>
            </a:r>
            <a:endParaRPr lang="en-US" sz="450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7162800" y="6755487"/>
            <a:ext cx="10210800" cy="2322234"/>
          </a:xfrm>
          <a:prstGeom prst="wedgeRoundRectCallout">
            <a:avLst>
              <a:gd name="adj1" fmla="val -56853"/>
              <a:gd name="adj2" fmla="val -41502"/>
              <a:gd name="adj3" fmla="val 16667"/>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500" smtClean="0">
                <a:solidFill>
                  <a:schemeClr val="tx1"/>
                </a:solidFill>
                <a:latin typeface="Arial" panose="020B0604020202020204" pitchFamily="34" charset="0"/>
                <a:cs typeface="Arial" panose="020B0604020202020204" pitchFamily="34" charset="0"/>
              </a:rPr>
              <a:t>Xác định nên đi tiến lên hoặc lùi để tới toa tàu số 8.</a:t>
            </a:r>
            <a:endParaRPr lang="en-US" sz="4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493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6300"/>
            <a:ext cx="1825752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1. Biết cách để tìm nhanh một vật khi đã được sắp xếp </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rot="1599894">
            <a:off x="-515087" y="8573570"/>
            <a:ext cx="2598353" cy="1750639"/>
          </a:xfrm>
          <a:prstGeom prst="rect">
            <a:avLst/>
          </a:prstGeom>
        </p:spPr>
      </p:pic>
      <p:pic>
        <p:nvPicPr>
          <p:cNvPr id="13" name="Picture 13"/>
          <p:cNvPicPr>
            <a:picLocks noChangeAspect="1"/>
          </p:cNvPicPr>
          <p:nvPr/>
        </p:nvPicPr>
        <p:blipFill>
          <a:blip r:embed="rId2"/>
          <a:srcRect/>
          <a:stretch>
            <a:fillRect/>
          </a:stretch>
        </p:blipFill>
        <p:spPr>
          <a:xfrm rot="-7012157">
            <a:off x="16493889" y="-1082465"/>
            <a:ext cx="4129044" cy="2785384"/>
          </a:xfrm>
          <a:prstGeom prst="rect">
            <a:avLst/>
          </a:prstGeom>
        </p:spPr>
      </p:pic>
      <p:sp>
        <p:nvSpPr>
          <p:cNvPr id="3" name="Pentagon 2"/>
          <p:cNvSpPr/>
          <p:nvPr/>
        </p:nvSpPr>
        <p:spPr>
          <a:xfrm>
            <a:off x="0" y="2159000"/>
            <a:ext cx="5105400" cy="10668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Câu hỏi bổ sung</a:t>
            </a:r>
            <a:endParaRPr lang="en-US" sz="4500" b="1">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1061833" y="4012287"/>
            <a:ext cx="9960111" cy="370212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a:solidFill>
                  <a:schemeClr val="tx1"/>
                </a:solidFill>
              </a:rPr>
              <a:t>Giả sử em đang đứng ở toa số 7, nếu cần tìm đến toa số 3 thì em xác định hướng cần đi tìm như thế nào?</a:t>
            </a:r>
            <a:endParaRPr lang="en-US" sz="4500">
              <a:solidFill>
                <a:schemeClr val="tx1"/>
              </a:solidFill>
            </a:endParaRPr>
          </a:p>
        </p:txBody>
      </p:sp>
      <p:pic>
        <p:nvPicPr>
          <p:cNvPr id="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515600" y="2476500"/>
            <a:ext cx="5105400" cy="10210800"/>
          </a:xfrm>
          <a:prstGeom prst="rect">
            <a:avLst/>
          </a:prstGeom>
        </p:spPr>
      </p:pic>
    </p:spTree>
    <p:extLst>
      <p:ext uri="{BB962C8B-B14F-4D97-AF65-F5344CB8AC3E}">
        <p14:creationId xmlns:p14="http://schemas.microsoft.com/office/powerpoint/2010/main" val="1880495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1169</Words>
  <Application>Microsoft Office PowerPoint</Application>
  <PresentationFormat>Custom</PresentationFormat>
  <Paragraphs>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Boho Find a Friend Activity Presentation</dc:title>
  <cp:lastModifiedBy>Admin</cp:lastModifiedBy>
  <cp:revision>21</cp:revision>
  <dcterms:created xsi:type="dcterms:W3CDTF">2006-08-16T00:00:00Z</dcterms:created>
  <dcterms:modified xsi:type="dcterms:W3CDTF">2022-10-17T07:52:29Z</dcterms:modified>
  <dc:identifier>DAFKk-lAotw</dc:identifier>
</cp:coreProperties>
</file>