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6" r:id="rId2"/>
    <p:sldId id="258" r:id="rId3"/>
    <p:sldId id="256" r:id="rId4"/>
    <p:sldId id="260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59" r:id="rId18"/>
    <p:sldId id="289" r:id="rId19"/>
  </p:sldIdLst>
  <p:sldSz cx="18288000" cy="10287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27E9657-B987-4A83-B73F-D0ADD548EEBF}">
          <p14:sldIdLst>
            <p14:sldId id="276"/>
            <p14:sldId id="258"/>
            <p14:sldId id="256"/>
            <p14:sldId id="260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59"/>
            <p14:sldId id="289"/>
          </p14:sldIdLst>
        </p14:section>
        <p14:section name="Untitled Section" id="{8DB5F223-264E-44D7-81BA-786EC18F400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258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svg"/><Relationship Id="rId3" Type="http://schemas.openxmlformats.org/officeDocument/2006/relationships/image" Target="../media/image2.svg"/><Relationship Id="rId12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4" Type="http://schemas.openxmlformats.org/officeDocument/2006/relationships/image" Target="../media/image2.png"/><Relationship Id="rId1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7" Type="http://schemas.openxmlformats.org/officeDocument/2006/relationships/image" Target="../media/image10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7" Type="http://schemas.openxmlformats.org/officeDocument/2006/relationships/image" Target="../media/image10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7" Type="http://schemas.openxmlformats.org/officeDocument/2006/relationships/image" Target="../media/image10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7" Type="http://schemas.openxmlformats.org/officeDocument/2006/relationships/image" Target="../media/image10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14" Type="http://schemas.openxmlformats.org/officeDocument/2006/relationships/image" Target="../media/image3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7" Type="http://schemas.openxmlformats.org/officeDocument/2006/relationships/image" Target="../media/image10.svg"/><Relationship Id="rId2" Type="http://schemas.openxmlformats.org/officeDocument/2006/relationships/image" Target="../media/image2.pn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27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26" Type="http://schemas.openxmlformats.org/officeDocument/2006/relationships/image" Target="../media/image12.svg"/><Relationship Id="rId7" Type="http://schemas.openxmlformats.org/officeDocument/2006/relationships/image" Target="../media/image10.svg"/><Relationship Id="rId25" Type="http://schemas.openxmlformats.org/officeDocument/2006/relationships/image" Target="../media/image39.png"/><Relationship Id="rId2" Type="http://schemas.openxmlformats.org/officeDocument/2006/relationships/image" Target="../media/image2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38.png"/><Relationship Id="rId15" Type="http://schemas.openxmlformats.org/officeDocument/2006/relationships/image" Target="../media/image14.svg"/><Relationship Id="rId23" Type="http://schemas.openxmlformats.org/officeDocument/2006/relationships/image" Target="../media/image55.svg"/><Relationship Id="rId10" Type="http://schemas.openxmlformats.org/officeDocument/2006/relationships/image" Target="../media/image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7" Type="http://schemas.openxmlformats.org/officeDocument/2006/relationships/image" Target="../media/image10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27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24.svg"/><Relationship Id="rId7" Type="http://schemas.openxmlformats.org/officeDocument/2006/relationships/image" Target="../media/image10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8.sv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svg"/><Relationship Id="rId3" Type="http://schemas.openxmlformats.org/officeDocument/2006/relationships/image" Target="../media/image2.svg"/><Relationship Id="rId12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4" Type="http://schemas.openxmlformats.org/officeDocument/2006/relationships/image" Target="../media/image2.png"/><Relationship Id="rId1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7" Type="http://schemas.openxmlformats.org/officeDocument/2006/relationships/image" Target="../media/image10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7.png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3" Type="http://schemas.openxmlformats.org/officeDocument/2006/relationships/image" Target="../media/image2.svg"/><Relationship Id="rId21" Type="http://schemas.openxmlformats.org/officeDocument/2006/relationships/image" Target="../media/image15.png"/><Relationship Id="rId7" Type="http://schemas.openxmlformats.org/officeDocument/2006/relationships/image" Target="../media/image2.png"/><Relationship Id="rId12" Type="http://schemas.openxmlformats.org/officeDocument/2006/relationships/image" Target="../media/image9.png"/><Relationship Id="rId17" Type="http://schemas.openxmlformats.org/officeDocument/2006/relationships/image" Target="../media/image40.svg"/><Relationship Id="rId25" Type="http://schemas.openxmlformats.org/officeDocument/2006/relationships/image" Target="../media/image42.svg"/><Relationship Id="rId2" Type="http://schemas.openxmlformats.org/officeDocument/2006/relationships/image" Target="../media/image8.png"/><Relationship Id="rId16" Type="http://schemas.openxmlformats.org/officeDocument/2006/relationships/image" Target="../media/image13.png"/><Relationship Id="rId20" Type="http://schemas.openxmlformats.org/officeDocument/2006/relationships/image" Target="../media/image4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10.svg"/><Relationship Id="rId24" Type="http://schemas.openxmlformats.org/officeDocument/2006/relationships/image" Target="../media/image17.png"/><Relationship Id="rId5" Type="http://schemas.openxmlformats.org/officeDocument/2006/relationships/image" Target="../media/image4.svg"/><Relationship Id="rId15" Type="http://schemas.openxmlformats.org/officeDocument/2006/relationships/image" Target="../media/image12.png"/><Relationship Id="rId23" Type="http://schemas.openxmlformats.org/officeDocument/2006/relationships/image" Target="../media/image46.svg"/><Relationship Id="rId9" Type="http://schemas.openxmlformats.org/officeDocument/2006/relationships/image" Target="../media/image8.svg"/><Relationship Id="rId14" Type="http://schemas.openxmlformats.org/officeDocument/2006/relationships/image" Target="../media/image11.png"/><Relationship Id="rId22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svg"/><Relationship Id="rId7" Type="http://schemas.openxmlformats.org/officeDocument/2006/relationships/image" Target="../media/image3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30.svg"/><Relationship Id="rId4" Type="http://schemas.openxmlformats.org/officeDocument/2006/relationships/image" Target="../media/image18.png"/><Relationship Id="rId9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7" Type="http://schemas.openxmlformats.org/officeDocument/2006/relationships/image" Target="../media/image10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23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7" Type="http://schemas.openxmlformats.org/officeDocument/2006/relationships/image" Target="../media/image10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10.svg"/><Relationship Id="rId7" Type="http://schemas.openxmlformats.org/officeDocument/2006/relationships/image" Target="../media/image10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svg"/><Relationship Id="rId7" Type="http://schemas.openxmlformats.org/officeDocument/2006/relationships/image" Target="../media/image10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7" Type="http://schemas.openxmlformats.org/officeDocument/2006/relationships/image" Target="../media/image10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3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" y="-232141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26325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3689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grpSp>
        <p:nvGrpSpPr>
          <p:cNvPr id="90" name="Group 90"/>
          <p:cNvGrpSpPr/>
          <p:nvPr/>
        </p:nvGrpSpPr>
        <p:grpSpPr>
          <a:xfrm>
            <a:off x="-1479271" y="-393931"/>
            <a:ext cx="21246542" cy="1422631"/>
            <a:chOff x="0" y="0"/>
            <a:chExt cx="28328722" cy="1896841"/>
          </a:xfrm>
        </p:grpSpPr>
        <p:pic>
          <p:nvPicPr>
            <p:cNvPr id="91" name="Picture 9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571216" cy="1896841"/>
            </a:xfrm>
            <a:prstGeom prst="rect">
              <a:avLst/>
            </a:prstGeom>
          </p:spPr>
        </p:pic>
        <p:pic>
          <p:nvPicPr>
            <p:cNvPr id="92" name="Picture 9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9378753" y="0"/>
              <a:ext cx="9571216" cy="1896841"/>
            </a:xfrm>
            <a:prstGeom prst="rect">
              <a:avLst/>
            </a:prstGeom>
          </p:spPr>
        </p:pic>
        <p:pic>
          <p:nvPicPr>
            <p:cNvPr id="93" name="Picture 9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8757507" y="0"/>
              <a:ext cx="9571216" cy="1896841"/>
            </a:xfrm>
            <a:prstGeom prst="rect">
              <a:avLst/>
            </a:prstGeom>
          </p:spPr>
        </p:pic>
      </p:grpSp>
      <p:grpSp>
        <p:nvGrpSpPr>
          <p:cNvPr id="94" name="Group 94"/>
          <p:cNvGrpSpPr/>
          <p:nvPr/>
        </p:nvGrpSpPr>
        <p:grpSpPr>
          <a:xfrm>
            <a:off x="-1479271" y="9258300"/>
            <a:ext cx="21246542" cy="1422631"/>
            <a:chOff x="0" y="0"/>
            <a:chExt cx="28328722" cy="1896841"/>
          </a:xfrm>
        </p:grpSpPr>
        <p:pic>
          <p:nvPicPr>
            <p:cNvPr id="95" name="Picture 9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571216" cy="1896841"/>
            </a:xfrm>
            <a:prstGeom prst="rect">
              <a:avLst/>
            </a:prstGeom>
          </p:spPr>
        </p:pic>
        <p:pic>
          <p:nvPicPr>
            <p:cNvPr id="96" name="Picture 9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9378753" y="0"/>
              <a:ext cx="9571216" cy="1896841"/>
            </a:xfrm>
            <a:prstGeom prst="rect">
              <a:avLst/>
            </a:prstGeom>
          </p:spPr>
        </p:pic>
        <p:pic>
          <p:nvPicPr>
            <p:cNvPr id="97" name="Picture 9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8757507" y="0"/>
              <a:ext cx="9571216" cy="1896841"/>
            </a:xfrm>
            <a:prstGeom prst="rect">
              <a:avLst/>
            </a:prstGeom>
          </p:spPr>
        </p:pic>
      </p:grpSp>
      <p:pic>
        <p:nvPicPr>
          <p:cNvPr id="99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96058" y="7891726"/>
            <a:ext cx="4367972" cy="2334880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071538" y="176933"/>
            <a:ext cx="2757561" cy="2794826"/>
          </a:xfrm>
          <a:prstGeom prst="rect">
            <a:avLst/>
          </a:prstGeom>
        </p:spPr>
      </p:pic>
      <p:sp>
        <p:nvSpPr>
          <p:cNvPr id="101" name="Rectangle 100"/>
          <p:cNvSpPr/>
          <p:nvPr/>
        </p:nvSpPr>
        <p:spPr>
          <a:xfrm>
            <a:off x="-114336" y="3497400"/>
            <a:ext cx="18516672" cy="3871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2483039" y="3829117"/>
            <a:ext cx="13321922" cy="2907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500" b="1" smtClean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BUỔI HỌC NGÀY HÔM NAY!</a:t>
            </a:r>
            <a:endParaRPr lang="en-US" sz="6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008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8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8"/>
          <p:cNvGrpSpPr/>
          <p:nvPr/>
        </p:nvGrpSpPr>
        <p:grpSpPr>
          <a:xfrm>
            <a:off x="-1479271" y="9258300"/>
            <a:ext cx="21246542" cy="1422631"/>
            <a:chOff x="0" y="0"/>
            <a:chExt cx="28328722" cy="1896841"/>
          </a:xfrm>
        </p:grpSpPr>
        <p:pic>
          <p:nvPicPr>
            <p:cNvPr id="89" name="Picture 8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571216" cy="1896841"/>
            </a:xfrm>
            <a:prstGeom prst="rect">
              <a:avLst/>
            </a:prstGeom>
          </p:spPr>
        </p:pic>
        <p:pic>
          <p:nvPicPr>
            <p:cNvPr id="90" name="Picture 9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378753" y="0"/>
              <a:ext cx="9571216" cy="1896841"/>
            </a:xfrm>
            <a:prstGeom prst="rect">
              <a:avLst/>
            </a:prstGeom>
          </p:spPr>
        </p:pic>
        <p:pic>
          <p:nvPicPr>
            <p:cNvPr id="91" name="Picture 9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8757507" y="0"/>
              <a:ext cx="9571216" cy="1896841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1333500" y="800100"/>
            <a:ext cx="15621000" cy="1231901"/>
            <a:chOff x="1333500" y="800100"/>
            <a:chExt cx="15621000" cy="1231901"/>
          </a:xfrm>
        </p:grpSpPr>
        <p:grpSp>
          <p:nvGrpSpPr>
            <p:cNvPr id="4" name="Group 3"/>
            <p:cNvGrpSpPr/>
            <p:nvPr/>
          </p:nvGrpSpPr>
          <p:grpSpPr>
            <a:xfrm>
              <a:off x="1333500" y="800100"/>
              <a:ext cx="15621000" cy="1231901"/>
              <a:chOff x="1333500" y="800100"/>
              <a:chExt cx="15621000" cy="1231901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1333500" y="800100"/>
                <a:ext cx="15621000" cy="11430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50" name="Picture 2" descr="Search 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68466" y="812800"/>
                <a:ext cx="1219200" cy="12192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2233466" y="1017657"/>
              <a:ext cx="13335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i="1"/>
                <a:t>Trẻ chơi thể thao, làm sao để phòng ngừa COVID-19?</a:t>
              </a:r>
              <a:endParaRPr lang="en-US" sz="4000" b="1" i="1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/>
          <a:srcRect b="6064"/>
          <a:stretch/>
        </p:blipFill>
        <p:spPr>
          <a:xfrm>
            <a:off x="956589" y="3467100"/>
            <a:ext cx="10282936" cy="5430771"/>
          </a:xfrm>
          <a:prstGeom prst="round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12" name="Arc 11"/>
          <p:cNvSpPr/>
          <p:nvPr/>
        </p:nvSpPr>
        <p:spPr>
          <a:xfrm>
            <a:off x="-1479271" y="2400300"/>
            <a:ext cx="4800600" cy="2133600"/>
          </a:xfrm>
          <a:prstGeom prst="arc">
            <a:avLst>
              <a:gd name="adj1" fmla="val 16200000"/>
              <a:gd name="adj2" fmla="val 20941760"/>
            </a:avLst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loud Callout 13"/>
          <p:cNvSpPr/>
          <p:nvPr/>
        </p:nvSpPr>
        <p:spPr>
          <a:xfrm>
            <a:off x="11734800" y="3044824"/>
            <a:ext cx="5448300" cy="2978151"/>
          </a:xfrm>
          <a:prstGeom prst="cloudCallout">
            <a:avLst>
              <a:gd name="adj1" fmla="val -67892"/>
              <a:gd name="adj2" fmla="val 58690"/>
            </a:avLst>
          </a:prstGeom>
          <a:solidFill>
            <a:schemeClr val="accent6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quả từ từ khoá tìm kiếm.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7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3487400" y="5597641"/>
            <a:ext cx="3060382" cy="437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71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-762000" y="-3390900"/>
            <a:ext cx="16992600" cy="8458200"/>
          </a:xfrm>
          <a:prstGeom prst="cloudCallout">
            <a:avLst>
              <a:gd name="adj1" fmla="val -20203"/>
              <a:gd name="adj2" fmla="val -7173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8" name="Group 88"/>
          <p:cNvGrpSpPr/>
          <p:nvPr/>
        </p:nvGrpSpPr>
        <p:grpSpPr>
          <a:xfrm>
            <a:off x="-1479271" y="9258300"/>
            <a:ext cx="21246542" cy="1422631"/>
            <a:chOff x="0" y="0"/>
            <a:chExt cx="28328722" cy="1896841"/>
          </a:xfrm>
        </p:grpSpPr>
        <p:pic>
          <p:nvPicPr>
            <p:cNvPr id="89" name="Picture 8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571216" cy="1896841"/>
            </a:xfrm>
            <a:prstGeom prst="rect">
              <a:avLst/>
            </a:prstGeom>
          </p:spPr>
        </p:pic>
        <p:pic>
          <p:nvPicPr>
            <p:cNvPr id="90" name="Picture 9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378753" y="0"/>
              <a:ext cx="9571216" cy="1896841"/>
            </a:xfrm>
            <a:prstGeom prst="rect">
              <a:avLst/>
            </a:prstGeom>
          </p:spPr>
        </p:pic>
        <p:pic>
          <p:nvPicPr>
            <p:cNvPr id="91" name="Picture 9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8757507" y="0"/>
              <a:ext cx="9571216" cy="1896841"/>
            </a:xfrm>
            <a:prstGeom prst="rect">
              <a:avLst/>
            </a:prstGeom>
          </p:spPr>
        </p:pic>
      </p:grpSp>
      <p:pic>
        <p:nvPicPr>
          <p:cNvPr id="16" name="Picture 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37428" y="3619500"/>
            <a:ext cx="7684906" cy="5638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5000" y="822742"/>
            <a:ext cx="9958534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Nếu trong máy tính em đang sử dụng không có video kể chuyện lớp 3, em có thể tìm trên Internet không?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62829" y="5995548"/>
            <a:ext cx="2517866" cy="181066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0760375" y="5860725"/>
            <a:ext cx="6135705" cy="208031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thể tìm kiếm các thông tin đó trên Internet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7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8"/>
          <p:cNvGrpSpPr/>
          <p:nvPr/>
        </p:nvGrpSpPr>
        <p:grpSpPr>
          <a:xfrm>
            <a:off x="-1479271" y="9258300"/>
            <a:ext cx="21246542" cy="1422631"/>
            <a:chOff x="0" y="0"/>
            <a:chExt cx="28328722" cy="1896841"/>
          </a:xfrm>
        </p:grpSpPr>
        <p:pic>
          <p:nvPicPr>
            <p:cNvPr id="89" name="Picture 8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571216" cy="1896841"/>
            </a:xfrm>
            <a:prstGeom prst="rect">
              <a:avLst/>
            </a:prstGeom>
          </p:spPr>
        </p:pic>
        <p:pic>
          <p:nvPicPr>
            <p:cNvPr id="90" name="Picture 9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378753" y="0"/>
              <a:ext cx="9571216" cy="1896841"/>
            </a:xfrm>
            <a:prstGeom prst="rect">
              <a:avLst/>
            </a:prstGeom>
          </p:spPr>
        </p:pic>
        <p:pic>
          <p:nvPicPr>
            <p:cNvPr id="91" name="Picture 9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8757507" y="0"/>
              <a:ext cx="9571216" cy="1896841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-304800" y="952500"/>
            <a:ext cx="18973800" cy="1219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thông tin không có trong máy tính thường là các thông tin mở rộng </a:t>
            </a:r>
            <a:endParaRPr lang="en-US" sz="4000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6800" y="3274060"/>
            <a:ext cx="6505575" cy="4876800"/>
          </a:xfrm>
          <a:prstGeom prst="round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53600" y="3274060"/>
            <a:ext cx="7162800" cy="4876800"/>
          </a:xfrm>
          <a:prstGeom prst="round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9587" y="8412480"/>
            <a:ext cx="7620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i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thông tin về sức khoẻ, gia đình</a:t>
            </a:r>
            <a:endParaRPr lang="en-US" sz="3500" i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25000" y="8365738"/>
            <a:ext cx="7620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i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thông tin về thiếu nhi </a:t>
            </a:r>
            <a:endParaRPr lang="en-US" sz="3500" i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92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8"/>
          <p:cNvGrpSpPr/>
          <p:nvPr/>
        </p:nvGrpSpPr>
        <p:grpSpPr>
          <a:xfrm>
            <a:off x="-1479271" y="9258300"/>
            <a:ext cx="21246542" cy="1422631"/>
            <a:chOff x="0" y="0"/>
            <a:chExt cx="28328722" cy="1896841"/>
          </a:xfrm>
        </p:grpSpPr>
        <p:pic>
          <p:nvPicPr>
            <p:cNvPr id="89" name="Picture 8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571216" cy="1896841"/>
            </a:xfrm>
            <a:prstGeom prst="rect">
              <a:avLst/>
            </a:prstGeom>
          </p:spPr>
        </p:pic>
        <p:pic>
          <p:nvPicPr>
            <p:cNvPr id="90" name="Picture 9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378753" y="0"/>
              <a:ext cx="9571216" cy="1896841"/>
            </a:xfrm>
            <a:prstGeom prst="rect">
              <a:avLst/>
            </a:prstGeom>
          </p:spPr>
        </p:pic>
        <p:pic>
          <p:nvPicPr>
            <p:cNvPr id="91" name="Picture 9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8757507" y="0"/>
              <a:ext cx="9571216" cy="1896841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-304800" y="33020"/>
            <a:ext cx="5699141" cy="113919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-136045" y="4732527"/>
            <a:ext cx="6423850" cy="59447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00300" y="1248365"/>
            <a:ext cx="13487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en-US" sz="4500" b="1" i="1" smtClean="0">
                <a:latin typeface="Arial" panose="020B0604020202020204" pitchFamily="34" charset="0"/>
                <a:cs typeface="Arial" panose="020B0604020202020204" pitchFamily="34" charset="0"/>
              </a:rPr>
              <a:t>Một số thông tin có thể tìm kiếm trên Internet</a:t>
            </a:r>
            <a:endParaRPr lang="en-US" sz="45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6863452" y="2635847"/>
            <a:ext cx="10058400" cy="1464673"/>
          </a:xfrm>
          <a:prstGeom prst="wedgeRoundRectCallout">
            <a:avLst>
              <a:gd name="adj1" fmla="val -54974"/>
              <a:gd name="adj2" fmla="val 52525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 hình phòng chống dịch bệnh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6863452" y="4905234"/>
            <a:ext cx="10058400" cy="1464673"/>
          </a:xfrm>
          <a:prstGeom prst="wedgeRoundRectCallout">
            <a:avLst>
              <a:gd name="adj1" fmla="val -55580"/>
              <a:gd name="adj2" fmla="val -47364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 gương vượt khó học giỏi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6863452" y="6972559"/>
            <a:ext cx="10058400" cy="1464673"/>
          </a:xfrm>
          <a:prstGeom prst="wedgeRoundRectCallout">
            <a:avLst>
              <a:gd name="adj1" fmla="val -55580"/>
              <a:gd name="adj2" fmla="val -47364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hoạt động ngoại khoá bổ ích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74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Callout 6"/>
          <p:cNvSpPr/>
          <p:nvPr/>
        </p:nvSpPr>
        <p:spPr>
          <a:xfrm>
            <a:off x="381000" y="3340774"/>
            <a:ext cx="9296400" cy="3984837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500" b="1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có thể học được gì từ Internet? </a:t>
            </a:r>
            <a:endParaRPr lang="en-US" sz="4500" b="1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8" name="Group 88"/>
          <p:cNvGrpSpPr/>
          <p:nvPr/>
        </p:nvGrpSpPr>
        <p:grpSpPr>
          <a:xfrm>
            <a:off x="-1479271" y="9258300"/>
            <a:ext cx="21246542" cy="1422631"/>
            <a:chOff x="0" y="0"/>
            <a:chExt cx="28328722" cy="1896841"/>
          </a:xfrm>
        </p:grpSpPr>
        <p:pic>
          <p:nvPicPr>
            <p:cNvPr id="89" name="Picture 8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571216" cy="1896841"/>
            </a:xfrm>
            <a:prstGeom prst="rect">
              <a:avLst/>
            </a:prstGeom>
          </p:spPr>
        </p:pic>
        <p:pic>
          <p:nvPicPr>
            <p:cNvPr id="90" name="Picture 9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378753" y="0"/>
              <a:ext cx="9571216" cy="1896841"/>
            </a:xfrm>
            <a:prstGeom prst="rect">
              <a:avLst/>
            </a:prstGeom>
          </p:spPr>
        </p:pic>
        <p:pic>
          <p:nvPicPr>
            <p:cNvPr id="91" name="Picture 9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8757507" y="0"/>
              <a:ext cx="9571216" cy="1896841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0" y="952500"/>
            <a:ext cx="1828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0" y="2171700"/>
            <a:ext cx="7162800" cy="965537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trong nhóm </a:t>
            </a:r>
            <a:endParaRPr lang="en-US" sz="45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>
          <a:xfrm>
            <a:off x="152400" y="6585038"/>
            <a:ext cx="7315200" cy="30083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39"/>
          <a:stretch/>
        </p:blipFill>
        <p:spPr>
          <a:xfrm rot="15983763">
            <a:off x="9354479" y="2770065"/>
            <a:ext cx="1781576" cy="16365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40702" y="2956882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Các thông tin về Giáo dục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39"/>
          <a:stretch/>
        </p:blipFill>
        <p:spPr>
          <a:xfrm rot="17197209">
            <a:off x="9494212" y="4170185"/>
            <a:ext cx="1781576" cy="163658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277600" y="4656027"/>
            <a:ext cx="6788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Chương trình cho thiếu nhi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39"/>
          <a:stretch/>
        </p:blipFill>
        <p:spPr>
          <a:xfrm rot="18142939">
            <a:off x="9324281" y="5637983"/>
            <a:ext cx="1781576" cy="163658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1117935" y="6374879"/>
            <a:ext cx="6788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Thông tin về thời tiết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39"/>
          <a:stretch/>
        </p:blipFill>
        <p:spPr>
          <a:xfrm rot="19074945">
            <a:off x="8786612" y="6936348"/>
            <a:ext cx="1781576" cy="163658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824378" y="7938013"/>
            <a:ext cx="6788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Các khoá học trực tuyến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13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3" grpId="0" animBg="1"/>
      <p:bldP spid="8" grpId="0"/>
      <p:bldP spid="19" grpId="0"/>
      <p:bldP spid="21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8"/>
          <p:cNvGrpSpPr/>
          <p:nvPr/>
        </p:nvGrpSpPr>
        <p:grpSpPr>
          <a:xfrm>
            <a:off x="-1479271" y="9258300"/>
            <a:ext cx="21246542" cy="1422631"/>
            <a:chOff x="0" y="0"/>
            <a:chExt cx="28328722" cy="1896841"/>
          </a:xfrm>
        </p:grpSpPr>
        <p:pic>
          <p:nvPicPr>
            <p:cNvPr id="89" name="Picture 8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571216" cy="1896841"/>
            </a:xfrm>
            <a:prstGeom prst="rect">
              <a:avLst/>
            </a:prstGeom>
          </p:spPr>
        </p:pic>
        <p:pic>
          <p:nvPicPr>
            <p:cNvPr id="90" name="Picture 9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378753" y="0"/>
              <a:ext cx="9571216" cy="1896841"/>
            </a:xfrm>
            <a:prstGeom prst="rect">
              <a:avLst/>
            </a:prstGeom>
          </p:spPr>
        </p:pic>
        <p:pic>
          <p:nvPicPr>
            <p:cNvPr id="91" name="Picture 9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8757507" y="0"/>
              <a:ext cx="9571216" cy="1896841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0" y="952500"/>
            <a:ext cx="1828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VẬN DỤNG 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914400" y="2552700"/>
            <a:ext cx="16459200" cy="4495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5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ĐỀ THẢO LUẬN:</a:t>
            </a:r>
          </a:p>
          <a:p>
            <a:pPr algn="just">
              <a:lnSpc>
                <a:spcPct val="150000"/>
              </a:lnSpc>
            </a:pPr>
            <a:r>
              <a:rPr lang="en-US" sz="4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</a:t>
            </a:r>
            <a:r>
              <a:rPr lang="en-US"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 </a:t>
            </a:r>
            <a:r>
              <a:rPr lang="en-US" sz="4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 sinh </a:t>
            </a:r>
            <a:r>
              <a:rPr lang="en-US"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 rằng: “Trên Internet, ta có thể biết được ở bất kì đâu trên Trái Đất, trời có mưa hay không”. Em có đồng ý với bạn đó không? Vì sao</a:t>
            </a:r>
            <a:r>
              <a:rPr lang="en-US" sz="4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8564817" flipV="1">
            <a:off x="16511517" y="32873"/>
            <a:ext cx="1096566" cy="2320775"/>
          </a:xfrm>
          <a:prstGeom prst="rect">
            <a:avLst/>
          </a:prstGeom>
        </p:spPr>
      </p:pic>
      <p:pic>
        <p:nvPicPr>
          <p:cNvPr id="25" name="Picture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2109935" y="952500"/>
            <a:ext cx="1231292" cy="1237479"/>
          </a:xfrm>
          <a:prstGeom prst="rect">
            <a:avLst/>
          </a:prstGeom>
        </p:spPr>
      </p:pic>
      <p:pic>
        <p:nvPicPr>
          <p:cNvPr id="26" name="Picture 7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6292261" y="7152410"/>
            <a:ext cx="1535077" cy="2483943"/>
          </a:xfrm>
          <a:prstGeom prst="rect">
            <a:avLst/>
          </a:prstGeom>
        </p:spPr>
      </p:pic>
      <p:pic>
        <p:nvPicPr>
          <p:cNvPr id="27" name="Picture 8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6"/>
              </a:ext>
            </a:extLst>
          </a:blip>
          <a:srcRect/>
          <a:stretch>
            <a:fillRect/>
          </a:stretch>
        </p:blipFill>
        <p:spPr>
          <a:xfrm>
            <a:off x="259080" y="6819900"/>
            <a:ext cx="1881335" cy="304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6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8"/>
          <p:cNvGrpSpPr/>
          <p:nvPr/>
        </p:nvGrpSpPr>
        <p:grpSpPr>
          <a:xfrm>
            <a:off x="-1479271" y="9258300"/>
            <a:ext cx="21246542" cy="1422631"/>
            <a:chOff x="0" y="0"/>
            <a:chExt cx="28328722" cy="1896841"/>
          </a:xfrm>
        </p:grpSpPr>
        <p:pic>
          <p:nvPicPr>
            <p:cNvPr id="89" name="Picture 8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571216" cy="1896841"/>
            </a:xfrm>
            <a:prstGeom prst="rect">
              <a:avLst/>
            </a:prstGeom>
          </p:spPr>
        </p:pic>
        <p:pic>
          <p:nvPicPr>
            <p:cNvPr id="90" name="Picture 9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378753" y="0"/>
              <a:ext cx="9571216" cy="1896841"/>
            </a:xfrm>
            <a:prstGeom prst="rect">
              <a:avLst/>
            </a:prstGeom>
          </p:spPr>
        </p:pic>
        <p:pic>
          <p:nvPicPr>
            <p:cNvPr id="91" name="Picture 9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8757507" y="0"/>
              <a:ext cx="9571216" cy="1896841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0" y="682406"/>
            <a:ext cx="1828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VẬN DỤNG 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476500"/>
            <a:ext cx="17526000" cy="398406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b="1" smtClean="0">
                <a:latin typeface="Arial" panose="020B0604020202020204" pitchFamily="34" charset="0"/>
                <a:cs typeface="Arial" panose="020B0604020202020204" pitchFamily="34" charset="0"/>
              </a:rPr>
              <a:t>Gợi ý cách trả lời: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3800">
                <a:latin typeface="Arial" panose="020B0604020202020204" pitchFamily="34" charset="0"/>
                <a:cs typeface="Arial" panose="020B0604020202020204" pitchFamily="34" charset="0"/>
              </a:rPr>
              <a:t>Em đồng ý với ý kiến đó. Vì trên Internet có thể xem được thông tin về thời tiết. Có thể truy cập Internet bất kì khi nào à ở khắp nơi trên thế giới. </a:t>
            </a:r>
            <a:endParaRPr lang="en-US" sz="38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3800" smtClean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vi-VN" sz="3800">
                <a:latin typeface="Arial" panose="020B0604020202020204" pitchFamily="34" charset="0"/>
                <a:cs typeface="Arial" panose="020B0604020202020204" pitchFamily="34" charset="0"/>
              </a:rPr>
              <a:t>đó, ta có thể iết được ở bất kì đâu trên Trái Đất, trời có mưa hay không.</a:t>
            </a:r>
            <a:endParaRPr lang="en-US" sz="38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>
          <a:xfrm>
            <a:off x="152400" y="6585038"/>
            <a:ext cx="7315200" cy="3008376"/>
          </a:xfrm>
          <a:prstGeom prst="rect">
            <a:avLst/>
          </a:prstGeom>
        </p:spPr>
      </p:pic>
      <p:pic>
        <p:nvPicPr>
          <p:cNvPr id="9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>
          <a:xfrm>
            <a:off x="10210800" y="6587578"/>
            <a:ext cx="7315200" cy="300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74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8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962400" y="-873102"/>
            <a:ext cx="10820399" cy="3134357"/>
          </a:xfrm>
          <a:prstGeom prst="rect">
            <a:avLst/>
          </a:prstGeom>
        </p:spPr>
      </p:pic>
      <p:grpSp>
        <p:nvGrpSpPr>
          <p:cNvPr id="88" name="Group 88"/>
          <p:cNvGrpSpPr/>
          <p:nvPr/>
        </p:nvGrpSpPr>
        <p:grpSpPr>
          <a:xfrm>
            <a:off x="-1479271" y="9258300"/>
            <a:ext cx="21246542" cy="1422631"/>
            <a:chOff x="0" y="0"/>
            <a:chExt cx="28328722" cy="1896841"/>
          </a:xfrm>
        </p:grpSpPr>
        <p:pic>
          <p:nvPicPr>
            <p:cNvPr id="89" name="Picture 8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571216" cy="1896841"/>
            </a:xfrm>
            <a:prstGeom prst="rect">
              <a:avLst/>
            </a:prstGeom>
          </p:spPr>
        </p:pic>
        <p:pic>
          <p:nvPicPr>
            <p:cNvPr id="90" name="Picture 9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378753" y="0"/>
              <a:ext cx="9571216" cy="1896841"/>
            </a:xfrm>
            <a:prstGeom prst="rect">
              <a:avLst/>
            </a:prstGeom>
          </p:spPr>
        </p:pic>
        <p:pic>
          <p:nvPicPr>
            <p:cNvPr id="91" name="Picture 9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8757507" y="0"/>
              <a:ext cx="9571216" cy="1896841"/>
            </a:xfrm>
            <a:prstGeom prst="rect">
              <a:avLst/>
            </a:prstGeom>
          </p:spPr>
        </p:pic>
      </p:grpSp>
      <p:pic>
        <p:nvPicPr>
          <p:cNvPr id="94" name="Picture 9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4322883" y="285465"/>
            <a:ext cx="802682" cy="879433"/>
          </a:xfrm>
          <a:prstGeom prst="rect">
            <a:avLst/>
          </a:prstGeom>
        </p:spPr>
      </p:pic>
      <p:pic>
        <p:nvPicPr>
          <p:cNvPr id="95" name="Picture 9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>
            <a:off x="13741703" y="288524"/>
            <a:ext cx="802682" cy="879433"/>
          </a:xfrm>
          <a:prstGeom prst="rect">
            <a:avLst/>
          </a:prstGeom>
        </p:spPr>
      </p:pic>
      <p:sp>
        <p:nvSpPr>
          <p:cNvPr id="98" name="TextBox 98"/>
          <p:cNvSpPr txBox="1"/>
          <p:nvPr/>
        </p:nvSpPr>
        <p:spPr>
          <a:xfrm>
            <a:off x="5310519" y="691831"/>
            <a:ext cx="8474189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90"/>
              </a:lnSpc>
              <a:spcBef>
                <a:spcPct val="0"/>
              </a:spcBef>
            </a:pPr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Rounded Rectangle 106"/>
          <p:cNvSpPr/>
          <p:nvPr/>
        </p:nvSpPr>
        <p:spPr>
          <a:xfrm>
            <a:off x="1228593" y="3798248"/>
            <a:ext cx="6838862" cy="34851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tập lại nội dung bài học ngày hôm nay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Rounded Rectangle 107"/>
          <p:cNvSpPr/>
          <p:nvPr/>
        </p:nvSpPr>
        <p:spPr>
          <a:xfrm>
            <a:off x="9829800" y="3798248"/>
            <a:ext cx="7239000" cy="34851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Soạn bài, </a:t>
            </a:r>
            <a:r>
              <a:rPr lang="en-US" sz="4000" i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2. Nhận biết những thông tin trên internet không phù hợp với 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107" grpId="0" animBg="1"/>
      <p:bldP spid="10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" y="-232141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26325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3689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grpSp>
        <p:nvGrpSpPr>
          <p:cNvPr id="90" name="Group 90"/>
          <p:cNvGrpSpPr/>
          <p:nvPr/>
        </p:nvGrpSpPr>
        <p:grpSpPr>
          <a:xfrm>
            <a:off x="-1479271" y="-393931"/>
            <a:ext cx="21246542" cy="1422631"/>
            <a:chOff x="0" y="0"/>
            <a:chExt cx="28328722" cy="1896841"/>
          </a:xfrm>
        </p:grpSpPr>
        <p:pic>
          <p:nvPicPr>
            <p:cNvPr id="91" name="Picture 9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571216" cy="1896841"/>
            </a:xfrm>
            <a:prstGeom prst="rect">
              <a:avLst/>
            </a:prstGeom>
          </p:spPr>
        </p:pic>
        <p:pic>
          <p:nvPicPr>
            <p:cNvPr id="92" name="Picture 9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9378753" y="0"/>
              <a:ext cx="9571216" cy="1896841"/>
            </a:xfrm>
            <a:prstGeom prst="rect">
              <a:avLst/>
            </a:prstGeom>
          </p:spPr>
        </p:pic>
        <p:pic>
          <p:nvPicPr>
            <p:cNvPr id="93" name="Picture 9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8757507" y="0"/>
              <a:ext cx="9571216" cy="1896841"/>
            </a:xfrm>
            <a:prstGeom prst="rect">
              <a:avLst/>
            </a:prstGeom>
          </p:spPr>
        </p:pic>
      </p:grpSp>
      <p:grpSp>
        <p:nvGrpSpPr>
          <p:cNvPr id="94" name="Group 94"/>
          <p:cNvGrpSpPr/>
          <p:nvPr/>
        </p:nvGrpSpPr>
        <p:grpSpPr>
          <a:xfrm>
            <a:off x="-1479271" y="9258300"/>
            <a:ext cx="21246542" cy="1422631"/>
            <a:chOff x="0" y="0"/>
            <a:chExt cx="28328722" cy="1896841"/>
          </a:xfrm>
        </p:grpSpPr>
        <p:pic>
          <p:nvPicPr>
            <p:cNvPr id="95" name="Picture 9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571216" cy="1896841"/>
            </a:xfrm>
            <a:prstGeom prst="rect">
              <a:avLst/>
            </a:prstGeom>
          </p:spPr>
        </p:pic>
        <p:pic>
          <p:nvPicPr>
            <p:cNvPr id="96" name="Picture 9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9378753" y="0"/>
              <a:ext cx="9571216" cy="1896841"/>
            </a:xfrm>
            <a:prstGeom prst="rect">
              <a:avLst/>
            </a:prstGeom>
          </p:spPr>
        </p:pic>
        <p:pic>
          <p:nvPicPr>
            <p:cNvPr id="97" name="Picture 9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8757507" y="0"/>
              <a:ext cx="9571216" cy="1896841"/>
            </a:xfrm>
            <a:prstGeom prst="rect">
              <a:avLst/>
            </a:prstGeom>
          </p:spPr>
        </p:pic>
      </p:grpSp>
      <p:pic>
        <p:nvPicPr>
          <p:cNvPr id="99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96058" y="7891726"/>
            <a:ext cx="4367972" cy="2334880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071538" y="176933"/>
            <a:ext cx="2757561" cy="2794826"/>
          </a:xfrm>
          <a:prstGeom prst="rect">
            <a:avLst/>
          </a:prstGeom>
        </p:spPr>
      </p:pic>
      <p:sp>
        <p:nvSpPr>
          <p:cNvPr id="101" name="Rectangle 100"/>
          <p:cNvSpPr/>
          <p:nvPr/>
        </p:nvSpPr>
        <p:spPr>
          <a:xfrm>
            <a:off x="-114336" y="3497400"/>
            <a:ext cx="18516672" cy="3871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2483039" y="3829117"/>
            <a:ext cx="1332192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500" b="1" smtClean="0"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 BÀI GIẢNG!</a:t>
            </a:r>
            <a:endParaRPr lang="en-US" sz="6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513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8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8"/>
          <p:cNvGrpSpPr/>
          <p:nvPr/>
        </p:nvGrpSpPr>
        <p:grpSpPr>
          <a:xfrm>
            <a:off x="-1479271" y="9258300"/>
            <a:ext cx="21246542" cy="1422631"/>
            <a:chOff x="0" y="0"/>
            <a:chExt cx="28328722" cy="1896841"/>
          </a:xfrm>
        </p:grpSpPr>
        <p:pic>
          <p:nvPicPr>
            <p:cNvPr id="89" name="Picture 8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571216" cy="1896841"/>
            </a:xfrm>
            <a:prstGeom prst="rect">
              <a:avLst/>
            </a:prstGeom>
          </p:spPr>
        </p:pic>
        <p:pic>
          <p:nvPicPr>
            <p:cNvPr id="90" name="Picture 9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378753" y="0"/>
              <a:ext cx="9571216" cy="1896841"/>
            </a:xfrm>
            <a:prstGeom prst="rect">
              <a:avLst/>
            </a:prstGeom>
          </p:spPr>
        </p:pic>
        <p:pic>
          <p:nvPicPr>
            <p:cNvPr id="91" name="Picture 9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8757507" y="0"/>
              <a:ext cx="9571216" cy="1896841"/>
            </a:xfrm>
            <a:prstGeom prst="rect">
              <a:avLst/>
            </a:prstGeom>
          </p:spPr>
        </p:pic>
      </p:grpSp>
      <p:sp>
        <p:nvSpPr>
          <p:cNvPr id="107" name="TextBox 106"/>
          <p:cNvSpPr txBox="1"/>
          <p:nvPr/>
        </p:nvSpPr>
        <p:spPr>
          <a:xfrm>
            <a:off x="914400" y="647700"/>
            <a:ext cx="50450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KHỞI ĐỘNG 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0" y="1866900"/>
            <a:ext cx="18288000" cy="1371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việc nhóm đôi </a:t>
            </a:r>
            <a:endParaRPr lang="en-US" sz="45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0" name="Picture 10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52222" y="3215641"/>
            <a:ext cx="4830978" cy="3213943"/>
          </a:xfrm>
          <a:prstGeom prst="rect">
            <a:avLst/>
          </a:prstGeom>
        </p:spPr>
      </p:pic>
      <p:pic>
        <p:nvPicPr>
          <p:cNvPr id="1026" name="Picture 2" descr="Trịnh Công Sơn - Tuyển Chọn Những Sáng Tác Hay Nhất của Nhạc sĩ Trịnh Công  Sơn | Khánh Ly, Lệ Thu - YouTub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314" y="6429584"/>
            <a:ext cx="5028828" cy="282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" name="Rounded Rectangle 110"/>
          <p:cNvSpPr/>
          <p:nvPr/>
        </p:nvSpPr>
        <p:spPr>
          <a:xfrm>
            <a:off x="8610600" y="5600700"/>
            <a:ext cx="4122606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 tức giải trí </a:t>
            </a:r>
            <a:endParaRPr lang="en-US" sz="3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13505012" y="6457524"/>
            <a:ext cx="4122606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 tức giáo dục</a:t>
            </a:r>
            <a:endParaRPr lang="en-US" sz="3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4" name="Picture 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291763" y="5652556"/>
            <a:ext cx="5481823" cy="4611584"/>
          </a:xfrm>
          <a:prstGeom prst="rect">
            <a:avLst/>
          </a:prstGeom>
        </p:spPr>
      </p:pic>
      <p:sp>
        <p:nvSpPr>
          <p:cNvPr id="112" name="Rounded Rectangular Callout 111"/>
          <p:cNvSpPr/>
          <p:nvPr/>
        </p:nvSpPr>
        <p:spPr>
          <a:xfrm>
            <a:off x="533400" y="2887643"/>
            <a:ext cx="6477000" cy="2727959"/>
          </a:xfrm>
          <a:prstGeom prst="wedgeRoundRectCallout">
            <a:avLst>
              <a:gd name="adj1" fmla="val -59518"/>
              <a:gd name="adj2" fmla="val 51486"/>
              <a:gd name="adj3" fmla="val 16667"/>
            </a:avLst>
          </a:prstGeom>
          <a:ln w="3810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 về các thông tin em và gia đình thường xem trên Internet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09" grpId="0" animBg="1"/>
      <p:bldP spid="111" grpId="0" animBg="1"/>
      <p:bldP spid="113" grpId="0" animBg="1"/>
      <p:bldP spid="1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800000">
            <a:off x="-2400204" y="8243160"/>
            <a:ext cx="22653739" cy="7843857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196994" y="83990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6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6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6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6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6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6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6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6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6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6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6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26325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6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6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6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6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6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6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6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6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6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6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6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6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6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6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6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6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6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6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6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6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6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6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6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6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6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6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6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6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6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6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6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6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6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6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6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6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3689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6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6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6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6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6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6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6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6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6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6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6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6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6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6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6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6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6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6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6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6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6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6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6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6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6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6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6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6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6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6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6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grpSp>
        <p:nvGrpSpPr>
          <p:cNvPr id="90" name="Group 90"/>
          <p:cNvGrpSpPr/>
          <p:nvPr/>
        </p:nvGrpSpPr>
        <p:grpSpPr>
          <a:xfrm>
            <a:off x="-1479271" y="-393931"/>
            <a:ext cx="21246542" cy="1422631"/>
            <a:chOff x="0" y="0"/>
            <a:chExt cx="28328722" cy="1896841"/>
          </a:xfrm>
        </p:grpSpPr>
        <p:pic>
          <p:nvPicPr>
            <p:cNvPr id="91" name="Picture 9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571216" cy="1896841"/>
            </a:xfrm>
            <a:prstGeom prst="rect">
              <a:avLst/>
            </a:prstGeom>
          </p:spPr>
        </p:pic>
        <p:pic>
          <p:nvPicPr>
            <p:cNvPr id="92" name="Picture 9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9378753" y="0"/>
              <a:ext cx="9571216" cy="1896841"/>
            </a:xfrm>
            <a:prstGeom prst="rect">
              <a:avLst/>
            </a:prstGeom>
          </p:spPr>
        </p:pic>
        <p:pic>
          <p:nvPicPr>
            <p:cNvPr id="93" name="Picture 9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8757507" y="0"/>
              <a:ext cx="9571216" cy="1896841"/>
            </a:xfrm>
            <a:prstGeom prst="rect">
              <a:avLst/>
            </a:prstGeom>
          </p:spPr>
        </p:pic>
      </p:grpSp>
      <p:pic>
        <p:nvPicPr>
          <p:cNvPr id="101" name="Picture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613627" y="9487129"/>
            <a:ext cx="830146" cy="526105"/>
          </a:xfrm>
          <a:prstGeom prst="rect">
            <a:avLst/>
          </a:prstGeom>
        </p:spPr>
      </p:pic>
      <p:pic>
        <p:nvPicPr>
          <p:cNvPr id="102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744021" y="9134938"/>
            <a:ext cx="1030558" cy="653116"/>
          </a:xfrm>
          <a:prstGeom prst="rect">
            <a:avLst/>
          </a:prstGeom>
        </p:spPr>
      </p:pic>
      <p:pic>
        <p:nvPicPr>
          <p:cNvPr id="103" name="Picture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5494353" y="8926479"/>
            <a:ext cx="657858" cy="416917"/>
          </a:xfrm>
          <a:prstGeom prst="rect">
            <a:avLst/>
          </a:prstGeom>
        </p:spPr>
      </p:pic>
      <p:pic>
        <p:nvPicPr>
          <p:cNvPr id="104" name="Picture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400261" y="9343396"/>
            <a:ext cx="949664" cy="601850"/>
          </a:xfrm>
          <a:prstGeom prst="rect">
            <a:avLst/>
          </a:prstGeom>
        </p:spPr>
      </p:pic>
      <p:pic>
        <p:nvPicPr>
          <p:cNvPr id="107" name="Picture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flipH="1">
            <a:off x="15939062" y="5357614"/>
            <a:ext cx="2217814" cy="3588695"/>
          </a:xfrm>
          <a:prstGeom prst="rect">
            <a:avLst/>
          </a:prstGeom>
        </p:spPr>
      </p:pic>
      <p:grpSp>
        <p:nvGrpSpPr>
          <p:cNvPr id="108" name="Group 107"/>
          <p:cNvGrpSpPr/>
          <p:nvPr/>
        </p:nvGrpSpPr>
        <p:grpSpPr>
          <a:xfrm>
            <a:off x="2479910" y="3424246"/>
            <a:ext cx="13446495" cy="4120217"/>
            <a:chOff x="3243358" y="3312317"/>
            <a:chExt cx="12491289" cy="4120217"/>
          </a:xfrm>
        </p:grpSpPr>
        <p:grpSp>
          <p:nvGrpSpPr>
            <p:cNvPr id="109" name="Group 11"/>
            <p:cNvGrpSpPr/>
            <p:nvPr/>
          </p:nvGrpSpPr>
          <p:grpSpPr>
            <a:xfrm>
              <a:off x="3243360" y="3430187"/>
              <a:ext cx="12491287" cy="4002347"/>
              <a:chOff x="0" y="0"/>
              <a:chExt cx="13676953" cy="4787801"/>
            </a:xfrm>
          </p:grpSpPr>
          <p:sp>
            <p:nvSpPr>
              <p:cNvPr id="112" name="Freeform 12"/>
              <p:cNvSpPr/>
              <p:nvPr/>
            </p:nvSpPr>
            <p:spPr>
              <a:xfrm>
                <a:off x="-1" y="0"/>
                <a:ext cx="13684612" cy="4787802"/>
              </a:xfrm>
              <a:custGeom>
                <a:avLst/>
                <a:gdLst/>
                <a:ahLst/>
                <a:cxnLst/>
                <a:rect l="l" t="t" r="r" b="b"/>
                <a:pathLst>
                  <a:path w="13684612" h="4787802">
                    <a:moveTo>
                      <a:pt x="13178173" y="4770882"/>
                    </a:moveTo>
                    <a:cubicBezTo>
                      <a:pt x="13178173" y="4770882"/>
                      <a:pt x="12941178" y="4760913"/>
                      <a:pt x="12579039" y="4774357"/>
                    </a:cubicBezTo>
                    <a:cubicBezTo>
                      <a:pt x="12216900" y="4787802"/>
                      <a:pt x="490924" y="4787802"/>
                      <a:pt x="490924" y="4787802"/>
                    </a:cubicBezTo>
                    <a:cubicBezTo>
                      <a:pt x="245502" y="4787802"/>
                      <a:pt x="32509" y="4690533"/>
                      <a:pt x="31032" y="4530420"/>
                    </a:cubicBezTo>
                    <a:cubicBezTo>
                      <a:pt x="31032" y="4530420"/>
                      <a:pt x="0" y="2939949"/>
                      <a:pt x="0" y="606979"/>
                    </a:cubicBezTo>
                    <a:cubicBezTo>
                      <a:pt x="0" y="392820"/>
                      <a:pt x="15517" y="249246"/>
                      <a:pt x="15517" y="249246"/>
                    </a:cubicBezTo>
                    <a:cubicBezTo>
                      <a:pt x="15518" y="120578"/>
                      <a:pt x="1" y="0"/>
                      <a:pt x="459892" y="8134"/>
                    </a:cubicBezTo>
                    <a:cubicBezTo>
                      <a:pt x="459892" y="8134"/>
                      <a:pt x="1144663" y="28433"/>
                      <a:pt x="1627778" y="20834"/>
                    </a:cubicBezTo>
                    <a:cubicBezTo>
                      <a:pt x="2144992" y="12700"/>
                      <a:pt x="13131626" y="0"/>
                      <a:pt x="13131626" y="0"/>
                    </a:cubicBezTo>
                    <a:cubicBezTo>
                      <a:pt x="13443526" y="0"/>
                      <a:pt x="13676954" y="101069"/>
                      <a:pt x="13669097" y="303616"/>
                    </a:cubicBezTo>
                    <a:cubicBezTo>
                      <a:pt x="13669097" y="303616"/>
                      <a:pt x="13667102" y="2732414"/>
                      <a:pt x="13675856" y="3830832"/>
                    </a:cubicBezTo>
                    <a:cubicBezTo>
                      <a:pt x="13684612" y="4124134"/>
                      <a:pt x="13638065" y="4457205"/>
                      <a:pt x="13638065" y="4457205"/>
                    </a:cubicBezTo>
                    <a:cubicBezTo>
                      <a:pt x="13635099" y="4637230"/>
                      <a:pt x="13423596" y="4770882"/>
                      <a:pt x="13178173" y="4770882"/>
                    </a:cubicBezTo>
                    <a:close/>
                  </a:path>
                </a:pathLst>
              </a:custGeom>
              <a:solidFill>
                <a:srgbClr val="98C8BB"/>
              </a:solidFill>
            </p:spPr>
          </p:sp>
        </p:grpSp>
        <p:grpSp>
          <p:nvGrpSpPr>
            <p:cNvPr id="110" name="Group 13"/>
            <p:cNvGrpSpPr/>
            <p:nvPr/>
          </p:nvGrpSpPr>
          <p:grpSpPr>
            <a:xfrm>
              <a:off x="3243358" y="3312317"/>
              <a:ext cx="12301442" cy="4002347"/>
              <a:chOff x="0" y="0"/>
              <a:chExt cx="13676953" cy="4787801"/>
            </a:xfrm>
          </p:grpSpPr>
          <p:sp>
            <p:nvSpPr>
              <p:cNvPr id="111" name="Freeform 14"/>
              <p:cNvSpPr/>
              <p:nvPr/>
            </p:nvSpPr>
            <p:spPr>
              <a:xfrm>
                <a:off x="-1" y="0"/>
                <a:ext cx="13684612" cy="4787802"/>
              </a:xfrm>
              <a:custGeom>
                <a:avLst/>
                <a:gdLst/>
                <a:ahLst/>
                <a:cxnLst/>
                <a:rect l="l" t="t" r="r" b="b"/>
                <a:pathLst>
                  <a:path w="13684612" h="4787802">
                    <a:moveTo>
                      <a:pt x="13178173" y="4770882"/>
                    </a:moveTo>
                    <a:cubicBezTo>
                      <a:pt x="13178173" y="4770882"/>
                      <a:pt x="12941178" y="4760913"/>
                      <a:pt x="12579039" y="4774357"/>
                    </a:cubicBezTo>
                    <a:cubicBezTo>
                      <a:pt x="12216900" y="4787802"/>
                      <a:pt x="490924" y="4787802"/>
                      <a:pt x="490924" y="4787802"/>
                    </a:cubicBezTo>
                    <a:cubicBezTo>
                      <a:pt x="245502" y="4787802"/>
                      <a:pt x="32509" y="4690533"/>
                      <a:pt x="31032" y="4530420"/>
                    </a:cubicBezTo>
                    <a:cubicBezTo>
                      <a:pt x="31032" y="4530420"/>
                      <a:pt x="0" y="2939949"/>
                      <a:pt x="0" y="606979"/>
                    </a:cubicBezTo>
                    <a:cubicBezTo>
                      <a:pt x="0" y="392820"/>
                      <a:pt x="15517" y="249246"/>
                      <a:pt x="15517" y="249246"/>
                    </a:cubicBezTo>
                    <a:cubicBezTo>
                      <a:pt x="15518" y="120578"/>
                      <a:pt x="1" y="0"/>
                      <a:pt x="459892" y="8134"/>
                    </a:cubicBezTo>
                    <a:cubicBezTo>
                      <a:pt x="459892" y="8134"/>
                      <a:pt x="1144663" y="28433"/>
                      <a:pt x="1627778" y="20834"/>
                    </a:cubicBezTo>
                    <a:cubicBezTo>
                      <a:pt x="2144992" y="12700"/>
                      <a:pt x="13131626" y="0"/>
                      <a:pt x="13131626" y="0"/>
                    </a:cubicBezTo>
                    <a:cubicBezTo>
                      <a:pt x="13443526" y="0"/>
                      <a:pt x="13676954" y="101069"/>
                      <a:pt x="13669097" y="303616"/>
                    </a:cubicBezTo>
                    <a:cubicBezTo>
                      <a:pt x="13669097" y="303616"/>
                      <a:pt x="13667102" y="2732414"/>
                      <a:pt x="13675856" y="3830832"/>
                    </a:cubicBezTo>
                    <a:cubicBezTo>
                      <a:pt x="13684612" y="4124134"/>
                      <a:pt x="13638065" y="4457205"/>
                      <a:pt x="13638065" y="4457205"/>
                    </a:cubicBezTo>
                    <a:cubicBezTo>
                      <a:pt x="13635099" y="4637230"/>
                      <a:pt x="13423596" y="4770882"/>
                      <a:pt x="13178173" y="4770882"/>
                    </a:cubicBezTo>
                    <a:close/>
                  </a:path>
                </a:pathLst>
              </a:custGeom>
              <a:solidFill>
                <a:srgbClr val="FFE2A3"/>
              </a:solidFill>
            </p:spPr>
          </p:sp>
        </p:grpSp>
      </p:grpSp>
      <p:grpSp>
        <p:nvGrpSpPr>
          <p:cNvPr id="113" name="Group 16"/>
          <p:cNvGrpSpPr/>
          <p:nvPr/>
        </p:nvGrpSpPr>
        <p:grpSpPr>
          <a:xfrm rot="-102086">
            <a:off x="2356553" y="2021452"/>
            <a:ext cx="13739262" cy="1587158"/>
            <a:chOff x="0" y="0"/>
            <a:chExt cx="12237028" cy="1898635"/>
          </a:xfrm>
        </p:grpSpPr>
        <p:sp>
          <p:nvSpPr>
            <p:cNvPr id="114" name="Freeform 17"/>
            <p:cNvSpPr/>
            <p:nvPr/>
          </p:nvSpPr>
          <p:spPr>
            <a:xfrm>
              <a:off x="-1" y="0"/>
              <a:ext cx="12244687" cy="1898635"/>
            </a:xfrm>
            <a:custGeom>
              <a:avLst/>
              <a:gdLst/>
              <a:ahLst/>
              <a:cxnLst/>
              <a:rect l="l" t="t" r="r" b="b"/>
              <a:pathLst>
                <a:path w="12244687" h="1898635">
                  <a:moveTo>
                    <a:pt x="11738248" y="1881717"/>
                  </a:moveTo>
                  <a:cubicBezTo>
                    <a:pt x="11738248" y="1881717"/>
                    <a:pt x="11501252" y="1871747"/>
                    <a:pt x="11139113" y="1885191"/>
                  </a:cubicBezTo>
                  <a:cubicBezTo>
                    <a:pt x="10776975" y="1898635"/>
                    <a:pt x="490924" y="1898635"/>
                    <a:pt x="490924" y="1898635"/>
                  </a:cubicBezTo>
                  <a:cubicBezTo>
                    <a:pt x="245502" y="1898635"/>
                    <a:pt x="32509" y="1801367"/>
                    <a:pt x="31032" y="1641254"/>
                  </a:cubicBezTo>
                  <a:cubicBezTo>
                    <a:pt x="31032" y="1641254"/>
                    <a:pt x="0" y="702010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11691700" y="0"/>
                    <a:pt x="11691700" y="0"/>
                  </a:cubicBezTo>
                  <a:cubicBezTo>
                    <a:pt x="12003600" y="0"/>
                    <a:pt x="12237029" y="101069"/>
                    <a:pt x="12229172" y="303616"/>
                  </a:cubicBezTo>
                  <a:cubicBezTo>
                    <a:pt x="12229172" y="303616"/>
                    <a:pt x="12227176" y="693631"/>
                    <a:pt x="12235932" y="941666"/>
                  </a:cubicBezTo>
                  <a:cubicBezTo>
                    <a:pt x="12244687" y="1234968"/>
                    <a:pt x="12198139" y="1568039"/>
                    <a:pt x="12198139" y="1568039"/>
                  </a:cubicBezTo>
                  <a:cubicBezTo>
                    <a:pt x="12195174" y="1748064"/>
                    <a:pt x="11983670" y="1881717"/>
                    <a:pt x="11738248" y="1881717"/>
                  </a:cubicBezTo>
                  <a:close/>
                </a:path>
              </a:pathLst>
            </a:custGeom>
            <a:solidFill>
              <a:srgbClr val="B8E1D6"/>
            </a:solidFill>
          </p:spPr>
        </p:sp>
      </p:grpSp>
      <p:pic>
        <p:nvPicPr>
          <p:cNvPr id="115" name="Picture 2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16437595" y="2751406"/>
            <a:ext cx="612851" cy="645107"/>
          </a:xfrm>
          <a:prstGeom prst="rect">
            <a:avLst/>
          </a:prstGeom>
        </p:spPr>
      </p:pic>
      <p:pic>
        <p:nvPicPr>
          <p:cNvPr id="116" name="Picture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 rot="-7421968">
            <a:off x="4392700" y="785233"/>
            <a:ext cx="462586" cy="486933"/>
          </a:xfrm>
          <a:prstGeom prst="rect">
            <a:avLst/>
          </a:prstGeom>
        </p:spPr>
      </p:pic>
      <p:pic>
        <p:nvPicPr>
          <p:cNvPr id="117" name="Picture 2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-155452">
            <a:off x="7591525" y="1700961"/>
            <a:ext cx="3431503" cy="542801"/>
          </a:xfrm>
          <a:prstGeom prst="rect">
            <a:avLst/>
          </a:prstGeom>
        </p:spPr>
      </p:pic>
      <p:sp>
        <p:nvSpPr>
          <p:cNvPr id="118" name="TextBox 25"/>
          <p:cNvSpPr txBox="1"/>
          <p:nvPr/>
        </p:nvSpPr>
        <p:spPr>
          <a:xfrm rot="-102086">
            <a:off x="2422366" y="2603446"/>
            <a:ext cx="13837401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50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ĐỀ B. MẠNG MÁY TÍNH VÀ INTERNET</a:t>
            </a:r>
            <a:endParaRPr lang="en-US" sz="5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2355080" y="3621809"/>
            <a:ext cx="1349750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000" b="1" smtClean="0">
                <a:solidFill>
                  <a:srgbClr val="5C5C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1.</a:t>
            </a:r>
          </a:p>
          <a:p>
            <a:pPr algn="ctr">
              <a:lnSpc>
                <a:spcPct val="150000"/>
              </a:lnSpc>
            </a:pPr>
            <a:r>
              <a:rPr lang="en-US" sz="7000" b="1" smtClean="0">
                <a:solidFill>
                  <a:srgbClr val="5C5C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 TIN TRÊN INTERNET</a:t>
            </a:r>
            <a:endParaRPr lang="en-US" sz="7000" b="1">
              <a:solidFill>
                <a:srgbClr val="5C5C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6" name="Picture 15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139573" y="5313491"/>
            <a:ext cx="3103787" cy="40625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  <p:bldP spid="1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" y="-232141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26325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3689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pic>
        <p:nvPicPr>
          <p:cNvPr id="87" name="Picture 8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96393" y="-127810"/>
            <a:ext cx="7452575" cy="10537060"/>
          </a:xfrm>
          <a:prstGeom prst="rect">
            <a:avLst/>
          </a:prstGeom>
        </p:spPr>
      </p:pic>
      <p:grpSp>
        <p:nvGrpSpPr>
          <p:cNvPr id="92" name="Group 91"/>
          <p:cNvGrpSpPr/>
          <p:nvPr/>
        </p:nvGrpSpPr>
        <p:grpSpPr>
          <a:xfrm>
            <a:off x="2554763" y="747611"/>
            <a:ext cx="8666157" cy="1449740"/>
            <a:chOff x="2772382" y="568505"/>
            <a:chExt cx="8666157" cy="1449740"/>
          </a:xfrm>
        </p:grpSpPr>
        <p:pic>
          <p:nvPicPr>
            <p:cNvPr id="88" name="Picture 8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2772382" y="568505"/>
              <a:ext cx="8666157" cy="1449740"/>
            </a:xfrm>
            <a:prstGeom prst="rect">
              <a:avLst/>
            </a:prstGeom>
          </p:spPr>
        </p:pic>
        <p:sp>
          <p:nvSpPr>
            <p:cNvPr id="89" name="TextBox 89"/>
            <p:cNvSpPr txBox="1"/>
            <p:nvPr/>
          </p:nvSpPr>
          <p:spPr>
            <a:xfrm>
              <a:off x="2954099" y="695495"/>
              <a:ext cx="7929566" cy="115416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8990"/>
                </a:lnSpc>
                <a:spcBef>
                  <a:spcPct val="0"/>
                </a:spcBef>
              </a:pPr>
              <a:r>
                <a:rPr lang="en-US" sz="6000" b="1" smtClean="0">
                  <a:latin typeface="Arial" panose="020B0604020202020204" pitchFamily="34" charset="0"/>
                  <a:cs typeface="Arial" panose="020B0604020202020204" pitchFamily="34" charset="0"/>
                </a:rPr>
                <a:t>NỘI DUNG BÀI HỌC </a:t>
              </a:r>
              <a:endParaRPr lang="en-US" sz="6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3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0373" y="5823931"/>
            <a:ext cx="6447941" cy="4392660"/>
          </a:xfrm>
          <a:prstGeom prst="rect">
            <a:avLst/>
          </a:prstGeom>
        </p:spPr>
      </p:pic>
      <p:sp>
        <p:nvSpPr>
          <p:cNvPr id="94" name="TextBox 93"/>
          <p:cNvSpPr txBox="1"/>
          <p:nvPr/>
        </p:nvSpPr>
        <p:spPr>
          <a:xfrm>
            <a:off x="7543800" y="3184830"/>
            <a:ext cx="9601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smtClean="0">
                <a:latin typeface="Arial" panose="020B0604020202020204" pitchFamily="34" charset="0"/>
                <a:cs typeface="Arial" panose="020B0604020202020204" pitchFamily="34" charset="0"/>
              </a:rPr>
              <a:t>XEM TIN TỨC VÀ CHƯƠNG TRÌNH GIẢI TRÍ TRÊN INTERNET</a:t>
            </a:r>
            <a:endParaRPr lang="en-US" sz="4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572724" y="5955883"/>
            <a:ext cx="102165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smtClean="0">
                <a:latin typeface="Arial" panose="020B0604020202020204" pitchFamily="34" charset="0"/>
                <a:cs typeface="Arial" panose="020B0604020202020204" pitchFamily="34" charset="0"/>
              </a:rPr>
              <a:t>TÌM TRÊN INTERNET NHỮNG THÔNG TIN KHÔNG CÓ SẴN TRONG MÁY TÍNH</a:t>
            </a:r>
            <a:endParaRPr lang="en-US" sz="4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Oval 95"/>
          <p:cNvSpPr/>
          <p:nvPr/>
        </p:nvSpPr>
        <p:spPr>
          <a:xfrm>
            <a:off x="5867400" y="3410608"/>
            <a:ext cx="1264919" cy="1219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55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Oval 96"/>
          <p:cNvSpPr/>
          <p:nvPr/>
        </p:nvSpPr>
        <p:spPr>
          <a:xfrm>
            <a:off x="5867400" y="6148542"/>
            <a:ext cx="1264919" cy="1219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5" grpId="0"/>
      <p:bldP spid="96" grpId="0" animBg="1"/>
      <p:bldP spid="9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8"/>
          <p:cNvGrpSpPr/>
          <p:nvPr/>
        </p:nvGrpSpPr>
        <p:grpSpPr>
          <a:xfrm>
            <a:off x="-1479271" y="9258300"/>
            <a:ext cx="21246542" cy="1422631"/>
            <a:chOff x="0" y="0"/>
            <a:chExt cx="28328722" cy="1896841"/>
          </a:xfrm>
        </p:grpSpPr>
        <p:pic>
          <p:nvPicPr>
            <p:cNvPr id="89" name="Picture 8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571216" cy="1896841"/>
            </a:xfrm>
            <a:prstGeom prst="rect">
              <a:avLst/>
            </a:prstGeom>
          </p:spPr>
        </p:pic>
        <p:pic>
          <p:nvPicPr>
            <p:cNvPr id="90" name="Picture 9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378753" y="0"/>
              <a:ext cx="9571216" cy="1896841"/>
            </a:xfrm>
            <a:prstGeom prst="rect">
              <a:avLst/>
            </a:prstGeom>
          </p:spPr>
        </p:pic>
        <p:pic>
          <p:nvPicPr>
            <p:cNvPr id="91" name="Picture 9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8757507" y="0"/>
              <a:ext cx="9571216" cy="1896841"/>
            </a:xfrm>
            <a:prstGeom prst="rect">
              <a:avLst/>
            </a:prstGeom>
          </p:spPr>
        </p:pic>
      </p:grpSp>
      <p:sp>
        <p:nvSpPr>
          <p:cNvPr id="107" name="TextBox 106"/>
          <p:cNvSpPr txBox="1"/>
          <p:nvPr/>
        </p:nvSpPr>
        <p:spPr>
          <a:xfrm>
            <a:off x="914400" y="647700"/>
            <a:ext cx="15925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vi-VN" sz="5000" b="1" smtClean="0">
                <a:solidFill>
                  <a:srgbClr val="FF0000"/>
                </a:solidFill>
                <a:cs typeface="Arial" panose="020B0604020202020204" pitchFamily="34" charset="0"/>
              </a:rPr>
              <a:t>Xem </a:t>
            </a:r>
            <a:r>
              <a:rPr lang="vi-VN" sz="5000" b="1">
                <a:solidFill>
                  <a:srgbClr val="FF0000"/>
                </a:solidFill>
                <a:cs typeface="Arial" panose="020B0604020202020204" pitchFamily="34" charset="0"/>
              </a:rPr>
              <a:t>tin tức và chương trình giải trí trên Internet</a:t>
            </a:r>
            <a:endParaRPr lang="en-US" sz="5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6" t="18034" r="51515" b="44499"/>
          <a:stretch/>
        </p:blipFill>
        <p:spPr>
          <a:xfrm>
            <a:off x="944526" y="1853700"/>
            <a:ext cx="5334000" cy="35204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3" t="58390" r="51298" b="4143"/>
          <a:stretch/>
        </p:blipFill>
        <p:spPr>
          <a:xfrm>
            <a:off x="944526" y="5667730"/>
            <a:ext cx="5334000" cy="35204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84" t="59201" r="12337" b="3332"/>
          <a:stretch/>
        </p:blipFill>
        <p:spPr>
          <a:xfrm>
            <a:off x="6659526" y="5728113"/>
            <a:ext cx="5334000" cy="35204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59526" y="2713399"/>
            <a:ext cx="10896600" cy="203530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/>
              <a:t>Các </a:t>
            </a:r>
            <a:r>
              <a:rPr lang="vi-VN" sz="4000" b="1" i="1"/>
              <a:t>Hình 1, 2, 3 </a:t>
            </a:r>
            <a:r>
              <a:rPr lang="vi-VN" sz="4000"/>
              <a:t>được cắt từ các video có trên Inernet. </a:t>
            </a:r>
            <a:r>
              <a:rPr lang="vi-VN" sz="4000" b="1"/>
              <a:t>Mỗi hình này cho em thông tin gì?</a:t>
            </a:r>
            <a:endParaRPr lang="en-US" sz="4000" b="1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86871" y="1705023"/>
            <a:ext cx="1219200" cy="1219200"/>
          </a:xfrm>
          <a:prstGeom prst="rect">
            <a:avLst/>
          </a:prstGeom>
        </p:spPr>
      </p:pic>
      <p:pic>
        <p:nvPicPr>
          <p:cNvPr id="19" name="Picture 7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3328540" y="4964025"/>
            <a:ext cx="3726083" cy="532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49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8"/>
          <p:cNvGrpSpPr/>
          <p:nvPr/>
        </p:nvGrpSpPr>
        <p:grpSpPr>
          <a:xfrm>
            <a:off x="-1479271" y="9258300"/>
            <a:ext cx="21246542" cy="1422631"/>
            <a:chOff x="0" y="0"/>
            <a:chExt cx="28328722" cy="1896841"/>
          </a:xfrm>
        </p:grpSpPr>
        <p:pic>
          <p:nvPicPr>
            <p:cNvPr id="89" name="Picture 8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571216" cy="1896841"/>
            </a:xfrm>
            <a:prstGeom prst="rect">
              <a:avLst/>
            </a:prstGeom>
          </p:spPr>
        </p:pic>
        <p:pic>
          <p:nvPicPr>
            <p:cNvPr id="90" name="Picture 9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378753" y="0"/>
              <a:ext cx="9571216" cy="1896841"/>
            </a:xfrm>
            <a:prstGeom prst="rect">
              <a:avLst/>
            </a:prstGeom>
          </p:spPr>
        </p:pic>
        <p:pic>
          <p:nvPicPr>
            <p:cNvPr id="91" name="Picture 9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8757507" y="0"/>
              <a:ext cx="9571216" cy="1896841"/>
            </a:xfrm>
            <a:prstGeom prst="rect">
              <a:avLst/>
            </a:prstGeom>
          </p:spPr>
        </p:pic>
      </p:grpSp>
      <p:sp>
        <p:nvSpPr>
          <p:cNvPr id="107" name="TextBox 106"/>
          <p:cNvSpPr txBox="1"/>
          <p:nvPr/>
        </p:nvSpPr>
        <p:spPr>
          <a:xfrm>
            <a:off x="914400" y="647700"/>
            <a:ext cx="15925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vi-VN" sz="5000" b="1" smtClean="0">
                <a:solidFill>
                  <a:srgbClr val="FF0000"/>
                </a:solidFill>
                <a:cs typeface="Arial" panose="020B0604020202020204" pitchFamily="34" charset="0"/>
              </a:rPr>
              <a:t>Xem </a:t>
            </a:r>
            <a:r>
              <a:rPr lang="vi-VN" sz="5000" b="1">
                <a:solidFill>
                  <a:srgbClr val="FF0000"/>
                </a:solidFill>
                <a:cs typeface="Arial" panose="020B0604020202020204" pitchFamily="34" charset="0"/>
              </a:rPr>
              <a:t>tin tức và chương trình giải trí trên Internet</a:t>
            </a:r>
            <a:endParaRPr lang="en-US" sz="5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6" t="18034" r="51515" b="48821"/>
          <a:stretch/>
        </p:blipFill>
        <p:spPr>
          <a:xfrm>
            <a:off x="307154" y="1957594"/>
            <a:ext cx="5334000" cy="31143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3" t="58390" r="51298" b="7655"/>
          <a:stretch/>
        </p:blipFill>
        <p:spPr>
          <a:xfrm>
            <a:off x="6363877" y="1957594"/>
            <a:ext cx="5334000" cy="31905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84" t="59202" r="12337" b="8372"/>
          <a:stretch/>
        </p:blipFill>
        <p:spPr>
          <a:xfrm>
            <a:off x="12420600" y="2096687"/>
            <a:ext cx="5334000" cy="30468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2074" y="5273893"/>
            <a:ext cx="533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trình dự báo thời tiết </a:t>
            </a:r>
            <a:endParaRPr lang="en-US" sz="3000" i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77000" y="5273893"/>
            <a:ext cx="533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i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Phim hoạt hình </a:t>
            </a:r>
            <a:endParaRPr lang="en-US" sz="3000" i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573620" y="5273893"/>
            <a:ext cx="533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i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 chuyện lớp 3</a:t>
            </a:r>
            <a:endParaRPr lang="en-US" sz="3000" i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2452029" y="6205104"/>
            <a:ext cx="685800" cy="762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8687977" y="6205104"/>
            <a:ext cx="685800" cy="762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14897720" y="6205104"/>
            <a:ext cx="685800" cy="762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69487" y="7061084"/>
            <a:ext cx="5397067" cy="2057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Cung cấp thông tin về thời tiết hằng ngày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413933" y="7106920"/>
            <a:ext cx="5397067" cy="2057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 đến những </a:t>
            </a:r>
          </a:p>
          <a:p>
            <a:pPr algn="ctr">
              <a:lnSpc>
                <a:spcPct val="150000"/>
              </a:lnSpc>
            </a:pPr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 giây giải trí 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389066" y="7061084"/>
            <a:ext cx="5397067" cy="2057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 lại những </a:t>
            </a:r>
          </a:p>
          <a:p>
            <a:pPr algn="ctr">
              <a:lnSpc>
                <a:spcPct val="150000"/>
              </a:lnSpc>
            </a:pPr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chuyện hay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7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20" grpId="0"/>
      <p:bldP spid="6" grpId="0" animBg="1"/>
      <p:bldP spid="21" grpId="0" animBg="1"/>
      <p:bldP spid="22" grpId="0" animBg="1"/>
      <p:bldP spid="7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8"/>
          <p:cNvGrpSpPr/>
          <p:nvPr/>
        </p:nvGrpSpPr>
        <p:grpSpPr>
          <a:xfrm>
            <a:off x="-1479271" y="9258300"/>
            <a:ext cx="21246542" cy="1422631"/>
            <a:chOff x="0" y="0"/>
            <a:chExt cx="28328722" cy="1896841"/>
          </a:xfrm>
        </p:grpSpPr>
        <p:pic>
          <p:nvPicPr>
            <p:cNvPr id="89" name="Picture 8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571216" cy="1896841"/>
            </a:xfrm>
            <a:prstGeom prst="rect">
              <a:avLst/>
            </a:prstGeom>
          </p:spPr>
        </p:pic>
        <p:pic>
          <p:nvPicPr>
            <p:cNvPr id="90" name="Picture 9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378753" y="0"/>
              <a:ext cx="9571216" cy="1896841"/>
            </a:xfrm>
            <a:prstGeom prst="rect">
              <a:avLst/>
            </a:prstGeom>
          </p:spPr>
        </p:pic>
        <p:pic>
          <p:nvPicPr>
            <p:cNvPr id="91" name="Picture 9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8757507" y="0"/>
              <a:ext cx="9571216" cy="1896841"/>
            </a:xfrm>
            <a:prstGeom prst="rect">
              <a:avLst/>
            </a:prstGeom>
          </p:spPr>
        </p:pic>
      </p:grpSp>
      <p:sp>
        <p:nvSpPr>
          <p:cNvPr id="107" name="TextBox 106"/>
          <p:cNvSpPr txBox="1"/>
          <p:nvPr/>
        </p:nvSpPr>
        <p:spPr>
          <a:xfrm>
            <a:off x="914400" y="647700"/>
            <a:ext cx="15925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vi-VN" sz="5000" b="1" smtClean="0">
                <a:solidFill>
                  <a:srgbClr val="FF0000"/>
                </a:solidFill>
                <a:cs typeface="Arial" panose="020B0604020202020204" pitchFamily="34" charset="0"/>
              </a:rPr>
              <a:t>Xem </a:t>
            </a:r>
            <a:r>
              <a:rPr lang="vi-VN" sz="5000" b="1">
                <a:solidFill>
                  <a:srgbClr val="FF0000"/>
                </a:solidFill>
                <a:cs typeface="Arial" panose="020B0604020202020204" pitchFamily="34" charset="0"/>
              </a:rPr>
              <a:t>tin tức và chương trình giải trí trên Internet</a:t>
            </a:r>
            <a:endParaRPr lang="en-US" sz="5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83920" y="3086100"/>
            <a:ext cx="6328858" cy="5664328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8115300" y="2371479"/>
            <a:ext cx="8686800" cy="2286000"/>
          </a:xfrm>
          <a:prstGeom prst="wedgeRoundRectCallout">
            <a:avLst>
              <a:gd name="adj1" fmla="val -58260"/>
              <a:gd name="adj2" fmla="val 53611"/>
              <a:gd name="adj3" fmla="val 16667"/>
            </a:avLst>
          </a:prstGeom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 trên Internet có gì?</a:t>
            </a:r>
          </a:p>
        </p:txBody>
      </p:sp>
      <p:sp>
        <p:nvSpPr>
          <p:cNvPr id="25" name="Rounded Rectangular Callout 24"/>
          <p:cNvSpPr/>
          <p:nvPr/>
        </p:nvSpPr>
        <p:spPr>
          <a:xfrm>
            <a:off x="8130540" y="6054415"/>
            <a:ext cx="8686800" cy="2286000"/>
          </a:xfrm>
          <a:prstGeom prst="wedgeRoundRectCallout">
            <a:avLst>
              <a:gd name="adj1" fmla="val -58962"/>
              <a:gd name="adj2" fmla="val -47722"/>
              <a:gd name="adj3" fmla="val 16667"/>
            </a:avLst>
          </a:prstGeom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500">
                <a:solidFill>
                  <a:schemeClr val="tx1"/>
                </a:solidFill>
                <a:cs typeface="Arial" panose="020B0604020202020204" pitchFamily="34" charset="0"/>
              </a:rPr>
              <a:t>Em có thể xem được gì </a:t>
            </a:r>
            <a:endParaRPr lang="en-US" sz="450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4500" smtClean="0">
                <a:solidFill>
                  <a:schemeClr val="tx1"/>
                </a:solidFill>
                <a:cs typeface="Arial" panose="020B0604020202020204" pitchFamily="34" charset="0"/>
              </a:rPr>
              <a:t>trên </a:t>
            </a:r>
            <a:r>
              <a:rPr lang="vi-VN" sz="4500">
                <a:solidFill>
                  <a:schemeClr val="tx1"/>
                </a:solidFill>
                <a:cs typeface="Arial" panose="020B0604020202020204" pitchFamily="34" charset="0"/>
              </a:rPr>
              <a:t>Internet?</a:t>
            </a:r>
            <a:endParaRPr lang="en-US" sz="4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36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8"/>
          <p:cNvGrpSpPr/>
          <p:nvPr/>
        </p:nvGrpSpPr>
        <p:grpSpPr>
          <a:xfrm>
            <a:off x="-1479271" y="9258300"/>
            <a:ext cx="21246542" cy="1422631"/>
            <a:chOff x="0" y="0"/>
            <a:chExt cx="28328722" cy="1896841"/>
          </a:xfrm>
        </p:grpSpPr>
        <p:pic>
          <p:nvPicPr>
            <p:cNvPr id="89" name="Picture 8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571216" cy="1896841"/>
            </a:xfrm>
            <a:prstGeom prst="rect">
              <a:avLst/>
            </a:prstGeom>
          </p:spPr>
        </p:pic>
        <p:pic>
          <p:nvPicPr>
            <p:cNvPr id="90" name="Picture 9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378753" y="0"/>
              <a:ext cx="9571216" cy="1896841"/>
            </a:xfrm>
            <a:prstGeom prst="rect">
              <a:avLst/>
            </a:prstGeom>
          </p:spPr>
        </p:pic>
        <p:pic>
          <p:nvPicPr>
            <p:cNvPr id="91" name="Picture 9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8757507" y="0"/>
              <a:ext cx="9571216" cy="1896841"/>
            </a:xfrm>
            <a:prstGeom prst="rect">
              <a:avLst/>
            </a:prstGeom>
          </p:spPr>
        </p:pic>
      </p:grpSp>
      <p:sp>
        <p:nvSpPr>
          <p:cNvPr id="107" name="TextBox 106"/>
          <p:cNvSpPr txBox="1"/>
          <p:nvPr/>
        </p:nvSpPr>
        <p:spPr>
          <a:xfrm>
            <a:off x="914400" y="647700"/>
            <a:ext cx="15925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vi-VN" sz="5000" b="1" smtClean="0">
                <a:solidFill>
                  <a:srgbClr val="FF0000"/>
                </a:solidFill>
                <a:cs typeface="Arial" panose="020B0604020202020204" pitchFamily="34" charset="0"/>
              </a:rPr>
              <a:t>Xem </a:t>
            </a:r>
            <a:r>
              <a:rPr lang="vi-VN" sz="5000" b="1">
                <a:solidFill>
                  <a:srgbClr val="FF0000"/>
                </a:solidFill>
                <a:cs typeface="Arial" panose="020B0604020202020204" pitchFamily="34" charset="0"/>
              </a:rPr>
              <a:t>tin tức và chương trình giải trí trên Internet</a:t>
            </a:r>
            <a:endParaRPr lang="en-US" sz="5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95376" y="1906406"/>
            <a:ext cx="6760464" cy="68287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43800" y="3226590"/>
            <a:ext cx="9677400" cy="418838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Internet là kho thông tin khổng lồ. </a:t>
            </a:r>
            <a:endParaRPr lang="en-US" sz="40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có thể xem trên Internet những thông tin bổ ích và các chương trình giải trí lành mạnh.</a:t>
            </a:r>
          </a:p>
        </p:txBody>
      </p:sp>
    </p:spTree>
    <p:extLst>
      <p:ext uri="{BB962C8B-B14F-4D97-AF65-F5344CB8AC3E}">
        <p14:creationId xmlns:p14="http://schemas.microsoft.com/office/powerpoint/2010/main" val="196018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8"/>
          <p:cNvGrpSpPr/>
          <p:nvPr/>
        </p:nvGrpSpPr>
        <p:grpSpPr>
          <a:xfrm>
            <a:off x="-1479271" y="9258300"/>
            <a:ext cx="21246542" cy="1422631"/>
            <a:chOff x="0" y="0"/>
            <a:chExt cx="28328722" cy="1896841"/>
          </a:xfrm>
        </p:grpSpPr>
        <p:pic>
          <p:nvPicPr>
            <p:cNvPr id="89" name="Picture 8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571216" cy="1896841"/>
            </a:xfrm>
            <a:prstGeom prst="rect">
              <a:avLst/>
            </a:prstGeom>
          </p:spPr>
        </p:pic>
        <p:pic>
          <p:nvPicPr>
            <p:cNvPr id="90" name="Picture 9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378753" y="0"/>
              <a:ext cx="9571216" cy="1896841"/>
            </a:xfrm>
            <a:prstGeom prst="rect">
              <a:avLst/>
            </a:prstGeom>
          </p:spPr>
        </p:pic>
        <p:pic>
          <p:nvPicPr>
            <p:cNvPr id="91" name="Picture 9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8757507" y="0"/>
              <a:ext cx="9571216" cy="1896841"/>
            </a:xfrm>
            <a:prstGeom prst="rect">
              <a:avLst/>
            </a:prstGeom>
          </p:spPr>
        </p:pic>
      </p:grpSp>
      <p:sp>
        <p:nvSpPr>
          <p:cNvPr id="107" name="TextBox 106"/>
          <p:cNvSpPr txBox="1"/>
          <p:nvPr/>
        </p:nvSpPr>
        <p:spPr>
          <a:xfrm>
            <a:off x="1181100" y="571500"/>
            <a:ext cx="15925800" cy="2258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Tìm </a:t>
            </a:r>
            <a:r>
              <a:rPr lang="en-US" sz="5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 Internet những thông tin không có sẵn trong máy tính</a:t>
            </a:r>
          </a:p>
        </p:txBody>
      </p:sp>
      <p:pic>
        <p:nvPicPr>
          <p:cNvPr id="13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2268200" y="2829554"/>
            <a:ext cx="4838700" cy="7555551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617980" y="3314700"/>
            <a:ext cx="10172700" cy="2909573"/>
          </a:xfrm>
          <a:prstGeom prst="wedgeRoundRectCallout">
            <a:avLst>
              <a:gd name="adj1" fmla="val 55671"/>
              <a:gd name="adj2" fmla="val 3439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máy tính của em không có các thông tin cụ thể cho từng câu hỏi, em phải làm thế nào để tìm kiếm các thông tin đó? 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371600" y="7360286"/>
            <a:ext cx="928835" cy="762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76550" y="6771790"/>
            <a:ext cx="769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smtClean="0">
                <a:latin typeface="Arial" panose="020B0604020202020204" pitchFamily="34" charset="0"/>
                <a:cs typeface="Arial" panose="020B0604020202020204" pitchFamily="34" charset="0"/>
              </a:rPr>
              <a:t>Tìm kiếm các thông tin đó trên Web chính thống</a:t>
            </a:r>
            <a:endParaRPr lang="en-US" sz="4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35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5" grpId="0" animBg="1"/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598</Words>
  <Application>Microsoft Office PowerPoint</Application>
  <PresentationFormat>Custom</PresentationFormat>
  <Paragraphs>64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Wingdings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White Pink Clean Grid English Subject Verb Agreement Educational Presentation</dc:title>
  <cp:lastModifiedBy>Admin</cp:lastModifiedBy>
  <cp:revision>17</cp:revision>
  <dcterms:created xsi:type="dcterms:W3CDTF">2006-08-16T00:00:00Z</dcterms:created>
  <dcterms:modified xsi:type="dcterms:W3CDTF">2022-10-17T07:33:14Z</dcterms:modified>
  <dc:identifier>DAFOuBmPPqY</dc:identifier>
</cp:coreProperties>
</file>