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6" r:id="rId4"/>
    <p:sldId id="277" r:id="rId5"/>
    <p:sldId id="278" r:id="rId6"/>
    <p:sldId id="274" r:id="rId7"/>
    <p:sldId id="258" r:id="rId8"/>
    <p:sldId id="279" r:id="rId9"/>
    <p:sldId id="281" r:id="rId10"/>
    <p:sldId id="282" r:id="rId11"/>
    <p:sldId id="283" r:id="rId12"/>
    <p:sldId id="284" r:id="rId13"/>
    <p:sldId id="280" r:id="rId14"/>
    <p:sldId id="271" r:id="rId15"/>
    <p:sldId id="285" r:id="rId16"/>
  </p:sldIdLst>
  <p:sldSz cx="18288000" cy="10287000"/>
  <p:notesSz cx="6858000" cy="9144000"/>
  <p:embeddedFontLs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50AE2A-AEC0-4EAC-8769-FB9380C3E03D}">
          <p14:sldIdLst>
            <p14:sldId id="256"/>
            <p14:sldId id="257"/>
            <p14:sldId id="276"/>
            <p14:sldId id="277"/>
            <p14:sldId id="278"/>
            <p14:sldId id="274"/>
            <p14:sldId id="258"/>
            <p14:sldId id="279"/>
            <p14:sldId id="281"/>
            <p14:sldId id="282"/>
            <p14:sldId id="283"/>
            <p14:sldId id="284"/>
            <p14:sldId id="280"/>
            <p14:sldId id="271"/>
            <p14:sldId id="285"/>
          </p14:sldIdLst>
        </p14:section>
        <p14:section name="Untitled Section" id="{A046FE9D-E7DB-4819-B136-D0E3D910AA6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13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37.svg"/><Relationship Id="rId3" Type="http://schemas.openxmlformats.org/officeDocument/2006/relationships/image" Target="../media/image20.sv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svg"/><Relationship Id="rId15" Type="http://schemas.openxmlformats.org/officeDocument/2006/relationships/image" Target="../media/image32.svg"/><Relationship Id="rId10"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26.svg"/><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13" Type="http://schemas.openxmlformats.org/officeDocument/2006/relationships/image" Target="../media/image30.svg"/><Relationship Id="rId3" Type="http://schemas.openxmlformats.org/officeDocument/2006/relationships/image" Target="../media/image20.svg"/><Relationship Id="rId17" Type="http://schemas.openxmlformats.org/officeDocument/2006/relationships/image" Target="../media/image28.png"/><Relationship Id="rId2" Type="http://schemas.openxmlformats.org/officeDocument/2006/relationships/image" Target="../media/image11.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32.svg"/><Relationship Id="rId10"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26.sv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13" Type="http://schemas.openxmlformats.org/officeDocument/2006/relationships/image" Target="../media/image30.svg"/><Relationship Id="rId3" Type="http://schemas.openxmlformats.org/officeDocument/2006/relationships/image" Target="../media/image20.svg"/><Relationship Id="rId17" Type="http://schemas.openxmlformats.org/officeDocument/2006/relationships/image" Target="../media/image30.png"/><Relationship Id="rId7" Type="http://schemas.openxmlformats.org/officeDocument/2006/relationships/image" Target="../media/image56.svg"/><Relationship Id="rId2" Type="http://schemas.openxmlformats.org/officeDocument/2006/relationships/image" Target="../media/image11.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svg"/><Relationship Id="rId15" Type="http://schemas.openxmlformats.org/officeDocument/2006/relationships/image" Target="../media/image32.svg"/><Relationship Id="rId10"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26.svg"/><Relationship Id="rId14" Type="http://schemas.openxmlformats.org/officeDocument/2006/relationships/image" Target="../media/image22.png"/></Relationships>
</file>

<file path=ppt/slides/_rels/slide13.xml.rels><?xml version="1.0" encoding="UTF-8" standalone="yes"?>
<Relationships xmlns="http://schemas.openxmlformats.org/package/2006/relationships"><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107.svg"/><Relationship Id="rId2" Type="http://schemas.openxmlformats.org/officeDocument/2006/relationships/image" Target="../media/image11.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svg"/><Relationship Id="rId15" Type="http://schemas.openxmlformats.org/officeDocument/2006/relationships/image" Target="../media/image32.svg"/><Relationship Id="rId10"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26.svg"/><Relationship Id="rId14" Type="http://schemas.openxmlformats.org/officeDocument/2006/relationships/image" Target="../media/image22.png"/></Relationships>
</file>

<file path=ppt/slides/_rels/slide14.xml.rels><?xml version="1.0" encoding="UTF-8" standalone="yes"?>
<Relationships xmlns="http://schemas.openxmlformats.org/package/2006/relationships"><Relationship Id="rId13" Type="http://schemas.openxmlformats.org/officeDocument/2006/relationships/image" Target="../media/image132.svg"/><Relationship Id="rId3" Type="http://schemas.openxmlformats.org/officeDocument/2006/relationships/image" Target="../media/image130.svg"/><Relationship Id="rId12" Type="http://schemas.openxmlformats.org/officeDocument/2006/relationships/image" Target="../media/image33.png"/><Relationship Id="rId17" Type="http://schemas.openxmlformats.org/officeDocument/2006/relationships/image" Target="../media/image30.svg"/><Relationship Id="rId2" Type="http://schemas.openxmlformats.org/officeDocument/2006/relationships/image" Target="../media/image32.png"/><Relationship Id="rId16"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2.svg"/><Relationship Id="rId1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0.svg"/><Relationship Id="rId3" Type="http://schemas.openxmlformats.org/officeDocument/2006/relationships/image" Target="../media/image14.svg"/><Relationship Id="rId7" Type="http://schemas.openxmlformats.org/officeDocument/2006/relationships/image" Target="../media/image16.svg"/><Relationship Id="rId12"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6.svg"/><Relationship Id="rId5" Type="http://schemas.openxmlformats.org/officeDocument/2006/relationships/image" Target="../media/image2.svg"/><Relationship Id="rId15" Type="http://schemas.openxmlformats.org/officeDocument/2006/relationships/image" Target="../media/image8.sv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18.sv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0.svg"/><Relationship Id="rId3" Type="http://schemas.openxmlformats.org/officeDocument/2006/relationships/image" Target="../media/image14.svg"/><Relationship Id="rId7" Type="http://schemas.openxmlformats.org/officeDocument/2006/relationships/image" Target="../media/image16.svg"/><Relationship Id="rId12"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6.svg"/><Relationship Id="rId5" Type="http://schemas.openxmlformats.org/officeDocument/2006/relationships/image" Target="../media/image2.svg"/><Relationship Id="rId15" Type="http://schemas.openxmlformats.org/officeDocument/2006/relationships/image" Target="../media/image8.sv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18.sv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0.svg"/><Relationship Id="rId3" Type="http://schemas.openxmlformats.org/officeDocument/2006/relationships/image" Target="../media/image14.svg"/><Relationship Id="rId7" Type="http://schemas.openxmlformats.org/officeDocument/2006/relationships/image" Target="../media/image16.svg"/><Relationship Id="rId12"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6.svg"/><Relationship Id="rId5" Type="http://schemas.openxmlformats.org/officeDocument/2006/relationships/image" Target="../media/image2.svg"/><Relationship Id="rId15" Type="http://schemas.openxmlformats.org/officeDocument/2006/relationships/image" Target="../media/image8.sv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18.sv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0.svg"/><Relationship Id="rId3" Type="http://schemas.openxmlformats.org/officeDocument/2006/relationships/image" Target="../media/image14.svg"/><Relationship Id="rId7" Type="http://schemas.openxmlformats.org/officeDocument/2006/relationships/image" Target="../media/image16.svg"/><Relationship Id="rId12"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6.svg"/><Relationship Id="rId5" Type="http://schemas.openxmlformats.org/officeDocument/2006/relationships/image" Target="../media/image2.svg"/><Relationship Id="rId15" Type="http://schemas.openxmlformats.org/officeDocument/2006/relationships/image" Target="../media/image8.sv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18.sv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23.svg"/><Relationship Id="rId3" Type="http://schemas.openxmlformats.org/officeDocument/2006/relationships/image" Target="../media/image36.svg"/><Relationship Id="rId7" Type="http://schemas.openxmlformats.org/officeDocument/2006/relationships/image" Target="../media/image119.svg"/><Relationship Id="rId12" Type="http://schemas.openxmlformats.org/officeDocument/2006/relationships/image" Target="../media/image17.png"/><Relationship Id="rId17" Type="http://schemas.openxmlformats.org/officeDocument/2006/relationships/image" Target="../media/image127.svg"/><Relationship Id="rId2" Type="http://schemas.openxmlformats.org/officeDocument/2006/relationships/image" Target="../media/image13.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21.svg"/><Relationship Id="rId5" Type="http://schemas.openxmlformats.org/officeDocument/2006/relationships/image" Target="../media/image4.svg"/><Relationship Id="rId15" Type="http://schemas.openxmlformats.org/officeDocument/2006/relationships/image" Target="../media/image125.sv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92.sv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13" Type="http://schemas.openxmlformats.org/officeDocument/2006/relationships/image" Target="../media/image30.svg"/><Relationship Id="rId3" Type="http://schemas.openxmlformats.org/officeDocument/2006/relationships/image" Target="../media/image20.svg"/><Relationship Id="rId2" Type="http://schemas.openxmlformats.org/officeDocument/2006/relationships/image" Target="../media/image11.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svg"/><Relationship Id="rId15" Type="http://schemas.openxmlformats.org/officeDocument/2006/relationships/image" Target="../media/image32.svg"/><Relationship Id="rId10"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26.sv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13" Type="http://schemas.openxmlformats.org/officeDocument/2006/relationships/image" Target="../media/image30.svg"/><Relationship Id="rId3" Type="http://schemas.openxmlformats.org/officeDocument/2006/relationships/image" Target="../media/image20.svg"/><Relationship Id="rId2" Type="http://schemas.openxmlformats.org/officeDocument/2006/relationships/image" Target="../media/image11.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svg"/><Relationship Id="rId15" Type="http://schemas.openxmlformats.org/officeDocument/2006/relationships/image" Target="../media/image32.svg"/><Relationship Id="rId10"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26.sv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13" Type="http://schemas.openxmlformats.org/officeDocument/2006/relationships/image" Target="../media/image30.svg"/><Relationship Id="rId3" Type="http://schemas.openxmlformats.org/officeDocument/2006/relationships/image" Target="../media/image20.svg"/><Relationship Id="rId12" Type="http://schemas.openxmlformats.org/officeDocument/2006/relationships/image" Target="../media/image33.sv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svg"/><Relationship Id="rId15" Type="http://schemas.openxmlformats.org/officeDocument/2006/relationships/image" Target="../media/image32.svg"/><Relationship Id="rId10"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26.sv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9412"/>
          <a:stretch>
            <a:fillRect/>
          </a:stretch>
        </p:blipFill>
        <p:spPr>
          <a:xfrm>
            <a:off x="0" y="0"/>
            <a:ext cx="2970481" cy="314794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17284" r="21180"/>
          <a:stretch>
            <a:fillRect/>
          </a:stretch>
        </p:blipFill>
        <p:spPr>
          <a:xfrm>
            <a:off x="1784608" y="-36612"/>
            <a:ext cx="7295172" cy="832144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7734" t="16716"/>
          <a:stretch>
            <a:fillRect/>
          </a:stretch>
        </p:blipFill>
        <p:spPr>
          <a:xfrm>
            <a:off x="8889281" y="-93762"/>
            <a:ext cx="7614111" cy="8378598"/>
          </a:xfrm>
          <a:prstGeom prst="rect">
            <a:avLst/>
          </a:prstGeom>
        </p:spPr>
      </p:pic>
      <p:sp>
        <p:nvSpPr>
          <p:cNvPr id="5" name="TextBox 5"/>
          <p:cNvSpPr txBox="1"/>
          <p:nvPr/>
        </p:nvSpPr>
        <p:spPr>
          <a:xfrm>
            <a:off x="1956468" y="2896384"/>
            <a:ext cx="14246624" cy="3441840"/>
          </a:xfrm>
          <a:prstGeom prst="rect">
            <a:avLst/>
          </a:prstGeom>
        </p:spPr>
        <p:txBody>
          <a:bodyPr lIns="0" tIns="0" rIns="0" bIns="0" rtlCol="0" anchor="t">
            <a:spAutoFit/>
          </a:bodyPr>
          <a:lstStyle/>
          <a:p>
            <a:pPr marL="0" lvl="0" indent="0" algn="ctr">
              <a:lnSpc>
                <a:spcPts val="14400"/>
              </a:lnSpc>
              <a:spcBef>
                <a:spcPct val="0"/>
              </a:spcBef>
            </a:pPr>
            <a:r>
              <a:rPr lang="en-US" sz="7200" b="1" u="none" smtClean="0">
                <a:latin typeface="Arial" panose="020B0604020202020204" pitchFamily="34" charset="0"/>
                <a:cs typeface="Arial" panose="020B0604020202020204" pitchFamily="34" charset="0"/>
              </a:rPr>
              <a:t>CHÀO MỪNG CÁC EM </a:t>
            </a:r>
          </a:p>
          <a:p>
            <a:pPr marL="0" lvl="0" indent="0" algn="ctr">
              <a:lnSpc>
                <a:spcPts val="14400"/>
              </a:lnSpc>
              <a:spcBef>
                <a:spcPct val="0"/>
              </a:spcBef>
            </a:pPr>
            <a:r>
              <a:rPr lang="en-US" sz="7200" b="1" u="none" smtClean="0">
                <a:latin typeface="Arial" panose="020B0604020202020204" pitchFamily="34" charset="0"/>
                <a:cs typeface="Arial" panose="020B0604020202020204" pitchFamily="34" charset="0"/>
              </a:rPr>
              <a:t>ĐẾN VỚI TIẾT HỌC MỚI!</a:t>
            </a:r>
            <a:endParaRPr lang="en-US" sz="7200" b="1" u="none">
              <a:latin typeface="Arial" panose="020B0604020202020204" pitchFamily="34" charset="0"/>
              <a:cs typeface="Arial" panose="020B0604020202020204" pitchFamily="34" charset="0"/>
            </a:endParaRPr>
          </a:p>
        </p:txBody>
      </p:sp>
      <p:grpSp>
        <p:nvGrpSpPr>
          <p:cNvPr id="6" name="Group 6"/>
          <p:cNvGrpSpPr/>
          <p:nvPr/>
        </p:nvGrpSpPr>
        <p:grpSpPr>
          <a:xfrm>
            <a:off x="0" y="9541197"/>
            <a:ext cx="18288000" cy="745803"/>
            <a:chOff x="0" y="0"/>
            <a:chExt cx="6186311" cy="252284"/>
          </a:xfrm>
        </p:grpSpPr>
        <p:sp>
          <p:nvSpPr>
            <p:cNvPr id="7" name="Freeform 7"/>
            <p:cNvSpPr/>
            <p:nvPr/>
          </p:nvSpPr>
          <p:spPr>
            <a:xfrm>
              <a:off x="0" y="0"/>
              <a:ext cx="6186311" cy="252284"/>
            </a:xfrm>
            <a:custGeom>
              <a:avLst/>
              <a:gdLst/>
              <a:ahLst/>
              <a:cxnLst/>
              <a:rect l="l" t="t" r="r" b="b"/>
              <a:pathLst>
                <a:path w="6186311" h="252284">
                  <a:moveTo>
                    <a:pt x="0" y="0"/>
                  </a:moveTo>
                  <a:lnTo>
                    <a:pt x="6186311" y="0"/>
                  </a:lnTo>
                  <a:lnTo>
                    <a:pt x="6186311" y="252284"/>
                  </a:lnTo>
                  <a:lnTo>
                    <a:pt x="0" y="252284"/>
                  </a:lnTo>
                  <a:close/>
                </a:path>
              </a:pathLst>
            </a:custGeom>
            <a:solidFill>
              <a:srgbClr val="F46E16"/>
            </a:solidFill>
          </p:spPr>
        </p:sp>
      </p:grpSp>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86143" y="4573581"/>
            <a:ext cx="1196930" cy="1119130"/>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05585">
            <a:off x="16863430" y="1739945"/>
            <a:ext cx="791740" cy="133627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41250">
            <a:off x="7022381" y="6426543"/>
            <a:ext cx="4114800" cy="319395"/>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6727855" y="6826089"/>
            <a:ext cx="4832291" cy="2917495"/>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306461" y="7725271"/>
            <a:ext cx="1196930" cy="111913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sp>
        <p:nvSpPr>
          <p:cNvPr id="25" name="Rounded Rectangle 24"/>
          <p:cNvSpPr/>
          <p:nvPr/>
        </p:nvSpPr>
        <p:spPr>
          <a:xfrm>
            <a:off x="762000" y="1654451"/>
            <a:ext cx="16790217" cy="8153400"/>
          </a:xfrm>
          <a:prstGeom prst="roundRect">
            <a:avLst>
              <a:gd name="adj" fmla="val 102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2351547" y="731121"/>
            <a:ext cx="13763294" cy="923330"/>
          </a:xfrm>
          <a:prstGeom prst="rect">
            <a:avLst/>
          </a:prstGeom>
        </p:spPr>
        <p:txBody>
          <a:bodyPr lIns="0" tIns="0" rIns="0" bIns="0" rtlCol="0" anchor="t">
            <a:spAutoFit/>
          </a:bodyPr>
          <a:lstStyle/>
          <a:p>
            <a:pPr marL="0" lvl="0" indent="0" algn="ctr">
              <a:lnSpc>
                <a:spcPts val="7200"/>
              </a:lnSpc>
              <a:spcBef>
                <a:spcPct val="0"/>
              </a:spcBef>
            </a:pPr>
            <a:r>
              <a:rPr lang="en-US" sz="6000" b="1" smtClean="0">
                <a:latin typeface="Arial" panose="020B0604020202020204" pitchFamily="34" charset="0"/>
                <a:cs typeface="Arial" panose="020B0604020202020204" pitchFamily="34" charset="0"/>
              </a:rPr>
              <a:t>KHÁM PHÁ</a:t>
            </a:r>
            <a:endParaRPr lang="en-US" sz="6000" b="1" u="none">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39082">
            <a:off x="16460587" y="989380"/>
            <a:ext cx="2108060" cy="68991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12898" b="27291"/>
          <a:stretch>
            <a:fillRect/>
          </a:stretch>
        </p:blipFill>
        <p:spPr>
          <a:xfrm>
            <a:off x="15858887" y="8947343"/>
            <a:ext cx="2829661" cy="22676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489966">
            <a:off x="-136939" y="120511"/>
            <a:ext cx="2125827" cy="1240710"/>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t="29629" r="32067"/>
          <a:stretch>
            <a:fillRect/>
          </a:stretch>
        </p:blipFill>
        <p:spPr>
          <a:xfrm rot="10799999">
            <a:off x="-330919" y="2028862"/>
            <a:ext cx="1828605" cy="1927957"/>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r="55716"/>
          <a:stretch>
            <a:fillRect/>
          </a:stretch>
        </p:blipFill>
        <p:spPr>
          <a:xfrm rot="-7262247">
            <a:off x="1764472" y="-74727"/>
            <a:ext cx="1825488" cy="831952"/>
          </a:xfrm>
          <a:prstGeom prst="rect">
            <a:avLst/>
          </a:prstGeom>
        </p:spPr>
      </p:pic>
      <p:grpSp>
        <p:nvGrpSpPr>
          <p:cNvPr id="11" name="Group 10"/>
          <p:cNvGrpSpPr/>
          <p:nvPr/>
        </p:nvGrpSpPr>
        <p:grpSpPr>
          <a:xfrm>
            <a:off x="1569795" y="3129579"/>
            <a:ext cx="8200110" cy="6057246"/>
            <a:chOff x="1569795" y="3129579"/>
            <a:chExt cx="8200110" cy="6057246"/>
          </a:xfrm>
        </p:grpSpPr>
        <p:grpSp>
          <p:nvGrpSpPr>
            <p:cNvPr id="7" name="Group 6"/>
            <p:cNvGrpSpPr/>
            <p:nvPr/>
          </p:nvGrpSpPr>
          <p:grpSpPr>
            <a:xfrm>
              <a:off x="1845105" y="3319425"/>
              <a:ext cx="7924800" cy="5867400"/>
              <a:chOff x="2401077" y="3481621"/>
              <a:chExt cx="7924800" cy="5867400"/>
            </a:xfrm>
          </p:grpSpPr>
          <p:sp>
            <p:nvSpPr>
              <p:cNvPr id="5" name="Rounded Rectangle 4"/>
              <p:cNvSpPr/>
              <p:nvPr/>
            </p:nvSpPr>
            <p:spPr>
              <a:xfrm>
                <a:off x="2401077" y="3481621"/>
                <a:ext cx="7772400" cy="571500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553477" y="3634021"/>
                <a:ext cx="7772400" cy="57150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16"/>
            <a:stretch>
              <a:fillRect/>
            </a:stretch>
          </p:blipFill>
          <p:spPr>
            <a:xfrm rot="15828801">
              <a:off x="1569795" y="3129579"/>
              <a:ext cx="1013005" cy="1013005"/>
            </a:xfrm>
            <a:prstGeom prst="rect">
              <a:avLst/>
            </a:prstGeom>
          </p:spPr>
        </p:pic>
        <p:sp>
          <p:nvSpPr>
            <p:cNvPr id="8" name="TextBox 7"/>
            <p:cNvSpPr txBox="1"/>
            <p:nvPr/>
          </p:nvSpPr>
          <p:spPr>
            <a:xfrm>
              <a:off x="2634435" y="4332978"/>
              <a:ext cx="6357165" cy="4118948"/>
            </a:xfrm>
            <a:prstGeom prst="rect">
              <a:avLst/>
            </a:prstGeom>
            <a:noFill/>
          </p:spPr>
          <p:txBody>
            <a:bodyPr wrap="square" rtlCol="0">
              <a:spAutoFit/>
            </a:bodyPr>
            <a:lstStyle/>
            <a:p>
              <a:pPr algn="just">
                <a:lnSpc>
                  <a:spcPct val="150000"/>
                </a:lnSpc>
              </a:pPr>
              <a:r>
                <a:rPr lang="en-US" sz="4500">
                  <a:latin typeface="Arial" panose="020B0604020202020204" pitchFamily="34" charset="0"/>
                  <a:cs typeface="Arial" panose="020B0604020202020204" pitchFamily="34" charset="0"/>
                </a:rPr>
                <a:t>Em nên luyện tập thường xuyên để tăng tốc độ và độ chính xác khi gõ phím. </a:t>
              </a:r>
            </a:p>
          </p:txBody>
        </p:sp>
      </p:grpSp>
      <p:pic>
        <p:nvPicPr>
          <p:cNvPr id="18" name="Picture 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0124338" y="2995380"/>
            <a:ext cx="7042965" cy="6332800"/>
          </a:xfrm>
          <a:prstGeom prst="rect">
            <a:avLst/>
          </a:prstGeom>
        </p:spPr>
      </p:pic>
    </p:spTree>
    <p:extLst>
      <p:ext uri="{BB962C8B-B14F-4D97-AF65-F5344CB8AC3E}">
        <p14:creationId xmlns:p14="http://schemas.microsoft.com/office/powerpoint/2010/main" val="2907344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sp>
        <p:nvSpPr>
          <p:cNvPr id="25" name="Rounded Rectangle 24"/>
          <p:cNvSpPr/>
          <p:nvPr/>
        </p:nvSpPr>
        <p:spPr>
          <a:xfrm>
            <a:off x="762000" y="1654451"/>
            <a:ext cx="16790217" cy="8153400"/>
          </a:xfrm>
          <a:prstGeom prst="roundRect">
            <a:avLst>
              <a:gd name="adj" fmla="val 102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2351547" y="731121"/>
            <a:ext cx="13763294" cy="923330"/>
          </a:xfrm>
          <a:prstGeom prst="rect">
            <a:avLst/>
          </a:prstGeom>
        </p:spPr>
        <p:txBody>
          <a:bodyPr lIns="0" tIns="0" rIns="0" bIns="0" rtlCol="0" anchor="t">
            <a:spAutoFit/>
          </a:bodyPr>
          <a:lstStyle/>
          <a:p>
            <a:pPr marL="0" lvl="0" indent="0" algn="ctr">
              <a:lnSpc>
                <a:spcPts val="7200"/>
              </a:lnSpc>
              <a:spcBef>
                <a:spcPct val="0"/>
              </a:spcBef>
            </a:pPr>
            <a:r>
              <a:rPr lang="en-US" sz="6000" b="1" smtClean="0">
                <a:latin typeface="Arial" panose="020B0604020202020204" pitchFamily="34" charset="0"/>
                <a:cs typeface="Arial" panose="020B0604020202020204" pitchFamily="34" charset="0"/>
              </a:rPr>
              <a:t>LUYỆN TẬP VÀ VẬN DỤNG </a:t>
            </a:r>
            <a:endParaRPr lang="en-US" sz="6000" b="1" u="none">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39082">
            <a:off x="16460587" y="989380"/>
            <a:ext cx="2108060" cy="68991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12898" b="27291"/>
          <a:stretch>
            <a:fillRect/>
          </a:stretch>
        </p:blipFill>
        <p:spPr>
          <a:xfrm>
            <a:off x="15858887" y="8947343"/>
            <a:ext cx="2829661" cy="22676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489966">
            <a:off x="-136939" y="120511"/>
            <a:ext cx="2125827" cy="1240710"/>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t="29629" r="32067"/>
          <a:stretch>
            <a:fillRect/>
          </a:stretch>
        </p:blipFill>
        <p:spPr>
          <a:xfrm rot="10799999">
            <a:off x="-330919" y="2028862"/>
            <a:ext cx="1828605" cy="1927957"/>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r="55716"/>
          <a:stretch>
            <a:fillRect/>
          </a:stretch>
        </p:blipFill>
        <p:spPr>
          <a:xfrm rot="-7262247">
            <a:off x="1764472" y="-74727"/>
            <a:ext cx="1825488" cy="831952"/>
          </a:xfrm>
          <a:prstGeom prst="rect">
            <a:avLst/>
          </a:prstGeom>
        </p:spPr>
      </p:pic>
      <p:sp>
        <p:nvSpPr>
          <p:cNvPr id="17" name="Freeform 14"/>
          <p:cNvSpPr/>
          <p:nvPr/>
        </p:nvSpPr>
        <p:spPr>
          <a:xfrm>
            <a:off x="1052365" y="4871569"/>
            <a:ext cx="4953822" cy="2411546"/>
          </a:xfrm>
          <a:custGeom>
            <a:avLst/>
            <a:gdLst/>
            <a:ahLst/>
            <a:cxnLst/>
            <a:rect l="l" t="t" r="r" b="b"/>
            <a:pathLst>
              <a:path w="15074443" h="7690937">
                <a:moveTo>
                  <a:pt x="14446665" y="7636459"/>
                </a:moveTo>
                <a:cubicBezTo>
                  <a:pt x="14446665" y="7636459"/>
                  <a:pt x="13715791" y="7690937"/>
                  <a:pt x="11651600" y="7688316"/>
                </a:cubicBezTo>
                <a:cubicBezTo>
                  <a:pt x="5464265" y="7686153"/>
                  <a:pt x="1057074" y="7678329"/>
                  <a:pt x="1057074" y="7678329"/>
                </a:cubicBezTo>
                <a:cubicBezTo>
                  <a:pt x="812932" y="7669494"/>
                  <a:pt x="449110" y="7648264"/>
                  <a:pt x="282371" y="7590086"/>
                </a:cubicBezTo>
                <a:cubicBezTo>
                  <a:pt x="4469" y="7493123"/>
                  <a:pt x="0" y="7319844"/>
                  <a:pt x="0" y="5976017"/>
                </a:cubicBezTo>
                <a:lnTo>
                  <a:pt x="0" y="5975951"/>
                </a:lnTo>
                <a:cubicBezTo>
                  <a:pt x="8536" y="491230"/>
                  <a:pt x="0" y="345608"/>
                  <a:pt x="77597" y="223930"/>
                </a:cubicBezTo>
                <a:cubicBezTo>
                  <a:pt x="217372" y="4759"/>
                  <a:pt x="519255" y="4073"/>
                  <a:pt x="937909" y="4073"/>
                </a:cubicBezTo>
                <a:cubicBezTo>
                  <a:pt x="937909" y="4073"/>
                  <a:pt x="2868121" y="15681"/>
                  <a:pt x="9370121" y="7673"/>
                </a:cubicBezTo>
                <a:cubicBezTo>
                  <a:pt x="13496863" y="0"/>
                  <a:pt x="14213596" y="6979"/>
                  <a:pt x="14213596" y="6979"/>
                </a:cubicBezTo>
                <a:cubicBezTo>
                  <a:pt x="14581904" y="14458"/>
                  <a:pt x="14720164" y="42638"/>
                  <a:pt x="14917903" y="165219"/>
                </a:cubicBezTo>
                <a:cubicBezTo>
                  <a:pt x="15068921" y="258836"/>
                  <a:pt x="15074443" y="476157"/>
                  <a:pt x="15065302" y="5975950"/>
                </a:cubicBezTo>
                <a:lnTo>
                  <a:pt x="15065302" y="5976017"/>
                </a:lnTo>
                <a:cubicBezTo>
                  <a:pt x="15065301" y="7437809"/>
                  <a:pt x="15022517" y="7586397"/>
                  <a:pt x="14446665" y="7636459"/>
                </a:cubicBezTo>
                <a:close/>
              </a:path>
            </a:pathLst>
          </a:custGeom>
          <a:solidFill>
            <a:schemeClr val="accent5">
              <a:lumMod val="40000"/>
              <a:lumOff val="60000"/>
            </a:schemeClr>
          </a:solidFill>
        </p:spPr>
      </p:sp>
      <p:sp>
        <p:nvSpPr>
          <p:cNvPr id="14" name="TextBox 13"/>
          <p:cNvSpPr txBox="1"/>
          <p:nvPr/>
        </p:nvSpPr>
        <p:spPr>
          <a:xfrm>
            <a:off x="2013659" y="1887954"/>
            <a:ext cx="14023635" cy="2041456"/>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500" i="1" smtClean="0">
                <a:latin typeface="Arial" panose="020B0604020202020204" pitchFamily="34" charset="0"/>
                <a:cs typeface="Arial" panose="020B0604020202020204" pitchFamily="34" charset="0"/>
              </a:rPr>
              <a:t>Dựa vào kết quả thực hành các nhóm bình bầu ra các danh hiệu sau: </a:t>
            </a:r>
            <a:endParaRPr lang="en-US" sz="4500" i="1">
              <a:latin typeface="Arial" panose="020B0604020202020204" pitchFamily="34" charset="0"/>
              <a:cs typeface="Arial" panose="020B0604020202020204" pitchFamily="34" charset="0"/>
            </a:endParaRPr>
          </a:p>
        </p:txBody>
      </p:sp>
      <p:sp>
        <p:nvSpPr>
          <p:cNvPr id="21" name="Freeform 14"/>
          <p:cNvSpPr/>
          <p:nvPr/>
        </p:nvSpPr>
        <p:spPr>
          <a:xfrm>
            <a:off x="6437162" y="4871569"/>
            <a:ext cx="4953822" cy="2411546"/>
          </a:xfrm>
          <a:custGeom>
            <a:avLst/>
            <a:gdLst/>
            <a:ahLst/>
            <a:cxnLst/>
            <a:rect l="l" t="t" r="r" b="b"/>
            <a:pathLst>
              <a:path w="15074443" h="7690937">
                <a:moveTo>
                  <a:pt x="14446665" y="7636459"/>
                </a:moveTo>
                <a:cubicBezTo>
                  <a:pt x="14446665" y="7636459"/>
                  <a:pt x="13715791" y="7690937"/>
                  <a:pt x="11651600" y="7688316"/>
                </a:cubicBezTo>
                <a:cubicBezTo>
                  <a:pt x="5464265" y="7686153"/>
                  <a:pt x="1057074" y="7678329"/>
                  <a:pt x="1057074" y="7678329"/>
                </a:cubicBezTo>
                <a:cubicBezTo>
                  <a:pt x="812932" y="7669494"/>
                  <a:pt x="449110" y="7648264"/>
                  <a:pt x="282371" y="7590086"/>
                </a:cubicBezTo>
                <a:cubicBezTo>
                  <a:pt x="4469" y="7493123"/>
                  <a:pt x="0" y="7319844"/>
                  <a:pt x="0" y="5976017"/>
                </a:cubicBezTo>
                <a:lnTo>
                  <a:pt x="0" y="5975951"/>
                </a:lnTo>
                <a:cubicBezTo>
                  <a:pt x="8536" y="491230"/>
                  <a:pt x="0" y="345608"/>
                  <a:pt x="77597" y="223930"/>
                </a:cubicBezTo>
                <a:cubicBezTo>
                  <a:pt x="217372" y="4759"/>
                  <a:pt x="519255" y="4073"/>
                  <a:pt x="937909" y="4073"/>
                </a:cubicBezTo>
                <a:cubicBezTo>
                  <a:pt x="937909" y="4073"/>
                  <a:pt x="2868121" y="15681"/>
                  <a:pt x="9370121" y="7673"/>
                </a:cubicBezTo>
                <a:cubicBezTo>
                  <a:pt x="13496863" y="0"/>
                  <a:pt x="14213596" y="6979"/>
                  <a:pt x="14213596" y="6979"/>
                </a:cubicBezTo>
                <a:cubicBezTo>
                  <a:pt x="14581904" y="14458"/>
                  <a:pt x="14720164" y="42638"/>
                  <a:pt x="14917903" y="165219"/>
                </a:cubicBezTo>
                <a:cubicBezTo>
                  <a:pt x="15068921" y="258836"/>
                  <a:pt x="15074443" y="476157"/>
                  <a:pt x="15065302" y="5975950"/>
                </a:cubicBezTo>
                <a:lnTo>
                  <a:pt x="15065302" y="5976017"/>
                </a:lnTo>
                <a:cubicBezTo>
                  <a:pt x="15065301" y="7437809"/>
                  <a:pt x="15022517" y="7586397"/>
                  <a:pt x="14446665" y="7636459"/>
                </a:cubicBezTo>
                <a:close/>
              </a:path>
            </a:pathLst>
          </a:custGeom>
          <a:solidFill>
            <a:srgbClr val="FFD4CF"/>
          </a:solidFill>
        </p:spPr>
      </p:sp>
      <p:sp>
        <p:nvSpPr>
          <p:cNvPr id="22" name="Freeform 14"/>
          <p:cNvSpPr/>
          <p:nvPr/>
        </p:nvSpPr>
        <p:spPr>
          <a:xfrm>
            <a:off x="11847771" y="4845053"/>
            <a:ext cx="5358993" cy="2411546"/>
          </a:xfrm>
          <a:custGeom>
            <a:avLst/>
            <a:gdLst/>
            <a:ahLst/>
            <a:cxnLst/>
            <a:rect l="l" t="t" r="r" b="b"/>
            <a:pathLst>
              <a:path w="15074443" h="7690937">
                <a:moveTo>
                  <a:pt x="14446665" y="7636459"/>
                </a:moveTo>
                <a:cubicBezTo>
                  <a:pt x="14446665" y="7636459"/>
                  <a:pt x="13715791" y="7690937"/>
                  <a:pt x="11651600" y="7688316"/>
                </a:cubicBezTo>
                <a:cubicBezTo>
                  <a:pt x="5464265" y="7686153"/>
                  <a:pt x="1057074" y="7678329"/>
                  <a:pt x="1057074" y="7678329"/>
                </a:cubicBezTo>
                <a:cubicBezTo>
                  <a:pt x="812932" y="7669494"/>
                  <a:pt x="449110" y="7648264"/>
                  <a:pt x="282371" y="7590086"/>
                </a:cubicBezTo>
                <a:cubicBezTo>
                  <a:pt x="4469" y="7493123"/>
                  <a:pt x="0" y="7319844"/>
                  <a:pt x="0" y="5976017"/>
                </a:cubicBezTo>
                <a:lnTo>
                  <a:pt x="0" y="5975951"/>
                </a:lnTo>
                <a:cubicBezTo>
                  <a:pt x="8536" y="491230"/>
                  <a:pt x="0" y="345608"/>
                  <a:pt x="77597" y="223930"/>
                </a:cubicBezTo>
                <a:cubicBezTo>
                  <a:pt x="217372" y="4759"/>
                  <a:pt x="519255" y="4073"/>
                  <a:pt x="937909" y="4073"/>
                </a:cubicBezTo>
                <a:cubicBezTo>
                  <a:pt x="937909" y="4073"/>
                  <a:pt x="2868121" y="15681"/>
                  <a:pt x="9370121" y="7673"/>
                </a:cubicBezTo>
                <a:cubicBezTo>
                  <a:pt x="13496863" y="0"/>
                  <a:pt x="14213596" y="6979"/>
                  <a:pt x="14213596" y="6979"/>
                </a:cubicBezTo>
                <a:cubicBezTo>
                  <a:pt x="14581904" y="14458"/>
                  <a:pt x="14720164" y="42638"/>
                  <a:pt x="14917903" y="165219"/>
                </a:cubicBezTo>
                <a:cubicBezTo>
                  <a:pt x="15068921" y="258836"/>
                  <a:pt x="15074443" y="476157"/>
                  <a:pt x="15065302" y="5975950"/>
                </a:cubicBezTo>
                <a:lnTo>
                  <a:pt x="15065302" y="5976017"/>
                </a:lnTo>
                <a:cubicBezTo>
                  <a:pt x="15065301" y="7437809"/>
                  <a:pt x="15022517" y="7586397"/>
                  <a:pt x="14446665" y="7636459"/>
                </a:cubicBezTo>
                <a:close/>
              </a:path>
            </a:pathLst>
          </a:custGeom>
          <a:solidFill>
            <a:schemeClr val="accent4">
              <a:lumMod val="40000"/>
              <a:lumOff val="60000"/>
            </a:schemeClr>
          </a:solidFill>
        </p:spPr>
      </p:sp>
      <p:sp>
        <p:nvSpPr>
          <p:cNvPr id="16" name="TextBox 15"/>
          <p:cNvSpPr txBox="1"/>
          <p:nvPr/>
        </p:nvSpPr>
        <p:spPr>
          <a:xfrm>
            <a:off x="1300532" y="5056614"/>
            <a:ext cx="4369713" cy="2041456"/>
          </a:xfrm>
          <a:prstGeom prst="rect">
            <a:avLst/>
          </a:prstGeom>
          <a:noFill/>
        </p:spPr>
        <p:txBody>
          <a:bodyPr wrap="square" rtlCol="0">
            <a:spAutoFit/>
          </a:bodyPr>
          <a:lstStyle/>
          <a:p>
            <a:pPr algn="ctr">
              <a:lnSpc>
                <a:spcPct val="150000"/>
              </a:lnSpc>
            </a:pPr>
            <a:r>
              <a:rPr lang="en-US" sz="4500" smtClean="0">
                <a:latin typeface="Arial" panose="020B0604020202020204" pitchFamily="34" charset="0"/>
                <a:cs typeface="Arial" panose="020B0604020202020204" pitchFamily="34" charset="0"/>
              </a:rPr>
              <a:t>Bạn </a:t>
            </a:r>
          </a:p>
          <a:p>
            <a:pPr algn="ctr">
              <a:lnSpc>
                <a:spcPct val="150000"/>
              </a:lnSpc>
            </a:pPr>
            <a:r>
              <a:rPr lang="en-US" sz="4500" smtClean="0">
                <a:latin typeface="Arial" panose="020B0604020202020204" pitchFamily="34" charset="0"/>
                <a:cs typeface="Arial" panose="020B0604020202020204" pitchFamily="34" charset="0"/>
              </a:rPr>
              <a:t>chăm chỉ nhất </a:t>
            </a:r>
            <a:endParaRPr lang="en-US" sz="4500">
              <a:latin typeface="Arial" panose="020B0604020202020204" pitchFamily="34" charset="0"/>
              <a:cs typeface="Arial" panose="020B0604020202020204" pitchFamily="34" charset="0"/>
            </a:endParaRPr>
          </a:p>
        </p:txBody>
      </p:sp>
      <p:sp>
        <p:nvSpPr>
          <p:cNvPr id="24" name="TextBox 23"/>
          <p:cNvSpPr txBox="1"/>
          <p:nvPr/>
        </p:nvSpPr>
        <p:spPr>
          <a:xfrm>
            <a:off x="6729216" y="5056614"/>
            <a:ext cx="4369713" cy="2169825"/>
          </a:xfrm>
          <a:prstGeom prst="rect">
            <a:avLst/>
          </a:prstGeom>
          <a:noFill/>
        </p:spPr>
        <p:txBody>
          <a:bodyPr wrap="square" rtlCol="0">
            <a:spAutoFit/>
          </a:bodyPr>
          <a:lstStyle/>
          <a:p>
            <a:pPr algn="ctr">
              <a:lnSpc>
                <a:spcPct val="150000"/>
              </a:lnSpc>
            </a:pPr>
            <a:r>
              <a:rPr lang="en-US" sz="4500" smtClean="0">
                <a:latin typeface="Arial" panose="020B0604020202020204" pitchFamily="34" charset="0"/>
                <a:cs typeface="Arial" panose="020B0604020202020204" pitchFamily="34" charset="0"/>
              </a:rPr>
              <a:t>Bạn </a:t>
            </a:r>
          </a:p>
          <a:p>
            <a:pPr algn="ctr">
              <a:lnSpc>
                <a:spcPct val="150000"/>
              </a:lnSpc>
            </a:pPr>
            <a:r>
              <a:rPr lang="en-US" sz="4500">
                <a:latin typeface="Arial" panose="020B0604020202020204" pitchFamily="34" charset="0"/>
                <a:cs typeface="Arial" panose="020B0604020202020204" pitchFamily="34" charset="0"/>
              </a:rPr>
              <a:t>g</a:t>
            </a:r>
            <a:r>
              <a:rPr lang="en-US" sz="4500" smtClean="0">
                <a:latin typeface="Arial" panose="020B0604020202020204" pitchFamily="34" charset="0"/>
                <a:cs typeface="Arial" panose="020B0604020202020204" pitchFamily="34" charset="0"/>
              </a:rPr>
              <a:t>õ nhanh nhất</a:t>
            </a:r>
            <a:endParaRPr lang="en-US" sz="4500">
              <a:latin typeface="Arial" panose="020B0604020202020204" pitchFamily="34" charset="0"/>
              <a:cs typeface="Arial" panose="020B0604020202020204" pitchFamily="34" charset="0"/>
            </a:endParaRPr>
          </a:p>
        </p:txBody>
      </p:sp>
      <p:sp>
        <p:nvSpPr>
          <p:cNvPr id="26" name="TextBox 25"/>
          <p:cNvSpPr txBox="1"/>
          <p:nvPr/>
        </p:nvSpPr>
        <p:spPr>
          <a:xfrm>
            <a:off x="11935663" y="4965913"/>
            <a:ext cx="5118395" cy="2169825"/>
          </a:xfrm>
          <a:prstGeom prst="rect">
            <a:avLst/>
          </a:prstGeom>
          <a:noFill/>
        </p:spPr>
        <p:txBody>
          <a:bodyPr wrap="square" rtlCol="0">
            <a:spAutoFit/>
          </a:bodyPr>
          <a:lstStyle/>
          <a:p>
            <a:pPr algn="ctr">
              <a:lnSpc>
                <a:spcPct val="150000"/>
              </a:lnSpc>
            </a:pPr>
            <a:r>
              <a:rPr lang="en-US" sz="4500" smtClean="0">
                <a:latin typeface="Arial" panose="020B0604020202020204" pitchFamily="34" charset="0"/>
                <a:cs typeface="Arial" panose="020B0604020202020204" pitchFamily="34" charset="0"/>
              </a:rPr>
              <a:t>Bạn </a:t>
            </a:r>
          </a:p>
          <a:p>
            <a:pPr algn="ctr">
              <a:lnSpc>
                <a:spcPct val="150000"/>
              </a:lnSpc>
            </a:pPr>
            <a:r>
              <a:rPr lang="en-US" sz="4500">
                <a:latin typeface="Arial" panose="020B0604020202020204" pitchFamily="34" charset="0"/>
                <a:cs typeface="Arial" panose="020B0604020202020204" pitchFamily="34" charset="0"/>
              </a:rPr>
              <a:t>g</a:t>
            </a:r>
            <a:r>
              <a:rPr lang="en-US" sz="4500" smtClean="0">
                <a:latin typeface="Arial" panose="020B0604020202020204" pitchFamily="34" charset="0"/>
                <a:cs typeface="Arial" panose="020B0604020202020204" pitchFamily="34" charset="0"/>
              </a:rPr>
              <a:t>õ chính xác nhất</a:t>
            </a:r>
            <a:endParaRPr lang="en-US" sz="450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16"/>
          <a:stretch>
            <a:fillRect/>
          </a:stretch>
        </p:blipFill>
        <p:spPr>
          <a:xfrm rot="19885168">
            <a:off x="452205" y="4991170"/>
            <a:ext cx="1923214" cy="390070"/>
          </a:xfrm>
          <a:prstGeom prst="rect">
            <a:avLst/>
          </a:prstGeom>
        </p:spPr>
      </p:pic>
      <p:pic>
        <p:nvPicPr>
          <p:cNvPr id="27" name="Picture 26"/>
          <p:cNvPicPr>
            <a:picLocks noChangeAspect="1"/>
          </p:cNvPicPr>
          <p:nvPr/>
        </p:nvPicPr>
        <p:blipFill>
          <a:blip r:embed="rId16"/>
          <a:stretch>
            <a:fillRect/>
          </a:stretch>
        </p:blipFill>
        <p:spPr>
          <a:xfrm rot="2432343">
            <a:off x="15820950" y="4849235"/>
            <a:ext cx="1923214" cy="390070"/>
          </a:xfrm>
          <a:prstGeom prst="rect">
            <a:avLst/>
          </a:prstGeom>
        </p:spPr>
      </p:pic>
      <p:pic>
        <p:nvPicPr>
          <p:cNvPr id="28" name="Picture 27"/>
          <p:cNvPicPr>
            <a:picLocks noChangeAspect="1"/>
          </p:cNvPicPr>
          <p:nvPr/>
        </p:nvPicPr>
        <p:blipFill>
          <a:blip r:embed="rId16"/>
          <a:stretch>
            <a:fillRect/>
          </a:stretch>
        </p:blipFill>
        <p:spPr>
          <a:xfrm rot="435910">
            <a:off x="7848044" y="4461124"/>
            <a:ext cx="1923214" cy="783233"/>
          </a:xfrm>
          <a:prstGeom prst="rect">
            <a:avLst/>
          </a:prstGeom>
        </p:spPr>
      </p:pic>
      <p:pic>
        <p:nvPicPr>
          <p:cNvPr id="30" name="Picture 6"/>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367876" y="7976198"/>
            <a:ext cx="7315200" cy="2112264"/>
          </a:xfrm>
          <a:prstGeom prst="rect">
            <a:avLst/>
          </a:prstGeom>
        </p:spPr>
      </p:pic>
    </p:spTree>
    <p:extLst>
      <p:ext uri="{BB962C8B-B14F-4D97-AF65-F5344CB8AC3E}">
        <p14:creationId xmlns:p14="http://schemas.microsoft.com/office/powerpoint/2010/main" val="3641649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par>
                                <p:cTn id="18" presetID="16" presetClass="entr" presetSubtype="21"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par>
                                <p:cTn id="21" presetID="16" presetClass="entr" presetSubtype="2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par>
                                <p:cTn id="33" presetID="16" presetClass="entr" presetSubtype="21"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6" grpId="0"/>
      <p:bldP spid="24"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sp>
        <p:nvSpPr>
          <p:cNvPr id="25" name="Rounded Rectangle 24"/>
          <p:cNvSpPr/>
          <p:nvPr/>
        </p:nvSpPr>
        <p:spPr>
          <a:xfrm>
            <a:off x="762000" y="1654451"/>
            <a:ext cx="16790217" cy="8153400"/>
          </a:xfrm>
          <a:prstGeom prst="roundRect">
            <a:avLst>
              <a:gd name="adj" fmla="val 102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2351547" y="731121"/>
            <a:ext cx="13763294" cy="923330"/>
          </a:xfrm>
          <a:prstGeom prst="rect">
            <a:avLst/>
          </a:prstGeom>
        </p:spPr>
        <p:txBody>
          <a:bodyPr lIns="0" tIns="0" rIns="0" bIns="0" rtlCol="0" anchor="t">
            <a:spAutoFit/>
          </a:bodyPr>
          <a:lstStyle/>
          <a:p>
            <a:pPr marL="0" lvl="0" indent="0" algn="ctr">
              <a:lnSpc>
                <a:spcPts val="7200"/>
              </a:lnSpc>
              <a:spcBef>
                <a:spcPct val="0"/>
              </a:spcBef>
            </a:pPr>
            <a:r>
              <a:rPr lang="en-US" sz="6000" b="1" smtClean="0">
                <a:latin typeface="Arial" panose="020B0604020202020204" pitchFamily="34" charset="0"/>
                <a:cs typeface="Arial" panose="020B0604020202020204" pitchFamily="34" charset="0"/>
              </a:rPr>
              <a:t>LUYỆN TẬP VÀ VẬN DỤNG </a:t>
            </a:r>
            <a:endParaRPr lang="en-US" sz="6000" b="1" u="none">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39082">
            <a:off x="16460587" y="989380"/>
            <a:ext cx="2108060" cy="68991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12898" b="27291"/>
          <a:stretch>
            <a:fillRect/>
          </a:stretch>
        </p:blipFill>
        <p:spPr>
          <a:xfrm>
            <a:off x="15858887" y="8947343"/>
            <a:ext cx="2829661" cy="22676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489966">
            <a:off x="-136939" y="120511"/>
            <a:ext cx="2125827" cy="1240710"/>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t="29629" r="32067"/>
          <a:stretch>
            <a:fillRect/>
          </a:stretch>
        </p:blipFill>
        <p:spPr>
          <a:xfrm rot="10799999">
            <a:off x="-330919" y="2028862"/>
            <a:ext cx="1828605" cy="1927957"/>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r="55716"/>
          <a:stretch>
            <a:fillRect/>
          </a:stretch>
        </p:blipFill>
        <p:spPr>
          <a:xfrm rot="-7262247">
            <a:off x="1764472" y="-74727"/>
            <a:ext cx="1825488" cy="831952"/>
          </a:xfrm>
          <a:prstGeom prst="rect">
            <a:avLst/>
          </a:prstGeom>
        </p:spPr>
      </p:pic>
      <p:pic>
        <p:nvPicPr>
          <p:cNvPr id="5" name="Picture 4"/>
          <p:cNvPicPr>
            <a:picLocks noChangeAspect="1"/>
          </p:cNvPicPr>
          <p:nvPr/>
        </p:nvPicPr>
        <p:blipFill rotWithShape="1">
          <a:blip r:embed="rId16">
            <a:extLst>
              <a:ext uri="{28A0092B-C50C-407E-A947-70E740481C1C}">
                <a14:useLocalDpi xmlns:a14="http://schemas.microsoft.com/office/drawing/2010/main" val="0"/>
              </a:ext>
            </a:extLst>
          </a:blip>
          <a:srcRect l="13291" t="9601" r="12658" b="30077"/>
          <a:stretch/>
        </p:blipFill>
        <p:spPr>
          <a:xfrm>
            <a:off x="5257800" y="3564191"/>
            <a:ext cx="9797070" cy="6269631"/>
          </a:xfrm>
          <a:prstGeom prst="rect">
            <a:avLst/>
          </a:prstGeom>
        </p:spPr>
      </p:pic>
      <p:sp>
        <p:nvSpPr>
          <p:cNvPr id="14" name="TextBox 13"/>
          <p:cNvSpPr txBox="1"/>
          <p:nvPr/>
        </p:nvSpPr>
        <p:spPr>
          <a:xfrm>
            <a:off x="1850185" y="1997080"/>
            <a:ext cx="14023635" cy="2169825"/>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500" i="1" smtClean="0">
                <a:latin typeface="Arial" panose="020B0604020202020204" pitchFamily="34" charset="0"/>
                <a:cs typeface="Arial" panose="020B0604020202020204" pitchFamily="34" charset="0"/>
              </a:rPr>
              <a:t>Những bạn có thành tích tốt sẽ được vinh danh ở khu vinh dự của lớp:</a:t>
            </a:r>
            <a:endParaRPr lang="en-US" sz="4500" i="1">
              <a:latin typeface="Arial" panose="020B0604020202020204" pitchFamily="34" charset="0"/>
              <a:cs typeface="Arial" panose="020B0604020202020204" pitchFamily="34" charset="0"/>
            </a:endParaRPr>
          </a:p>
        </p:txBody>
      </p:sp>
      <p:pic>
        <p:nvPicPr>
          <p:cNvPr id="29"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5819"/>
          <a:stretch>
            <a:fillRect/>
          </a:stretch>
        </p:blipFill>
        <p:spPr>
          <a:xfrm>
            <a:off x="455470" y="4984488"/>
            <a:ext cx="3492583" cy="5183772"/>
          </a:xfrm>
          <a:prstGeom prst="rect">
            <a:avLst/>
          </a:prstGeom>
        </p:spPr>
      </p:pic>
    </p:spTree>
    <p:extLst>
      <p:ext uri="{BB962C8B-B14F-4D97-AF65-F5344CB8AC3E}">
        <p14:creationId xmlns:p14="http://schemas.microsoft.com/office/powerpoint/2010/main" val="4108472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sp>
        <p:nvSpPr>
          <p:cNvPr id="25" name="Rounded Rectangle 24"/>
          <p:cNvSpPr/>
          <p:nvPr/>
        </p:nvSpPr>
        <p:spPr>
          <a:xfrm>
            <a:off x="771118" y="1654451"/>
            <a:ext cx="16790217" cy="8153400"/>
          </a:xfrm>
          <a:prstGeom prst="roundRect">
            <a:avLst>
              <a:gd name="adj" fmla="val 102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39082">
            <a:off x="16460587" y="989380"/>
            <a:ext cx="2108060" cy="68991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12898" b="27291"/>
          <a:stretch>
            <a:fillRect/>
          </a:stretch>
        </p:blipFill>
        <p:spPr>
          <a:xfrm>
            <a:off x="15458339" y="8070964"/>
            <a:ext cx="2829661" cy="22676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489966">
            <a:off x="-136939" y="120511"/>
            <a:ext cx="2125827" cy="1240710"/>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t="29629" r="32067"/>
          <a:stretch>
            <a:fillRect/>
          </a:stretch>
        </p:blipFill>
        <p:spPr>
          <a:xfrm rot="10799999">
            <a:off x="-330919" y="2028862"/>
            <a:ext cx="1828605" cy="1927957"/>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r="55716"/>
          <a:stretch>
            <a:fillRect/>
          </a:stretch>
        </p:blipFill>
        <p:spPr>
          <a:xfrm rot="-7262247">
            <a:off x="1764472" y="-74727"/>
            <a:ext cx="1825488" cy="831952"/>
          </a:xfrm>
          <a:prstGeom prst="rect">
            <a:avLst/>
          </a:prstGeom>
        </p:spPr>
      </p:pic>
      <p:sp>
        <p:nvSpPr>
          <p:cNvPr id="26" name="TextBox 25"/>
          <p:cNvSpPr txBox="1"/>
          <p:nvPr/>
        </p:nvSpPr>
        <p:spPr>
          <a:xfrm>
            <a:off x="1468388" y="2276548"/>
            <a:ext cx="15395676" cy="1205073"/>
          </a:xfrm>
          <a:prstGeom prst="rect">
            <a:avLst/>
          </a:prstGeom>
          <a:noFill/>
        </p:spPr>
        <p:txBody>
          <a:bodyPr wrap="square" rtlCol="0">
            <a:spAutoFit/>
          </a:bodyPr>
          <a:lstStyle/>
          <a:p>
            <a:pPr algn="ctr">
              <a:lnSpc>
                <a:spcPct val="150000"/>
              </a:lnSpc>
            </a:pPr>
            <a:r>
              <a:rPr lang="en-US" sz="5500" b="1" smtClean="0">
                <a:latin typeface="Arial" panose="020B0604020202020204" pitchFamily="34" charset="0"/>
                <a:cs typeface="Arial" panose="020B0604020202020204" pitchFamily="34" charset="0"/>
              </a:rPr>
              <a:t>TỔNG KẾT </a:t>
            </a:r>
            <a:endParaRPr lang="en-US" sz="5500" b="1">
              <a:latin typeface="Arial" panose="020B0604020202020204" pitchFamily="34" charset="0"/>
              <a:cs typeface="Arial" panose="020B0604020202020204" pitchFamily="34" charset="0"/>
            </a:endParaRPr>
          </a:p>
        </p:txBody>
      </p:sp>
      <p:sp>
        <p:nvSpPr>
          <p:cNvPr id="5" name="Cloud Callout 4"/>
          <p:cNvSpPr/>
          <p:nvPr/>
        </p:nvSpPr>
        <p:spPr>
          <a:xfrm>
            <a:off x="1451475" y="4037633"/>
            <a:ext cx="11103815" cy="5376593"/>
          </a:xfrm>
          <a:prstGeom prst="cloudCallout">
            <a:avLst>
              <a:gd name="adj1" fmla="val -62191"/>
              <a:gd name="adj2" fmla="val 44751"/>
            </a:avLst>
          </a:prstGeom>
          <a:ln w="38100">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algn="just">
              <a:lnSpc>
                <a:spcPct val="150000"/>
              </a:lnSpc>
            </a:pPr>
            <a:r>
              <a:rPr lang="en-US" sz="4500">
                <a:solidFill>
                  <a:schemeClr val="tx1"/>
                </a:solidFill>
                <a:latin typeface="Arial" panose="020B0604020202020204" pitchFamily="34" charset="0"/>
                <a:cs typeface="Arial" panose="020B0604020202020204" pitchFamily="34" charset="0"/>
              </a:rPr>
              <a:t>Em hãy tiếp tục luyện tập gõ phím và ghi vào phiếu theo dõi kết quả để nâng cao thành tích của mình. </a:t>
            </a:r>
          </a:p>
        </p:txBody>
      </p:sp>
      <p:pic>
        <p:nvPicPr>
          <p:cNvPr id="12"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204008" y="3481621"/>
            <a:ext cx="3123762" cy="6339738"/>
          </a:xfrm>
          <a:prstGeom prst="rect">
            <a:avLst/>
          </a:prstGeom>
        </p:spPr>
      </p:pic>
    </p:spTree>
    <p:extLst>
      <p:ext uri="{BB962C8B-B14F-4D97-AF65-F5344CB8AC3E}">
        <p14:creationId xmlns:p14="http://schemas.microsoft.com/office/powerpoint/2010/main" val="3262313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38146"/>
          <a:stretch>
            <a:fillRect/>
          </a:stretch>
        </p:blipFill>
        <p:spPr>
          <a:xfrm rot="-207452">
            <a:off x="4922713" y="388215"/>
            <a:ext cx="13187673" cy="10385151"/>
          </a:xfrm>
          <a:prstGeom prst="rect">
            <a:avLst/>
          </a:prstGeom>
        </p:spPr>
      </p:pic>
      <p:sp>
        <p:nvSpPr>
          <p:cNvPr id="3" name="TextBox 3"/>
          <p:cNvSpPr txBox="1"/>
          <p:nvPr/>
        </p:nvSpPr>
        <p:spPr>
          <a:xfrm>
            <a:off x="6449706" y="2375233"/>
            <a:ext cx="8616552" cy="923330"/>
          </a:xfrm>
          <a:prstGeom prst="rect">
            <a:avLst/>
          </a:prstGeom>
        </p:spPr>
        <p:txBody>
          <a:bodyPr wrap="square" lIns="0" tIns="0" rIns="0" bIns="0" rtlCol="0" anchor="t">
            <a:spAutoFit/>
          </a:bodyPr>
          <a:lstStyle/>
          <a:p>
            <a:pPr marL="0" lvl="0" indent="0" algn="l">
              <a:lnSpc>
                <a:spcPts val="7200"/>
              </a:lnSpc>
              <a:spcBef>
                <a:spcPct val="0"/>
              </a:spcBef>
            </a:pPr>
            <a:r>
              <a:rPr lang="en-US" sz="6000" b="1" u="none" smtClean="0">
                <a:latin typeface="Arial" panose="020B0604020202020204" pitchFamily="34" charset="0"/>
                <a:cs typeface="Arial" panose="020B0604020202020204" pitchFamily="34" charset="0"/>
              </a:rPr>
              <a:t>HƯỚNG DẪN VỀ NHÀ </a:t>
            </a:r>
            <a:endParaRPr lang="en-US" sz="6000" b="1" u="none">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t="32235"/>
          <a:stretch>
            <a:fillRect/>
          </a:stretch>
        </p:blipFill>
        <p:spPr>
          <a:xfrm flipH="1">
            <a:off x="959544" y="-433449"/>
            <a:ext cx="3728688" cy="242567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38925">
            <a:off x="15052506" y="2119612"/>
            <a:ext cx="2283141" cy="747210"/>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86205" y="5855290"/>
            <a:ext cx="4849087" cy="4655124"/>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909613" y="4060456"/>
            <a:ext cx="1282261" cy="1198914"/>
          </a:xfrm>
          <a:prstGeom prst="rect">
            <a:avLst/>
          </a:prstGeom>
        </p:spPr>
      </p:pic>
      <p:pic>
        <p:nvPicPr>
          <p:cNvPr id="16" name="Picture 16"/>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700000">
            <a:off x="-1208605" y="899286"/>
            <a:ext cx="3268340" cy="3326555"/>
          </a:xfrm>
          <a:prstGeom prst="rect">
            <a:avLst/>
          </a:prstGeom>
        </p:spPr>
      </p:pic>
      <p:sp>
        <p:nvSpPr>
          <p:cNvPr id="17" name="TextBox 16"/>
          <p:cNvSpPr txBox="1"/>
          <p:nvPr/>
        </p:nvSpPr>
        <p:spPr>
          <a:xfrm>
            <a:off x="5500182" y="3770112"/>
            <a:ext cx="10515600" cy="5632311"/>
          </a:xfrm>
          <a:prstGeom prst="rect">
            <a:avLst/>
          </a:prstGeom>
          <a:noFill/>
        </p:spPr>
        <p:txBody>
          <a:bodyPr wrap="square" rtlCol="0">
            <a:spAutoFit/>
          </a:bodyPr>
          <a:lstStyle/>
          <a:p>
            <a:pPr marL="914400" indent="-914400">
              <a:lnSpc>
                <a:spcPct val="200000"/>
              </a:lnSpc>
              <a:buFont typeface="+mj-lt"/>
              <a:buAutoNum type="arabicPeriod"/>
            </a:pPr>
            <a:r>
              <a:rPr lang="en-US" sz="4500" smtClean="0">
                <a:latin typeface="Arial" panose="020B0604020202020204" pitchFamily="34" charset="0"/>
                <a:cs typeface="Arial" panose="020B0604020202020204" pitchFamily="34" charset="0"/>
              </a:rPr>
              <a:t>Ôn luyện lại cách gõ phím trên các phần mềm Wordpad và RapidTyping</a:t>
            </a:r>
          </a:p>
          <a:p>
            <a:pPr marL="914400" indent="-914400">
              <a:lnSpc>
                <a:spcPct val="200000"/>
              </a:lnSpc>
              <a:buFont typeface="+mj-lt"/>
              <a:buAutoNum type="arabicPeriod"/>
            </a:pPr>
            <a:r>
              <a:rPr lang="en-US" sz="4500" smtClean="0">
                <a:latin typeface="Arial" panose="020B0604020202020204" pitchFamily="34" charset="0"/>
                <a:cs typeface="Arial" panose="020B0604020202020204" pitchFamily="34" charset="0"/>
              </a:rPr>
              <a:t>Chuẩn bị, đọc trước bài học của buổi sau, </a:t>
            </a:r>
            <a:r>
              <a:rPr lang="en-US" sz="4500" b="1" i="1" smtClean="0">
                <a:latin typeface="Arial" panose="020B0604020202020204" pitchFamily="34" charset="0"/>
                <a:cs typeface="Arial" panose="020B0604020202020204" pitchFamily="34" charset="0"/>
              </a:rPr>
              <a:t>Bài 1. Thông tin trên Internet</a:t>
            </a:r>
            <a:endParaRPr lang="en-US" sz="4500" b="1" i="1">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barn(inVertic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barn(inVertical)">
                                      <p:cBhvr>
                                        <p:cTn id="1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9412"/>
          <a:stretch>
            <a:fillRect/>
          </a:stretch>
        </p:blipFill>
        <p:spPr>
          <a:xfrm>
            <a:off x="0" y="0"/>
            <a:ext cx="2970481" cy="314794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17284" r="21180"/>
          <a:stretch>
            <a:fillRect/>
          </a:stretch>
        </p:blipFill>
        <p:spPr>
          <a:xfrm>
            <a:off x="1784608" y="-36612"/>
            <a:ext cx="7295172" cy="832144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7734" t="16716"/>
          <a:stretch>
            <a:fillRect/>
          </a:stretch>
        </p:blipFill>
        <p:spPr>
          <a:xfrm>
            <a:off x="8889281" y="-93762"/>
            <a:ext cx="7614111" cy="8378598"/>
          </a:xfrm>
          <a:prstGeom prst="rect">
            <a:avLst/>
          </a:prstGeom>
        </p:spPr>
      </p:pic>
      <p:sp>
        <p:nvSpPr>
          <p:cNvPr id="5" name="TextBox 5"/>
          <p:cNvSpPr txBox="1"/>
          <p:nvPr/>
        </p:nvSpPr>
        <p:spPr>
          <a:xfrm>
            <a:off x="1956468" y="2896384"/>
            <a:ext cx="14246624" cy="3693319"/>
          </a:xfrm>
          <a:prstGeom prst="rect">
            <a:avLst/>
          </a:prstGeom>
        </p:spPr>
        <p:txBody>
          <a:bodyPr lIns="0" tIns="0" rIns="0" bIns="0" rtlCol="0" anchor="t">
            <a:spAutoFit/>
          </a:bodyPr>
          <a:lstStyle/>
          <a:p>
            <a:pPr marL="0" lvl="0" indent="0" algn="ctr">
              <a:lnSpc>
                <a:spcPts val="14400"/>
              </a:lnSpc>
              <a:spcBef>
                <a:spcPct val="0"/>
              </a:spcBef>
            </a:pPr>
            <a:r>
              <a:rPr lang="en-US" sz="7200" b="1" u="none" smtClean="0">
                <a:latin typeface="Arial" panose="020B0604020202020204" pitchFamily="34" charset="0"/>
                <a:cs typeface="Arial" panose="020B0604020202020204" pitchFamily="34" charset="0"/>
              </a:rPr>
              <a:t>CẢM ƠN CÁC EM ĐÃ CHÚ Ý LẮNG NGHE BÀI GIẢNG!</a:t>
            </a:r>
            <a:endParaRPr lang="en-US" sz="7200" b="1" u="none">
              <a:latin typeface="Arial" panose="020B0604020202020204" pitchFamily="34" charset="0"/>
              <a:cs typeface="Arial" panose="020B0604020202020204" pitchFamily="34" charset="0"/>
            </a:endParaRPr>
          </a:p>
        </p:txBody>
      </p:sp>
      <p:grpSp>
        <p:nvGrpSpPr>
          <p:cNvPr id="6" name="Group 6"/>
          <p:cNvGrpSpPr/>
          <p:nvPr/>
        </p:nvGrpSpPr>
        <p:grpSpPr>
          <a:xfrm>
            <a:off x="0" y="9541197"/>
            <a:ext cx="18288000" cy="745803"/>
            <a:chOff x="0" y="0"/>
            <a:chExt cx="6186311" cy="252284"/>
          </a:xfrm>
        </p:grpSpPr>
        <p:sp>
          <p:nvSpPr>
            <p:cNvPr id="7" name="Freeform 7"/>
            <p:cNvSpPr/>
            <p:nvPr/>
          </p:nvSpPr>
          <p:spPr>
            <a:xfrm>
              <a:off x="0" y="0"/>
              <a:ext cx="6186311" cy="252284"/>
            </a:xfrm>
            <a:custGeom>
              <a:avLst/>
              <a:gdLst/>
              <a:ahLst/>
              <a:cxnLst/>
              <a:rect l="l" t="t" r="r" b="b"/>
              <a:pathLst>
                <a:path w="6186311" h="252284">
                  <a:moveTo>
                    <a:pt x="0" y="0"/>
                  </a:moveTo>
                  <a:lnTo>
                    <a:pt x="6186311" y="0"/>
                  </a:lnTo>
                  <a:lnTo>
                    <a:pt x="6186311" y="252284"/>
                  </a:lnTo>
                  <a:lnTo>
                    <a:pt x="0" y="252284"/>
                  </a:lnTo>
                  <a:close/>
                </a:path>
              </a:pathLst>
            </a:custGeom>
            <a:solidFill>
              <a:srgbClr val="F46E16"/>
            </a:solidFill>
          </p:spPr>
        </p:sp>
      </p:grpSp>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86143" y="4573581"/>
            <a:ext cx="1196930" cy="1119130"/>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05585">
            <a:off x="16863430" y="1739945"/>
            <a:ext cx="791740" cy="133627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41250">
            <a:off x="7022381" y="6426543"/>
            <a:ext cx="4114800" cy="319395"/>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6727855" y="6826089"/>
            <a:ext cx="4832291" cy="2917495"/>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306461" y="7725271"/>
            <a:ext cx="1196930" cy="1119130"/>
          </a:xfrm>
          <a:prstGeom prst="rect">
            <a:avLst/>
          </a:prstGeom>
        </p:spPr>
      </p:pic>
    </p:spTree>
    <p:extLst>
      <p:ext uri="{BB962C8B-B14F-4D97-AF65-F5344CB8AC3E}">
        <p14:creationId xmlns:p14="http://schemas.microsoft.com/office/powerpoint/2010/main" val="3051926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5601" b="43136"/>
          <a:stretch>
            <a:fillRect/>
          </a:stretch>
        </p:blipFill>
        <p:spPr>
          <a:xfrm flipH="1">
            <a:off x="-1090202" y="3826680"/>
            <a:ext cx="6861351" cy="6133059"/>
          </a:xfrm>
          <a:prstGeom prst="rect">
            <a:avLst/>
          </a:prstGeom>
        </p:spPr>
      </p:pic>
      <p:grpSp>
        <p:nvGrpSpPr>
          <p:cNvPr id="4" name="Group 4"/>
          <p:cNvGrpSpPr/>
          <p:nvPr/>
        </p:nvGrpSpPr>
        <p:grpSpPr>
          <a:xfrm>
            <a:off x="7073662" y="4481202"/>
            <a:ext cx="10185638" cy="4777098"/>
            <a:chOff x="0" y="0"/>
            <a:chExt cx="3290570" cy="3295650"/>
          </a:xfrm>
        </p:grpSpPr>
        <p:sp>
          <p:nvSpPr>
            <p:cNvPr id="5" name="Freeform 5"/>
            <p:cNvSpPr/>
            <p:nvPr/>
          </p:nvSpPr>
          <p:spPr>
            <a:xfrm>
              <a:off x="0" y="0"/>
              <a:ext cx="3623121" cy="1492333"/>
            </a:xfrm>
            <a:custGeom>
              <a:avLst/>
              <a:gdLst/>
              <a:ahLst/>
              <a:cxnLst/>
              <a:rect l="l" t="t" r="r" b="b"/>
              <a:pathLst>
                <a:path w="3623121" h="1492333">
                  <a:moveTo>
                    <a:pt x="3623121" y="5239"/>
                  </a:moveTo>
                  <a:lnTo>
                    <a:pt x="0" y="5239"/>
                  </a:lnTo>
                  <a:lnTo>
                    <a:pt x="0" y="0"/>
                  </a:lnTo>
                  <a:lnTo>
                    <a:pt x="3623121" y="0"/>
                  </a:lnTo>
                  <a:lnTo>
                    <a:pt x="3623121" y="5239"/>
                  </a:lnTo>
                  <a:close/>
                  <a:moveTo>
                    <a:pt x="3623121" y="212161"/>
                  </a:moveTo>
                  <a:lnTo>
                    <a:pt x="0" y="212161"/>
                  </a:lnTo>
                  <a:lnTo>
                    <a:pt x="0" y="217400"/>
                  </a:lnTo>
                  <a:lnTo>
                    <a:pt x="3623121" y="217400"/>
                  </a:lnTo>
                  <a:lnTo>
                    <a:pt x="3623121" y="212161"/>
                  </a:lnTo>
                  <a:close/>
                  <a:moveTo>
                    <a:pt x="3623121" y="424978"/>
                  </a:moveTo>
                  <a:lnTo>
                    <a:pt x="0" y="424978"/>
                  </a:lnTo>
                  <a:lnTo>
                    <a:pt x="0" y="430216"/>
                  </a:lnTo>
                  <a:lnTo>
                    <a:pt x="3623121" y="430216"/>
                  </a:lnTo>
                  <a:lnTo>
                    <a:pt x="3623121" y="424978"/>
                  </a:lnTo>
                  <a:close/>
                  <a:moveTo>
                    <a:pt x="3623121" y="637139"/>
                  </a:moveTo>
                  <a:lnTo>
                    <a:pt x="0" y="637139"/>
                  </a:lnTo>
                  <a:lnTo>
                    <a:pt x="0" y="642378"/>
                  </a:lnTo>
                  <a:lnTo>
                    <a:pt x="3623121" y="642378"/>
                  </a:lnTo>
                  <a:lnTo>
                    <a:pt x="3623121" y="637139"/>
                  </a:lnTo>
                  <a:close/>
                  <a:moveTo>
                    <a:pt x="3623121" y="849300"/>
                  </a:moveTo>
                  <a:lnTo>
                    <a:pt x="0" y="849300"/>
                  </a:lnTo>
                  <a:lnTo>
                    <a:pt x="0" y="854539"/>
                  </a:lnTo>
                  <a:lnTo>
                    <a:pt x="3623121" y="854539"/>
                  </a:lnTo>
                  <a:lnTo>
                    <a:pt x="3623121" y="849300"/>
                  </a:lnTo>
                  <a:close/>
                  <a:moveTo>
                    <a:pt x="3623121" y="1062116"/>
                  </a:moveTo>
                  <a:lnTo>
                    <a:pt x="0" y="1062116"/>
                  </a:lnTo>
                  <a:lnTo>
                    <a:pt x="0" y="1067355"/>
                  </a:lnTo>
                  <a:lnTo>
                    <a:pt x="3623121" y="1067355"/>
                  </a:lnTo>
                  <a:lnTo>
                    <a:pt x="3623121" y="1062116"/>
                  </a:lnTo>
                  <a:close/>
                  <a:moveTo>
                    <a:pt x="3623121" y="1274278"/>
                  </a:moveTo>
                  <a:lnTo>
                    <a:pt x="0" y="1274278"/>
                  </a:lnTo>
                  <a:lnTo>
                    <a:pt x="0" y="1279516"/>
                  </a:lnTo>
                  <a:lnTo>
                    <a:pt x="3623121" y="1279516"/>
                  </a:lnTo>
                  <a:lnTo>
                    <a:pt x="3623121" y="1274278"/>
                  </a:lnTo>
                  <a:close/>
                  <a:moveTo>
                    <a:pt x="3623121" y="1487094"/>
                  </a:moveTo>
                  <a:lnTo>
                    <a:pt x="0" y="1487094"/>
                  </a:lnTo>
                  <a:lnTo>
                    <a:pt x="0" y="1492333"/>
                  </a:lnTo>
                  <a:lnTo>
                    <a:pt x="3623121" y="1492333"/>
                  </a:lnTo>
                  <a:lnTo>
                    <a:pt x="3623121" y="1487094"/>
                  </a:lnTo>
                  <a:close/>
                </a:path>
              </a:pathLst>
            </a:custGeom>
            <a:solidFill>
              <a:srgbClr val="F46E16">
                <a:alpha val="49804"/>
              </a:srgbClr>
            </a:solidFill>
          </p:spPr>
        </p:sp>
      </p:grpSp>
      <p:grpSp>
        <p:nvGrpSpPr>
          <p:cNvPr id="15" name="Group 15"/>
          <p:cNvGrpSpPr/>
          <p:nvPr/>
        </p:nvGrpSpPr>
        <p:grpSpPr>
          <a:xfrm>
            <a:off x="0" y="0"/>
            <a:ext cx="18288000" cy="2647950"/>
            <a:chOff x="0" y="0"/>
            <a:chExt cx="6186311" cy="895726"/>
          </a:xfrm>
          <a:solidFill>
            <a:schemeClr val="accent5">
              <a:lumMod val="60000"/>
              <a:lumOff val="40000"/>
            </a:schemeClr>
          </a:solidFill>
        </p:grpSpPr>
        <p:sp>
          <p:nvSpPr>
            <p:cNvPr id="16" name="Freeform 16"/>
            <p:cNvSpPr/>
            <p:nvPr/>
          </p:nvSpPr>
          <p:spPr>
            <a:xfrm>
              <a:off x="0" y="0"/>
              <a:ext cx="6186311" cy="895726"/>
            </a:xfrm>
            <a:custGeom>
              <a:avLst/>
              <a:gdLst/>
              <a:ahLst/>
              <a:cxnLst/>
              <a:rect l="l" t="t" r="r" b="b"/>
              <a:pathLst>
                <a:path w="6186311" h="895726">
                  <a:moveTo>
                    <a:pt x="0" y="0"/>
                  </a:moveTo>
                  <a:lnTo>
                    <a:pt x="6186311" y="0"/>
                  </a:lnTo>
                  <a:lnTo>
                    <a:pt x="6186311" y="895726"/>
                  </a:lnTo>
                  <a:lnTo>
                    <a:pt x="0" y="895726"/>
                  </a:lnTo>
                  <a:close/>
                </a:path>
              </a:pathLst>
            </a:custGeom>
            <a:grpFill/>
          </p:spPr>
        </p:sp>
      </p:gr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9412" r="45694"/>
          <a:stretch>
            <a:fillRect/>
          </a:stretch>
        </p:blipFill>
        <p:spPr>
          <a:xfrm>
            <a:off x="16802760" y="0"/>
            <a:ext cx="1472101" cy="3147948"/>
          </a:xfrm>
          <a:prstGeom prst="rect">
            <a:avLst/>
          </a:prstGeom>
        </p:spPr>
      </p:pic>
      <p:sp>
        <p:nvSpPr>
          <p:cNvPr id="18" name="TextBox 18"/>
          <p:cNvSpPr txBox="1"/>
          <p:nvPr/>
        </p:nvSpPr>
        <p:spPr>
          <a:xfrm>
            <a:off x="3534035" y="859234"/>
            <a:ext cx="11219929" cy="944618"/>
          </a:xfrm>
          <a:prstGeom prst="rect">
            <a:avLst/>
          </a:prstGeom>
        </p:spPr>
        <p:txBody>
          <a:bodyPr lIns="0" tIns="0" rIns="0" bIns="0" rtlCol="0" anchor="t">
            <a:spAutoFit/>
          </a:bodyPr>
          <a:lstStyle/>
          <a:p>
            <a:pPr marL="0" lvl="0" indent="0" algn="ctr">
              <a:lnSpc>
                <a:spcPts val="8000"/>
              </a:lnSpc>
              <a:spcBef>
                <a:spcPct val="0"/>
              </a:spcBef>
            </a:pPr>
            <a:r>
              <a:rPr lang="en-US" sz="6000" b="1" smtClean="0">
                <a:latin typeface="Arial" panose="020B0604020202020204" pitchFamily="34" charset="0"/>
                <a:cs typeface="Arial" panose="020B0604020202020204" pitchFamily="34" charset="0"/>
              </a:rPr>
              <a:t>KHỞI ĐỘNG</a:t>
            </a:r>
            <a:endParaRPr lang="en-US" sz="6000" b="1">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33308">
            <a:off x="16013973" y="8037487"/>
            <a:ext cx="2021662" cy="2228284"/>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t="19134"/>
          <a:stretch>
            <a:fillRect/>
          </a:stretch>
        </p:blipFill>
        <p:spPr>
          <a:xfrm>
            <a:off x="0" y="0"/>
            <a:ext cx="2562167" cy="3147948"/>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297030" y="4079276"/>
            <a:ext cx="859735" cy="803852"/>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239082">
            <a:off x="4635923" y="9142997"/>
            <a:ext cx="1656347" cy="542077"/>
          </a:xfrm>
          <a:prstGeom prst="rect">
            <a:avLst/>
          </a:prstGeom>
        </p:spPr>
      </p:pic>
      <p:pic>
        <p:nvPicPr>
          <p:cNvPr id="23" name="Picture 2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745468">
            <a:off x="16137925" y="521769"/>
            <a:ext cx="758111" cy="1279512"/>
          </a:xfrm>
          <a:prstGeom prst="rect">
            <a:avLst/>
          </a:prstGeom>
        </p:spPr>
      </p:pic>
      <p:sp>
        <p:nvSpPr>
          <p:cNvPr id="27" name="TextBox 26"/>
          <p:cNvSpPr txBox="1"/>
          <p:nvPr/>
        </p:nvSpPr>
        <p:spPr>
          <a:xfrm>
            <a:off x="4441597" y="2878368"/>
            <a:ext cx="9404804" cy="784830"/>
          </a:xfrm>
          <a:prstGeom prst="rect">
            <a:avLst/>
          </a:prstGeom>
          <a:noFill/>
        </p:spPr>
        <p:txBody>
          <a:bodyPr wrap="square" rtlCol="0">
            <a:spAutoFit/>
          </a:bodyPr>
          <a:lstStyle/>
          <a:p>
            <a:r>
              <a:rPr lang="en-US" sz="4500" b="1" i="1" smtClean="0">
                <a:latin typeface="Arial" panose="020B0604020202020204" pitchFamily="34" charset="0"/>
                <a:cs typeface="Arial" panose="020B0604020202020204" pitchFamily="34" charset="0"/>
              </a:rPr>
              <a:t>Phát biểu sau đây đúng hay sai?</a:t>
            </a:r>
            <a:endParaRPr lang="en-US" sz="4500" b="1" i="1">
              <a:latin typeface="Arial" panose="020B0604020202020204" pitchFamily="34" charset="0"/>
              <a:cs typeface="Arial" panose="020B0604020202020204" pitchFamily="34" charset="0"/>
            </a:endParaRPr>
          </a:p>
        </p:txBody>
      </p:sp>
      <p:sp>
        <p:nvSpPr>
          <p:cNvPr id="29" name="Rounded Rectangle 28"/>
          <p:cNvSpPr/>
          <p:nvPr/>
        </p:nvSpPr>
        <p:spPr>
          <a:xfrm>
            <a:off x="6050456" y="4231082"/>
            <a:ext cx="10471604" cy="1750618"/>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smtClean="0">
                <a:solidFill>
                  <a:schemeClr val="tx1"/>
                </a:solidFill>
                <a:latin typeface="Arial" panose="020B0604020202020204" pitchFamily="34" charset="0"/>
                <a:cs typeface="Arial" panose="020B0604020202020204" pitchFamily="34" charset="0"/>
              </a:rPr>
              <a:t>1. Hai ngón tay trỏ luôn đạt ở phím F và phím J trên hàng phím cơ sở.</a:t>
            </a:r>
            <a:endParaRPr lang="en-US" sz="4000">
              <a:solidFill>
                <a:schemeClr val="tx1"/>
              </a:solidFill>
              <a:latin typeface="Arial" panose="020B0604020202020204" pitchFamily="34" charset="0"/>
              <a:cs typeface="Arial" panose="020B0604020202020204" pitchFamily="34" charset="0"/>
            </a:endParaRPr>
          </a:p>
        </p:txBody>
      </p:sp>
      <p:sp>
        <p:nvSpPr>
          <p:cNvPr id="30" name="Rounded Rectangle 29"/>
          <p:cNvSpPr/>
          <p:nvPr/>
        </p:nvSpPr>
        <p:spPr>
          <a:xfrm>
            <a:off x="7073662" y="7124700"/>
            <a:ext cx="3213338" cy="12954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ĐÚNG </a:t>
            </a:r>
            <a:endParaRPr lang="en-US" sz="4500" b="1">
              <a:solidFill>
                <a:schemeClr val="tx1"/>
              </a:solidFill>
              <a:latin typeface="Arial" panose="020B0604020202020204" pitchFamily="34" charset="0"/>
              <a:cs typeface="Arial" panose="020B0604020202020204" pitchFamily="34" charset="0"/>
            </a:endParaRPr>
          </a:p>
        </p:txBody>
      </p:sp>
      <p:sp>
        <p:nvSpPr>
          <p:cNvPr id="31" name="Rounded Rectangle 30"/>
          <p:cNvSpPr/>
          <p:nvPr/>
        </p:nvSpPr>
        <p:spPr>
          <a:xfrm>
            <a:off x="12577524" y="7124700"/>
            <a:ext cx="3213338" cy="12954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SAI</a:t>
            </a:r>
            <a:endParaRPr lang="en-US" sz="4500" b="1">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31"/>
                                        </p:tgtEl>
                                        <p:attrNameLst>
                                          <p:attrName>fillcolor</p:attrName>
                                        </p:attrNameLst>
                                      </p:cBhvr>
                                      <p:to>
                                        <a:srgbClr val="C00000"/>
                                      </p:to>
                                    </p:animClr>
                                    <p:set>
                                      <p:cBhvr>
                                        <p:cTn id="31" dur="2000" fill="hold"/>
                                        <p:tgtEl>
                                          <p:spTgt spid="31"/>
                                        </p:tgtEl>
                                        <p:attrNameLst>
                                          <p:attrName>fill.type</p:attrName>
                                        </p:attrNameLst>
                                      </p:cBhvr>
                                      <p:to>
                                        <p:strVal val="solid"/>
                                      </p:to>
                                    </p:set>
                                    <p:set>
                                      <p:cBhvr>
                                        <p:cTn id="32" dur="20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33" restart="whenNotActive" fill="hold" evtFilter="cancelBubble" nodeType="interactiveSeq">
                <p:stCondLst>
                  <p:cond evt="onClick" delay="0">
                    <p:tgtEl>
                      <p:spTgt spid="30"/>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0"/>
                                        </p:tgtEl>
                                        <p:attrNameLst>
                                          <p:attrName>fillcolor</p:attrName>
                                        </p:attrNameLst>
                                      </p:cBhvr>
                                      <p:to>
                                        <a:srgbClr val="92D050"/>
                                      </p:to>
                                    </p:animClr>
                                    <p:set>
                                      <p:cBhvr>
                                        <p:cTn id="38" dur="2000" fill="hold"/>
                                        <p:tgtEl>
                                          <p:spTgt spid="30"/>
                                        </p:tgtEl>
                                        <p:attrNameLst>
                                          <p:attrName>fill.type</p:attrName>
                                        </p:attrNameLst>
                                      </p:cBhvr>
                                      <p:to>
                                        <p:strVal val="solid"/>
                                      </p:to>
                                    </p:set>
                                    <p:set>
                                      <p:cBhvr>
                                        <p:cTn id="39" dur="200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childTnLst>
        </p:cTn>
      </p:par>
    </p:tnLst>
    <p:bldLst>
      <p:bldP spid="18" grpId="0"/>
      <p:bldP spid="27" grpId="0"/>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5601" b="43136"/>
          <a:stretch>
            <a:fillRect/>
          </a:stretch>
        </p:blipFill>
        <p:spPr>
          <a:xfrm flipH="1">
            <a:off x="-1090202" y="3826680"/>
            <a:ext cx="6861351" cy="6133059"/>
          </a:xfrm>
          <a:prstGeom prst="rect">
            <a:avLst/>
          </a:prstGeom>
        </p:spPr>
      </p:pic>
      <p:grpSp>
        <p:nvGrpSpPr>
          <p:cNvPr id="4" name="Group 4"/>
          <p:cNvGrpSpPr/>
          <p:nvPr/>
        </p:nvGrpSpPr>
        <p:grpSpPr>
          <a:xfrm>
            <a:off x="7073662" y="4481202"/>
            <a:ext cx="10185638" cy="4777098"/>
            <a:chOff x="0" y="0"/>
            <a:chExt cx="3290570" cy="3295650"/>
          </a:xfrm>
        </p:grpSpPr>
        <p:sp>
          <p:nvSpPr>
            <p:cNvPr id="5" name="Freeform 5"/>
            <p:cNvSpPr/>
            <p:nvPr/>
          </p:nvSpPr>
          <p:spPr>
            <a:xfrm>
              <a:off x="0" y="0"/>
              <a:ext cx="3623121" cy="1492333"/>
            </a:xfrm>
            <a:custGeom>
              <a:avLst/>
              <a:gdLst/>
              <a:ahLst/>
              <a:cxnLst/>
              <a:rect l="l" t="t" r="r" b="b"/>
              <a:pathLst>
                <a:path w="3623121" h="1492333">
                  <a:moveTo>
                    <a:pt x="3623121" y="5239"/>
                  </a:moveTo>
                  <a:lnTo>
                    <a:pt x="0" y="5239"/>
                  </a:lnTo>
                  <a:lnTo>
                    <a:pt x="0" y="0"/>
                  </a:lnTo>
                  <a:lnTo>
                    <a:pt x="3623121" y="0"/>
                  </a:lnTo>
                  <a:lnTo>
                    <a:pt x="3623121" y="5239"/>
                  </a:lnTo>
                  <a:close/>
                  <a:moveTo>
                    <a:pt x="3623121" y="212161"/>
                  </a:moveTo>
                  <a:lnTo>
                    <a:pt x="0" y="212161"/>
                  </a:lnTo>
                  <a:lnTo>
                    <a:pt x="0" y="217400"/>
                  </a:lnTo>
                  <a:lnTo>
                    <a:pt x="3623121" y="217400"/>
                  </a:lnTo>
                  <a:lnTo>
                    <a:pt x="3623121" y="212161"/>
                  </a:lnTo>
                  <a:close/>
                  <a:moveTo>
                    <a:pt x="3623121" y="424978"/>
                  </a:moveTo>
                  <a:lnTo>
                    <a:pt x="0" y="424978"/>
                  </a:lnTo>
                  <a:lnTo>
                    <a:pt x="0" y="430216"/>
                  </a:lnTo>
                  <a:lnTo>
                    <a:pt x="3623121" y="430216"/>
                  </a:lnTo>
                  <a:lnTo>
                    <a:pt x="3623121" y="424978"/>
                  </a:lnTo>
                  <a:close/>
                  <a:moveTo>
                    <a:pt x="3623121" y="637139"/>
                  </a:moveTo>
                  <a:lnTo>
                    <a:pt x="0" y="637139"/>
                  </a:lnTo>
                  <a:lnTo>
                    <a:pt x="0" y="642378"/>
                  </a:lnTo>
                  <a:lnTo>
                    <a:pt x="3623121" y="642378"/>
                  </a:lnTo>
                  <a:lnTo>
                    <a:pt x="3623121" y="637139"/>
                  </a:lnTo>
                  <a:close/>
                  <a:moveTo>
                    <a:pt x="3623121" y="849300"/>
                  </a:moveTo>
                  <a:lnTo>
                    <a:pt x="0" y="849300"/>
                  </a:lnTo>
                  <a:lnTo>
                    <a:pt x="0" y="854539"/>
                  </a:lnTo>
                  <a:lnTo>
                    <a:pt x="3623121" y="854539"/>
                  </a:lnTo>
                  <a:lnTo>
                    <a:pt x="3623121" y="849300"/>
                  </a:lnTo>
                  <a:close/>
                  <a:moveTo>
                    <a:pt x="3623121" y="1062116"/>
                  </a:moveTo>
                  <a:lnTo>
                    <a:pt x="0" y="1062116"/>
                  </a:lnTo>
                  <a:lnTo>
                    <a:pt x="0" y="1067355"/>
                  </a:lnTo>
                  <a:lnTo>
                    <a:pt x="3623121" y="1067355"/>
                  </a:lnTo>
                  <a:lnTo>
                    <a:pt x="3623121" y="1062116"/>
                  </a:lnTo>
                  <a:close/>
                  <a:moveTo>
                    <a:pt x="3623121" y="1274278"/>
                  </a:moveTo>
                  <a:lnTo>
                    <a:pt x="0" y="1274278"/>
                  </a:lnTo>
                  <a:lnTo>
                    <a:pt x="0" y="1279516"/>
                  </a:lnTo>
                  <a:lnTo>
                    <a:pt x="3623121" y="1279516"/>
                  </a:lnTo>
                  <a:lnTo>
                    <a:pt x="3623121" y="1274278"/>
                  </a:lnTo>
                  <a:close/>
                  <a:moveTo>
                    <a:pt x="3623121" y="1487094"/>
                  </a:moveTo>
                  <a:lnTo>
                    <a:pt x="0" y="1487094"/>
                  </a:lnTo>
                  <a:lnTo>
                    <a:pt x="0" y="1492333"/>
                  </a:lnTo>
                  <a:lnTo>
                    <a:pt x="3623121" y="1492333"/>
                  </a:lnTo>
                  <a:lnTo>
                    <a:pt x="3623121" y="1487094"/>
                  </a:lnTo>
                  <a:close/>
                </a:path>
              </a:pathLst>
            </a:custGeom>
            <a:solidFill>
              <a:srgbClr val="F46E16">
                <a:alpha val="49804"/>
              </a:srgbClr>
            </a:solidFill>
          </p:spPr>
        </p:sp>
      </p:grpSp>
      <p:grpSp>
        <p:nvGrpSpPr>
          <p:cNvPr id="15" name="Group 15"/>
          <p:cNvGrpSpPr/>
          <p:nvPr/>
        </p:nvGrpSpPr>
        <p:grpSpPr>
          <a:xfrm>
            <a:off x="0" y="0"/>
            <a:ext cx="18288000" cy="2647950"/>
            <a:chOff x="0" y="0"/>
            <a:chExt cx="6186311" cy="895726"/>
          </a:xfrm>
          <a:solidFill>
            <a:schemeClr val="accent5">
              <a:lumMod val="60000"/>
              <a:lumOff val="40000"/>
            </a:schemeClr>
          </a:solidFill>
        </p:grpSpPr>
        <p:sp>
          <p:nvSpPr>
            <p:cNvPr id="16" name="Freeform 16"/>
            <p:cNvSpPr/>
            <p:nvPr/>
          </p:nvSpPr>
          <p:spPr>
            <a:xfrm>
              <a:off x="0" y="0"/>
              <a:ext cx="6186311" cy="895726"/>
            </a:xfrm>
            <a:custGeom>
              <a:avLst/>
              <a:gdLst/>
              <a:ahLst/>
              <a:cxnLst/>
              <a:rect l="l" t="t" r="r" b="b"/>
              <a:pathLst>
                <a:path w="6186311" h="895726">
                  <a:moveTo>
                    <a:pt x="0" y="0"/>
                  </a:moveTo>
                  <a:lnTo>
                    <a:pt x="6186311" y="0"/>
                  </a:lnTo>
                  <a:lnTo>
                    <a:pt x="6186311" y="895726"/>
                  </a:lnTo>
                  <a:lnTo>
                    <a:pt x="0" y="895726"/>
                  </a:lnTo>
                  <a:close/>
                </a:path>
              </a:pathLst>
            </a:custGeom>
            <a:grpFill/>
          </p:spPr>
        </p:sp>
      </p:gr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9412" r="45694"/>
          <a:stretch>
            <a:fillRect/>
          </a:stretch>
        </p:blipFill>
        <p:spPr>
          <a:xfrm>
            <a:off x="16802760" y="0"/>
            <a:ext cx="1472101" cy="3147948"/>
          </a:xfrm>
          <a:prstGeom prst="rect">
            <a:avLst/>
          </a:prstGeom>
        </p:spPr>
      </p:pic>
      <p:sp>
        <p:nvSpPr>
          <p:cNvPr id="18" name="TextBox 18"/>
          <p:cNvSpPr txBox="1"/>
          <p:nvPr/>
        </p:nvSpPr>
        <p:spPr>
          <a:xfrm>
            <a:off x="3534035" y="859234"/>
            <a:ext cx="11219929" cy="944618"/>
          </a:xfrm>
          <a:prstGeom prst="rect">
            <a:avLst/>
          </a:prstGeom>
        </p:spPr>
        <p:txBody>
          <a:bodyPr lIns="0" tIns="0" rIns="0" bIns="0" rtlCol="0" anchor="t">
            <a:spAutoFit/>
          </a:bodyPr>
          <a:lstStyle/>
          <a:p>
            <a:pPr marL="0" lvl="0" indent="0" algn="ctr">
              <a:lnSpc>
                <a:spcPts val="8000"/>
              </a:lnSpc>
              <a:spcBef>
                <a:spcPct val="0"/>
              </a:spcBef>
            </a:pPr>
            <a:r>
              <a:rPr lang="en-US" sz="6000" b="1" smtClean="0">
                <a:latin typeface="Arial" panose="020B0604020202020204" pitchFamily="34" charset="0"/>
                <a:cs typeface="Arial" panose="020B0604020202020204" pitchFamily="34" charset="0"/>
              </a:rPr>
              <a:t>KHỞI ĐỘNG</a:t>
            </a:r>
            <a:endParaRPr lang="en-US" sz="6000" b="1">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33308">
            <a:off x="16013973" y="8037487"/>
            <a:ext cx="2021662" cy="2228284"/>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t="19134"/>
          <a:stretch>
            <a:fillRect/>
          </a:stretch>
        </p:blipFill>
        <p:spPr>
          <a:xfrm>
            <a:off x="0" y="0"/>
            <a:ext cx="2562167" cy="3147948"/>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297030" y="4079276"/>
            <a:ext cx="859735" cy="803852"/>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239082">
            <a:off x="4635923" y="9142997"/>
            <a:ext cx="1656347" cy="542077"/>
          </a:xfrm>
          <a:prstGeom prst="rect">
            <a:avLst/>
          </a:prstGeom>
        </p:spPr>
      </p:pic>
      <p:pic>
        <p:nvPicPr>
          <p:cNvPr id="23" name="Picture 2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745468">
            <a:off x="16137925" y="521769"/>
            <a:ext cx="758111" cy="1279512"/>
          </a:xfrm>
          <a:prstGeom prst="rect">
            <a:avLst/>
          </a:prstGeom>
        </p:spPr>
      </p:pic>
      <p:sp>
        <p:nvSpPr>
          <p:cNvPr id="27" name="TextBox 26"/>
          <p:cNvSpPr txBox="1"/>
          <p:nvPr/>
        </p:nvSpPr>
        <p:spPr>
          <a:xfrm>
            <a:off x="4441597" y="2878368"/>
            <a:ext cx="9404804" cy="784830"/>
          </a:xfrm>
          <a:prstGeom prst="rect">
            <a:avLst/>
          </a:prstGeom>
          <a:noFill/>
        </p:spPr>
        <p:txBody>
          <a:bodyPr wrap="square" rtlCol="0">
            <a:spAutoFit/>
          </a:bodyPr>
          <a:lstStyle/>
          <a:p>
            <a:r>
              <a:rPr lang="en-US" sz="4500" b="1" i="1" smtClean="0">
                <a:latin typeface="Arial" panose="020B0604020202020204" pitchFamily="34" charset="0"/>
                <a:cs typeface="Arial" panose="020B0604020202020204" pitchFamily="34" charset="0"/>
              </a:rPr>
              <a:t>Phát biểu sau đây đúng hay sai?</a:t>
            </a:r>
            <a:endParaRPr lang="en-US" sz="4500" b="1" i="1">
              <a:latin typeface="Arial" panose="020B0604020202020204" pitchFamily="34" charset="0"/>
              <a:cs typeface="Arial" panose="020B0604020202020204" pitchFamily="34" charset="0"/>
            </a:endParaRPr>
          </a:p>
        </p:txBody>
      </p:sp>
      <p:sp>
        <p:nvSpPr>
          <p:cNvPr id="29" name="Rounded Rectangle 28"/>
          <p:cNvSpPr/>
          <p:nvPr/>
        </p:nvSpPr>
        <p:spPr>
          <a:xfrm>
            <a:off x="6050456" y="4231082"/>
            <a:ext cx="10471604" cy="1750618"/>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smtClean="0">
                <a:solidFill>
                  <a:schemeClr val="tx1"/>
                </a:solidFill>
                <a:latin typeface="Arial" panose="020B0604020202020204" pitchFamily="34" charset="0"/>
                <a:cs typeface="Arial" panose="020B0604020202020204" pitchFamily="34" charset="0"/>
              </a:rPr>
              <a:t>2. Hai ngón tay trỏ luôn đặt đúng phím G và phím H trên hàng phím cơ sở.</a:t>
            </a:r>
            <a:endParaRPr lang="en-US" sz="4000">
              <a:solidFill>
                <a:schemeClr val="tx1"/>
              </a:solidFill>
              <a:latin typeface="Arial" panose="020B0604020202020204" pitchFamily="34" charset="0"/>
              <a:cs typeface="Arial" panose="020B0604020202020204" pitchFamily="34" charset="0"/>
            </a:endParaRPr>
          </a:p>
        </p:txBody>
      </p:sp>
      <p:sp>
        <p:nvSpPr>
          <p:cNvPr id="30" name="Rounded Rectangle 29"/>
          <p:cNvSpPr/>
          <p:nvPr/>
        </p:nvSpPr>
        <p:spPr>
          <a:xfrm>
            <a:off x="7073662" y="7124700"/>
            <a:ext cx="3213338" cy="12954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ĐÚNG </a:t>
            </a:r>
            <a:endParaRPr lang="en-US" sz="4500" b="1">
              <a:solidFill>
                <a:schemeClr val="tx1"/>
              </a:solidFill>
              <a:latin typeface="Arial" panose="020B0604020202020204" pitchFamily="34" charset="0"/>
              <a:cs typeface="Arial" panose="020B0604020202020204" pitchFamily="34" charset="0"/>
            </a:endParaRPr>
          </a:p>
        </p:txBody>
      </p:sp>
      <p:sp>
        <p:nvSpPr>
          <p:cNvPr id="31" name="Rounded Rectangle 30"/>
          <p:cNvSpPr/>
          <p:nvPr/>
        </p:nvSpPr>
        <p:spPr>
          <a:xfrm>
            <a:off x="12577524" y="7124700"/>
            <a:ext cx="3213338" cy="12954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SAI</a:t>
            </a:r>
            <a:endParaRPr lang="en-US" sz="45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50751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31"/>
                                        </p:tgtEl>
                                        <p:attrNameLst>
                                          <p:attrName>fillcolor</p:attrName>
                                        </p:attrNameLst>
                                      </p:cBhvr>
                                      <p:to>
                                        <a:srgbClr val="92D050"/>
                                      </p:to>
                                    </p:animClr>
                                    <p:set>
                                      <p:cBhvr>
                                        <p:cTn id="31" dur="2000" fill="hold"/>
                                        <p:tgtEl>
                                          <p:spTgt spid="31"/>
                                        </p:tgtEl>
                                        <p:attrNameLst>
                                          <p:attrName>fill.type</p:attrName>
                                        </p:attrNameLst>
                                      </p:cBhvr>
                                      <p:to>
                                        <p:strVal val="solid"/>
                                      </p:to>
                                    </p:set>
                                    <p:set>
                                      <p:cBhvr>
                                        <p:cTn id="32" dur="20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33" restart="whenNotActive" fill="hold" evtFilter="cancelBubble" nodeType="interactiveSeq">
                <p:stCondLst>
                  <p:cond evt="onClick" delay="0">
                    <p:tgtEl>
                      <p:spTgt spid="30"/>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0"/>
                                        </p:tgtEl>
                                        <p:attrNameLst>
                                          <p:attrName>fillcolor</p:attrName>
                                        </p:attrNameLst>
                                      </p:cBhvr>
                                      <p:to>
                                        <a:srgbClr val="FF0000"/>
                                      </p:to>
                                    </p:animClr>
                                    <p:set>
                                      <p:cBhvr>
                                        <p:cTn id="38" dur="2000" fill="hold"/>
                                        <p:tgtEl>
                                          <p:spTgt spid="30"/>
                                        </p:tgtEl>
                                        <p:attrNameLst>
                                          <p:attrName>fill.type</p:attrName>
                                        </p:attrNameLst>
                                      </p:cBhvr>
                                      <p:to>
                                        <p:strVal val="solid"/>
                                      </p:to>
                                    </p:set>
                                    <p:set>
                                      <p:cBhvr>
                                        <p:cTn id="39" dur="200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childTnLst>
        </p:cTn>
      </p:par>
    </p:tnLst>
    <p:bldLst>
      <p:bldP spid="18" grpId="0"/>
      <p:bldP spid="27" grpId="0"/>
      <p:bldP spid="29"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5601" b="43136"/>
          <a:stretch>
            <a:fillRect/>
          </a:stretch>
        </p:blipFill>
        <p:spPr>
          <a:xfrm flipH="1">
            <a:off x="-1090202" y="3826680"/>
            <a:ext cx="6861351" cy="6133059"/>
          </a:xfrm>
          <a:prstGeom prst="rect">
            <a:avLst/>
          </a:prstGeom>
        </p:spPr>
      </p:pic>
      <p:grpSp>
        <p:nvGrpSpPr>
          <p:cNvPr id="4" name="Group 4"/>
          <p:cNvGrpSpPr/>
          <p:nvPr/>
        </p:nvGrpSpPr>
        <p:grpSpPr>
          <a:xfrm>
            <a:off x="7073662" y="4481202"/>
            <a:ext cx="10185638" cy="4777098"/>
            <a:chOff x="0" y="0"/>
            <a:chExt cx="3290570" cy="3295650"/>
          </a:xfrm>
        </p:grpSpPr>
        <p:sp>
          <p:nvSpPr>
            <p:cNvPr id="5" name="Freeform 5"/>
            <p:cNvSpPr/>
            <p:nvPr/>
          </p:nvSpPr>
          <p:spPr>
            <a:xfrm>
              <a:off x="0" y="0"/>
              <a:ext cx="3623121" cy="1492333"/>
            </a:xfrm>
            <a:custGeom>
              <a:avLst/>
              <a:gdLst/>
              <a:ahLst/>
              <a:cxnLst/>
              <a:rect l="l" t="t" r="r" b="b"/>
              <a:pathLst>
                <a:path w="3623121" h="1492333">
                  <a:moveTo>
                    <a:pt x="3623121" y="5239"/>
                  </a:moveTo>
                  <a:lnTo>
                    <a:pt x="0" y="5239"/>
                  </a:lnTo>
                  <a:lnTo>
                    <a:pt x="0" y="0"/>
                  </a:lnTo>
                  <a:lnTo>
                    <a:pt x="3623121" y="0"/>
                  </a:lnTo>
                  <a:lnTo>
                    <a:pt x="3623121" y="5239"/>
                  </a:lnTo>
                  <a:close/>
                  <a:moveTo>
                    <a:pt x="3623121" y="212161"/>
                  </a:moveTo>
                  <a:lnTo>
                    <a:pt x="0" y="212161"/>
                  </a:lnTo>
                  <a:lnTo>
                    <a:pt x="0" y="217400"/>
                  </a:lnTo>
                  <a:lnTo>
                    <a:pt x="3623121" y="217400"/>
                  </a:lnTo>
                  <a:lnTo>
                    <a:pt x="3623121" y="212161"/>
                  </a:lnTo>
                  <a:close/>
                  <a:moveTo>
                    <a:pt x="3623121" y="424978"/>
                  </a:moveTo>
                  <a:lnTo>
                    <a:pt x="0" y="424978"/>
                  </a:lnTo>
                  <a:lnTo>
                    <a:pt x="0" y="430216"/>
                  </a:lnTo>
                  <a:lnTo>
                    <a:pt x="3623121" y="430216"/>
                  </a:lnTo>
                  <a:lnTo>
                    <a:pt x="3623121" y="424978"/>
                  </a:lnTo>
                  <a:close/>
                  <a:moveTo>
                    <a:pt x="3623121" y="637139"/>
                  </a:moveTo>
                  <a:lnTo>
                    <a:pt x="0" y="637139"/>
                  </a:lnTo>
                  <a:lnTo>
                    <a:pt x="0" y="642378"/>
                  </a:lnTo>
                  <a:lnTo>
                    <a:pt x="3623121" y="642378"/>
                  </a:lnTo>
                  <a:lnTo>
                    <a:pt x="3623121" y="637139"/>
                  </a:lnTo>
                  <a:close/>
                  <a:moveTo>
                    <a:pt x="3623121" y="849300"/>
                  </a:moveTo>
                  <a:lnTo>
                    <a:pt x="0" y="849300"/>
                  </a:lnTo>
                  <a:lnTo>
                    <a:pt x="0" y="854539"/>
                  </a:lnTo>
                  <a:lnTo>
                    <a:pt x="3623121" y="854539"/>
                  </a:lnTo>
                  <a:lnTo>
                    <a:pt x="3623121" y="849300"/>
                  </a:lnTo>
                  <a:close/>
                  <a:moveTo>
                    <a:pt x="3623121" y="1062116"/>
                  </a:moveTo>
                  <a:lnTo>
                    <a:pt x="0" y="1062116"/>
                  </a:lnTo>
                  <a:lnTo>
                    <a:pt x="0" y="1067355"/>
                  </a:lnTo>
                  <a:lnTo>
                    <a:pt x="3623121" y="1067355"/>
                  </a:lnTo>
                  <a:lnTo>
                    <a:pt x="3623121" y="1062116"/>
                  </a:lnTo>
                  <a:close/>
                  <a:moveTo>
                    <a:pt x="3623121" y="1274278"/>
                  </a:moveTo>
                  <a:lnTo>
                    <a:pt x="0" y="1274278"/>
                  </a:lnTo>
                  <a:lnTo>
                    <a:pt x="0" y="1279516"/>
                  </a:lnTo>
                  <a:lnTo>
                    <a:pt x="3623121" y="1279516"/>
                  </a:lnTo>
                  <a:lnTo>
                    <a:pt x="3623121" y="1274278"/>
                  </a:lnTo>
                  <a:close/>
                  <a:moveTo>
                    <a:pt x="3623121" y="1487094"/>
                  </a:moveTo>
                  <a:lnTo>
                    <a:pt x="0" y="1487094"/>
                  </a:lnTo>
                  <a:lnTo>
                    <a:pt x="0" y="1492333"/>
                  </a:lnTo>
                  <a:lnTo>
                    <a:pt x="3623121" y="1492333"/>
                  </a:lnTo>
                  <a:lnTo>
                    <a:pt x="3623121" y="1487094"/>
                  </a:lnTo>
                  <a:close/>
                </a:path>
              </a:pathLst>
            </a:custGeom>
            <a:solidFill>
              <a:srgbClr val="F46E16">
                <a:alpha val="49804"/>
              </a:srgbClr>
            </a:solidFill>
          </p:spPr>
        </p:sp>
      </p:grpSp>
      <p:grpSp>
        <p:nvGrpSpPr>
          <p:cNvPr id="15" name="Group 15"/>
          <p:cNvGrpSpPr/>
          <p:nvPr/>
        </p:nvGrpSpPr>
        <p:grpSpPr>
          <a:xfrm>
            <a:off x="0" y="0"/>
            <a:ext cx="18288000" cy="2647950"/>
            <a:chOff x="0" y="0"/>
            <a:chExt cx="6186311" cy="895726"/>
          </a:xfrm>
          <a:solidFill>
            <a:schemeClr val="accent5">
              <a:lumMod val="60000"/>
              <a:lumOff val="40000"/>
            </a:schemeClr>
          </a:solidFill>
        </p:grpSpPr>
        <p:sp>
          <p:nvSpPr>
            <p:cNvPr id="16" name="Freeform 16"/>
            <p:cNvSpPr/>
            <p:nvPr/>
          </p:nvSpPr>
          <p:spPr>
            <a:xfrm>
              <a:off x="0" y="0"/>
              <a:ext cx="6186311" cy="895726"/>
            </a:xfrm>
            <a:custGeom>
              <a:avLst/>
              <a:gdLst/>
              <a:ahLst/>
              <a:cxnLst/>
              <a:rect l="l" t="t" r="r" b="b"/>
              <a:pathLst>
                <a:path w="6186311" h="895726">
                  <a:moveTo>
                    <a:pt x="0" y="0"/>
                  </a:moveTo>
                  <a:lnTo>
                    <a:pt x="6186311" y="0"/>
                  </a:lnTo>
                  <a:lnTo>
                    <a:pt x="6186311" y="895726"/>
                  </a:lnTo>
                  <a:lnTo>
                    <a:pt x="0" y="895726"/>
                  </a:lnTo>
                  <a:close/>
                </a:path>
              </a:pathLst>
            </a:custGeom>
            <a:grpFill/>
          </p:spPr>
        </p:sp>
      </p:gr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9412" r="45694"/>
          <a:stretch>
            <a:fillRect/>
          </a:stretch>
        </p:blipFill>
        <p:spPr>
          <a:xfrm>
            <a:off x="16802760" y="0"/>
            <a:ext cx="1472101" cy="3147948"/>
          </a:xfrm>
          <a:prstGeom prst="rect">
            <a:avLst/>
          </a:prstGeom>
        </p:spPr>
      </p:pic>
      <p:sp>
        <p:nvSpPr>
          <p:cNvPr id="18" name="TextBox 18"/>
          <p:cNvSpPr txBox="1"/>
          <p:nvPr/>
        </p:nvSpPr>
        <p:spPr>
          <a:xfrm>
            <a:off x="3534035" y="859234"/>
            <a:ext cx="11219929" cy="944618"/>
          </a:xfrm>
          <a:prstGeom prst="rect">
            <a:avLst/>
          </a:prstGeom>
        </p:spPr>
        <p:txBody>
          <a:bodyPr lIns="0" tIns="0" rIns="0" bIns="0" rtlCol="0" anchor="t">
            <a:spAutoFit/>
          </a:bodyPr>
          <a:lstStyle/>
          <a:p>
            <a:pPr marL="0" lvl="0" indent="0" algn="ctr">
              <a:lnSpc>
                <a:spcPts val="8000"/>
              </a:lnSpc>
              <a:spcBef>
                <a:spcPct val="0"/>
              </a:spcBef>
            </a:pPr>
            <a:r>
              <a:rPr lang="en-US" sz="6000" b="1" smtClean="0">
                <a:latin typeface="Arial" panose="020B0604020202020204" pitchFamily="34" charset="0"/>
                <a:cs typeface="Arial" panose="020B0604020202020204" pitchFamily="34" charset="0"/>
              </a:rPr>
              <a:t>KHỞI ĐỘNG</a:t>
            </a:r>
            <a:endParaRPr lang="en-US" sz="6000" b="1">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33308">
            <a:off x="16013973" y="8037487"/>
            <a:ext cx="2021662" cy="2228284"/>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t="19134"/>
          <a:stretch>
            <a:fillRect/>
          </a:stretch>
        </p:blipFill>
        <p:spPr>
          <a:xfrm>
            <a:off x="0" y="0"/>
            <a:ext cx="2562167" cy="3147948"/>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297030" y="4079276"/>
            <a:ext cx="859735" cy="803852"/>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239082">
            <a:off x="4635923" y="9142997"/>
            <a:ext cx="1656347" cy="542077"/>
          </a:xfrm>
          <a:prstGeom prst="rect">
            <a:avLst/>
          </a:prstGeom>
        </p:spPr>
      </p:pic>
      <p:pic>
        <p:nvPicPr>
          <p:cNvPr id="23" name="Picture 2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745468">
            <a:off x="16137925" y="521769"/>
            <a:ext cx="758111" cy="1279512"/>
          </a:xfrm>
          <a:prstGeom prst="rect">
            <a:avLst/>
          </a:prstGeom>
        </p:spPr>
      </p:pic>
      <p:sp>
        <p:nvSpPr>
          <p:cNvPr id="27" name="TextBox 26"/>
          <p:cNvSpPr txBox="1"/>
          <p:nvPr/>
        </p:nvSpPr>
        <p:spPr>
          <a:xfrm>
            <a:off x="4441597" y="2878368"/>
            <a:ext cx="9404804" cy="784830"/>
          </a:xfrm>
          <a:prstGeom prst="rect">
            <a:avLst/>
          </a:prstGeom>
          <a:noFill/>
        </p:spPr>
        <p:txBody>
          <a:bodyPr wrap="square" rtlCol="0">
            <a:spAutoFit/>
          </a:bodyPr>
          <a:lstStyle/>
          <a:p>
            <a:r>
              <a:rPr lang="en-US" sz="4500" b="1" i="1" smtClean="0">
                <a:latin typeface="Arial" panose="020B0604020202020204" pitchFamily="34" charset="0"/>
                <a:cs typeface="Arial" panose="020B0604020202020204" pitchFamily="34" charset="0"/>
              </a:rPr>
              <a:t>Phát biểu sau đây đúng hay sai?</a:t>
            </a:r>
            <a:endParaRPr lang="en-US" sz="4500" b="1" i="1">
              <a:latin typeface="Arial" panose="020B0604020202020204" pitchFamily="34" charset="0"/>
              <a:cs typeface="Arial" panose="020B0604020202020204" pitchFamily="34" charset="0"/>
            </a:endParaRPr>
          </a:p>
        </p:txBody>
      </p:sp>
      <p:sp>
        <p:nvSpPr>
          <p:cNvPr id="29" name="Rounded Rectangle 28"/>
          <p:cNvSpPr/>
          <p:nvPr/>
        </p:nvSpPr>
        <p:spPr>
          <a:xfrm>
            <a:off x="5473060" y="3939760"/>
            <a:ext cx="11551744" cy="3769472"/>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smtClean="0">
                <a:solidFill>
                  <a:schemeClr val="tx1"/>
                </a:solidFill>
                <a:latin typeface="Arial" panose="020B0604020202020204" pitchFamily="34" charset="0"/>
                <a:cs typeface="Arial" panose="020B0604020202020204" pitchFamily="34" charset="0"/>
              </a:rPr>
              <a:t>3. Các ngón tay còn lại đặt lần lượt trên hàng phím cơ sở hoặc đưa tay lên hoặc xuống khi cần gõ hàng phím trên và hàng phím dưới. Sau đó đưa tay về đúng vị trí ở hàng phím cơ sở.</a:t>
            </a:r>
            <a:endParaRPr lang="en-US" sz="4000">
              <a:solidFill>
                <a:schemeClr val="tx1"/>
              </a:solidFill>
              <a:latin typeface="Arial" panose="020B0604020202020204" pitchFamily="34" charset="0"/>
              <a:cs typeface="Arial" panose="020B0604020202020204" pitchFamily="34" charset="0"/>
            </a:endParaRPr>
          </a:p>
        </p:txBody>
      </p:sp>
      <p:sp>
        <p:nvSpPr>
          <p:cNvPr id="30" name="Rounded Rectangle 29"/>
          <p:cNvSpPr/>
          <p:nvPr/>
        </p:nvSpPr>
        <p:spPr>
          <a:xfrm>
            <a:off x="7083822" y="8220632"/>
            <a:ext cx="3213338" cy="12954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ĐÚNG </a:t>
            </a:r>
            <a:endParaRPr lang="en-US" sz="4500" b="1">
              <a:solidFill>
                <a:schemeClr val="tx1"/>
              </a:solidFill>
              <a:latin typeface="Arial" panose="020B0604020202020204" pitchFamily="34" charset="0"/>
              <a:cs typeface="Arial" panose="020B0604020202020204" pitchFamily="34" charset="0"/>
            </a:endParaRPr>
          </a:p>
        </p:txBody>
      </p:sp>
      <p:sp>
        <p:nvSpPr>
          <p:cNvPr id="31" name="Rounded Rectangle 30"/>
          <p:cNvSpPr/>
          <p:nvPr/>
        </p:nvSpPr>
        <p:spPr>
          <a:xfrm>
            <a:off x="12587684" y="8220632"/>
            <a:ext cx="3213338" cy="12954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SAI</a:t>
            </a:r>
            <a:endParaRPr lang="en-US" sz="45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27850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31"/>
                                        </p:tgtEl>
                                        <p:attrNameLst>
                                          <p:attrName>fillcolor</p:attrName>
                                        </p:attrNameLst>
                                      </p:cBhvr>
                                      <p:to>
                                        <a:srgbClr val="FF0000"/>
                                      </p:to>
                                    </p:animClr>
                                    <p:set>
                                      <p:cBhvr>
                                        <p:cTn id="31" dur="2000" fill="hold"/>
                                        <p:tgtEl>
                                          <p:spTgt spid="31"/>
                                        </p:tgtEl>
                                        <p:attrNameLst>
                                          <p:attrName>fill.type</p:attrName>
                                        </p:attrNameLst>
                                      </p:cBhvr>
                                      <p:to>
                                        <p:strVal val="solid"/>
                                      </p:to>
                                    </p:set>
                                    <p:set>
                                      <p:cBhvr>
                                        <p:cTn id="32" dur="20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33" restart="whenNotActive" fill="hold" evtFilter="cancelBubble" nodeType="interactiveSeq">
                <p:stCondLst>
                  <p:cond evt="onClick" delay="0">
                    <p:tgtEl>
                      <p:spTgt spid="30"/>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0"/>
                                        </p:tgtEl>
                                        <p:attrNameLst>
                                          <p:attrName>fillcolor</p:attrName>
                                        </p:attrNameLst>
                                      </p:cBhvr>
                                      <p:to>
                                        <a:srgbClr val="92D050"/>
                                      </p:to>
                                    </p:animClr>
                                    <p:set>
                                      <p:cBhvr>
                                        <p:cTn id="38" dur="2000" fill="hold"/>
                                        <p:tgtEl>
                                          <p:spTgt spid="30"/>
                                        </p:tgtEl>
                                        <p:attrNameLst>
                                          <p:attrName>fill.type</p:attrName>
                                        </p:attrNameLst>
                                      </p:cBhvr>
                                      <p:to>
                                        <p:strVal val="solid"/>
                                      </p:to>
                                    </p:set>
                                    <p:set>
                                      <p:cBhvr>
                                        <p:cTn id="39" dur="200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childTnLst>
        </p:cTn>
      </p:par>
    </p:tnLst>
    <p:bldLst>
      <p:bldP spid="18" grpId="0"/>
      <p:bldP spid="27" grpId="0"/>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5601" b="43136"/>
          <a:stretch>
            <a:fillRect/>
          </a:stretch>
        </p:blipFill>
        <p:spPr>
          <a:xfrm flipH="1">
            <a:off x="-1090202" y="3826680"/>
            <a:ext cx="6861351" cy="6133059"/>
          </a:xfrm>
          <a:prstGeom prst="rect">
            <a:avLst/>
          </a:prstGeom>
        </p:spPr>
      </p:pic>
      <p:grpSp>
        <p:nvGrpSpPr>
          <p:cNvPr id="4" name="Group 4"/>
          <p:cNvGrpSpPr/>
          <p:nvPr/>
        </p:nvGrpSpPr>
        <p:grpSpPr>
          <a:xfrm>
            <a:off x="7073662" y="4481202"/>
            <a:ext cx="10185638" cy="4777098"/>
            <a:chOff x="0" y="0"/>
            <a:chExt cx="3290570" cy="3295650"/>
          </a:xfrm>
        </p:grpSpPr>
        <p:sp>
          <p:nvSpPr>
            <p:cNvPr id="5" name="Freeform 5"/>
            <p:cNvSpPr/>
            <p:nvPr/>
          </p:nvSpPr>
          <p:spPr>
            <a:xfrm>
              <a:off x="0" y="0"/>
              <a:ext cx="3623121" cy="1492333"/>
            </a:xfrm>
            <a:custGeom>
              <a:avLst/>
              <a:gdLst/>
              <a:ahLst/>
              <a:cxnLst/>
              <a:rect l="l" t="t" r="r" b="b"/>
              <a:pathLst>
                <a:path w="3623121" h="1492333">
                  <a:moveTo>
                    <a:pt x="3623121" y="5239"/>
                  </a:moveTo>
                  <a:lnTo>
                    <a:pt x="0" y="5239"/>
                  </a:lnTo>
                  <a:lnTo>
                    <a:pt x="0" y="0"/>
                  </a:lnTo>
                  <a:lnTo>
                    <a:pt x="3623121" y="0"/>
                  </a:lnTo>
                  <a:lnTo>
                    <a:pt x="3623121" y="5239"/>
                  </a:lnTo>
                  <a:close/>
                  <a:moveTo>
                    <a:pt x="3623121" y="212161"/>
                  </a:moveTo>
                  <a:lnTo>
                    <a:pt x="0" y="212161"/>
                  </a:lnTo>
                  <a:lnTo>
                    <a:pt x="0" y="217400"/>
                  </a:lnTo>
                  <a:lnTo>
                    <a:pt x="3623121" y="217400"/>
                  </a:lnTo>
                  <a:lnTo>
                    <a:pt x="3623121" y="212161"/>
                  </a:lnTo>
                  <a:close/>
                  <a:moveTo>
                    <a:pt x="3623121" y="424978"/>
                  </a:moveTo>
                  <a:lnTo>
                    <a:pt x="0" y="424978"/>
                  </a:lnTo>
                  <a:lnTo>
                    <a:pt x="0" y="430216"/>
                  </a:lnTo>
                  <a:lnTo>
                    <a:pt x="3623121" y="430216"/>
                  </a:lnTo>
                  <a:lnTo>
                    <a:pt x="3623121" y="424978"/>
                  </a:lnTo>
                  <a:close/>
                  <a:moveTo>
                    <a:pt x="3623121" y="637139"/>
                  </a:moveTo>
                  <a:lnTo>
                    <a:pt x="0" y="637139"/>
                  </a:lnTo>
                  <a:lnTo>
                    <a:pt x="0" y="642378"/>
                  </a:lnTo>
                  <a:lnTo>
                    <a:pt x="3623121" y="642378"/>
                  </a:lnTo>
                  <a:lnTo>
                    <a:pt x="3623121" y="637139"/>
                  </a:lnTo>
                  <a:close/>
                  <a:moveTo>
                    <a:pt x="3623121" y="849300"/>
                  </a:moveTo>
                  <a:lnTo>
                    <a:pt x="0" y="849300"/>
                  </a:lnTo>
                  <a:lnTo>
                    <a:pt x="0" y="854539"/>
                  </a:lnTo>
                  <a:lnTo>
                    <a:pt x="3623121" y="854539"/>
                  </a:lnTo>
                  <a:lnTo>
                    <a:pt x="3623121" y="849300"/>
                  </a:lnTo>
                  <a:close/>
                  <a:moveTo>
                    <a:pt x="3623121" y="1062116"/>
                  </a:moveTo>
                  <a:lnTo>
                    <a:pt x="0" y="1062116"/>
                  </a:lnTo>
                  <a:lnTo>
                    <a:pt x="0" y="1067355"/>
                  </a:lnTo>
                  <a:lnTo>
                    <a:pt x="3623121" y="1067355"/>
                  </a:lnTo>
                  <a:lnTo>
                    <a:pt x="3623121" y="1062116"/>
                  </a:lnTo>
                  <a:close/>
                  <a:moveTo>
                    <a:pt x="3623121" y="1274278"/>
                  </a:moveTo>
                  <a:lnTo>
                    <a:pt x="0" y="1274278"/>
                  </a:lnTo>
                  <a:lnTo>
                    <a:pt x="0" y="1279516"/>
                  </a:lnTo>
                  <a:lnTo>
                    <a:pt x="3623121" y="1279516"/>
                  </a:lnTo>
                  <a:lnTo>
                    <a:pt x="3623121" y="1274278"/>
                  </a:lnTo>
                  <a:close/>
                  <a:moveTo>
                    <a:pt x="3623121" y="1487094"/>
                  </a:moveTo>
                  <a:lnTo>
                    <a:pt x="0" y="1487094"/>
                  </a:lnTo>
                  <a:lnTo>
                    <a:pt x="0" y="1492333"/>
                  </a:lnTo>
                  <a:lnTo>
                    <a:pt x="3623121" y="1492333"/>
                  </a:lnTo>
                  <a:lnTo>
                    <a:pt x="3623121" y="1487094"/>
                  </a:lnTo>
                  <a:close/>
                </a:path>
              </a:pathLst>
            </a:custGeom>
            <a:solidFill>
              <a:srgbClr val="F46E16">
                <a:alpha val="49804"/>
              </a:srgbClr>
            </a:solidFill>
          </p:spPr>
        </p:sp>
      </p:grpSp>
      <p:grpSp>
        <p:nvGrpSpPr>
          <p:cNvPr id="15" name="Group 15"/>
          <p:cNvGrpSpPr/>
          <p:nvPr/>
        </p:nvGrpSpPr>
        <p:grpSpPr>
          <a:xfrm>
            <a:off x="0" y="0"/>
            <a:ext cx="18288000" cy="2647950"/>
            <a:chOff x="0" y="0"/>
            <a:chExt cx="6186311" cy="895726"/>
          </a:xfrm>
          <a:solidFill>
            <a:schemeClr val="accent5">
              <a:lumMod val="60000"/>
              <a:lumOff val="40000"/>
            </a:schemeClr>
          </a:solidFill>
        </p:grpSpPr>
        <p:sp>
          <p:nvSpPr>
            <p:cNvPr id="16" name="Freeform 16"/>
            <p:cNvSpPr/>
            <p:nvPr/>
          </p:nvSpPr>
          <p:spPr>
            <a:xfrm>
              <a:off x="0" y="0"/>
              <a:ext cx="6186311" cy="895726"/>
            </a:xfrm>
            <a:custGeom>
              <a:avLst/>
              <a:gdLst/>
              <a:ahLst/>
              <a:cxnLst/>
              <a:rect l="l" t="t" r="r" b="b"/>
              <a:pathLst>
                <a:path w="6186311" h="895726">
                  <a:moveTo>
                    <a:pt x="0" y="0"/>
                  </a:moveTo>
                  <a:lnTo>
                    <a:pt x="6186311" y="0"/>
                  </a:lnTo>
                  <a:lnTo>
                    <a:pt x="6186311" y="895726"/>
                  </a:lnTo>
                  <a:lnTo>
                    <a:pt x="0" y="895726"/>
                  </a:lnTo>
                  <a:close/>
                </a:path>
              </a:pathLst>
            </a:custGeom>
            <a:grpFill/>
          </p:spPr>
        </p:sp>
      </p:gr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9412" r="45694"/>
          <a:stretch>
            <a:fillRect/>
          </a:stretch>
        </p:blipFill>
        <p:spPr>
          <a:xfrm>
            <a:off x="16802760" y="0"/>
            <a:ext cx="1472101" cy="3147948"/>
          </a:xfrm>
          <a:prstGeom prst="rect">
            <a:avLst/>
          </a:prstGeom>
        </p:spPr>
      </p:pic>
      <p:sp>
        <p:nvSpPr>
          <p:cNvPr id="18" name="TextBox 18"/>
          <p:cNvSpPr txBox="1"/>
          <p:nvPr/>
        </p:nvSpPr>
        <p:spPr>
          <a:xfrm>
            <a:off x="3534035" y="859234"/>
            <a:ext cx="11219929" cy="944618"/>
          </a:xfrm>
          <a:prstGeom prst="rect">
            <a:avLst/>
          </a:prstGeom>
        </p:spPr>
        <p:txBody>
          <a:bodyPr lIns="0" tIns="0" rIns="0" bIns="0" rtlCol="0" anchor="t">
            <a:spAutoFit/>
          </a:bodyPr>
          <a:lstStyle/>
          <a:p>
            <a:pPr marL="0" lvl="0" indent="0" algn="ctr">
              <a:lnSpc>
                <a:spcPts val="8000"/>
              </a:lnSpc>
              <a:spcBef>
                <a:spcPct val="0"/>
              </a:spcBef>
            </a:pPr>
            <a:r>
              <a:rPr lang="en-US" sz="6000" b="1" smtClean="0">
                <a:latin typeface="Arial" panose="020B0604020202020204" pitchFamily="34" charset="0"/>
                <a:cs typeface="Arial" panose="020B0604020202020204" pitchFamily="34" charset="0"/>
              </a:rPr>
              <a:t>KHỞI ĐỘNG</a:t>
            </a:r>
            <a:endParaRPr lang="en-US" sz="6000" b="1">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33308">
            <a:off x="16013973" y="8037487"/>
            <a:ext cx="2021662" cy="2228284"/>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t="19134"/>
          <a:stretch>
            <a:fillRect/>
          </a:stretch>
        </p:blipFill>
        <p:spPr>
          <a:xfrm>
            <a:off x="0" y="0"/>
            <a:ext cx="2562167" cy="3147948"/>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297030" y="4079276"/>
            <a:ext cx="859735" cy="803852"/>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239082">
            <a:off x="4635923" y="9142997"/>
            <a:ext cx="1656347" cy="542077"/>
          </a:xfrm>
          <a:prstGeom prst="rect">
            <a:avLst/>
          </a:prstGeom>
        </p:spPr>
      </p:pic>
      <p:pic>
        <p:nvPicPr>
          <p:cNvPr id="23" name="Picture 2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745468">
            <a:off x="16137925" y="521769"/>
            <a:ext cx="758111" cy="1279512"/>
          </a:xfrm>
          <a:prstGeom prst="rect">
            <a:avLst/>
          </a:prstGeom>
        </p:spPr>
      </p:pic>
      <p:sp>
        <p:nvSpPr>
          <p:cNvPr id="27" name="TextBox 26"/>
          <p:cNvSpPr txBox="1"/>
          <p:nvPr/>
        </p:nvSpPr>
        <p:spPr>
          <a:xfrm>
            <a:off x="4441597" y="2878368"/>
            <a:ext cx="9404804" cy="784830"/>
          </a:xfrm>
          <a:prstGeom prst="rect">
            <a:avLst/>
          </a:prstGeom>
          <a:noFill/>
        </p:spPr>
        <p:txBody>
          <a:bodyPr wrap="square" rtlCol="0">
            <a:spAutoFit/>
          </a:bodyPr>
          <a:lstStyle/>
          <a:p>
            <a:r>
              <a:rPr lang="en-US" sz="4500" b="1" i="1" smtClean="0">
                <a:latin typeface="Arial" panose="020B0604020202020204" pitchFamily="34" charset="0"/>
                <a:cs typeface="Arial" panose="020B0604020202020204" pitchFamily="34" charset="0"/>
              </a:rPr>
              <a:t>Phát biểu sau đây đúng hay sai?</a:t>
            </a:r>
            <a:endParaRPr lang="en-US" sz="4500" b="1" i="1">
              <a:latin typeface="Arial" panose="020B0604020202020204" pitchFamily="34" charset="0"/>
              <a:cs typeface="Arial" panose="020B0604020202020204" pitchFamily="34" charset="0"/>
            </a:endParaRPr>
          </a:p>
        </p:txBody>
      </p:sp>
      <p:sp>
        <p:nvSpPr>
          <p:cNvPr id="29" name="Rounded Rectangle 28"/>
          <p:cNvSpPr/>
          <p:nvPr/>
        </p:nvSpPr>
        <p:spPr>
          <a:xfrm>
            <a:off x="5473060" y="3939760"/>
            <a:ext cx="11551744" cy="3769472"/>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smtClean="0">
                <a:solidFill>
                  <a:schemeClr val="tx1"/>
                </a:solidFill>
                <a:latin typeface="Arial" panose="020B0604020202020204" pitchFamily="34" charset="0"/>
                <a:cs typeface="Arial" panose="020B0604020202020204" pitchFamily="34" charset="0"/>
              </a:rPr>
              <a:t>4. Các ngón tay còn lại lần lượt đặt trên hàng phím cơ sở và đưa tay lên hoặc xuống khi cần gõ hàng phím trên và hàng phím dưới. Sau đó giữ nguyên vị trí các ngón tay.</a:t>
            </a:r>
            <a:endParaRPr lang="en-US" sz="4000">
              <a:solidFill>
                <a:schemeClr val="tx1"/>
              </a:solidFill>
              <a:latin typeface="Arial" panose="020B0604020202020204" pitchFamily="34" charset="0"/>
              <a:cs typeface="Arial" panose="020B0604020202020204" pitchFamily="34" charset="0"/>
            </a:endParaRPr>
          </a:p>
        </p:txBody>
      </p:sp>
      <p:sp>
        <p:nvSpPr>
          <p:cNvPr id="30" name="Rounded Rectangle 29"/>
          <p:cNvSpPr/>
          <p:nvPr/>
        </p:nvSpPr>
        <p:spPr>
          <a:xfrm>
            <a:off x="7083822" y="8220632"/>
            <a:ext cx="3213338" cy="12954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ĐÚNG </a:t>
            </a:r>
            <a:endParaRPr lang="en-US" sz="4500" b="1">
              <a:solidFill>
                <a:schemeClr val="tx1"/>
              </a:solidFill>
              <a:latin typeface="Arial" panose="020B0604020202020204" pitchFamily="34" charset="0"/>
              <a:cs typeface="Arial" panose="020B0604020202020204" pitchFamily="34" charset="0"/>
            </a:endParaRPr>
          </a:p>
        </p:txBody>
      </p:sp>
      <p:sp>
        <p:nvSpPr>
          <p:cNvPr id="31" name="Rounded Rectangle 30"/>
          <p:cNvSpPr/>
          <p:nvPr/>
        </p:nvSpPr>
        <p:spPr>
          <a:xfrm>
            <a:off x="12587684" y="8220632"/>
            <a:ext cx="3213338" cy="12954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SAI</a:t>
            </a:r>
            <a:endParaRPr lang="en-US" sz="45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6244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31"/>
                                        </p:tgtEl>
                                        <p:attrNameLst>
                                          <p:attrName>fillcolor</p:attrName>
                                        </p:attrNameLst>
                                      </p:cBhvr>
                                      <p:to>
                                        <a:srgbClr val="92D050"/>
                                      </p:to>
                                    </p:animClr>
                                    <p:set>
                                      <p:cBhvr>
                                        <p:cTn id="31" dur="2000" fill="hold"/>
                                        <p:tgtEl>
                                          <p:spTgt spid="31"/>
                                        </p:tgtEl>
                                        <p:attrNameLst>
                                          <p:attrName>fill.type</p:attrName>
                                        </p:attrNameLst>
                                      </p:cBhvr>
                                      <p:to>
                                        <p:strVal val="solid"/>
                                      </p:to>
                                    </p:set>
                                    <p:set>
                                      <p:cBhvr>
                                        <p:cTn id="32" dur="20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33" restart="whenNotActive" fill="hold" evtFilter="cancelBubble" nodeType="interactiveSeq">
                <p:stCondLst>
                  <p:cond evt="onClick" delay="0">
                    <p:tgtEl>
                      <p:spTgt spid="30"/>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0"/>
                                        </p:tgtEl>
                                        <p:attrNameLst>
                                          <p:attrName>fillcolor</p:attrName>
                                        </p:attrNameLst>
                                      </p:cBhvr>
                                      <p:to>
                                        <a:srgbClr val="FF0000"/>
                                      </p:to>
                                    </p:animClr>
                                    <p:set>
                                      <p:cBhvr>
                                        <p:cTn id="38" dur="2000" fill="hold"/>
                                        <p:tgtEl>
                                          <p:spTgt spid="30"/>
                                        </p:tgtEl>
                                        <p:attrNameLst>
                                          <p:attrName>fill.type</p:attrName>
                                        </p:attrNameLst>
                                      </p:cBhvr>
                                      <p:to>
                                        <p:strVal val="solid"/>
                                      </p:to>
                                    </p:set>
                                    <p:set>
                                      <p:cBhvr>
                                        <p:cTn id="39" dur="200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childTnLst>
        </p:cTn>
      </p:par>
    </p:tnLst>
    <p:bldLst>
      <p:bldP spid="18" grpId="0"/>
      <p:bldP spid="27" grpId="0"/>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085"/>
          <a:stretch>
            <a:fillRect/>
          </a:stretch>
        </p:blipFill>
        <p:spPr>
          <a:xfrm>
            <a:off x="0" y="7997412"/>
            <a:ext cx="4190488" cy="228958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18041"/>
          <a:stretch>
            <a:fillRect/>
          </a:stretch>
        </p:blipFill>
        <p:spPr>
          <a:xfrm>
            <a:off x="2095244" y="49079"/>
            <a:ext cx="14207364" cy="870815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49095"/>
          <a:stretch>
            <a:fillRect/>
          </a:stretch>
        </p:blipFill>
        <p:spPr>
          <a:xfrm>
            <a:off x="10809687" y="5090362"/>
            <a:ext cx="7777996" cy="6150432"/>
          </a:xfrm>
          <a:prstGeom prst="rect">
            <a:avLst/>
          </a:prstGeom>
        </p:spPr>
      </p:pic>
      <p:sp>
        <p:nvSpPr>
          <p:cNvPr id="5" name="TextBox 5"/>
          <p:cNvSpPr txBox="1"/>
          <p:nvPr/>
        </p:nvSpPr>
        <p:spPr>
          <a:xfrm>
            <a:off x="3585651" y="3477124"/>
            <a:ext cx="11113034" cy="3077766"/>
          </a:xfrm>
          <a:prstGeom prst="rect">
            <a:avLst/>
          </a:prstGeom>
        </p:spPr>
        <p:txBody>
          <a:bodyPr wrap="square" lIns="0" tIns="0" rIns="0" bIns="0" rtlCol="0" anchor="t">
            <a:spAutoFit/>
          </a:bodyPr>
          <a:lstStyle/>
          <a:p>
            <a:pPr lvl="0" algn="ctr">
              <a:lnSpc>
                <a:spcPts val="12000"/>
              </a:lnSpc>
              <a:spcBef>
                <a:spcPct val="0"/>
              </a:spcBef>
            </a:pPr>
            <a:r>
              <a:rPr lang="en-US" sz="7200" b="1">
                <a:latin typeface="Arial" panose="020B0604020202020204" pitchFamily="34" charset="0"/>
                <a:cs typeface="Arial" panose="020B0604020202020204" pitchFamily="34" charset="0"/>
              </a:rPr>
              <a:t>BÀI 4: </a:t>
            </a:r>
            <a:endParaRPr lang="en-US" sz="7200" b="1" smtClean="0">
              <a:latin typeface="Arial" panose="020B0604020202020204" pitchFamily="34" charset="0"/>
              <a:cs typeface="Arial" panose="020B0604020202020204" pitchFamily="34" charset="0"/>
            </a:endParaRPr>
          </a:p>
          <a:p>
            <a:pPr lvl="0" algn="ctr">
              <a:lnSpc>
                <a:spcPts val="12000"/>
              </a:lnSpc>
              <a:spcBef>
                <a:spcPct val="0"/>
              </a:spcBef>
            </a:pPr>
            <a:r>
              <a:rPr lang="en-US" sz="7200" b="1" smtClean="0">
                <a:latin typeface="Arial" panose="020B0604020202020204" pitchFamily="34" charset="0"/>
                <a:cs typeface="Arial" panose="020B0604020202020204" pitchFamily="34" charset="0"/>
              </a:rPr>
              <a:t>CÙNG </a:t>
            </a:r>
            <a:r>
              <a:rPr lang="en-US" sz="7200" b="1">
                <a:latin typeface="Arial" panose="020B0604020202020204" pitchFamily="34" charset="0"/>
                <a:cs typeface="Arial" panose="020B0604020202020204" pitchFamily="34" charset="0"/>
              </a:rPr>
              <a:t>THI ĐUA GÕ PHÍM </a:t>
            </a:r>
            <a:endParaRPr lang="en-US" sz="7200" b="1" u="none">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484165" y="9075531"/>
            <a:ext cx="2654578" cy="86877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643493" y="6898281"/>
            <a:ext cx="1282261" cy="119891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085"/>
          <a:stretch>
            <a:fillRect/>
          </a:stretch>
        </p:blipFill>
        <p:spPr>
          <a:xfrm rot="-10800000">
            <a:off x="14097512" y="0"/>
            <a:ext cx="4190488" cy="2289588"/>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05585">
            <a:off x="16615741" y="3115564"/>
            <a:ext cx="906118" cy="1529312"/>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41250">
            <a:off x="5389828" y="6876716"/>
            <a:ext cx="7618194" cy="591332"/>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40765" y="-173210"/>
            <a:ext cx="2636009" cy="2636009"/>
          </a:xfrm>
          <a:prstGeom prst="rect">
            <a:avLst/>
          </a:prstGeom>
        </p:spPr>
      </p:pic>
    </p:spTree>
    <p:extLst>
      <p:ext uri="{BB962C8B-B14F-4D97-AF65-F5344CB8AC3E}">
        <p14:creationId xmlns:p14="http://schemas.microsoft.com/office/powerpoint/2010/main" val="182095633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sp>
        <p:nvSpPr>
          <p:cNvPr id="25" name="Rounded Rectangle 24"/>
          <p:cNvSpPr/>
          <p:nvPr/>
        </p:nvSpPr>
        <p:spPr>
          <a:xfrm>
            <a:off x="771118" y="1654451"/>
            <a:ext cx="16790217" cy="8153400"/>
          </a:xfrm>
          <a:prstGeom prst="roundRect">
            <a:avLst>
              <a:gd name="adj" fmla="val 102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2351547" y="731121"/>
            <a:ext cx="13763294" cy="923330"/>
          </a:xfrm>
          <a:prstGeom prst="rect">
            <a:avLst/>
          </a:prstGeom>
        </p:spPr>
        <p:txBody>
          <a:bodyPr lIns="0" tIns="0" rIns="0" bIns="0" rtlCol="0" anchor="t">
            <a:spAutoFit/>
          </a:bodyPr>
          <a:lstStyle/>
          <a:p>
            <a:pPr marL="0" lvl="0" indent="0" algn="ctr">
              <a:lnSpc>
                <a:spcPts val="7200"/>
              </a:lnSpc>
              <a:spcBef>
                <a:spcPct val="0"/>
              </a:spcBef>
            </a:pPr>
            <a:r>
              <a:rPr lang="en-US" sz="6000" b="1" smtClean="0">
                <a:latin typeface="Arial" panose="020B0604020202020204" pitchFamily="34" charset="0"/>
                <a:cs typeface="Arial" panose="020B0604020202020204" pitchFamily="34" charset="0"/>
              </a:rPr>
              <a:t>KHÁM PHÁ</a:t>
            </a:r>
            <a:endParaRPr lang="en-US" sz="6000" b="1" u="none">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39082">
            <a:off x="16460587" y="989380"/>
            <a:ext cx="2108060" cy="68991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12898" b="27291"/>
          <a:stretch>
            <a:fillRect/>
          </a:stretch>
        </p:blipFill>
        <p:spPr>
          <a:xfrm>
            <a:off x="15458339" y="8070964"/>
            <a:ext cx="2829661" cy="22676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489966">
            <a:off x="-136939" y="120511"/>
            <a:ext cx="2125827" cy="1240710"/>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t="29629" r="32067"/>
          <a:stretch>
            <a:fillRect/>
          </a:stretch>
        </p:blipFill>
        <p:spPr>
          <a:xfrm rot="10799999">
            <a:off x="-330919" y="2028862"/>
            <a:ext cx="1828605" cy="1927957"/>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r="55716"/>
          <a:stretch>
            <a:fillRect/>
          </a:stretch>
        </p:blipFill>
        <p:spPr>
          <a:xfrm rot="-7262247">
            <a:off x="1764472" y="-74727"/>
            <a:ext cx="1825488" cy="831952"/>
          </a:xfrm>
          <a:prstGeom prst="rect">
            <a:avLst/>
          </a:prstGeom>
        </p:spPr>
      </p:pic>
      <p:sp>
        <p:nvSpPr>
          <p:cNvPr id="24" name="TextBox 23"/>
          <p:cNvSpPr txBox="1"/>
          <p:nvPr/>
        </p:nvSpPr>
        <p:spPr>
          <a:xfrm>
            <a:off x="1520724" y="2107359"/>
            <a:ext cx="12845341" cy="861774"/>
          </a:xfrm>
          <a:prstGeom prst="rect">
            <a:avLst/>
          </a:prstGeom>
          <a:noFill/>
        </p:spPr>
        <p:txBody>
          <a:bodyPr wrap="square" rtlCol="0">
            <a:spAutoFit/>
          </a:bodyPr>
          <a:lstStyle/>
          <a:p>
            <a:r>
              <a:rPr lang="vi-VN" sz="5000" b="1">
                <a:solidFill>
                  <a:srgbClr val="FF0000"/>
                </a:solidFill>
              </a:rPr>
              <a:t>Hoạt động 1: </a:t>
            </a:r>
            <a:r>
              <a:rPr lang="vi-VN" sz="5000">
                <a:solidFill>
                  <a:srgbClr val="FF0000"/>
                </a:solidFill>
              </a:rPr>
              <a:t>Trò chơi: Ai gõ đúng hơn?</a:t>
            </a:r>
            <a:endParaRPr lang="en-US" sz="5000">
              <a:solidFill>
                <a:srgbClr val="FF0000"/>
              </a:solidFill>
            </a:endParaRPr>
          </a:p>
        </p:txBody>
      </p:sp>
      <p:sp>
        <p:nvSpPr>
          <p:cNvPr id="26" name="TextBox 25"/>
          <p:cNvSpPr txBox="1"/>
          <p:nvPr/>
        </p:nvSpPr>
        <p:spPr>
          <a:xfrm>
            <a:off x="1520724" y="3248886"/>
            <a:ext cx="14485885" cy="182492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000" i="1" smtClean="0">
                <a:latin typeface="Arial" panose="020B0604020202020204" pitchFamily="34" charset="0"/>
                <a:cs typeface="Arial" panose="020B0604020202020204" pitchFamily="34" charset="0"/>
              </a:rPr>
              <a:t>Các nhóm thể hiện phần trình bày gõ phím của mình trên phần mềm Wordpad</a:t>
            </a:r>
            <a:endParaRPr lang="en-US" sz="4000" i="1">
              <a:latin typeface="Arial" panose="020B0604020202020204" pitchFamily="34" charset="0"/>
              <a:cs typeface="Arial" panose="020B0604020202020204" pitchFamily="34" charset="0"/>
            </a:endParaRPr>
          </a:p>
        </p:txBody>
      </p:sp>
      <p:sp>
        <p:nvSpPr>
          <p:cNvPr id="27" name="Rounded Rectangle 26"/>
          <p:cNvSpPr/>
          <p:nvPr/>
        </p:nvSpPr>
        <p:spPr>
          <a:xfrm>
            <a:off x="1650753" y="5528433"/>
            <a:ext cx="8654341" cy="3501268"/>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smtClean="0">
                <a:solidFill>
                  <a:schemeClr val="tx1"/>
                </a:solidFill>
                <a:latin typeface="Arial" panose="020B0604020202020204" pitchFamily="34" charset="0"/>
                <a:cs typeface="Arial" panose="020B0604020202020204" pitchFamily="34" charset="0"/>
              </a:rPr>
              <a:t>NỘI DUNG GÕ </a:t>
            </a:r>
          </a:p>
          <a:p>
            <a:pPr algn="just">
              <a:lnSpc>
                <a:spcPct val="150000"/>
              </a:lnSpc>
            </a:pPr>
            <a:r>
              <a:rPr lang="en-US" sz="4000" smtClean="0">
                <a:solidFill>
                  <a:schemeClr val="tx1"/>
                </a:solidFill>
                <a:latin typeface="Arial" panose="020B0604020202020204" pitchFamily="34" charset="0"/>
                <a:cs typeface="Arial" panose="020B0604020202020204" pitchFamily="34" charset="0"/>
              </a:rPr>
              <a:t>Các em gõ tên của mình trên phần mềm Wordpad.</a:t>
            </a:r>
            <a:endParaRPr lang="en-US" sz="4000">
              <a:solidFill>
                <a:schemeClr val="tx1"/>
              </a:solidFill>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16"/>
          <a:stretch>
            <a:fillRect/>
          </a:stretch>
        </p:blipFill>
        <p:spPr>
          <a:xfrm>
            <a:off x="10647485" y="4225299"/>
            <a:ext cx="6518296" cy="60354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6"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sp>
        <p:nvSpPr>
          <p:cNvPr id="25" name="Rounded Rectangle 24"/>
          <p:cNvSpPr/>
          <p:nvPr/>
        </p:nvSpPr>
        <p:spPr>
          <a:xfrm>
            <a:off x="771118" y="1654451"/>
            <a:ext cx="16790217" cy="8153400"/>
          </a:xfrm>
          <a:prstGeom prst="roundRect">
            <a:avLst>
              <a:gd name="adj" fmla="val 102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2351547" y="731121"/>
            <a:ext cx="13763294" cy="923330"/>
          </a:xfrm>
          <a:prstGeom prst="rect">
            <a:avLst/>
          </a:prstGeom>
        </p:spPr>
        <p:txBody>
          <a:bodyPr lIns="0" tIns="0" rIns="0" bIns="0" rtlCol="0" anchor="t">
            <a:spAutoFit/>
          </a:bodyPr>
          <a:lstStyle/>
          <a:p>
            <a:pPr marL="0" lvl="0" indent="0" algn="ctr">
              <a:lnSpc>
                <a:spcPts val="7200"/>
              </a:lnSpc>
              <a:spcBef>
                <a:spcPct val="0"/>
              </a:spcBef>
            </a:pPr>
            <a:r>
              <a:rPr lang="en-US" sz="6000" b="1" smtClean="0">
                <a:latin typeface="Arial" panose="020B0604020202020204" pitchFamily="34" charset="0"/>
                <a:cs typeface="Arial" panose="020B0604020202020204" pitchFamily="34" charset="0"/>
              </a:rPr>
              <a:t>KHÁM PHÁ</a:t>
            </a:r>
            <a:endParaRPr lang="en-US" sz="6000" b="1" u="none">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39082">
            <a:off x="16460587" y="989380"/>
            <a:ext cx="2108060" cy="68991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12898" b="27291"/>
          <a:stretch>
            <a:fillRect/>
          </a:stretch>
        </p:blipFill>
        <p:spPr>
          <a:xfrm>
            <a:off x="15858887" y="8947343"/>
            <a:ext cx="2829661" cy="22676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489966">
            <a:off x="-136939" y="120511"/>
            <a:ext cx="2125827" cy="1240710"/>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t="29629" r="32067"/>
          <a:stretch>
            <a:fillRect/>
          </a:stretch>
        </p:blipFill>
        <p:spPr>
          <a:xfrm rot="10799999">
            <a:off x="-330919" y="2028862"/>
            <a:ext cx="1828605" cy="1927957"/>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r="55716"/>
          <a:stretch>
            <a:fillRect/>
          </a:stretch>
        </p:blipFill>
        <p:spPr>
          <a:xfrm rot="-7262247">
            <a:off x="1764472" y="-74727"/>
            <a:ext cx="1825488" cy="831952"/>
          </a:xfrm>
          <a:prstGeom prst="rect">
            <a:avLst/>
          </a:prstGeom>
        </p:spPr>
      </p:pic>
      <p:sp>
        <p:nvSpPr>
          <p:cNvPr id="24" name="TextBox 23"/>
          <p:cNvSpPr txBox="1"/>
          <p:nvPr/>
        </p:nvSpPr>
        <p:spPr>
          <a:xfrm>
            <a:off x="1520724" y="2107359"/>
            <a:ext cx="12845341" cy="861774"/>
          </a:xfrm>
          <a:prstGeom prst="rect">
            <a:avLst/>
          </a:prstGeom>
          <a:noFill/>
        </p:spPr>
        <p:txBody>
          <a:bodyPr wrap="square" rtlCol="0">
            <a:spAutoFit/>
          </a:bodyPr>
          <a:lstStyle/>
          <a:p>
            <a:r>
              <a:rPr lang="vi-VN" sz="5000" b="1">
                <a:solidFill>
                  <a:srgbClr val="FF0000"/>
                </a:solidFill>
              </a:rPr>
              <a:t>Hoạt động 1: </a:t>
            </a:r>
            <a:r>
              <a:rPr lang="vi-VN" sz="5000">
                <a:solidFill>
                  <a:srgbClr val="FF0000"/>
                </a:solidFill>
              </a:rPr>
              <a:t>Trò chơi: Ai gõ đúng hơn?</a:t>
            </a:r>
            <a:endParaRPr lang="en-US" sz="5000">
              <a:solidFill>
                <a:srgbClr val="FF0000"/>
              </a:solidFill>
            </a:endParaRPr>
          </a:p>
        </p:txBody>
      </p:sp>
      <p:sp>
        <p:nvSpPr>
          <p:cNvPr id="5" name="Rounded Rectangle 4"/>
          <p:cNvSpPr/>
          <p:nvPr/>
        </p:nvSpPr>
        <p:spPr>
          <a:xfrm>
            <a:off x="7144046" y="3956820"/>
            <a:ext cx="4093415" cy="32004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smtClean="0">
                <a:solidFill>
                  <a:schemeClr val="tx1"/>
                </a:solidFill>
                <a:latin typeface="Arial" panose="020B0604020202020204" pitchFamily="34" charset="0"/>
                <a:cs typeface="Arial" panose="020B0604020202020204" pitchFamily="34" charset="0"/>
              </a:rPr>
              <a:t>Mỗi nhóm có 50 điểm </a:t>
            </a:r>
            <a:endParaRPr lang="en-US" sz="450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12779754" y="3983775"/>
            <a:ext cx="4093415" cy="32004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smtClean="0">
                <a:solidFill>
                  <a:schemeClr val="tx1"/>
                </a:solidFill>
                <a:latin typeface="Arial" panose="020B0604020202020204" pitchFamily="34" charset="0"/>
                <a:cs typeface="Arial" panose="020B0604020202020204" pitchFamily="34" charset="0"/>
              </a:rPr>
              <a:t>Vi phạm nội quy bị trừ </a:t>
            </a:r>
          </a:p>
          <a:p>
            <a:pPr algn="ctr">
              <a:lnSpc>
                <a:spcPct val="150000"/>
              </a:lnSpc>
            </a:pPr>
            <a:r>
              <a:rPr lang="en-US" sz="4500" smtClean="0">
                <a:solidFill>
                  <a:schemeClr val="tx1"/>
                </a:solidFill>
                <a:latin typeface="Arial" panose="020B0604020202020204" pitchFamily="34" charset="0"/>
                <a:cs typeface="Arial" panose="020B0604020202020204" pitchFamily="34" charset="0"/>
              </a:rPr>
              <a:t>1 điểm</a:t>
            </a:r>
            <a:endParaRPr lang="en-US" sz="450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1457539" y="3983775"/>
            <a:ext cx="4093415" cy="320040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smtClean="0">
                <a:solidFill>
                  <a:schemeClr val="tx1"/>
                </a:solidFill>
                <a:latin typeface="Arial" panose="020B0604020202020204" pitchFamily="34" charset="0"/>
                <a:cs typeface="Arial" panose="020B0604020202020204" pitchFamily="34" charset="0"/>
              </a:rPr>
              <a:t>Lần lượt các thành viên lên gõ tên mình</a:t>
            </a:r>
            <a:endParaRPr lang="en-US" sz="4500">
              <a:solidFill>
                <a:schemeClr val="tx1"/>
              </a:solidFill>
              <a:latin typeface="Arial" panose="020B0604020202020204" pitchFamily="34" charset="0"/>
              <a:cs typeface="Arial" panose="020B0604020202020204" pitchFamily="34" charset="0"/>
            </a:endParaRPr>
          </a:p>
        </p:txBody>
      </p:sp>
      <p:sp>
        <p:nvSpPr>
          <p:cNvPr id="7" name="Right Arrow 6"/>
          <p:cNvSpPr/>
          <p:nvPr/>
        </p:nvSpPr>
        <p:spPr>
          <a:xfrm>
            <a:off x="1156620" y="8107505"/>
            <a:ext cx="1170118" cy="8129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61267" y="8160049"/>
            <a:ext cx="14530553" cy="707886"/>
          </a:xfrm>
          <a:prstGeom prst="rect">
            <a:avLst/>
          </a:prstGeom>
          <a:noFill/>
        </p:spPr>
        <p:txBody>
          <a:bodyPr wrap="square" rtlCol="0">
            <a:spAutoFit/>
          </a:bodyPr>
          <a:lstStyle/>
          <a:p>
            <a:r>
              <a:rPr lang="en-US" sz="4000" b="1" i="1" smtClean="0">
                <a:latin typeface="Arial" panose="020B0604020202020204" pitchFamily="34" charset="0"/>
                <a:cs typeface="Arial" panose="020B0604020202020204" pitchFamily="34" charset="0"/>
              </a:rPr>
              <a:t>Nhóm chiến thắng là nhóm có số điểm cuối cùng cao nhất. </a:t>
            </a:r>
            <a:endParaRPr lang="en-US" sz="4000" b="1" i="1">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16"/>
          <a:stretch>
            <a:fillRect/>
          </a:stretch>
        </p:blipFill>
        <p:spPr>
          <a:xfrm>
            <a:off x="5095250" y="3329268"/>
            <a:ext cx="1013005" cy="1013005"/>
          </a:xfrm>
          <a:prstGeom prst="rect">
            <a:avLst/>
          </a:prstGeom>
        </p:spPr>
      </p:pic>
      <p:pic>
        <p:nvPicPr>
          <p:cNvPr id="19" name="Picture 18"/>
          <p:cNvPicPr>
            <a:picLocks noChangeAspect="1"/>
          </p:cNvPicPr>
          <p:nvPr/>
        </p:nvPicPr>
        <p:blipFill>
          <a:blip r:embed="rId16"/>
          <a:stretch>
            <a:fillRect/>
          </a:stretch>
        </p:blipFill>
        <p:spPr>
          <a:xfrm>
            <a:off x="10793833" y="3329267"/>
            <a:ext cx="1013005" cy="1013005"/>
          </a:xfrm>
          <a:prstGeom prst="rect">
            <a:avLst/>
          </a:prstGeom>
        </p:spPr>
      </p:pic>
      <p:pic>
        <p:nvPicPr>
          <p:cNvPr id="20" name="Picture 19"/>
          <p:cNvPicPr>
            <a:picLocks noChangeAspect="1"/>
          </p:cNvPicPr>
          <p:nvPr/>
        </p:nvPicPr>
        <p:blipFill>
          <a:blip r:embed="rId16"/>
          <a:stretch>
            <a:fillRect/>
          </a:stretch>
        </p:blipFill>
        <p:spPr>
          <a:xfrm>
            <a:off x="16501612" y="3329268"/>
            <a:ext cx="1013005" cy="1013005"/>
          </a:xfrm>
          <a:prstGeom prst="rect">
            <a:avLst/>
          </a:prstGeom>
        </p:spPr>
      </p:pic>
    </p:spTree>
    <p:extLst>
      <p:ext uri="{BB962C8B-B14F-4D97-AF65-F5344CB8AC3E}">
        <p14:creationId xmlns:p14="http://schemas.microsoft.com/office/powerpoint/2010/main" val="25184434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sp>
        <p:nvSpPr>
          <p:cNvPr id="25" name="Rounded Rectangle 24"/>
          <p:cNvSpPr/>
          <p:nvPr/>
        </p:nvSpPr>
        <p:spPr>
          <a:xfrm>
            <a:off x="762000" y="1654451"/>
            <a:ext cx="16790217" cy="8153400"/>
          </a:xfrm>
          <a:prstGeom prst="roundRect">
            <a:avLst>
              <a:gd name="adj" fmla="val 102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2351547" y="731121"/>
            <a:ext cx="13763294" cy="923330"/>
          </a:xfrm>
          <a:prstGeom prst="rect">
            <a:avLst/>
          </a:prstGeom>
        </p:spPr>
        <p:txBody>
          <a:bodyPr lIns="0" tIns="0" rIns="0" bIns="0" rtlCol="0" anchor="t">
            <a:spAutoFit/>
          </a:bodyPr>
          <a:lstStyle/>
          <a:p>
            <a:pPr marL="0" lvl="0" indent="0" algn="ctr">
              <a:lnSpc>
                <a:spcPts val="7200"/>
              </a:lnSpc>
              <a:spcBef>
                <a:spcPct val="0"/>
              </a:spcBef>
            </a:pPr>
            <a:r>
              <a:rPr lang="en-US" sz="6000" b="1" smtClean="0">
                <a:latin typeface="Arial" panose="020B0604020202020204" pitchFamily="34" charset="0"/>
                <a:cs typeface="Arial" panose="020B0604020202020204" pitchFamily="34" charset="0"/>
              </a:rPr>
              <a:t>KHÁM PHÁ</a:t>
            </a:r>
            <a:endParaRPr lang="en-US" sz="6000" b="1" u="none">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39082">
            <a:off x="16460587" y="989380"/>
            <a:ext cx="2108060" cy="68991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12898" b="27291"/>
          <a:stretch>
            <a:fillRect/>
          </a:stretch>
        </p:blipFill>
        <p:spPr>
          <a:xfrm>
            <a:off x="15858887" y="8947343"/>
            <a:ext cx="2829661" cy="22676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489966">
            <a:off x="-136939" y="120511"/>
            <a:ext cx="2125827" cy="1240710"/>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t="29629" r="32067"/>
          <a:stretch>
            <a:fillRect/>
          </a:stretch>
        </p:blipFill>
        <p:spPr>
          <a:xfrm rot="10799999">
            <a:off x="-330919" y="2028862"/>
            <a:ext cx="1828605" cy="1927957"/>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r="55716"/>
          <a:stretch>
            <a:fillRect/>
          </a:stretch>
        </p:blipFill>
        <p:spPr>
          <a:xfrm rot="-7262247">
            <a:off x="1764472" y="-74727"/>
            <a:ext cx="1825488" cy="831952"/>
          </a:xfrm>
          <a:prstGeom prst="rect">
            <a:avLst/>
          </a:prstGeom>
        </p:spPr>
      </p:pic>
      <p:sp>
        <p:nvSpPr>
          <p:cNvPr id="24" name="TextBox 23"/>
          <p:cNvSpPr txBox="1"/>
          <p:nvPr/>
        </p:nvSpPr>
        <p:spPr>
          <a:xfrm>
            <a:off x="1520724" y="2107359"/>
            <a:ext cx="12845341" cy="861774"/>
          </a:xfrm>
          <a:prstGeom prst="rect">
            <a:avLst/>
          </a:prstGeom>
          <a:noFill/>
        </p:spPr>
        <p:txBody>
          <a:bodyPr wrap="square" rtlCol="0">
            <a:spAutoFit/>
          </a:bodyPr>
          <a:lstStyle/>
          <a:p>
            <a:r>
              <a:rPr lang="vi-VN" sz="5000" b="1">
                <a:solidFill>
                  <a:srgbClr val="FF0000"/>
                </a:solidFill>
              </a:rPr>
              <a:t>Hoạt động 1: </a:t>
            </a:r>
            <a:r>
              <a:rPr lang="vi-VN" sz="5000">
                <a:solidFill>
                  <a:srgbClr val="FF0000"/>
                </a:solidFill>
              </a:rPr>
              <a:t>Trò chơi: Ai gõ đúng hơn?</a:t>
            </a:r>
            <a:endParaRPr lang="en-US" sz="5000">
              <a:solidFill>
                <a:srgbClr val="FF0000"/>
              </a:solidFill>
            </a:endParaRPr>
          </a:p>
        </p:txBody>
      </p:sp>
      <p:sp>
        <p:nvSpPr>
          <p:cNvPr id="12" name="Rounded Rectangular Callout 11"/>
          <p:cNvSpPr/>
          <p:nvPr/>
        </p:nvSpPr>
        <p:spPr>
          <a:xfrm>
            <a:off x="1533719" y="3895003"/>
            <a:ext cx="8067481" cy="5257800"/>
          </a:xfrm>
          <a:prstGeom prst="wedgeRoundRectCallout">
            <a:avLst>
              <a:gd name="adj1" fmla="val 53881"/>
              <a:gd name="adj2" fmla="val -39429"/>
              <a:gd name="adj3" fmla="val 16667"/>
            </a:avLst>
          </a:prstGeom>
          <a:solidFill>
            <a:schemeClr val="accent3">
              <a:lumMod val="60000"/>
              <a:lumOff val="4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Em có nhận xét gì về cách đặt tay và gõ phím của mình với các bạn? Hàng phím nào em gõ thành thạo nhất? Hàng phím nào em cần luyện tập thêm? </a:t>
            </a:r>
          </a:p>
        </p:txBody>
      </p:sp>
      <p:pic>
        <p:nvPicPr>
          <p:cNvPr id="21" name="Picture 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9394447" y="3956820"/>
            <a:ext cx="8120170" cy="5267960"/>
          </a:xfrm>
          <a:prstGeom prst="rect">
            <a:avLst/>
          </a:prstGeom>
        </p:spPr>
      </p:pic>
    </p:spTree>
    <p:extLst>
      <p:ext uri="{BB962C8B-B14F-4D97-AF65-F5344CB8AC3E}">
        <p14:creationId xmlns:p14="http://schemas.microsoft.com/office/powerpoint/2010/main" val="3955081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485</Words>
  <Application>Microsoft Office PowerPoint</Application>
  <PresentationFormat>Custom</PresentationFormat>
  <Paragraphs>57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Quiz Time Class Illustration Presentation </dc:title>
  <cp:lastModifiedBy>Admin</cp:lastModifiedBy>
  <cp:revision>10</cp:revision>
  <dcterms:created xsi:type="dcterms:W3CDTF">2006-08-16T00:00:00Z</dcterms:created>
  <dcterms:modified xsi:type="dcterms:W3CDTF">2022-10-17T07:29:11Z</dcterms:modified>
  <dc:identifier>DAFOoih9XF0</dc:identifier>
</cp:coreProperties>
</file>