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69" r:id="rId18"/>
    <p:sldId id="266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EEABD3-13EA-4987-A92B-80066272B6C0}">
          <p14:sldIdLst>
            <p14:sldId id="256"/>
            <p14:sldId id="261"/>
            <p14:sldId id="257"/>
            <p14:sldId id="258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69"/>
            <p14:sldId id="266"/>
          </p14:sldIdLst>
        </p14:section>
        <p14:section name="Untitled Section" id="{BC7C1B39-35C2-463B-8672-3EBF6278C4C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25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6.png"/><Relationship Id="rId3" Type="http://schemas.openxmlformats.org/officeDocument/2006/relationships/image" Target="../media/image2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4" Type="http://schemas.openxmlformats.org/officeDocument/2006/relationships/image" Target="../media/image2.png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9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1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73.sv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12" Type="http://schemas.openxmlformats.org/officeDocument/2006/relationships/image" Target="../media/image3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8.sv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12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5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9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35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63491" y="159664"/>
            <a:ext cx="9992653" cy="996767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58838" y="159664"/>
            <a:ext cx="9992653" cy="996767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1640" y="1176360"/>
            <a:ext cx="14935200" cy="84566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18825" flipH="1">
            <a:off x="740712" y="8372969"/>
            <a:ext cx="1735392" cy="1856937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 rot="-238802">
            <a:off x="703340" y="547362"/>
            <a:ext cx="3990479" cy="2920537"/>
            <a:chOff x="0" y="0"/>
            <a:chExt cx="7172618" cy="5733541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633497">
              <a:off x="357342" y="682879"/>
              <a:ext cx="6457933" cy="449707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633497">
              <a:off x="357342" y="553592"/>
              <a:ext cx="6457933" cy="4497070"/>
            </a:xfrm>
            <a:prstGeom prst="rect">
              <a:avLst/>
            </a:prstGeom>
          </p:spPr>
        </p:pic>
      </p:grpSp>
      <p:pic>
        <p:nvPicPr>
          <p:cNvPr id="15" name="Picture 5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5428019" y="6405017"/>
            <a:ext cx="2859981" cy="37223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07879" y="3665809"/>
            <a:ext cx="146722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NAY! </a:t>
            </a:r>
            <a:endParaRPr lang="en-US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609600"/>
            <a:ext cx="16535400" cy="9067800"/>
            <a:chOff x="0" y="0"/>
            <a:chExt cx="4086614" cy="18846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86614" cy="1884675"/>
            </a:xfrm>
            <a:custGeom>
              <a:avLst/>
              <a:gdLst/>
              <a:ahLst/>
              <a:cxnLst/>
              <a:rect l="l" t="t" r="r" b="b"/>
              <a:pathLst>
                <a:path w="4086614" h="1884675">
                  <a:moveTo>
                    <a:pt x="25447" y="0"/>
                  </a:moveTo>
                  <a:lnTo>
                    <a:pt x="4061168" y="0"/>
                  </a:lnTo>
                  <a:cubicBezTo>
                    <a:pt x="4067916" y="0"/>
                    <a:pt x="4074389" y="2681"/>
                    <a:pt x="4079161" y="7453"/>
                  </a:cubicBezTo>
                  <a:cubicBezTo>
                    <a:pt x="4083933" y="12225"/>
                    <a:pt x="4086614" y="18698"/>
                    <a:pt x="4086614" y="25447"/>
                  </a:cubicBezTo>
                  <a:lnTo>
                    <a:pt x="4086614" y="1859229"/>
                  </a:lnTo>
                  <a:cubicBezTo>
                    <a:pt x="4086614" y="1865978"/>
                    <a:pt x="4083933" y="1872450"/>
                    <a:pt x="4079161" y="1877222"/>
                  </a:cubicBezTo>
                  <a:cubicBezTo>
                    <a:pt x="4074389" y="1881994"/>
                    <a:pt x="4067916" y="1884675"/>
                    <a:pt x="4061168" y="1884675"/>
                  </a:cubicBezTo>
                  <a:lnTo>
                    <a:pt x="25447" y="1884675"/>
                  </a:lnTo>
                  <a:cubicBezTo>
                    <a:pt x="11393" y="1884675"/>
                    <a:pt x="0" y="1873283"/>
                    <a:pt x="0" y="1859229"/>
                  </a:cubicBezTo>
                  <a:lnTo>
                    <a:pt x="0" y="25447"/>
                  </a:lnTo>
                  <a:cubicBezTo>
                    <a:pt x="0" y="11393"/>
                    <a:pt x="11393" y="0"/>
                    <a:pt x="25447" y="0"/>
                  </a:cubicBezTo>
                  <a:close/>
                </a:path>
              </a:pathLst>
            </a:custGeom>
            <a:solidFill>
              <a:srgbClr val="FFFFFF"/>
            </a:solidFill>
            <a:ln w="95250">
              <a:solidFill>
                <a:srgbClr val="9381C7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0" y="1028700"/>
            <a:ext cx="1653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2. LUYỆN TẬP GÕ VỚI RAPIDTYPING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79" t="3851" r="17424" b="5891"/>
          <a:stretch/>
        </p:blipFill>
        <p:spPr>
          <a:xfrm>
            <a:off x="11125200" y="2135244"/>
            <a:ext cx="4953000" cy="7422776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828801" y="4181728"/>
            <a:ext cx="8763000" cy="5334000"/>
          </a:xfrm>
          <a:prstGeom prst="wedgeRoundRectCallout">
            <a:avLst>
              <a:gd name="adj1" fmla="val 54791"/>
              <a:gd name="adj2" fmla="val 3278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Em có thể thấy mình tiến bộ sau mỗi lần tập gõ bằng phần mềm RapidTyping. Chọn Student statistics sẽ giúp em thấy được kết quả các lần tập luyện của mình. 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60500" y="2213310"/>
            <a:ext cx="101346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i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US" sz="40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 hình 2. Kết quả tốc độ và gõ chính xác trong SGK </a:t>
            </a:r>
            <a:r>
              <a:rPr lang="en-US" sz="40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 </a:t>
            </a:r>
            <a:r>
              <a:rPr lang="en-US" sz="4000" i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30: </a:t>
            </a:r>
            <a:endParaRPr lang="en-US" sz="4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52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609600"/>
            <a:ext cx="16535400" cy="9067800"/>
            <a:chOff x="0" y="0"/>
            <a:chExt cx="4086614" cy="18846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86614" cy="1884675"/>
            </a:xfrm>
            <a:custGeom>
              <a:avLst/>
              <a:gdLst/>
              <a:ahLst/>
              <a:cxnLst/>
              <a:rect l="l" t="t" r="r" b="b"/>
              <a:pathLst>
                <a:path w="4086614" h="1884675">
                  <a:moveTo>
                    <a:pt x="25447" y="0"/>
                  </a:moveTo>
                  <a:lnTo>
                    <a:pt x="4061168" y="0"/>
                  </a:lnTo>
                  <a:cubicBezTo>
                    <a:pt x="4067916" y="0"/>
                    <a:pt x="4074389" y="2681"/>
                    <a:pt x="4079161" y="7453"/>
                  </a:cubicBezTo>
                  <a:cubicBezTo>
                    <a:pt x="4083933" y="12225"/>
                    <a:pt x="4086614" y="18698"/>
                    <a:pt x="4086614" y="25447"/>
                  </a:cubicBezTo>
                  <a:lnTo>
                    <a:pt x="4086614" y="1859229"/>
                  </a:lnTo>
                  <a:cubicBezTo>
                    <a:pt x="4086614" y="1865978"/>
                    <a:pt x="4083933" y="1872450"/>
                    <a:pt x="4079161" y="1877222"/>
                  </a:cubicBezTo>
                  <a:cubicBezTo>
                    <a:pt x="4074389" y="1881994"/>
                    <a:pt x="4067916" y="1884675"/>
                    <a:pt x="4061168" y="1884675"/>
                  </a:cubicBezTo>
                  <a:lnTo>
                    <a:pt x="25447" y="1884675"/>
                  </a:lnTo>
                  <a:cubicBezTo>
                    <a:pt x="11393" y="1884675"/>
                    <a:pt x="0" y="1873283"/>
                    <a:pt x="0" y="1859229"/>
                  </a:cubicBezTo>
                  <a:lnTo>
                    <a:pt x="0" y="25447"/>
                  </a:lnTo>
                  <a:cubicBezTo>
                    <a:pt x="0" y="11393"/>
                    <a:pt x="11393" y="0"/>
                    <a:pt x="25447" y="0"/>
                  </a:cubicBezTo>
                  <a:close/>
                </a:path>
              </a:pathLst>
            </a:custGeom>
            <a:solidFill>
              <a:srgbClr val="FFFFFF"/>
            </a:solidFill>
            <a:ln w="95250">
              <a:solidFill>
                <a:srgbClr val="9381C7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0" y="1028700"/>
            <a:ext cx="1653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2. LUYỆN TẬP GÕ VỚI RAPIDTYPING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 t="35739" r="5282"/>
          <a:stretch/>
        </p:blipFill>
        <p:spPr>
          <a:xfrm>
            <a:off x="1524000" y="3695700"/>
            <a:ext cx="14700231" cy="55707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34160" y="2576899"/>
            <a:ext cx="1257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luyện tập gõ với phần mềm Rapidtyping:</a:t>
            </a:r>
            <a:endParaRPr lang="en-US" sz="4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78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609600"/>
            <a:ext cx="16535400" cy="9067800"/>
            <a:chOff x="0" y="0"/>
            <a:chExt cx="4086614" cy="18846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86614" cy="1884675"/>
            </a:xfrm>
            <a:custGeom>
              <a:avLst/>
              <a:gdLst/>
              <a:ahLst/>
              <a:cxnLst/>
              <a:rect l="l" t="t" r="r" b="b"/>
              <a:pathLst>
                <a:path w="4086614" h="1884675">
                  <a:moveTo>
                    <a:pt x="25447" y="0"/>
                  </a:moveTo>
                  <a:lnTo>
                    <a:pt x="4061168" y="0"/>
                  </a:lnTo>
                  <a:cubicBezTo>
                    <a:pt x="4067916" y="0"/>
                    <a:pt x="4074389" y="2681"/>
                    <a:pt x="4079161" y="7453"/>
                  </a:cubicBezTo>
                  <a:cubicBezTo>
                    <a:pt x="4083933" y="12225"/>
                    <a:pt x="4086614" y="18698"/>
                    <a:pt x="4086614" y="25447"/>
                  </a:cubicBezTo>
                  <a:lnTo>
                    <a:pt x="4086614" y="1859229"/>
                  </a:lnTo>
                  <a:cubicBezTo>
                    <a:pt x="4086614" y="1865978"/>
                    <a:pt x="4083933" y="1872450"/>
                    <a:pt x="4079161" y="1877222"/>
                  </a:cubicBezTo>
                  <a:cubicBezTo>
                    <a:pt x="4074389" y="1881994"/>
                    <a:pt x="4067916" y="1884675"/>
                    <a:pt x="4061168" y="1884675"/>
                  </a:cubicBezTo>
                  <a:lnTo>
                    <a:pt x="25447" y="1884675"/>
                  </a:lnTo>
                  <a:cubicBezTo>
                    <a:pt x="11393" y="1884675"/>
                    <a:pt x="0" y="1873283"/>
                    <a:pt x="0" y="1859229"/>
                  </a:cubicBezTo>
                  <a:lnTo>
                    <a:pt x="0" y="25447"/>
                  </a:lnTo>
                  <a:cubicBezTo>
                    <a:pt x="0" y="11393"/>
                    <a:pt x="11393" y="0"/>
                    <a:pt x="25447" y="0"/>
                  </a:cubicBezTo>
                  <a:close/>
                </a:path>
              </a:pathLst>
            </a:custGeom>
            <a:solidFill>
              <a:srgbClr val="FFFFFF"/>
            </a:solidFill>
            <a:ln w="95250">
              <a:solidFill>
                <a:srgbClr val="9381C7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0" y="1028700"/>
            <a:ext cx="1653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2. LUYỆN TẬP GÕ VỚI RAPIDTYPING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4160" y="2576899"/>
            <a:ext cx="6314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bưới tiến hành:</a:t>
            </a:r>
            <a:endParaRPr lang="en-US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18524" y="4152900"/>
            <a:ext cx="3803910" cy="4814248"/>
            <a:chOff x="1682490" y="4520252"/>
            <a:chExt cx="3803910" cy="4814248"/>
          </a:xfrm>
        </p:grpSpPr>
        <p:sp>
          <p:nvSpPr>
            <p:cNvPr id="2" name="Rounded Rectangle 1"/>
            <p:cNvSpPr/>
            <p:nvPr/>
          </p:nvSpPr>
          <p:spPr>
            <a:xfrm>
              <a:off x="1682490" y="5052788"/>
              <a:ext cx="3803910" cy="428171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 </a:t>
              </a:r>
              <a:r>
                <a:rPr lang="en-US" sz="3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</a:t>
              </a:r>
              <a:endPara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35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 </a:t>
              </a:r>
              <a:r>
                <a:rPr lang="en-US" sz="3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 </a:t>
              </a:r>
              <a:r>
                <a:rPr lang="en-US" sz="35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RapidTyping</a:t>
              </a:r>
              <a:endPara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006855" y="4520252"/>
              <a:ext cx="1155180" cy="1080448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5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78207" y="4073968"/>
            <a:ext cx="3803910" cy="4814248"/>
            <a:chOff x="6934200" y="4520252"/>
            <a:chExt cx="3803910" cy="4814248"/>
          </a:xfrm>
        </p:grpSpPr>
        <p:sp>
          <p:nvSpPr>
            <p:cNvPr id="9" name="Rounded Rectangle 8"/>
            <p:cNvSpPr/>
            <p:nvPr/>
          </p:nvSpPr>
          <p:spPr>
            <a:xfrm>
              <a:off x="6934200" y="5052788"/>
              <a:ext cx="3803910" cy="428171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 theo các chữ hiện ra trên màn hình</a:t>
              </a:r>
              <a:endPara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8258565" y="4520252"/>
              <a:ext cx="1155180" cy="1080448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573000" y="4152900"/>
            <a:ext cx="3803910" cy="4814248"/>
            <a:chOff x="12496800" y="4520252"/>
            <a:chExt cx="3803910" cy="4814248"/>
          </a:xfrm>
        </p:grpSpPr>
        <p:sp>
          <p:nvSpPr>
            <p:cNvPr id="10" name="Rounded Rectangle 9"/>
            <p:cNvSpPr/>
            <p:nvPr/>
          </p:nvSpPr>
          <p:spPr>
            <a:xfrm>
              <a:off x="12496800" y="5052788"/>
              <a:ext cx="3803910" cy="428171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 lại kết quả thực hành</a:t>
              </a:r>
              <a:endPara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3944600" y="4520252"/>
              <a:ext cx="1155180" cy="1080448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7382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609600"/>
            <a:ext cx="16535400" cy="9067800"/>
            <a:chOff x="0" y="0"/>
            <a:chExt cx="4086614" cy="18846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86614" cy="1884675"/>
            </a:xfrm>
            <a:custGeom>
              <a:avLst/>
              <a:gdLst/>
              <a:ahLst/>
              <a:cxnLst/>
              <a:rect l="l" t="t" r="r" b="b"/>
              <a:pathLst>
                <a:path w="4086614" h="1884675">
                  <a:moveTo>
                    <a:pt x="25447" y="0"/>
                  </a:moveTo>
                  <a:lnTo>
                    <a:pt x="4061168" y="0"/>
                  </a:lnTo>
                  <a:cubicBezTo>
                    <a:pt x="4067916" y="0"/>
                    <a:pt x="4074389" y="2681"/>
                    <a:pt x="4079161" y="7453"/>
                  </a:cubicBezTo>
                  <a:cubicBezTo>
                    <a:pt x="4083933" y="12225"/>
                    <a:pt x="4086614" y="18698"/>
                    <a:pt x="4086614" y="25447"/>
                  </a:cubicBezTo>
                  <a:lnTo>
                    <a:pt x="4086614" y="1859229"/>
                  </a:lnTo>
                  <a:cubicBezTo>
                    <a:pt x="4086614" y="1865978"/>
                    <a:pt x="4083933" y="1872450"/>
                    <a:pt x="4079161" y="1877222"/>
                  </a:cubicBezTo>
                  <a:cubicBezTo>
                    <a:pt x="4074389" y="1881994"/>
                    <a:pt x="4067916" y="1884675"/>
                    <a:pt x="4061168" y="1884675"/>
                  </a:cubicBezTo>
                  <a:lnTo>
                    <a:pt x="25447" y="1884675"/>
                  </a:lnTo>
                  <a:cubicBezTo>
                    <a:pt x="11393" y="1884675"/>
                    <a:pt x="0" y="1873283"/>
                    <a:pt x="0" y="1859229"/>
                  </a:cubicBezTo>
                  <a:lnTo>
                    <a:pt x="0" y="25447"/>
                  </a:lnTo>
                  <a:cubicBezTo>
                    <a:pt x="0" y="11393"/>
                    <a:pt x="11393" y="0"/>
                    <a:pt x="25447" y="0"/>
                  </a:cubicBezTo>
                  <a:close/>
                </a:path>
              </a:pathLst>
            </a:custGeom>
            <a:solidFill>
              <a:srgbClr val="FFFFFF"/>
            </a:solidFill>
            <a:ln w="95250">
              <a:solidFill>
                <a:srgbClr val="9381C7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0" y="1028700"/>
            <a:ext cx="1653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33500" y="2473270"/>
            <a:ext cx="15392400" cy="3657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chọn EN 2. Beginner, bài 1. Basics – Lesson 4 và bài 1. Basics – Lesson 5 để luyện tập.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ghi lại các kết quả tập gõ của mình vào phiếu theo dõi. </a:t>
            </a: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477492" y="6949135"/>
            <a:ext cx="9104416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98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609600"/>
            <a:ext cx="16535400" cy="9067800"/>
            <a:chOff x="0" y="0"/>
            <a:chExt cx="4086614" cy="18846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86614" cy="1884675"/>
            </a:xfrm>
            <a:custGeom>
              <a:avLst/>
              <a:gdLst/>
              <a:ahLst/>
              <a:cxnLst/>
              <a:rect l="l" t="t" r="r" b="b"/>
              <a:pathLst>
                <a:path w="4086614" h="1884675">
                  <a:moveTo>
                    <a:pt x="25447" y="0"/>
                  </a:moveTo>
                  <a:lnTo>
                    <a:pt x="4061168" y="0"/>
                  </a:lnTo>
                  <a:cubicBezTo>
                    <a:pt x="4067916" y="0"/>
                    <a:pt x="4074389" y="2681"/>
                    <a:pt x="4079161" y="7453"/>
                  </a:cubicBezTo>
                  <a:cubicBezTo>
                    <a:pt x="4083933" y="12225"/>
                    <a:pt x="4086614" y="18698"/>
                    <a:pt x="4086614" y="25447"/>
                  </a:cubicBezTo>
                  <a:lnTo>
                    <a:pt x="4086614" y="1859229"/>
                  </a:lnTo>
                  <a:cubicBezTo>
                    <a:pt x="4086614" y="1865978"/>
                    <a:pt x="4083933" y="1872450"/>
                    <a:pt x="4079161" y="1877222"/>
                  </a:cubicBezTo>
                  <a:cubicBezTo>
                    <a:pt x="4074389" y="1881994"/>
                    <a:pt x="4067916" y="1884675"/>
                    <a:pt x="4061168" y="1884675"/>
                  </a:cubicBezTo>
                  <a:lnTo>
                    <a:pt x="25447" y="1884675"/>
                  </a:lnTo>
                  <a:cubicBezTo>
                    <a:pt x="11393" y="1884675"/>
                    <a:pt x="0" y="1873283"/>
                    <a:pt x="0" y="1859229"/>
                  </a:cubicBezTo>
                  <a:lnTo>
                    <a:pt x="0" y="25447"/>
                  </a:lnTo>
                  <a:cubicBezTo>
                    <a:pt x="0" y="11393"/>
                    <a:pt x="11393" y="0"/>
                    <a:pt x="25447" y="0"/>
                  </a:cubicBezTo>
                  <a:close/>
                </a:path>
              </a:pathLst>
            </a:custGeom>
            <a:solidFill>
              <a:srgbClr val="FFFFFF"/>
            </a:solidFill>
            <a:ln w="95250">
              <a:solidFill>
                <a:srgbClr val="9381C7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0" y="1028700"/>
            <a:ext cx="1653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9008" y="3980914"/>
            <a:ext cx="7763524" cy="5696486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8772532" y="2995625"/>
            <a:ext cx="8267700" cy="5257800"/>
          </a:xfrm>
          <a:prstGeom prst="wedgeRoundRectCallout">
            <a:avLst>
              <a:gd name="adj1" fmla="val -55730"/>
              <a:gd name="adj2" fmla="val 38925"/>
              <a:gd name="adj3" fmla="val 16667"/>
            </a:avLst>
          </a:prstGeom>
          <a:solidFill>
            <a:srgbClr val="FFFF66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 chiếu kết quả các lần gõ, em có nhận thấy tốc độ và độ chính xác của em tăng lên không?</a:t>
            </a:r>
          </a:p>
        </p:txBody>
      </p:sp>
    </p:spTree>
    <p:extLst>
      <p:ext uri="{BB962C8B-B14F-4D97-AF65-F5344CB8AC3E}">
        <p14:creationId xmlns:p14="http://schemas.microsoft.com/office/powerpoint/2010/main" val="545947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609600"/>
            <a:ext cx="16535400" cy="9067800"/>
            <a:chOff x="0" y="0"/>
            <a:chExt cx="4086614" cy="18846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86614" cy="1884675"/>
            </a:xfrm>
            <a:custGeom>
              <a:avLst/>
              <a:gdLst/>
              <a:ahLst/>
              <a:cxnLst/>
              <a:rect l="l" t="t" r="r" b="b"/>
              <a:pathLst>
                <a:path w="4086614" h="1884675">
                  <a:moveTo>
                    <a:pt x="25447" y="0"/>
                  </a:moveTo>
                  <a:lnTo>
                    <a:pt x="4061168" y="0"/>
                  </a:lnTo>
                  <a:cubicBezTo>
                    <a:pt x="4067916" y="0"/>
                    <a:pt x="4074389" y="2681"/>
                    <a:pt x="4079161" y="7453"/>
                  </a:cubicBezTo>
                  <a:cubicBezTo>
                    <a:pt x="4083933" y="12225"/>
                    <a:pt x="4086614" y="18698"/>
                    <a:pt x="4086614" y="25447"/>
                  </a:cubicBezTo>
                  <a:lnTo>
                    <a:pt x="4086614" y="1859229"/>
                  </a:lnTo>
                  <a:cubicBezTo>
                    <a:pt x="4086614" y="1865978"/>
                    <a:pt x="4083933" y="1872450"/>
                    <a:pt x="4079161" y="1877222"/>
                  </a:cubicBezTo>
                  <a:cubicBezTo>
                    <a:pt x="4074389" y="1881994"/>
                    <a:pt x="4067916" y="1884675"/>
                    <a:pt x="4061168" y="1884675"/>
                  </a:cubicBezTo>
                  <a:lnTo>
                    <a:pt x="25447" y="1884675"/>
                  </a:lnTo>
                  <a:cubicBezTo>
                    <a:pt x="11393" y="1884675"/>
                    <a:pt x="0" y="1873283"/>
                    <a:pt x="0" y="1859229"/>
                  </a:cubicBezTo>
                  <a:lnTo>
                    <a:pt x="0" y="25447"/>
                  </a:lnTo>
                  <a:cubicBezTo>
                    <a:pt x="0" y="11393"/>
                    <a:pt x="11393" y="0"/>
                    <a:pt x="25447" y="0"/>
                  </a:cubicBezTo>
                  <a:close/>
                </a:path>
              </a:pathLst>
            </a:custGeom>
            <a:solidFill>
              <a:srgbClr val="FFFFFF"/>
            </a:solidFill>
            <a:ln w="95250">
              <a:solidFill>
                <a:srgbClr val="9381C7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0" y="1028700"/>
            <a:ext cx="1653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72232" y="2628899"/>
            <a:ext cx="7462168" cy="6745913"/>
            <a:chOff x="1072232" y="2628899"/>
            <a:chExt cx="7462168" cy="6745913"/>
          </a:xfrm>
        </p:grpSpPr>
        <p:pic>
          <p:nvPicPr>
            <p:cNvPr id="9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72232" y="2628899"/>
              <a:ext cx="7462168" cy="674591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36216" y="3508865"/>
              <a:ext cx="6934200" cy="498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n-US" sz="4000" smtClean="0">
                  <a:latin typeface="Arial" panose="020B0604020202020204" pitchFamily="34" charset="0"/>
                  <a:cs typeface="Arial" panose="020B0604020202020204" pitchFamily="34" charset="0"/>
                </a:rPr>
                <a:t>Kích </a:t>
              </a: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hoạt phần mềm Wordpad và gõ họ tên của em (không dấu).</a:t>
              </a:r>
            </a:p>
            <a:p>
              <a:pPr marL="742950" indent="-74295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n-US" sz="4000" smtClean="0">
                  <a:latin typeface="Arial" panose="020B0604020202020204" pitchFamily="34" charset="0"/>
                  <a:cs typeface="Arial" panose="020B0604020202020204" pitchFamily="34" charset="0"/>
                </a:rPr>
                <a:t>Em </a:t>
              </a: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đã dùng các phím ở những hàng phím nào?</a:t>
              </a:r>
            </a:p>
            <a:p>
              <a:endParaRPr lang="en-US"/>
            </a:p>
          </p:txBody>
        </p:sp>
      </p:grpSp>
      <p:pic>
        <p:nvPicPr>
          <p:cNvPr id="11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24800" y="5564139"/>
            <a:ext cx="3276600" cy="4264555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9709410" y="1866900"/>
            <a:ext cx="7359390" cy="3993981"/>
          </a:xfrm>
          <a:prstGeom prst="wedgeEllipseCallout">
            <a:avLst>
              <a:gd name="adj1" fmla="val -29392"/>
              <a:gd name="adj2" fmla="val 5130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500" smtClean="0">
                <a:solidFill>
                  <a:schemeClr val="tx1"/>
                </a:solidFill>
              </a:rPr>
              <a:t>Các phím ở hàng phím trên, hàng phím cơ sở và hàng phím dưới. </a:t>
            </a:r>
            <a:endParaRPr lang="en-US" sz="35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701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609600"/>
            <a:ext cx="16535400" cy="9067800"/>
            <a:chOff x="0" y="0"/>
            <a:chExt cx="4086614" cy="18846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86614" cy="1884675"/>
            </a:xfrm>
            <a:custGeom>
              <a:avLst/>
              <a:gdLst/>
              <a:ahLst/>
              <a:cxnLst/>
              <a:rect l="l" t="t" r="r" b="b"/>
              <a:pathLst>
                <a:path w="4086614" h="1884675">
                  <a:moveTo>
                    <a:pt x="25447" y="0"/>
                  </a:moveTo>
                  <a:lnTo>
                    <a:pt x="4061168" y="0"/>
                  </a:lnTo>
                  <a:cubicBezTo>
                    <a:pt x="4067916" y="0"/>
                    <a:pt x="4074389" y="2681"/>
                    <a:pt x="4079161" y="7453"/>
                  </a:cubicBezTo>
                  <a:cubicBezTo>
                    <a:pt x="4083933" y="12225"/>
                    <a:pt x="4086614" y="18698"/>
                    <a:pt x="4086614" y="25447"/>
                  </a:cubicBezTo>
                  <a:lnTo>
                    <a:pt x="4086614" y="1859229"/>
                  </a:lnTo>
                  <a:cubicBezTo>
                    <a:pt x="4086614" y="1865978"/>
                    <a:pt x="4083933" y="1872450"/>
                    <a:pt x="4079161" y="1877222"/>
                  </a:cubicBezTo>
                  <a:cubicBezTo>
                    <a:pt x="4074389" y="1881994"/>
                    <a:pt x="4067916" y="1884675"/>
                    <a:pt x="4061168" y="1884675"/>
                  </a:cubicBezTo>
                  <a:lnTo>
                    <a:pt x="25447" y="1884675"/>
                  </a:lnTo>
                  <a:cubicBezTo>
                    <a:pt x="11393" y="1884675"/>
                    <a:pt x="0" y="1873283"/>
                    <a:pt x="0" y="1859229"/>
                  </a:cubicBezTo>
                  <a:lnTo>
                    <a:pt x="0" y="25447"/>
                  </a:lnTo>
                  <a:cubicBezTo>
                    <a:pt x="0" y="11393"/>
                    <a:pt x="11393" y="0"/>
                    <a:pt x="25447" y="0"/>
                  </a:cubicBezTo>
                  <a:close/>
                </a:path>
              </a:pathLst>
            </a:custGeom>
            <a:solidFill>
              <a:srgbClr val="FFFFFF"/>
            </a:solidFill>
            <a:ln w="95250">
              <a:solidFill>
                <a:srgbClr val="9381C7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0" y="1028700"/>
            <a:ext cx="1653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GHI NHỚ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47800" y="2717817"/>
            <a:ext cx="15163800" cy="6096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smtClean="0">
                <a:solidFill>
                  <a:schemeClr val="tx1"/>
                </a:solidFill>
              </a:rPr>
              <a:t>Em </a:t>
            </a:r>
            <a:r>
              <a:rPr lang="vi-VN" sz="4000">
                <a:solidFill>
                  <a:schemeClr val="tx1"/>
                </a:solidFill>
              </a:rPr>
              <a:t>cần đặt đúng các ngón tay trên hàng phím cơ sở.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smtClean="0">
                <a:solidFill>
                  <a:schemeClr val="tx1"/>
                </a:solidFill>
              </a:rPr>
              <a:t>Em </a:t>
            </a:r>
            <a:r>
              <a:rPr lang="vi-VN" sz="4000">
                <a:solidFill>
                  <a:schemeClr val="tx1"/>
                </a:solidFill>
              </a:rPr>
              <a:t>cần gõ các phím ở hàng phím trên và hàng phím dưới đúng cách.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smtClean="0">
                <a:solidFill>
                  <a:schemeClr val="tx1"/>
                </a:solidFill>
              </a:rPr>
              <a:t>Mỗi </a:t>
            </a:r>
            <a:r>
              <a:rPr lang="vi-VN" sz="4000">
                <a:solidFill>
                  <a:schemeClr val="tx1"/>
                </a:solidFill>
              </a:rPr>
              <a:t>khi dịch chuyển ngón tay để gõ các phím ở hàng phím trên và hàng phím dưới xong, cần đặt lại đúng các ngón tay về hàng phím cơ sở. </a:t>
            </a:r>
          </a:p>
        </p:txBody>
      </p:sp>
    </p:spTree>
    <p:extLst>
      <p:ext uri="{BB962C8B-B14F-4D97-AF65-F5344CB8AC3E}">
        <p14:creationId xmlns:p14="http://schemas.microsoft.com/office/powerpoint/2010/main" val="168342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82794" y="-663481"/>
            <a:ext cx="11613962" cy="116139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6491244" y="-663481"/>
            <a:ext cx="11613962" cy="1161396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85819" y="1576851"/>
            <a:ext cx="15516362" cy="7155876"/>
            <a:chOff x="0" y="0"/>
            <a:chExt cx="4086614" cy="18846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86614" cy="1884675"/>
            </a:xfrm>
            <a:custGeom>
              <a:avLst/>
              <a:gdLst/>
              <a:ahLst/>
              <a:cxnLst/>
              <a:rect l="l" t="t" r="r" b="b"/>
              <a:pathLst>
                <a:path w="4086614" h="1884675">
                  <a:moveTo>
                    <a:pt x="25447" y="0"/>
                  </a:moveTo>
                  <a:lnTo>
                    <a:pt x="4061168" y="0"/>
                  </a:lnTo>
                  <a:cubicBezTo>
                    <a:pt x="4067916" y="0"/>
                    <a:pt x="4074389" y="2681"/>
                    <a:pt x="4079161" y="7453"/>
                  </a:cubicBezTo>
                  <a:cubicBezTo>
                    <a:pt x="4083933" y="12225"/>
                    <a:pt x="4086614" y="18698"/>
                    <a:pt x="4086614" y="25447"/>
                  </a:cubicBezTo>
                  <a:lnTo>
                    <a:pt x="4086614" y="1859229"/>
                  </a:lnTo>
                  <a:cubicBezTo>
                    <a:pt x="4086614" y="1865978"/>
                    <a:pt x="4083933" y="1872450"/>
                    <a:pt x="4079161" y="1877222"/>
                  </a:cubicBezTo>
                  <a:cubicBezTo>
                    <a:pt x="4074389" y="1881994"/>
                    <a:pt x="4067916" y="1884675"/>
                    <a:pt x="4061168" y="1884675"/>
                  </a:cubicBezTo>
                  <a:lnTo>
                    <a:pt x="25447" y="1884675"/>
                  </a:lnTo>
                  <a:cubicBezTo>
                    <a:pt x="11393" y="1884675"/>
                    <a:pt x="0" y="1873283"/>
                    <a:pt x="0" y="1859229"/>
                  </a:cubicBezTo>
                  <a:lnTo>
                    <a:pt x="0" y="25447"/>
                  </a:lnTo>
                  <a:cubicBezTo>
                    <a:pt x="0" y="11393"/>
                    <a:pt x="11393" y="0"/>
                    <a:pt x="25447" y="0"/>
                  </a:cubicBezTo>
                  <a:close/>
                </a:path>
              </a:pathLst>
            </a:custGeom>
            <a:solidFill>
              <a:srgbClr val="FFFCF2"/>
            </a:solidFill>
            <a:ln w="95250">
              <a:solidFill>
                <a:srgbClr val="9381C7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450193" y="5777762"/>
            <a:ext cx="6617970" cy="82296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385819" y="2333759"/>
            <a:ext cx="1556137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97"/>
              </a:lnSpc>
            </a:pPr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1" y="3619500"/>
            <a:ext cx="13868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000" smtClean="0">
                <a:latin typeface="Arial" panose="020B0604020202020204" pitchFamily="34" charset="0"/>
                <a:cs typeface="Arial" panose="020B0604020202020204" pitchFamily="34" charset="0"/>
              </a:rPr>
              <a:t>Ôn tập lại nội dung chính của bài học ngày hôm nay</a:t>
            </a: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000" smtClean="0">
                <a:latin typeface="Arial" panose="020B0604020202020204" pitchFamily="34" charset="0"/>
                <a:cs typeface="Arial" panose="020B0604020202020204" pitchFamily="34" charset="0"/>
              </a:rPr>
              <a:t>Thực hiện luyện tập gõ hàng phím </a:t>
            </a: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000" smtClean="0">
                <a:latin typeface="Arial" panose="020B0604020202020204" pitchFamily="34" charset="0"/>
                <a:cs typeface="Arial" panose="020B0604020202020204" pitchFamily="34" charset="0"/>
              </a:rPr>
              <a:t>Chuẩn bị </a:t>
            </a:r>
            <a:r>
              <a:rPr lang="en-US" sz="5000" b="1" i="1" smtClean="0">
                <a:latin typeface="Arial" panose="020B0604020202020204" pitchFamily="34" charset="0"/>
                <a:cs typeface="Arial" panose="020B0604020202020204" pitchFamily="34" charset="0"/>
              </a:rPr>
              <a:t>bài 1. Thông tin trên Internet</a:t>
            </a:r>
          </a:p>
        </p:txBody>
      </p:sp>
    </p:spTree>
    <p:extLst>
      <p:ext uri="{BB962C8B-B14F-4D97-AF65-F5344CB8AC3E}">
        <p14:creationId xmlns:p14="http://schemas.microsoft.com/office/powerpoint/2010/main" val="16364487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63491" y="159664"/>
            <a:ext cx="9992653" cy="996767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58838" y="159664"/>
            <a:ext cx="9992653" cy="996767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34838" y="2436800"/>
            <a:ext cx="13618325" cy="48004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786145" y="4837030"/>
            <a:ext cx="7036308" cy="82296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334838" y="4421234"/>
            <a:ext cx="13618325" cy="1171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6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HẸN GẶP LẠI CÁC EM!</a:t>
            </a:r>
            <a:endParaRPr lang="en-US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82794" y="-663481"/>
            <a:ext cx="11613962" cy="116139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6491244" y="-663481"/>
            <a:ext cx="11613962" cy="1161396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62000" y="609600"/>
            <a:ext cx="16535400" cy="9067800"/>
            <a:chOff x="0" y="0"/>
            <a:chExt cx="4086614" cy="18846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86614" cy="1884675"/>
            </a:xfrm>
            <a:custGeom>
              <a:avLst/>
              <a:gdLst/>
              <a:ahLst/>
              <a:cxnLst/>
              <a:rect l="l" t="t" r="r" b="b"/>
              <a:pathLst>
                <a:path w="4086614" h="1884675">
                  <a:moveTo>
                    <a:pt x="25447" y="0"/>
                  </a:moveTo>
                  <a:lnTo>
                    <a:pt x="4061168" y="0"/>
                  </a:lnTo>
                  <a:cubicBezTo>
                    <a:pt x="4067916" y="0"/>
                    <a:pt x="4074389" y="2681"/>
                    <a:pt x="4079161" y="7453"/>
                  </a:cubicBezTo>
                  <a:cubicBezTo>
                    <a:pt x="4083933" y="12225"/>
                    <a:pt x="4086614" y="18698"/>
                    <a:pt x="4086614" y="25447"/>
                  </a:cubicBezTo>
                  <a:lnTo>
                    <a:pt x="4086614" y="1859229"/>
                  </a:lnTo>
                  <a:cubicBezTo>
                    <a:pt x="4086614" y="1865978"/>
                    <a:pt x="4083933" y="1872450"/>
                    <a:pt x="4079161" y="1877222"/>
                  </a:cubicBezTo>
                  <a:cubicBezTo>
                    <a:pt x="4074389" y="1881994"/>
                    <a:pt x="4067916" y="1884675"/>
                    <a:pt x="4061168" y="1884675"/>
                  </a:cubicBezTo>
                  <a:lnTo>
                    <a:pt x="25447" y="1884675"/>
                  </a:lnTo>
                  <a:cubicBezTo>
                    <a:pt x="11393" y="1884675"/>
                    <a:pt x="0" y="1873283"/>
                    <a:pt x="0" y="1859229"/>
                  </a:cubicBezTo>
                  <a:lnTo>
                    <a:pt x="0" y="25447"/>
                  </a:lnTo>
                  <a:cubicBezTo>
                    <a:pt x="0" y="11393"/>
                    <a:pt x="11393" y="0"/>
                    <a:pt x="25447" y="0"/>
                  </a:cubicBezTo>
                  <a:close/>
                </a:path>
              </a:pathLst>
            </a:custGeom>
            <a:solidFill>
              <a:srgbClr val="FFFCF2"/>
            </a:solidFill>
            <a:ln w="95250">
              <a:solidFill>
                <a:srgbClr val="9381C7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09644" y="10287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507099" y="4619178"/>
            <a:ext cx="7745976" cy="5025202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2057400" y="2762205"/>
            <a:ext cx="7782354" cy="3882718"/>
          </a:xfrm>
          <a:prstGeom prst="wedgeRoundRectCallout">
            <a:avLst>
              <a:gd name="adj1" fmla="val 52636"/>
              <a:gd name="adj2" fmla="val 3830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muốn gõ từ “LOP BA”, em sử dụng các phím ở những hàng phím nào?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167404" y="7818261"/>
            <a:ext cx="976356" cy="685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49164" y="7248700"/>
            <a:ext cx="728575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phím ở cả ba hàng phím: cơ sở, trên và dưới. </a:t>
            </a:r>
            <a:endParaRPr lang="en-US" sz="40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82794" y="-663481"/>
            <a:ext cx="11613962" cy="116139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6491244" y="-663481"/>
            <a:ext cx="11613962" cy="116139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34838" y="2436800"/>
            <a:ext cx="13618325" cy="48004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228600" y="5032562"/>
            <a:ext cx="4182031" cy="714877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76274" y="3371210"/>
            <a:ext cx="14335452" cy="3322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197" b="1"/>
              <a:t>BÀI 3. EM TẬP </a:t>
            </a:r>
            <a:r>
              <a:rPr lang="vi-VN" sz="7197" b="1"/>
              <a:t>GÕ </a:t>
            </a:r>
            <a:endParaRPr lang="en-US" sz="7197" b="1" smtClean="0"/>
          </a:p>
          <a:p>
            <a:pPr algn="ctr">
              <a:lnSpc>
                <a:spcPct val="150000"/>
              </a:lnSpc>
            </a:pPr>
            <a:r>
              <a:rPr lang="vi-VN" sz="7197" b="1" smtClean="0"/>
              <a:t>HÀNG </a:t>
            </a:r>
            <a:r>
              <a:rPr lang="vi-VN" sz="7197" b="1"/>
              <a:t>PHÍM TRÊN VÀ DƯỚI </a:t>
            </a:r>
            <a:endParaRPr lang="en-US" sz="7197" b="1"/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2573000" y="6634383"/>
            <a:ext cx="4380080" cy="3703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63491" y="159664"/>
            <a:ext cx="9992653" cy="996767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58838" y="159664"/>
            <a:ext cx="9992653" cy="99676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5800" y="1485900"/>
            <a:ext cx="7783877" cy="78131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568786" y="971906"/>
            <a:ext cx="2466851" cy="2211196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619887" y="2619990"/>
            <a:ext cx="5915704" cy="6109739"/>
            <a:chOff x="0" y="0"/>
            <a:chExt cx="6350000" cy="6558280"/>
          </a:xfrm>
        </p:grpSpPr>
        <p:sp>
          <p:nvSpPr>
            <p:cNvPr id="11" name="Freeform 11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16"/>
              <a:stretch>
                <a:fillRect l="-27495" r="-27495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FFFCF2"/>
            </a:solidFill>
          </p:spPr>
        </p:sp>
      </p:grpSp>
      <p:sp>
        <p:nvSpPr>
          <p:cNvPr id="16" name="Rounded Rectangular Callout 15"/>
          <p:cNvSpPr/>
          <p:nvPr/>
        </p:nvSpPr>
        <p:spPr>
          <a:xfrm>
            <a:off x="7965267" y="1295400"/>
            <a:ext cx="9448800" cy="8194176"/>
          </a:xfrm>
          <a:prstGeom prst="wedgeRoundRectCallout">
            <a:avLst>
              <a:gd name="adj1" fmla="val -53559"/>
              <a:gd name="adj2" fmla="val 43166"/>
              <a:gd name="adj3" fmla="val 16667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6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  <a:p>
            <a:pPr marL="1143000" indent="-1143000" algn="just">
              <a:lnSpc>
                <a:spcPct val="150000"/>
              </a:lnSpc>
              <a:buAutoNum type="arabicPeriod"/>
            </a:pPr>
            <a:r>
              <a:rPr lang="en-US" sz="5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gõ các phím ở hàng phím trên và phím dưới</a:t>
            </a:r>
          </a:p>
          <a:p>
            <a:pPr marL="1143000" indent="-1143000" algn="just">
              <a:lnSpc>
                <a:spcPct val="150000"/>
              </a:lnSpc>
              <a:buAutoNum type="arabicPeriod"/>
            </a:pPr>
            <a:r>
              <a:rPr lang="en-US" sz="5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gõ bằng phần mềm RapidTyping </a:t>
            </a:r>
            <a:endParaRPr lang="en-US" sz="5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82794" y="-663481"/>
            <a:ext cx="11613962" cy="116139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6491244" y="-663481"/>
            <a:ext cx="11613962" cy="11613962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762000" y="609600"/>
            <a:ext cx="16535400" cy="9067800"/>
          </a:xfrm>
          <a:custGeom>
            <a:avLst/>
            <a:gdLst/>
            <a:ahLst/>
            <a:cxnLst/>
            <a:rect l="l" t="t" r="r" b="b"/>
            <a:pathLst>
              <a:path w="4086614" h="1884675">
                <a:moveTo>
                  <a:pt x="25447" y="0"/>
                </a:moveTo>
                <a:lnTo>
                  <a:pt x="4061168" y="0"/>
                </a:lnTo>
                <a:cubicBezTo>
                  <a:pt x="4067916" y="0"/>
                  <a:pt x="4074389" y="2681"/>
                  <a:pt x="4079161" y="7453"/>
                </a:cubicBezTo>
                <a:cubicBezTo>
                  <a:pt x="4083933" y="12225"/>
                  <a:pt x="4086614" y="18698"/>
                  <a:pt x="4086614" y="25447"/>
                </a:cubicBezTo>
                <a:lnTo>
                  <a:pt x="4086614" y="1859229"/>
                </a:lnTo>
                <a:cubicBezTo>
                  <a:pt x="4086614" y="1865978"/>
                  <a:pt x="4083933" y="1872450"/>
                  <a:pt x="4079161" y="1877222"/>
                </a:cubicBezTo>
                <a:cubicBezTo>
                  <a:pt x="4074389" y="1881994"/>
                  <a:pt x="4067916" y="1884675"/>
                  <a:pt x="4061168" y="1884675"/>
                </a:cubicBezTo>
                <a:lnTo>
                  <a:pt x="25447" y="1884675"/>
                </a:lnTo>
                <a:cubicBezTo>
                  <a:pt x="11393" y="1884675"/>
                  <a:pt x="0" y="1873283"/>
                  <a:pt x="0" y="1859229"/>
                </a:cubicBezTo>
                <a:lnTo>
                  <a:pt x="0" y="25447"/>
                </a:lnTo>
                <a:cubicBezTo>
                  <a:pt x="0" y="11393"/>
                  <a:pt x="11393" y="0"/>
                  <a:pt x="25447" y="0"/>
                </a:cubicBezTo>
                <a:close/>
              </a:path>
            </a:pathLst>
          </a:custGeom>
          <a:solidFill>
            <a:srgbClr val="FFFFFF"/>
          </a:solidFill>
          <a:ln w="95250">
            <a:solidFill>
              <a:srgbClr val="9381C7"/>
            </a:solidFill>
          </a:ln>
        </p:spPr>
      </p:sp>
      <p:sp>
        <p:nvSpPr>
          <p:cNvPr id="14" name="TextBox 13"/>
          <p:cNvSpPr txBox="1"/>
          <p:nvPr/>
        </p:nvSpPr>
        <p:spPr>
          <a:xfrm>
            <a:off x="762000" y="1028700"/>
            <a:ext cx="1653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1. CÁCH GÕ CÁC PHÍM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9" t="15350" r="9577"/>
          <a:stretch/>
        </p:blipFill>
        <p:spPr>
          <a:xfrm>
            <a:off x="7849254" y="2596908"/>
            <a:ext cx="9053416" cy="59934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6504" y="2389844"/>
            <a:ext cx="673635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sát hình 1. </a:t>
            </a:r>
            <a:r>
              <a:rPr lang="en-US" sz="4000" i="1">
                <a:latin typeface="Arial" panose="020B0604020202020204" pitchFamily="34" charset="0"/>
                <a:cs typeface="Arial" panose="020B0604020202020204" pitchFamily="34" charset="0"/>
              </a:rPr>
              <a:t>Cách dùng các ngón tay gõ đúng phím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trong SGK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trang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29: </a:t>
            </a:r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Em hãy cho biết từng ngón sẽ đảm  nhận gõ phím nào?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97083" y="7472246"/>
            <a:ext cx="7315200" cy="21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79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609600"/>
            <a:ext cx="16535400" cy="9067800"/>
            <a:chOff x="0" y="0"/>
            <a:chExt cx="4086614" cy="18846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86614" cy="1884675"/>
            </a:xfrm>
            <a:custGeom>
              <a:avLst/>
              <a:gdLst/>
              <a:ahLst/>
              <a:cxnLst/>
              <a:rect l="l" t="t" r="r" b="b"/>
              <a:pathLst>
                <a:path w="4086614" h="1884675">
                  <a:moveTo>
                    <a:pt x="25447" y="0"/>
                  </a:moveTo>
                  <a:lnTo>
                    <a:pt x="4061168" y="0"/>
                  </a:lnTo>
                  <a:cubicBezTo>
                    <a:pt x="4067916" y="0"/>
                    <a:pt x="4074389" y="2681"/>
                    <a:pt x="4079161" y="7453"/>
                  </a:cubicBezTo>
                  <a:cubicBezTo>
                    <a:pt x="4083933" y="12225"/>
                    <a:pt x="4086614" y="18698"/>
                    <a:pt x="4086614" y="25447"/>
                  </a:cubicBezTo>
                  <a:lnTo>
                    <a:pt x="4086614" y="1859229"/>
                  </a:lnTo>
                  <a:cubicBezTo>
                    <a:pt x="4086614" y="1865978"/>
                    <a:pt x="4083933" y="1872450"/>
                    <a:pt x="4079161" y="1877222"/>
                  </a:cubicBezTo>
                  <a:cubicBezTo>
                    <a:pt x="4074389" y="1881994"/>
                    <a:pt x="4067916" y="1884675"/>
                    <a:pt x="4061168" y="1884675"/>
                  </a:cubicBezTo>
                  <a:lnTo>
                    <a:pt x="25447" y="1884675"/>
                  </a:lnTo>
                  <a:cubicBezTo>
                    <a:pt x="11393" y="1884675"/>
                    <a:pt x="0" y="1873283"/>
                    <a:pt x="0" y="1859229"/>
                  </a:cubicBezTo>
                  <a:lnTo>
                    <a:pt x="0" y="25447"/>
                  </a:lnTo>
                  <a:cubicBezTo>
                    <a:pt x="0" y="11393"/>
                    <a:pt x="11393" y="0"/>
                    <a:pt x="25447" y="0"/>
                  </a:cubicBezTo>
                  <a:close/>
                </a:path>
              </a:pathLst>
            </a:custGeom>
            <a:solidFill>
              <a:srgbClr val="FFFFFF"/>
            </a:solidFill>
            <a:ln w="95250">
              <a:solidFill>
                <a:srgbClr val="9381C7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0" y="1028700"/>
            <a:ext cx="1653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1. CÁCH GÕ CÁC PHÍM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75637" y="3317444"/>
            <a:ext cx="6671491" cy="57930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86400" y="2816833"/>
            <a:ext cx="11535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Các ngón sẽ đảm nhận gõ các phím sau: 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098841" y="4076700"/>
            <a:ext cx="4131232" cy="4540390"/>
            <a:chOff x="7098841" y="4076700"/>
            <a:chExt cx="4131232" cy="45403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45" t="60260" r="37113" b="11250"/>
            <a:stretch/>
          </p:blipFill>
          <p:spPr>
            <a:xfrm>
              <a:off x="7098841" y="4076700"/>
              <a:ext cx="4131232" cy="3771179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7494662" y="7847879"/>
              <a:ext cx="2701109" cy="76921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Tay trái 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623804" y="3913418"/>
            <a:ext cx="4549423" cy="4703671"/>
            <a:chOff x="11623804" y="3913418"/>
            <a:chExt cx="4549423" cy="470367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07" t="59928" r="22737" b="11013"/>
            <a:stretch/>
          </p:blipFill>
          <p:spPr>
            <a:xfrm>
              <a:off x="11623804" y="3913418"/>
              <a:ext cx="4549423" cy="3962401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>
            <a:xfrm>
              <a:off x="12877800" y="7847878"/>
              <a:ext cx="2701109" cy="76921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Tay phải 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905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609600"/>
            <a:ext cx="16535400" cy="9067800"/>
            <a:chOff x="0" y="0"/>
            <a:chExt cx="4086614" cy="18846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86614" cy="1884675"/>
            </a:xfrm>
            <a:custGeom>
              <a:avLst/>
              <a:gdLst/>
              <a:ahLst/>
              <a:cxnLst/>
              <a:rect l="l" t="t" r="r" b="b"/>
              <a:pathLst>
                <a:path w="4086614" h="1884675">
                  <a:moveTo>
                    <a:pt x="25447" y="0"/>
                  </a:moveTo>
                  <a:lnTo>
                    <a:pt x="4061168" y="0"/>
                  </a:lnTo>
                  <a:cubicBezTo>
                    <a:pt x="4067916" y="0"/>
                    <a:pt x="4074389" y="2681"/>
                    <a:pt x="4079161" y="7453"/>
                  </a:cubicBezTo>
                  <a:cubicBezTo>
                    <a:pt x="4083933" y="12225"/>
                    <a:pt x="4086614" y="18698"/>
                    <a:pt x="4086614" y="25447"/>
                  </a:cubicBezTo>
                  <a:lnTo>
                    <a:pt x="4086614" y="1859229"/>
                  </a:lnTo>
                  <a:cubicBezTo>
                    <a:pt x="4086614" y="1865978"/>
                    <a:pt x="4083933" y="1872450"/>
                    <a:pt x="4079161" y="1877222"/>
                  </a:cubicBezTo>
                  <a:cubicBezTo>
                    <a:pt x="4074389" y="1881994"/>
                    <a:pt x="4067916" y="1884675"/>
                    <a:pt x="4061168" y="1884675"/>
                  </a:cubicBezTo>
                  <a:lnTo>
                    <a:pt x="25447" y="1884675"/>
                  </a:lnTo>
                  <a:cubicBezTo>
                    <a:pt x="11393" y="1884675"/>
                    <a:pt x="0" y="1873283"/>
                    <a:pt x="0" y="1859229"/>
                  </a:cubicBezTo>
                  <a:lnTo>
                    <a:pt x="0" y="25447"/>
                  </a:lnTo>
                  <a:cubicBezTo>
                    <a:pt x="0" y="11393"/>
                    <a:pt x="11393" y="0"/>
                    <a:pt x="25447" y="0"/>
                  </a:cubicBezTo>
                  <a:close/>
                </a:path>
              </a:pathLst>
            </a:custGeom>
            <a:solidFill>
              <a:srgbClr val="FFFFFF"/>
            </a:solidFill>
            <a:ln w="95250">
              <a:solidFill>
                <a:srgbClr val="9381C7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0" y="1028700"/>
            <a:ext cx="1653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1. CÁCH GÕ CÁC PHÍM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010882"/>
              </p:ext>
            </p:extLst>
          </p:nvPr>
        </p:nvGraphicFramePr>
        <p:xfrm>
          <a:off x="2133600" y="3543300"/>
          <a:ext cx="13792200" cy="551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6100">
                  <a:extLst>
                    <a:ext uri="{9D8B030D-6E8A-4147-A177-3AD203B41FA5}">
                      <a16:colId xmlns:a16="http://schemas.microsoft.com/office/drawing/2014/main" val="4220916907"/>
                    </a:ext>
                  </a:extLst>
                </a:gridCol>
                <a:gridCol w="6896100">
                  <a:extLst>
                    <a:ext uri="{9D8B030D-6E8A-4147-A177-3AD203B41FA5}">
                      <a16:colId xmlns:a16="http://schemas.microsoft.com/office/drawing/2014/main" val="3911852341"/>
                    </a:ext>
                  </a:extLst>
                </a:gridCol>
              </a:tblGrid>
              <a:tr h="1102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TAY TRÁI</a:t>
                      </a:r>
                      <a:r>
                        <a:rPr lang="en-US" sz="4000" baseline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400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TAY PHẢI</a:t>
                      </a:r>
                      <a:endParaRPr lang="en-US" sz="400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227408"/>
                  </a:ext>
                </a:extLst>
              </a:tr>
              <a:tr h="11023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4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Ngón</a:t>
                      </a:r>
                      <a:r>
                        <a:rPr lang="en-US" sz="4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trỏ: R, F, V, T, G, B</a:t>
                      </a:r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4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Ngón</a:t>
                      </a:r>
                      <a:r>
                        <a:rPr lang="en-US" sz="4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trỏ: Y, H, N, U, J, M</a:t>
                      </a:r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2547379"/>
                  </a:ext>
                </a:extLst>
              </a:tr>
              <a:tr h="11023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4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Ngón</a:t>
                      </a:r>
                      <a:r>
                        <a:rPr lang="en-US" sz="4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giữa: E, D, C</a:t>
                      </a:r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4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Ngón</a:t>
                      </a:r>
                      <a:r>
                        <a:rPr lang="en-US" sz="4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giữa: I, K, ,</a:t>
                      </a:r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8708713"/>
                  </a:ext>
                </a:extLst>
              </a:tr>
              <a:tr h="11023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4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Ngón</a:t>
                      </a:r>
                      <a:r>
                        <a:rPr lang="en-US" sz="4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áp út: W, S, X</a:t>
                      </a:r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4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Ngón</a:t>
                      </a:r>
                      <a:r>
                        <a:rPr lang="en-US" sz="4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áp út: O, L, .</a:t>
                      </a:r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8551807"/>
                  </a:ext>
                </a:extLst>
              </a:tr>
              <a:tr h="11023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4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Ngón</a:t>
                      </a:r>
                      <a:r>
                        <a:rPr lang="en-US" sz="4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út: Q, A, Z</a:t>
                      </a:r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4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Ngón</a:t>
                      </a:r>
                      <a:r>
                        <a:rPr lang="en-US" sz="4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út: P, ;, /</a:t>
                      </a:r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82379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2473270"/>
            <a:ext cx="1356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Các ngón sẽ đảm nhận các phím sau: 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936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609600"/>
            <a:ext cx="16535400" cy="9067800"/>
            <a:chOff x="0" y="0"/>
            <a:chExt cx="4086614" cy="18846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86614" cy="1884675"/>
            </a:xfrm>
            <a:custGeom>
              <a:avLst/>
              <a:gdLst/>
              <a:ahLst/>
              <a:cxnLst/>
              <a:rect l="l" t="t" r="r" b="b"/>
              <a:pathLst>
                <a:path w="4086614" h="1884675">
                  <a:moveTo>
                    <a:pt x="25447" y="0"/>
                  </a:moveTo>
                  <a:lnTo>
                    <a:pt x="4061168" y="0"/>
                  </a:lnTo>
                  <a:cubicBezTo>
                    <a:pt x="4067916" y="0"/>
                    <a:pt x="4074389" y="2681"/>
                    <a:pt x="4079161" y="7453"/>
                  </a:cubicBezTo>
                  <a:cubicBezTo>
                    <a:pt x="4083933" y="12225"/>
                    <a:pt x="4086614" y="18698"/>
                    <a:pt x="4086614" y="25447"/>
                  </a:cubicBezTo>
                  <a:lnTo>
                    <a:pt x="4086614" y="1859229"/>
                  </a:lnTo>
                  <a:cubicBezTo>
                    <a:pt x="4086614" y="1865978"/>
                    <a:pt x="4083933" y="1872450"/>
                    <a:pt x="4079161" y="1877222"/>
                  </a:cubicBezTo>
                  <a:cubicBezTo>
                    <a:pt x="4074389" y="1881994"/>
                    <a:pt x="4067916" y="1884675"/>
                    <a:pt x="4061168" y="1884675"/>
                  </a:cubicBezTo>
                  <a:lnTo>
                    <a:pt x="25447" y="1884675"/>
                  </a:lnTo>
                  <a:cubicBezTo>
                    <a:pt x="11393" y="1884675"/>
                    <a:pt x="0" y="1873283"/>
                    <a:pt x="0" y="1859229"/>
                  </a:cubicBezTo>
                  <a:lnTo>
                    <a:pt x="0" y="25447"/>
                  </a:lnTo>
                  <a:cubicBezTo>
                    <a:pt x="0" y="11393"/>
                    <a:pt x="11393" y="0"/>
                    <a:pt x="25447" y="0"/>
                  </a:cubicBezTo>
                  <a:close/>
                </a:path>
              </a:pathLst>
            </a:custGeom>
            <a:solidFill>
              <a:srgbClr val="FFFFFF"/>
            </a:solidFill>
            <a:ln w="95250">
              <a:solidFill>
                <a:srgbClr val="9381C7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0" y="1028700"/>
            <a:ext cx="1653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1. CÁCH GÕ CÁC PHÍM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54382" y="4269893"/>
            <a:ext cx="5475018" cy="5066672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9906000" y="2340441"/>
            <a:ext cx="4114800" cy="1929452"/>
          </a:xfrm>
          <a:prstGeom prst="cloud">
            <a:avLst/>
          </a:prstGeom>
          <a:solidFill>
            <a:srgbClr val="FFFF6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Ý </a:t>
            </a:r>
            <a:endParaRPr lang="en-US" sz="45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25640" y="4453205"/>
            <a:ext cx="9875519" cy="50062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smtClean="0">
                <a:solidFill>
                  <a:schemeClr val="tx1"/>
                </a:solidFill>
              </a:rPr>
              <a:t>Vị trí </a:t>
            </a:r>
            <a:r>
              <a:rPr lang="vi-VN" sz="4000">
                <a:solidFill>
                  <a:schemeClr val="tx1"/>
                </a:solidFill>
              </a:rPr>
              <a:t>đặt tay luôn ở hàng phím cơ sở với hai ngón trỏ đặt ở hai phím F </a:t>
            </a:r>
            <a:r>
              <a:rPr lang="vi-VN" sz="4000">
                <a:solidFill>
                  <a:schemeClr val="tx1"/>
                </a:solidFill>
              </a:rPr>
              <a:t>và </a:t>
            </a:r>
            <a:r>
              <a:rPr lang="vi-VN" sz="4000" smtClean="0">
                <a:solidFill>
                  <a:schemeClr val="tx1"/>
                </a:solidFill>
              </a:rPr>
              <a:t>J.</a:t>
            </a:r>
            <a:endParaRPr lang="en-US" sz="4000" smtClean="0">
              <a:solidFill>
                <a:schemeClr val="tx1"/>
              </a:solidFill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smtClean="0">
                <a:solidFill>
                  <a:schemeClr val="tx1"/>
                </a:solidFill>
              </a:rPr>
              <a:t>Các </a:t>
            </a:r>
            <a:r>
              <a:rPr lang="vi-VN" sz="4000">
                <a:solidFill>
                  <a:schemeClr val="tx1"/>
                </a:solidFill>
              </a:rPr>
              <a:t>ngón tay sẽ di chuyển lên, xuống hàng phím trên và dưới rồi sau đó quay lại hàng phím cơ sở.</a:t>
            </a:r>
            <a:endParaRPr lang="en-US" sz="4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9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609600"/>
            <a:ext cx="16535400" cy="9067800"/>
            <a:chOff x="0" y="0"/>
            <a:chExt cx="4086614" cy="18846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86614" cy="1884675"/>
            </a:xfrm>
            <a:custGeom>
              <a:avLst/>
              <a:gdLst/>
              <a:ahLst/>
              <a:cxnLst/>
              <a:rect l="l" t="t" r="r" b="b"/>
              <a:pathLst>
                <a:path w="4086614" h="1884675">
                  <a:moveTo>
                    <a:pt x="25447" y="0"/>
                  </a:moveTo>
                  <a:lnTo>
                    <a:pt x="4061168" y="0"/>
                  </a:lnTo>
                  <a:cubicBezTo>
                    <a:pt x="4067916" y="0"/>
                    <a:pt x="4074389" y="2681"/>
                    <a:pt x="4079161" y="7453"/>
                  </a:cubicBezTo>
                  <a:cubicBezTo>
                    <a:pt x="4083933" y="12225"/>
                    <a:pt x="4086614" y="18698"/>
                    <a:pt x="4086614" y="25447"/>
                  </a:cubicBezTo>
                  <a:lnTo>
                    <a:pt x="4086614" y="1859229"/>
                  </a:lnTo>
                  <a:cubicBezTo>
                    <a:pt x="4086614" y="1865978"/>
                    <a:pt x="4083933" y="1872450"/>
                    <a:pt x="4079161" y="1877222"/>
                  </a:cubicBezTo>
                  <a:cubicBezTo>
                    <a:pt x="4074389" y="1881994"/>
                    <a:pt x="4067916" y="1884675"/>
                    <a:pt x="4061168" y="1884675"/>
                  </a:cubicBezTo>
                  <a:lnTo>
                    <a:pt x="25447" y="1884675"/>
                  </a:lnTo>
                  <a:cubicBezTo>
                    <a:pt x="11393" y="1884675"/>
                    <a:pt x="0" y="1873283"/>
                    <a:pt x="0" y="1859229"/>
                  </a:cubicBezTo>
                  <a:lnTo>
                    <a:pt x="0" y="25447"/>
                  </a:lnTo>
                  <a:cubicBezTo>
                    <a:pt x="0" y="11393"/>
                    <a:pt x="11393" y="0"/>
                    <a:pt x="25447" y="0"/>
                  </a:cubicBezTo>
                  <a:close/>
                </a:path>
              </a:pathLst>
            </a:custGeom>
            <a:solidFill>
              <a:srgbClr val="FFFFFF"/>
            </a:solidFill>
            <a:ln w="95250">
              <a:solidFill>
                <a:srgbClr val="9381C7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0" y="1028700"/>
            <a:ext cx="1653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1. CÁCH GÕ CÁC PHÍM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86282" y="3238500"/>
            <a:ext cx="9187807" cy="5734252"/>
            <a:chOff x="1447800" y="3371648"/>
            <a:chExt cx="9187807" cy="5734252"/>
          </a:xfrm>
        </p:grpSpPr>
        <p:grpSp>
          <p:nvGrpSpPr>
            <p:cNvPr id="8" name="Group 7"/>
            <p:cNvGrpSpPr/>
            <p:nvPr/>
          </p:nvGrpSpPr>
          <p:grpSpPr>
            <a:xfrm>
              <a:off x="1447800" y="3390900"/>
              <a:ext cx="8839200" cy="5715000"/>
              <a:chOff x="1447800" y="3390900"/>
              <a:chExt cx="8839200" cy="571500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447800" y="3390900"/>
                <a:ext cx="8686800" cy="5562600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600200" y="3543300"/>
                <a:ext cx="8686800" cy="55626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917700" y="4520252"/>
              <a:ext cx="805180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Mỗi ngón tay có nhiệm vụ gõ các phím khác nhau. Đặt ngón tay vào đúng các vị trí sẽ giúp em gõ phím chính xác và nhanh hơn.</a:t>
              </a:r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6" name="Picture 2" descr="Pin 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3592" y="3371648"/>
              <a:ext cx="1002015" cy="100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953900" y="2969692"/>
            <a:ext cx="6452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98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653</Words>
  <Application>Microsoft Office PowerPoint</Application>
  <PresentationFormat>Custom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Yellow Pastel Playful UI Illustration Never Have I Ever Girls' Night Edition Presentation</dc:title>
  <cp:lastModifiedBy>Admin</cp:lastModifiedBy>
  <cp:revision>9</cp:revision>
  <dcterms:created xsi:type="dcterms:W3CDTF">2006-08-16T00:00:00Z</dcterms:created>
  <dcterms:modified xsi:type="dcterms:W3CDTF">2022-10-23T22:19:47Z</dcterms:modified>
  <dc:identifier>DAFOokPJHLQ</dc:identifier>
</cp:coreProperties>
</file>