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9" r:id="rId3"/>
    <p:sldId id="270" r:id="rId4"/>
    <p:sldId id="271" r:id="rId5"/>
    <p:sldId id="267" r:id="rId6"/>
    <p:sldId id="257" r:id="rId7"/>
    <p:sldId id="272" r:id="rId8"/>
    <p:sldId id="274" r:id="rId9"/>
    <p:sldId id="273"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68" r:id="rId26"/>
  </p:sldIdLst>
  <p:sldSz cx="18288000" cy="10287000"/>
  <p:notesSz cx="6858000" cy="9144000"/>
  <p:embeddedFontLs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9F363B-15FC-4AD0-B542-E44DAD8B0379}">
          <p14:sldIdLst>
            <p14:sldId id="256"/>
            <p14:sldId id="269"/>
            <p14:sldId id="270"/>
            <p14:sldId id="271"/>
            <p14:sldId id="267"/>
            <p14:sldId id="257"/>
            <p14:sldId id="272"/>
            <p14:sldId id="274"/>
            <p14:sldId id="273"/>
            <p14:sldId id="275"/>
            <p14:sldId id="276"/>
            <p14:sldId id="277"/>
            <p14:sldId id="278"/>
            <p14:sldId id="279"/>
            <p14:sldId id="280"/>
            <p14:sldId id="281"/>
            <p14:sldId id="282"/>
            <p14:sldId id="283"/>
            <p14:sldId id="284"/>
            <p14:sldId id="285"/>
            <p14:sldId id="286"/>
            <p14:sldId id="287"/>
            <p14:sldId id="288"/>
            <p14:sldId id="289"/>
            <p14:sldId id="268"/>
          </p14:sldIdLst>
        </p14:section>
        <p14:section name="Untitled Section" id="{67572137-480F-4F1F-A60D-AF186C9983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1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8" Type="http://schemas.openxmlformats.org/officeDocument/2006/relationships/image" Target="../media/image2.png"/><Relationship Id="rId17" Type="http://schemas.openxmlformats.org/officeDocument/2006/relationships/image" Target="../media/image32.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rapidtyping.com/downloads.html" TargetMode="Externa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12"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NULL"/><Relationship Id="rId5" Type="http://schemas.openxmlformats.org/officeDocument/2006/relationships/image" Target="../media/image17.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png"/><Relationship Id="rId15" Type="http://schemas.openxmlformats.org/officeDocument/2006/relationships/image" Target="../media/image21.png"/><Relationship Id="rId4" Type="http://schemas.openxmlformats.org/officeDocument/2006/relationships/image" Target="../media/image3.svg"/><Relationship Id="rId14"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39.svg"/><Relationship Id="rId5" Type="http://schemas.openxmlformats.org/officeDocument/2006/relationships/image" Target="../media/image6.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12" Type="http://schemas.openxmlformats.org/officeDocument/2006/relationships/image" Target="../media/image3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0.svg"/><Relationship Id="rId5" Type="http://schemas.openxmlformats.org/officeDocument/2006/relationships/image" Target="../media/image24.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25.pn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18" Type="http://schemas.openxmlformats.org/officeDocument/2006/relationships/image" Target="../media/image7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39.svg"/><Relationship Id="rId5" Type="http://schemas.openxmlformats.org/officeDocument/2006/relationships/image" Target="../media/image6.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2.svg"/><Relationship Id="rId5" Type="http://schemas.openxmlformats.org/officeDocument/2006/relationships/image" Target="../media/image8.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9" name="TextBox 8"/>
          <p:cNvSpPr txBox="1"/>
          <p:nvPr/>
        </p:nvSpPr>
        <p:spPr>
          <a:xfrm>
            <a:off x="1104900" y="2933700"/>
            <a:ext cx="16078200" cy="3785652"/>
          </a:xfrm>
          <a:prstGeom prst="rect">
            <a:avLst/>
          </a:prstGeom>
          <a:noFill/>
        </p:spPr>
        <p:txBody>
          <a:bodyPr wrap="square" rtlCol="0">
            <a:spAutoFit/>
          </a:bodyPr>
          <a:lstStyle/>
          <a:p>
            <a:pPr algn="ctr">
              <a:lnSpc>
                <a:spcPct val="150000"/>
              </a:lnSpc>
            </a:pPr>
            <a:r>
              <a:rPr lang="en-US" sz="8000" b="1" smtClean="0">
                <a:latin typeface="Arial" panose="020B0604020202020204" pitchFamily="34" charset="0"/>
                <a:cs typeface="Arial" panose="020B0604020202020204" pitchFamily="34" charset="0"/>
              </a:rPr>
              <a:t>CHÀO MỪNG CÁC EM ĐẾN VỚI BUỔI HỌC NGÀY HÔM NAY!</a:t>
            </a:r>
            <a:endParaRPr lang="en-US" sz="80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43677" y="1109551"/>
            <a:ext cx="3218973" cy="3429000"/>
          </a:xfrm>
          <a:prstGeom prst="rect">
            <a:avLst/>
          </a:prstGeom>
        </p:spPr>
      </p:pic>
      <p:pic>
        <p:nvPicPr>
          <p:cNvPr id="18"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039629" y="6292035"/>
            <a:ext cx="3218973" cy="3429000"/>
          </a:xfrm>
          <a:prstGeom prst="rect">
            <a:avLst/>
          </a:prstGeom>
        </p:spPr>
      </p:pic>
      <p:pic>
        <p:nvPicPr>
          <p:cNvPr id="17"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3571" y="6316515"/>
            <a:ext cx="3218973" cy="3429000"/>
          </a:xfrm>
          <a:prstGeom prst="rect">
            <a:avLst/>
          </a:prstGeom>
        </p:spPr>
      </p:pic>
      <p:pic>
        <p:nvPicPr>
          <p:cNvPr id="13"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039630" y="1325857"/>
            <a:ext cx="3218973" cy="3429000"/>
          </a:xfrm>
          <a:prstGeom prst="rect">
            <a:avLst/>
          </a:prstGeom>
        </p:spPr>
      </p:pic>
      <p:pic>
        <p:nvPicPr>
          <p:cNvPr id="3" name="Picture 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9" name="TextBox 9"/>
          <p:cNvSpPr txBox="1"/>
          <p:nvPr/>
        </p:nvSpPr>
        <p:spPr>
          <a:xfrm>
            <a:off x="30126" y="1287757"/>
            <a:ext cx="18288000" cy="992708"/>
          </a:xfrm>
          <a:prstGeom prst="rect">
            <a:avLst/>
          </a:prstGeom>
        </p:spPr>
        <p:txBody>
          <a:bodyPr wrap="square" lIns="0" tIns="0" rIns="0" bIns="0" rtlCol="0" anchor="t">
            <a:spAutoFit/>
          </a:bodyPr>
          <a:lstStyle/>
          <a:p>
            <a:pPr algn="ctr">
              <a:lnSpc>
                <a:spcPts val="8502"/>
              </a:lnSpc>
            </a:pPr>
            <a:r>
              <a:rPr lang="en-US" sz="5500" b="1" smtClean="0">
                <a:latin typeface="Arial" panose="020B0604020202020204" pitchFamily="34" charset="0"/>
                <a:cs typeface="Arial" panose="020B0604020202020204" pitchFamily="34" charset="0"/>
              </a:rPr>
              <a:t>KẾT LUẬN </a:t>
            </a:r>
            <a:endParaRPr lang="vi-VN" sz="5500" b="1">
              <a:cs typeface="Arial" panose="020B0604020202020204" pitchFamily="34" charset="0"/>
            </a:endParaRPr>
          </a:p>
        </p:txBody>
      </p:sp>
      <p:sp>
        <p:nvSpPr>
          <p:cNvPr id="2" name="Rounded Rectangle 1"/>
          <p:cNvSpPr/>
          <p:nvPr/>
        </p:nvSpPr>
        <p:spPr>
          <a:xfrm>
            <a:off x="762000" y="2933700"/>
            <a:ext cx="16383000" cy="541795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Tại hàng phím cơ sở, em cần đặt ngón trỏ trái và phải ở phím F và J (là hai phím có gờ). Các ngón còn lại bên tay trái đặt lên các phím A, S, D; bên tay phải đặt lên các phím K, L; Đặt đúng các ngón tay trên hàng phím cơ sở sẽ giúp em có thao tác gõ bàn phím nhanh và chính xác, Hai ngón tay cái đặt trên phím cách. </a:t>
            </a:r>
            <a:endParaRPr lang="en-US" sz="4000">
              <a:solidFill>
                <a:schemeClr val="tx1"/>
              </a:solidFill>
            </a:endParaRPr>
          </a:p>
        </p:txBody>
      </p:sp>
    </p:spTree>
    <p:extLst>
      <p:ext uri="{BB962C8B-B14F-4D97-AF65-F5344CB8AC3E}">
        <p14:creationId xmlns:p14="http://schemas.microsoft.com/office/powerpoint/2010/main" val="1133666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9" name="TextBox 9"/>
          <p:cNvSpPr txBox="1"/>
          <p:nvPr/>
        </p:nvSpPr>
        <p:spPr>
          <a:xfrm>
            <a:off x="30126" y="1287757"/>
            <a:ext cx="18288000" cy="992708"/>
          </a:xfrm>
          <a:prstGeom prst="rect">
            <a:avLst/>
          </a:prstGeom>
        </p:spPr>
        <p:txBody>
          <a:bodyPr wrap="square" lIns="0" tIns="0" rIns="0" bIns="0" rtlCol="0" anchor="t">
            <a:spAutoFit/>
          </a:bodyPr>
          <a:lstStyle/>
          <a:p>
            <a:pPr algn="ctr">
              <a:lnSpc>
                <a:spcPts val="8502"/>
              </a:lnSpc>
            </a:pPr>
            <a:r>
              <a:rPr lang="en-US" sz="6000" b="1" smtClean="0">
                <a:latin typeface="Arial" panose="020B0604020202020204" pitchFamily="34" charset="0"/>
                <a:cs typeface="Arial" panose="020B0604020202020204" pitchFamily="34" charset="0"/>
              </a:rPr>
              <a:t>2. TẬP </a:t>
            </a:r>
            <a:r>
              <a:rPr lang="en-US" sz="6000" b="1">
                <a:latin typeface="Arial" panose="020B0604020202020204" pitchFamily="34" charset="0"/>
                <a:cs typeface="Arial" panose="020B0604020202020204" pitchFamily="34" charset="0"/>
              </a:rPr>
              <a:t>GÕ PHÍM VỚI PHẦN MỀM </a:t>
            </a:r>
            <a:r>
              <a:rPr lang="en-US" sz="6000" b="1" smtClean="0">
                <a:latin typeface="Arial" panose="020B0604020202020204" pitchFamily="34" charset="0"/>
                <a:cs typeface="Arial" panose="020B0604020202020204" pitchFamily="34" charset="0"/>
              </a:rPr>
              <a:t>RAPIDYPING</a:t>
            </a:r>
            <a:endParaRPr lang="en-US" sz="6000" b="1">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a:off x="1219200" y="2824935"/>
            <a:ext cx="5181600" cy="5181600"/>
          </a:xfrm>
          <a:prstGeom prst="rect">
            <a:avLst/>
          </a:prstGeom>
        </p:spPr>
      </p:pic>
      <p:sp>
        <p:nvSpPr>
          <p:cNvPr id="10" name="Rectangle 9"/>
          <p:cNvSpPr/>
          <p:nvPr/>
        </p:nvSpPr>
        <p:spPr>
          <a:xfrm>
            <a:off x="1524000" y="7944292"/>
            <a:ext cx="45720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i="1" smtClean="0">
                <a:solidFill>
                  <a:srgbClr val="002060"/>
                </a:solidFill>
                <a:latin typeface="Arial" panose="020B0604020202020204" pitchFamily="34" charset="0"/>
                <a:cs typeface="Arial" panose="020B0604020202020204" pitchFamily="34" charset="0"/>
              </a:rPr>
              <a:t>Biểu tượng của </a:t>
            </a:r>
          </a:p>
          <a:p>
            <a:pPr algn="ctr">
              <a:lnSpc>
                <a:spcPct val="150000"/>
              </a:lnSpc>
            </a:pPr>
            <a:r>
              <a:rPr lang="en-US" sz="3000" i="1" smtClean="0">
                <a:solidFill>
                  <a:srgbClr val="002060"/>
                </a:solidFill>
                <a:latin typeface="Arial" panose="020B0604020202020204" pitchFamily="34" charset="0"/>
                <a:cs typeface="Arial" panose="020B0604020202020204" pitchFamily="34" charset="0"/>
              </a:rPr>
              <a:t>phần mềm RAPIDTYING</a:t>
            </a:r>
            <a:endParaRPr lang="en-US" sz="3000" i="1">
              <a:solidFill>
                <a:srgbClr val="002060"/>
              </a:solidFill>
              <a:latin typeface="Arial" panose="020B0604020202020204" pitchFamily="34" charset="0"/>
              <a:cs typeface="Arial" panose="020B0604020202020204" pitchFamily="34" charset="0"/>
            </a:endParaRPr>
          </a:p>
        </p:txBody>
      </p:sp>
      <p:sp>
        <p:nvSpPr>
          <p:cNvPr id="11" name="Rounded Rectangular Callout 10"/>
          <p:cNvSpPr/>
          <p:nvPr/>
        </p:nvSpPr>
        <p:spPr>
          <a:xfrm>
            <a:off x="7315200" y="2824935"/>
            <a:ext cx="9372600" cy="2013765"/>
          </a:xfrm>
          <a:prstGeom prst="wedgeRoundRectCallout">
            <a:avLst>
              <a:gd name="adj1" fmla="val -55774"/>
              <a:gd name="adj2" fmla="val 33418"/>
              <a:gd name="adj3" fmla="val 16667"/>
            </a:avLst>
          </a:prstGeom>
          <a:solidFill>
            <a:schemeClr val="accent6">
              <a:lumMod val="40000"/>
              <a:lumOff val="60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002060"/>
                </a:solidFill>
                <a:latin typeface="Arial" panose="020B0604020202020204" pitchFamily="34" charset="0"/>
                <a:cs typeface="Arial" panose="020B0604020202020204" pitchFamily="34" charset="0"/>
              </a:rPr>
              <a:t>Là phần mềm luyện gõ 10 ngón </a:t>
            </a:r>
            <a:endParaRPr lang="en-US" sz="4000">
              <a:solidFill>
                <a:srgbClr val="002060"/>
              </a:solidFill>
              <a:latin typeface="Arial" panose="020B0604020202020204" pitchFamily="34" charset="0"/>
              <a:cs typeface="Arial" panose="020B0604020202020204" pitchFamily="34" charset="0"/>
            </a:endParaRPr>
          </a:p>
        </p:txBody>
      </p:sp>
      <p:sp>
        <p:nvSpPr>
          <p:cNvPr id="16" name="Rounded Rectangular Callout 15"/>
          <p:cNvSpPr/>
          <p:nvPr/>
        </p:nvSpPr>
        <p:spPr>
          <a:xfrm>
            <a:off x="7315200" y="5930527"/>
            <a:ext cx="9372600" cy="2013765"/>
          </a:xfrm>
          <a:prstGeom prst="wedgeRoundRectCallout">
            <a:avLst>
              <a:gd name="adj1" fmla="val -54640"/>
              <a:gd name="adj2" fmla="val -34165"/>
              <a:gd name="adj3" fmla="val 16667"/>
            </a:avLst>
          </a:prstGeom>
          <a:solidFill>
            <a:schemeClr val="accent6">
              <a:lumMod val="40000"/>
              <a:lumOff val="60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rgbClr val="002060"/>
                </a:solidFill>
                <a:latin typeface="Arial" panose="020B0604020202020204" pitchFamily="34" charset="0"/>
                <a:cs typeface="Arial" panose="020B0604020202020204" pitchFamily="34" charset="0"/>
              </a:rPr>
              <a:t>Giúp em luyện gõ 10 ngón nhanh </a:t>
            </a:r>
          </a:p>
          <a:p>
            <a:pPr algn="ctr">
              <a:lnSpc>
                <a:spcPct val="150000"/>
              </a:lnSpc>
            </a:pPr>
            <a:r>
              <a:rPr lang="en-US" sz="4000" smtClean="0">
                <a:solidFill>
                  <a:srgbClr val="002060"/>
                </a:solidFill>
                <a:latin typeface="Arial" panose="020B0604020202020204" pitchFamily="34" charset="0"/>
                <a:cs typeface="Arial" panose="020B0604020202020204" pitchFamily="34" charset="0"/>
              </a:rPr>
              <a:t>và chính xác hơn</a:t>
            </a:r>
            <a:endParaRPr lang="en-US" sz="40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5383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693580" y="5981700"/>
            <a:ext cx="15434239" cy="350054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9" name="TextBox 9"/>
          <p:cNvSpPr txBox="1"/>
          <p:nvPr/>
        </p:nvSpPr>
        <p:spPr>
          <a:xfrm>
            <a:off x="30126" y="1287757"/>
            <a:ext cx="18288000" cy="992708"/>
          </a:xfrm>
          <a:prstGeom prst="rect">
            <a:avLst/>
          </a:prstGeom>
        </p:spPr>
        <p:txBody>
          <a:bodyPr wrap="square" lIns="0" tIns="0" rIns="0" bIns="0" rtlCol="0" anchor="t">
            <a:spAutoFit/>
          </a:bodyPr>
          <a:lstStyle/>
          <a:p>
            <a:pPr algn="ctr">
              <a:lnSpc>
                <a:spcPts val="8502"/>
              </a:lnSpc>
            </a:pPr>
            <a:r>
              <a:rPr lang="en-US" sz="6000" b="1" smtClean="0">
                <a:latin typeface="Arial" panose="020B0604020202020204" pitchFamily="34" charset="0"/>
                <a:cs typeface="Arial" panose="020B0604020202020204" pitchFamily="34" charset="0"/>
              </a:rPr>
              <a:t>2. TẬP </a:t>
            </a:r>
            <a:r>
              <a:rPr lang="en-US" sz="6000" b="1">
                <a:latin typeface="Arial" panose="020B0604020202020204" pitchFamily="34" charset="0"/>
                <a:cs typeface="Arial" panose="020B0604020202020204" pitchFamily="34" charset="0"/>
              </a:rPr>
              <a:t>GÕ PHÍM VỚI PHẦN MỀM </a:t>
            </a:r>
            <a:r>
              <a:rPr lang="en-US" sz="6000" b="1" smtClean="0">
                <a:latin typeface="Arial" panose="020B0604020202020204" pitchFamily="34" charset="0"/>
                <a:cs typeface="Arial" panose="020B0604020202020204" pitchFamily="34" charset="0"/>
              </a:rPr>
              <a:t>RAPIDYPING</a:t>
            </a:r>
            <a:endParaRPr lang="en-US" sz="6000" b="1">
              <a:latin typeface="Arial" panose="020B0604020202020204" pitchFamily="34" charset="0"/>
              <a:cs typeface="Arial" panose="020B0604020202020204" pitchFamily="34" charset="0"/>
            </a:endParaRPr>
          </a:p>
        </p:txBody>
      </p:sp>
      <p:sp>
        <p:nvSpPr>
          <p:cNvPr id="2" name="Pentagon 1"/>
          <p:cNvSpPr/>
          <p:nvPr/>
        </p:nvSpPr>
        <p:spPr>
          <a:xfrm>
            <a:off x="0" y="2628900"/>
            <a:ext cx="8001000" cy="12192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chemeClr val="tx1"/>
                </a:solidFill>
                <a:latin typeface="Arial" panose="020B0604020202020204" pitchFamily="34" charset="0"/>
                <a:cs typeface="Arial" panose="020B0604020202020204" pitchFamily="34" charset="0"/>
              </a:rPr>
              <a:t>Cách tải xuống phần mềm </a:t>
            </a:r>
            <a:endParaRPr lang="en-US" sz="450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4648199" y="4414065"/>
            <a:ext cx="9525000" cy="132331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hlinkClick r:id="rId5"/>
              </a:rPr>
              <a:t>https://</a:t>
            </a:r>
            <a:r>
              <a:rPr lang="en-US" sz="4000" smtClean="0">
                <a:solidFill>
                  <a:schemeClr val="tx1"/>
                </a:solidFill>
                <a:latin typeface="Arial" panose="020B0604020202020204" pitchFamily="34" charset="0"/>
                <a:cs typeface="Arial" panose="020B0604020202020204" pitchFamily="34" charset="0"/>
                <a:hlinkClick r:id="rId5"/>
              </a:rPr>
              <a:t>rapidtyping.com/downloads.html</a:t>
            </a:r>
            <a:r>
              <a:rPr lang="en-US" sz="4000" smtClean="0">
                <a:solidFill>
                  <a:schemeClr val="tx1"/>
                </a:solidFill>
                <a:latin typeface="Arial" panose="020B0604020202020204" pitchFamily="34" charset="0"/>
                <a:cs typeface="Arial" panose="020B0604020202020204" pitchFamily="34" charset="0"/>
              </a:rPr>
              <a:t>  </a:t>
            </a:r>
            <a:endParaRPr lang="en-US" sz="4000">
              <a:solidFill>
                <a:schemeClr val="tx1"/>
              </a:solidFill>
              <a:latin typeface="Arial" panose="020B0604020202020204" pitchFamily="34" charset="0"/>
              <a:cs typeface="Arial" panose="020B0604020202020204" pitchFamily="34" charset="0"/>
            </a:endParaRPr>
          </a:p>
        </p:txBody>
      </p:sp>
      <p:sp>
        <p:nvSpPr>
          <p:cNvPr id="12" name="Pentagon 11"/>
          <p:cNvSpPr/>
          <p:nvPr/>
        </p:nvSpPr>
        <p:spPr>
          <a:xfrm>
            <a:off x="0" y="4686300"/>
            <a:ext cx="2590800" cy="1143000"/>
          </a:xfrm>
          <a:prstGeom prst="homePlat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i="1" smtClean="0">
                <a:solidFill>
                  <a:schemeClr val="tx1"/>
                </a:solidFill>
                <a:latin typeface="Arial" panose="020B0604020202020204" pitchFamily="34" charset="0"/>
                <a:cs typeface="Arial" panose="020B0604020202020204" pitchFamily="34" charset="0"/>
              </a:rPr>
              <a:t>Bước 1</a:t>
            </a:r>
            <a:endParaRPr lang="en-US" sz="4500" b="1" i="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3830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12" name="Pentagon 11"/>
          <p:cNvSpPr/>
          <p:nvPr/>
        </p:nvSpPr>
        <p:spPr>
          <a:xfrm>
            <a:off x="0" y="1562100"/>
            <a:ext cx="2590800" cy="1143000"/>
          </a:xfrm>
          <a:prstGeom prst="homePlat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i="1" smtClean="0">
                <a:solidFill>
                  <a:schemeClr val="tx1"/>
                </a:solidFill>
                <a:latin typeface="Arial" panose="020B0604020202020204" pitchFamily="34" charset="0"/>
                <a:cs typeface="Arial" panose="020B0604020202020204" pitchFamily="34" charset="0"/>
              </a:rPr>
              <a:t>Bước 2</a:t>
            </a:r>
            <a:endParaRPr lang="en-US" sz="4500" b="1" i="1">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5"/>
          <a:srcRect b="5739"/>
          <a:stretch/>
        </p:blipFill>
        <p:spPr>
          <a:xfrm>
            <a:off x="2590800" y="2324100"/>
            <a:ext cx="12168422" cy="6080051"/>
          </a:xfrm>
          <a:prstGeom prst="rect">
            <a:avLst/>
          </a:prstGeom>
        </p:spPr>
      </p:pic>
      <p:sp>
        <p:nvSpPr>
          <p:cNvPr id="10" name="Left Brace 9"/>
          <p:cNvSpPr/>
          <p:nvPr/>
        </p:nvSpPr>
        <p:spPr>
          <a:xfrm>
            <a:off x="3352800" y="4610100"/>
            <a:ext cx="457200" cy="2057400"/>
          </a:xfrm>
          <a:prstGeom prst="leftBrace">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ounded Rectangle 10"/>
          <p:cNvSpPr/>
          <p:nvPr/>
        </p:nvSpPr>
        <p:spPr>
          <a:xfrm>
            <a:off x="402265" y="4800600"/>
            <a:ext cx="2819400" cy="16764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i="1" smtClean="0">
                <a:solidFill>
                  <a:schemeClr val="tx1"/>
                </a:solidFill>
                <a:latin typeface="Arial" panose="020B0604020202020204" pitchFamily="34" charset="0"/>
                <a:cs typeface="Arial" panose="020B0604020202020204" pitchFamily="34" charset="0"/>
              </a:rPr>
              <a:t>Chọn bản phù hợp</a:t>
            </a:r>
            <a:endParaRPr lang="en-US" sz="3500" b="1" i="1">
              <a:solidFill>
                <a:schemeClr val="tx1"/>
              </a:solidFill>
              <a:latin typeface="Arial" panose="020B0604020202020204" pitchFamily="34" charset="0"/>
              <a:cs typeface="Arial" panose="020B0604020202020204" pitchFamily="34" charset="0"/>
            </a:endParaRPr>
          </a:p>
        </p:txBody>
      </p:sp>
      <p:sp>
        <p:nvSpPr>
          <p:cNvPr id="13" name="Oval Callout 12"/>
          <p:cNvSpPr/>
          <p:nvPr/>
        </p:nvSpPr>
        <p:spPr>
          <a:xfrm>
            <a:off x="13106400" y="1526326"/>
            <a:ext cx="4495800" cy="2286000"/>
          </a:xfrm>
          <a:prstGeom prst="wedgeEllipseCallout">
            <a:avLst>
              <a:gd name="adj1" fmla="val 30251"/>
              <a:gd name="adj2" fmla="val 58303"/>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i="1" smtClean="0">
                <a:solidFill>
                  <a:srgbClr val="002060"/>
                </a:solidFill>
                <a:latin typeface="Arial" panose="020B0604020202020204" pitchFamily="34" charset="0"/>
                <a:cs typeface="Arial" panose="020B0604020202020204" pitchFamily="34" charset="0"/>
              </a:rPr>
              <a:t>Cài đặt về máy tính</a:t>
            </a:r>
            <a:endParaRPr lang="en-US" sz="4000" b="1" i="1">
              <a:solidFill>
                <a:srgbClr val="002060"/>
              </a:solidFill>
              <a:latin typeface="Arial" panose="020B0604020202020204" pitchFamily="34" charset="0"/>
              <a:cs typeface="Arial" panose="020B0604020202020204" pitchFamily="34" charset="0"/>
            </a:endParaRPr>
          </a:p>
        </p:txBody>
      </p:sp>
      <p:pic>
        <p:nvPicPr>
          <p:cNvPr id="15" name="Picture 9"/>
          <p:cNvPicPr>
            <a:picLocks noChangeAspect="1"/>
          </p:cNvPicPr>
          <p:nvPr/>
        </p:nvPicPr>
        <p:blipFill>
          <a:blip r:embed="rId6"/>
          <a:srcRect/>
          <a:stretch>
            <a:fillRect/>
          </a:stretch>
        </p:blipFill>
        <p:spPr>
          <a:xfrm>
            <a:off x="13944600" y="4000500"/>
            <a:ext cx="4550735" cy="6101544"/>
          </a:xfrm>
          <a:prstGeom prst="rect">
            <a:avLst/>
          </a:prstGeom>
        </p:spPr>
      </p:pic>
    </p:spTree>
    <p:extLst>
      <p:ext uri="{BB962C8B-B14F-4D97-AF65-F5344CB8AC3E}">
        <p14:creationId xmlns:p14="http://schemas.microsoft.com/office/powerpoint/2010/main" val="41951844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grpSp>
        <p:nvGrpSpPr>
          <p:cNvPr id="9" name="Group 8"/>
          <p:cNvGrpSpPr/>
          <p:nvPr/>
        </p:nvGrpSpPr>
        <p:grpSpPr>
          <a:xfrm>
            <a:off x="381000" y="1104014"/>
            <a:ext cx="16764000" cy="2895600"/>
            <a:chOff x="381000" y="1104014"/>
            <a:chExt cx="16764000" cy="2895600"/>
          </a:xfrm>
        </p:grpSpPr>
        <p:sp>
          <p:nvSpPr>
            <p:cNvPr id="2" name="Rounded Rectangle 1"/>
            <p:cNvSpPr/>
            <p:nvPr/>
          </p:nvSpPr>
          <p:spPr>
            <a:xfrm>
              <a:off x="990600" y="1713614"/>
              <a:ext cx="16154400" cy="2286000"/>
            </a:xfrm>
            <a:prstGeom prst="roundRect">
              <a:avLst/>
            </a:prstGeom>
            <a:solidFill>
              <a:schemeClr val="tx2">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Em hãy kích hoạt phần mềm RapidTyping và thực hiện theo hướng dẫn ở </a:t>
              </a:r>
              <a:r>
                <a:rPr lang="vi-VN" sz="4000" b="1" i="1">
                  <a:solidFill>
                    <a:schemeClr val="tx1"/>
                  </a:solidFill>
                </a:rPr>
                <a:t>Hình 3 </a:t>
              </a:r>
              <a:r>
                <a:rPr lang="vi-VN" sz="4000">
                  <a:solidFill>
                    <a:schemeClr val="tx1"/>
                  </a:solidFill>
                </a:rPr>
                <a:t>để tập gõ hàng phím cơ sở. </a:t>
              </a:r>
              <a:endParaRPr lang="en-US" sz="4000">
                <a:solidFill>
                  <a:schemeClr val="tx1"/>
                </a:solidFill>
              </a:endParaRPr>
            </a:p>
          </p:txBody>
        </p:sp>
        <p:pic>
          <p:nvPicPr>
            <p:cNvPr id="7" name="Picture 6"/>
            <p:cNvPicPr>
              <a:picLocks noChangeAspect="1"/>
            </p:cNvPicPr>
            <p:nvPr/>
          </p:nvPicPr>
          <p:blipFill>
            <a:blip r:embed="rId5"/>
            <a:stretch>
              <a:fillRect/>
            </a:stretch>
          </p:blipFill>
          <p:spPr>
            <a:xfrm>
              <a:off x="381000" y="1104014"/>
              <a:ext cx="1219200" cy="1219200"/>
            </a:xfrm>
            <a:prstGeom prst="rect">
              <a:avLst/>
            </a:prstGeom>
          </p:spPr>
        </p:pic>
      </p:gr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5303" t="28165" b="11288"/>
          <a:stretch/>
        </p:blipFill>
        <p:spPr>
          <a:xfrm>
            <a:off x="1795724" y="4036717"/>
            <a:ext cx="14544151" cy="4118454"/>
          </a:xfrm>
          <a:prstGeom prst="rect">
            <a:avLst/>
          </a:prstGeom>
        </p:spPr>
      </p:pic>
      <p:sp>
        <p:nvSpPr>
          <p:cNvPr id="17" name="Rounded Rectangle 16"/>
          <p:cNvSpPr/>
          <p:nvPr/>
        </p:nvSpPr>
        <p:spPr>
          <a:xfrm>
            <a:off x="5105399" y="8192274"/>
            <a:ext cx="7924800" cy="83908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smtClean="0">
                <a:solidFill>
                  <a:srgbClr val="002060"/>
                </a:solidFill>
                <a:latin typeface="Arial" panose="020B0604020202020204" pitchFamily="34" charset="0"/>
                <a:cs typeface="Arial" panose="020B0604020202020204" pitchFamily="34" charset="0"/>
              </a:rPr>
              <a:t>Hình 3. Hướng dẫn chọn bài luyện tập </a:t>
            </a:r>
            <a:endParaRPr lang="en-US" sz="3500" i="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8844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pic>
        <p:nvPicPr>
          <p:cNvPr id="11"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896600" y="2552701"/>
            <a:ext cx="6669328" cy="5791200"/>
          </a:xfrm>
          <a:prstGeom prst="rect">
            <a:avLst/>
          </a:prstGeom>
        </p:spPr>
      </p:pic>
      <p:grpSp>
        <p:nvGrpSpPr>
          <p:cNvPr id="13" name="Group 12"/>
          <p:cNvGrpSpPr/>
          <p:nvPr/>
        </p:nvGrpSpPr>
        <p:grpSpPr>
          <a:xfrm>
            <a:off x="228600" y="1981200"/>
            <a:ext cx="9906000" cy="6248401"/>
            <a:chOff x="-76200" y="1943099"/>
            <a:chExt cx="9906000" cy="6248401"/>
          </a:xfrm>
        </p:grpSpPr>
        <p:sp>
          <p:nvSpPr>
            <p:cNvPr id="8" name="Rounded Rectangle 7"/>
            <p:cNvSpPr/>
            <p:nvPr/>
          </p:nvSpPr>
          <p:spPr>
            <a:xfrm>
              <a:off x="685800" y="2628900"/>
              <a:ext cx="9144000" cy="55626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Mỗi ngón tay chỉ gõ các phím cùng màu tương ứng. Gõ đúng theo các chữ cái hiện ra trên màn hình. Giữa các chữ cái em gõ dấu cách (space).</a:t>
              </a:r>
              <a:endParaRPr lang="en-US" sz="4000">
                <a:solidFill>
                  <a:schemeClr val="tx1"/>
                </a:solidFill>
              </a:endParaRPr>
            </a:p>
          </p:txBody>
        </p:sp>
        <p:sp>
          <p:nvSpPr>
            <p:cNvPr id="12" name="Pentagon 11"/>
            <p:cNvSpPr/>
            <p:nvPr/>
          </p:nvSpPr>
          <p:spPr>
            <a:xfrm>
              <a:off x="685800" y="2095500"/>
              <a:ext cx="4038600" cy="1219200"/>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LƯU Ý </a:t>
              </a:r>
              <a:endParaRPr lang="en-US" sz="5000" b="1">
                <a:solidFill>
                  <a:schemeClr val="tx1"/>
                </a:solidFill>
                <a:latin typeface="Arial" panose="020B0604020202020204" pitchFamily="34" charset="0"/>
                <a:cs typeface="Arial" panose="020B0604020202020204" pitchFamily="34" charset="0"/>
              </a:endParaRPr>
            </a:p>
          </p:txBody>
        </p:sp>
        <p:pic>
          <p:nvPicPr>
            <p:cNvPr id="2050" name="Picture 2" descr="Question "/>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 y="1943099"/>
              <a:ext cx="1371600" cy="13716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77728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303" t="47533" r="5303"/>
          <a:stretch/>
        </p:blipFill>
        <p:spPr>
          <a:xfrm>
            <a:off x="990600" y="4000500"/>
            <a:ext cx="15649427" cy="3557559"/>
          </a:xfrm>
          <a:prstGeom prst="rect">
            <a:avLst/>
          </a:prstGeom>
        </p:spPr>
      </p:pic>
      <p:sp>
        <p:nvSpPr>
          <p:cNvPr id="9" name="TextBox 8"/>
          <p:cNvSpPr txBox="1"/>
          <p:nvPr/>
        </p:nvSpPr>
        <p:spPr>
          <a:xfrm>
            <a:off x="1600200" y="1808886"/>
            <a:ext cx="16154400" cy="1938992"/>
          </a:xfrm>
          <a:prstGeom prst="rect">
            <a:avLst/>
          </a:prstGeom>
          <a:noFill/>
        </p:spPr>
        <p:txBody>
          <a:bodyPr wrap="square" rtlCol="0">
            <a:spAutoFit/>
          </a:bodyPr>
          <a:lstStyle/>
          <a:p>
            <a:pPr algn="just">
              <a:lnSpc>
                <a:spcPct val="150000"/>
              </a:lnSpc>
            </a:pPr>
            <a:r>
              <a:rPr lang="en-US" sz="4000" i="1" smtClean="0">
                <a:latin typeface="Arial" panose="020B0604020202020204" pitchFamily="34" charset="0"/>
                <a:cs typeface="Arial" panose="020B0604020202020204" pitchFamily="34" charset="0"/>
              </a:rPr>
              <a:t>Bạn Vân Giang đã tập gõ theo hướng dẫn. Khi kết thúc, phần mềm RapidTyping báo lại kết quả của bạn Vân Giang như </a:t>
            </a:r>
            <a:r>
              <a:rPr lang="en-US" sz="4000" b="1" i="1" smtClean="0">
                <a:latin typeface="Arial" panose="020B0604020202020204" pitchFamily="34" charset="0"/>
                <a:cs typeface="Arial" panose="020B0604020202020204" pitchFamily="34" charset="0"/>
              </a:rPr>
              <a:t>hình 4</a:t>
            </a:r>
            <a:r>
              <a:rPr lang="en-US" sz="4000" i="1" smtClean="0">
                <a:latin typeface="Arial" panose="020B0604020202020204" pitchFamily="34" charset="0"/>
                <a:cs typeface="Arial" panose="020B0604020202020204" pitchFamily="34" charset="0"/>
              </a:rPr>
              <a:t>: </a:t>
            </a:r>
            <a:endParaRPr lang="en-US" sz="4000" i="1">
              <a:latin typeface="Arial" panose="020B0604020202020204" pitchFamily="34" charset="0"/>
              <a:cs typeface="Arial" panose="020B0604020202020204" pitchFamily="34" charset="0"/>
            </a:endParaRPr>
          </a:p>
        </p:txBody>
      </p:sp>
      <p:sp>
        <p:nvSpPr>
          <p:cNvPr id="10" name="Oval 9"/>
          <p:cNvSpPr/>
          <p:nvPr/>
        </p:nvSpPr>
        <p:spPr>
          <a:xfrm>
            <a:off x="228600" y="2226048"/>
            <a:ext cx="990600" cy="990600"/>
          </a:xfrm>
          <a:prstGeom prst="ellipse">
            <a:avLst/>
          </a:prstGeom>
          <a:solidFill>
            <a:srgbClr val="FFFF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rgbClr val="002060"/>
                </a:solidFill>
                <a:latin typeface="Arial" panose="020B0604020202020204" pitchFamily="34" charset="0"/>
                <a:cs typeface="Arial" panose="020B0604020202020204" pitchFamily="34" charset="0"/>
              </a:rPr>
              <a:t>!</a:t>
            </a:r>
            <a:endParaRPr lang="en-US" sz="5000" b="1">
              <a:solidFill>
                <a:srgbClr val="002060"/>
              </a:solidFill>
              <a:latin typeface="Arial" panose="020B0604020202020204" pitchFamily="34" charset="0"/>
              <a:cs typeface="Arial" panose="020B0604020202020204" pitchFamily="34" charset="0"/>
            </a:endParaRPr>
          </a:p>
        </p:txBody>
      </p:sp>
      <p:sp>
        <p:nvSpPr>
          <p:cNvPr id="14" name="Rounded Rectangle 13"/>
          <p:cNvSpPr/>
          <p:nvPr/>
        </p:nvSpPr>
        <p:spPr>
          <a:xfrm>
            <a:off x="381000" y="7558059"/>
            <a:ext cx="17373600" cy="1066619"/>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Em hãy so sánh kết quả học tập của mình với kết quả của bạn Vân Giang.</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0219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pic>
        <p:nvPicPr>
          <p:cNvPr id="11"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04800" y="2324100"/>
            <a:ext cx="7086600" cy="6558057"/>
          </a:xfrm>
          <a:prstGeom prst="rect">
            <a:avLst/>
          </a:prstGeom>
        </p:spPr>
      </p:pic>
      <p:grpSp>
        <p:nvGrpSpPr>
          <p:cNvPr id="15" name="Group 14"/>
          <p:cNvGrpSpPr/>
          <p:nvPr/>
        </p:nvGrpSpPr>
        <p:grpSpPr>
          <a:xfrm>
            <a:off x="8686800" y="2065718"/>
            <a:ext cx="8686800" cy="6354382"/>
            <a:chOff x="8686800" y="2065718"/>
            <a:chExt cx="8686800" cy="6354382"/>
          </a:xfrm>
        </p:grpSpPr>
        <p:grpSp>
          <p:nvGrpSpPr>
            <p:cNvPr id="8" name="Group 7"/>
            <p:cNvGrpSpPr/>
            <p:nvPr/>
          </p:nvGrpSpPr>
          <p:grpSpPr>
            <a:xfrm>
              <a:off x="8686800" y="2476500"/>
              <a:ext cx="8686800" cy="5943600"/>
              <a:chOff x="8686800" y="2476500"/>
              <a:chExt cx="8686800" cy="5943600"/>
            </a:xfrm>
          </p:grpSpPr>
          <p:sp>
            <p:nvSpPr>
              <p:cNvPr id="2" name="Rounded Rectangle 1"/>
              <p:cNvSpPr/>
              <p:nvPr/>
            </p:nvSpPr>
            <p:spPr>
              <a:xfrm>
                <a:off x="8686800" y="2476500"/>
                <a:ext cx="8534400" cy="57912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839200" y="2628900"/>
                <a:ext cx="8534400" cy="579120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9144000" y="3940939"/>
              <a:ext cx="7924800" cy="2862322"/>
            </a:xfrm>
            <a:prstGeom prst="rect">
              <a:avLst/>
            </a:prstGeom>
          </p:spPr>
          <p:txBody>
            <a:bodyPr wrap="square">
              <a:spAutoFit/>
            </a:bodyPr>
            <a:lstStyle/>
            <a:p>
              <a:pPr algn="just">
                <a:lnSpc>
                  <a:spcPct val="150000"/>
                </a:lnSpc>
              </a:pPr>
              <a:r>
                <a:rPr lang="vi-VN" sz="4000"/>
                <a:t>Nhờ sử dụng phần mềm luyện tập gõ trên hàng phím cơ sở, em gõ phím chính xác và nhanh hơn. </a:t>
              </a:r>
              <a:endParaRPr lang="en-US" sz="4000"/>
            </a:p>
          </p:txBody>
        </p:sp>
        <p:pic>
          <p:nvPicPr>
            <p:cNvPr id="6146" name="Picture 2" descr="Pin "/>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154400" y="2065718"/>
              <a:ext cx="1219200" cy="1219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005675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14" name="TextBox 9"/>
          <p:cNvSpPr txBox="1"/>
          <p:nvPr/>
        </p:nvSpPr>
        <p:spPr>
          <a:xfrm>
            <a:off x="30126" y="1287757"/>
            <a:ext cx="18288000" cy="992708"/>
          </a:xfrm>
          <a:prstGeom prst="rect">
            <a:avLst/>
          </a:prstGeom>
        </p:spPr>
        <p:txBody>
          <a:bodyPr wrap="square" lIns="0" tIns="0" rIns="0" bIns="0" rtlCol="0" anchor="t">
            <a:spAutoFit/>
          </a:bodyPr>
          <a:lstStyle/>
          <a:p>
            <a:pPr algn="ctr">
              <a:lnSpc>
                <a:spcPts val="8502"/>
              </a:lnSpc>
            </a:pP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7" name="Rounded Rectangle 6"/>
          <p:cNvSpPr/>
          <p:nvPr/>
        </p:nvSpPr>
        <p:spPr>
          <a:xfrm>
            <a:off x="1363626" y="4076700"/>
            <a:ext cx="15621000" cy="3419629"/>
          </a:xfrm>
          <a:prstGeom prst="roundRect">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500" smtClean="0">
                <a:solidFill>
                  <a:schemeClr val="tx1"/>
                </a:solidFill>
              </a:rPr>
              <a:t>Em </a:t>
            </a:r>
            <a:r>
              <a:rPr lang="vi-VN" sz="4500">
                <a:solidFill>
                  <a:schemeClr val="tx1"/>
                </a:solidFill>
              </a:rPr>
              <a:t>hãy chọn </a:t>
            </a:r>
            <a:r>
              <a:rPr lang="vi-VN" sz="4500" b="1" i="1">
                <a:solidFill>
                  <a:schemeClr val="tx1"/>
                </a:solidFill>
              </a:rPr>
              <a:t>EN 2. Beginner, bài 1. Basics – Lesson 1 và bài 1. Basics – Lesson 2</a:t>
            </a:r>
            <a:r>
              <a:rPr lang="vi-VN" sz="4500" b="1">
                <a:solidFill>
                  <a:schemeClr val="tx1"/>
                </a:solidFill>
              </a:rPr>
              <a:t> </a:t>
            </a:r>
            <a:r>
              <a:rPr lang="vi-VN" sz="4500">
                <a:solidFill>
                  <a:schemeClr val="tx1"/>
                </a:solidFill>
              </a:rPr>
              <a:t>để luyện tập</a:t>
            </a:r>
            <a:r>
              <a:rPr lang="vi-VN" sz="4500" smtClean="0">
                <a:solidFill>
                  <a:schemeClr val="tx1"/>
                </a:solidFill>
              </a:rPr>
              <a:t>.</a:t>
            </a:r>
            <a:endParaRPr lang="vi-VN" sz="4500">
              <a:solidFill>
                <a:schemeClr val="tx1"/>
              </a:solidFill>
            </a:endParaRPr>
          </a:p>
        </p:txBody>
      </p:sp>
      <p:pic>
        <p:nvPicPr>
          <p:cNvPr id="15"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277600" y="8174736"/>
            <a:ext cx="7315200" cy="2112264"/>
          </a:xfrm>
          <a:prstGeom prst="rect">
            <a:avLst/>
          </a:prstGeom>
        </p:spPr>
      </p:pic>
      <p:pic>
        <p:nvPicPr>
          <p:cNvPr id="1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038600" y="8198659"/>
            <a:ext cx="7315200" cy="2112264"/>
          </a:xfrm>
          <a:prstGeom prst="rect">
            <a:avLst/>
          </a:prstGeom>
        </p:spPr>
      </p:pic>
      <p:pic>
        <p:nvPicPr>
          <p:cNvPr id="17"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200400" y="8198659"/>
            <a:ext cx="7315200" cy="2112264"/>
          </a:xfrm>
          <a:prstGeom prst="rect">
            <a:avLst/>
          </a:prstGeom>
        </p:spPr>
      </p:pic>
      <p:sp>
        <p:nvSpPr>
          <p:cNvPr id="9" name="Pentagon 8"/>
          <p:cNvSpPr/>
          <p:nvPr/>
        </p:nvSpPr>
        <p:spPr>
          <a:xfrm>
            <a:off x="30126" y="2351377"/>
            <a:ext cx="4313274" cy="1262835"/>
          </a:xfrm>
          <a:prstGeom prst="homePlate">
            <a:avLst/>
          </a:pr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Yêu cầu </a:t>
            </a:r>
            <a:endParaRPr lang="en-US" sz="45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613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14" name="TextBox 9"/>
          <p:cNvSpPr txBox="1"/>
          <p:nvPr/>
        </p:nvSpPr>
        <p:spPr>
          <a:xfrm>
            <a:off x="30126" y="1287757"/>
            <a:ext cx="18288000" cy="992708"/>
          </a:xfrm>
          <a:prstGeom prst="rect">
            <a:avLst/>
          </a:prstGeom>
        </p:spPr>
        <p:txBody>
          <a:bodyPr wrap="square" lIns="0" tIns="0" rIns="0" bIns="0" rtlCol="0" anchor="t">
            <a:spAutoFit/>
          </a:bodyPr>
          <a:lstStyle/>
          <a:p>
            <a:pPr algn="ctr">
              <a:lnSpc>
                <a:spcPts val="8502"/>
              </a:lnSpc>
            </a:pP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8" name="TextBox 7"/>
          <p:cNvSpPr txBox="1"/>
          <p:nvPr/>
        </p:nvSpPr>
        <p:spPr>
          <a:xfrm>
            <a:off x="381000" y="2458671"/>
            <a:ext cx="18252558" cy="901593"/>
          </a:xfrm>
          <a:prstGeom prst="rect">
            <a:avLst/>
          </a:prstGeom>
          <a:noFill/>
        </p:spPr>
        <p:txBody>
          <a:bodyPr wrap="square" rtlCol="0">
            <a:spAutoFit/>
          </a:bodyPr>
          <a:lstStyle/>
          <a:p>
            <a:pPr marL="685800" indent="-685800">
              <a:lnSpc>
                <a:spcPct val="150000"/>
              </a:lnSpc>
              <a:buFont typeface="Wingdings" panose="05000000000000000000" pitchFamily="2" charset="2"/>
              <a:buChar char="Ø"/>
            </a:pPr>
            <a:r>
              <a:rPr lang="en-US" sz="4000" i="1">
                <a:latin typeface="Arial" panose="020B0604020202020204" pitchFamily="34" charset="0"/>
                <a:cs typeface="Arial" panose="020B0604020202020204" pitchFamily="34" charset="0"/>
              </a:rPr>
              <a:t>Em hãy ghi lại các kết quả tập gõ của mình vào phiếu như mẫu sau:</a:t>
            </a:r>
          </a:p>
        </p:txBody>
      </p:sp>
      <p:sp>
        <p:nvSpPr>
          <p:cNvPr id="9" name="Rounded Rectangle 8"/>
          <p:cNvSpPr/>
          <p:nvPr/>
        </p:nvSpPr>
        <p:spPr>
          <a:xfrm>
            <a:off x="9507279" y="3771900"/>
            <a:ext cx="7942521" cy="4648200"/>
          </a:xfrm>
          <a:prstGeom prst="roundRect">
            <a:avLst/>
          </a:prstGeom>
          <a:solidFill>
            <a:schemeClr val="accent3">
              <a:lumMod val="40000"/>
              <a:lumOff val="6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b="1" smtClean="0">
                <a:solidFill>
                  <a:schemeClr val="tx1"/>
                </a:solidFill>
                <a:latin typeface="Arial" panose="020B0604020202020204" pitchFamily="34" charset="0"/>
                <a:cs typeface="Arial" panose="020B0604020202020204" pitchFamily="34" charset="0"/>
              </a:rPr>
              <a:t>	PHIẾU THEO DÕI KẾT QUẢ </a:t>
            </a:r>
          </a:p>
          <a:p>
            <a:pPr algn="just">
              <a:lnSpc>
                <a:spcPct val="150000"/>
              </a:lnSpc>
            </a:pPr>
            <a:r>
              <a:rPr lang="en-US" sz="3500" smtClean="0">
                <a:solidFill>
                  <a:schemeClr val="tx1"/>
                </a:solidFill>
                <a:latin typeface="Arial" panose="020B0604020202020204" pitchFamily="34" charset="0"/>
                <a:cs typeface="Arial" panose="020B0604020202020204" pitchFamily="34" charset="0"/>
              </a:rPr>
              <a:t>Bài: Tập gõ hàng phím cơ sở</a:t>
            </a:r>
          </a:p>
          <a:p>
            <a:pPr algn="just">
              <a:lnSpc>
                <a:spcPct val="150000"/>
              </a:lnSpc>
            </a:pPr>
            <a:r>
              <a:rPr lang="en-US" sz="3500" smtClean="0">
                <a:solidFill>
                  <a:schemeClr val="tx1"/>
                </a:solidFill>
                <a:latin typeface="Arial" panose="020B0604020202020204" pitchFamily="34" charset="0"/>
                <a:cs typeface="Arial" panose="020B0604020202020204" pitchFamily="34" charset="0"/>
              </a:rPr>
              <a:t>Tên:  			Ngày:</a:t>
            </a:r>
          </a:p>
          <a:p>
            <a:pPr algn="just">
              <a:lnSpc>
                <a:spcPct val="150000"/>
              </a:lnSpc>
            </a:pPr>
            <a:r>
              <a:rPr lang="en-US" sz="3500" smtClean="0">
                <a:solidFill>
                  <a:schemeClr val="tx1"/>
                </a:solidFill>
                <a:latin typeface="Arial" panose="020B0604020202020204" pitchFamily="34" charset="0"/>
                <a:cs typeface="Arial" panose="020B0604020202020204" pitchFamily="34" charset="0"/>
              </a:rPr>
              <a:t>Tốc độ gõ (speed): </a:t>
            </a:r>
          </a:p>
          <a:p>
            <a:pPr algn="just">
              <a:lnSpc>
                <a:spcPct val="150000"/>
              </a:lnSpc>
            </a:pPr>
            <a:r>
              <a:rPr lang="en-US" sz="3500" smtClean="0">
                <a:solidFill>
                  <a:schemeClr val="tx1"/>
                </a:solidFill>
                <a:latin typeface="Arial" panose="020B0604020202020204" pitchFamily="34" charset="0"/>
                <a:cs typeface="Arial" panose="020B0604020202020204" pitchFamily="34" charset="0"/>
              </a:rPr>
              <a:t>Độ chính xác (accuracy):</a:t>
            </a:r>
            <a:endParaRPr lang="en-US" sz="3500">
              <a:solidFill>
                <a:schemeClr val="tx1"/>
              </a:solidFill>
              <a:latin typeface="Arial" panose="020B0604020202020204" pitchFamily="34" charset="0"/>
              <a:cs typeface="Arial" panose="020B0604020202020204" pitchFamily="34" charset="0"/>
            </a:endParaRPr>
          </a:p>
        </p:txBody>
      </p:sp>
      <p:pic>
        <p:nvPicPr>
          <p:cNvPr id="11"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66800" y="4441163"/>
            <a:ext cx="7162800" cy="4646866"/>
          </a:xfrm>
          <a:prstGeom prst="rect">
            <a:avLst/>
          </a:prstGeom>
        </p:spPr>
      </p:pic>
    </p:spTree>
    <p:extLst>
      <p:ext uri="{BB962C8B-B14F-4D97-AF65-F5344CB8AC3E}">
        <p14:creationId xmlns:p14="http://schemas.microsoft.com/office/powerpoint/2010/main" val="9085769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9" name="TextBox 9"/>
          <p:cNvSpPr txBox="1"/>
          <p:nvPr/>
        </p:nvSpPr>
        <p:spPr>
          <a:xfrm>
            <a:off x="30126" y="1287757"/>
            <a:ext cx="18288000" cy="992708"/>
          </a:xfrm>
          <a:prstGeom prst="rect">
            <a:avLst/>
          </a:prstGeom>
        </p:spPr>
        <p:txBody>
          <a:bodyPr wrap="square" lIns="0" tIns="0" rIns="0" bIns="0" rtlCol="0" anchor="t">
            <a:spAutoFit/>
          </a:bodyPr>
          <a:lstStyle/>
          <a:p>
            <a:pPr algn="ctr">
              <a:lnSpc>
                <a:spcPts val="8502"/>
              </a:lnSpc>
            </a:pPr>
            <a:r>
              <a:rPr lang="en-US" sz="6000" b="1" smtClean="0">
                <a:latin typeface="Arial" panose="020B0604020202020204" pitchFamily="34" charset="0"/>
                <a:cs typeface="Arial" panose="020B0604020202020204" pitchFamily="34" charset="0"/>
              </a:rPr>
              <a:t>KHỞI ĐỘNG </a:t>
            </a:r>
            <a:endParaRPr lang="en-US" sz="6000" b="1">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42410" t="6263" r="6970" b="21716"/>
          <a:stretch/>
        </p:blipFill>
        <p:spPr>
          <a:xfrm>
            <a:off x="6949842" y="3949224"/>
            <a:ext cx="10651774" cy="3888743"/>
          </a:xfrm>
          <a:prstGeom prst="rect">
            <a:avLst/>
          </a:prstGeom>
        </p:spPr>
      </p:pic>
      <p:sp>
        <p:nvSpPr>
          <p:cNvPr id="7" name="TextBox 6"/>
          <p:cNvSpPr txBox="1"/>
          <p:nvPr/>
        </p:nvSpPr>
        <p:spPr>
          <a:xfrm>
            <a:off x="8427629" y="8157998"/>
            <a:ext cx="7696200" cy="630942"/>
          </a:xfrm>
          <a:prstGeom prst="rect">
            <a:avLst/>
          </a:prstGeom>
          <a:noFill/>
        </p:spPr>
        <p:txBody>
          <a:bodyPr wrap="square" rtlCol="0">
            <a:spAutoFit/>
          </a:bodyPr>
          <a:lstStyle/>
          <a:p>
            <a:pPr algn="ctr"/>
            <a:r>
              <a:rPr lang="en-US" sz="3500" i="1" smtClean="0">
                <a:solidFill>
                  <a:srgbClr val="002060"/>
                </a:solidFill>
                <a:latin typeface="Arial" panose="020B0604020202020204" pitchFamily="34" charset="0"/>
                <a:cs typeface="Arial" panose="020B0604020202020204" pitchFamily="34" charset="0"/>
              </a:rPr>
              <a:t>Hình 1. Tập gõ bàn phím </a:t>
            </a:r>
            <a:endParaRPr lang="en-US" sz="3500" i="1">
              <a:solidFill>
                <a:srgbClr val="00206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6"/>
          <a:stretch>
            <a:fillRect/>
          </a:stretch>
        </p:blipFill>
        <p:spPr>
          <a:xfrm>
            <a:off x="609600" y="2537973"/>
            <a:ext cx="1496533" cy="1496533"/>
          </a:xfrm>
          <a:prstGeom prst="rect">
            <a:avLst/>
          </a:prstGeom>
        </p:spPr>
      </p:pic>
      <p:sp>
        <p:nvSpPr>
          <p:cNvPr id="10" name="TextBox 9"/>
          <p:cNvSpPr txBox="1"/>
          <p:nvPr/>
        </p:nvSpPr>
        <p:spPr>
          <a:xfrm>
            <a:off x="2377702" y="2887068"/>
            <a:ext cx="14691097" cy="784830"/>
          </a:xfrm>
          <a:prstGeom prst="rect">
            <a:avLst/>
          </a:prstGeom>
          <a:noFill/>
        </p:spPr>
        <p:txBody>
          <a:bodyPr wrap="square" rtlCol="0">
            <a:spAutoFit/>
          </a:bodyPr>
          <a:lstStyle/>
          <a:p>
            <a:r>
              <a:rPr lang="en-US" sz="4500" smtClean="0">
                <a:latin typeface="Arial" panose="020B0604020202020204" pitchFamily="34" charset="0"/>
                <a:cs typeface="Arial" panose="020B0604020202020204" pitchFamily="34" charset="0"/>
              </a:rPr>
              <a:t>Em hãy quan sát </a:t>
            </a:r>
            <a:r>
              <a:rPr lang="en-US" sz="4500" b="1" i="1" smtClean="0">
                <a:latin typeface="Arial" panose="020B0604020202020204" pitchFamily="34" charset="0"/>
                <a:cs typeface="Arial" panose="020B0604020202020204" pitchFamily="34" charset="0"/>
              </a:rPr>
              <a:t>hình 1 </a:t>
            </a:r>
            <a:r>
              <a:rPr lang="en-US" sz="4500" smtClean="0">
                <a:latin typeface="Arial" panose="020B0604020202020204" pitchFamily="34" charset="0"/>
                <a:cs typeface="Arial" panose="020B0604020202020204" pitchFamily="34" charset="0"/>
              </a:rPr>
              <a:t>và thực hiện yêu cầu dưới đây: </a:t>
            </a:r>
            <a:endParaRPr lang="en-US" sz="4500">
              <a:latin typeface="Arial" panose="020B0604020202020204" pitchFamily="34" charset="0"/>
              <a:cs typeface="Arial" panose="020B0604020202020204" pitchFamily="34" charset="0"/>
            </a:endParaRPr>
          </a:p>
        </p:txBody>
      </p:sp>
      <p:sp>
        <p:nvSpPr>
          <p:cNvPr id="11" name="Rounded Rectangular Callout 10"/>
          <p:cNvSpPr/>
          <p:nvPr/>
        </p:nvSpPr>
        <p:spPr>
          <a:xfrm>
            <a:off x="609600" y="4415739"/>
            <a:ext cx="6340242" cy="4091969"/>
          </a:xfrm>
          <a:prstGeom prst="wedgeRoundRectCallout">
            <a:avLst>
              <a:gd name="adj1" fmla="val 54632"/>
              <a:gd name="adj2" fmla="val 7414"/>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Tập gõ bàn phím và so sánh về cách gõ bàn phím của hai bạn đó. </a:t>
            </a:r>
          </a:p>
        </p:txBody>
      </p:sp>
    </p:spTree>
    <p:extLst>
      <p:ext uri="{BB962C8B-B14F-4D97-AF65-F5344CB8AC3E}">
        <p14:creationId xmlns:p14="http://schemas.microsoft.com/office/powerpoint/2010/main" val="2962758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14" name="TextBox 9"/>
          <p:cNvSpPr txBox="1"/>
          <p:nvPr/>
        </p:nvSpPr>
        <p:spPr>
          <a:xfrm>
            <a:off x="30126" y="1287757"/>
            <a:ext cx="18288000" cy="992708"/>
          </a:xfrm>
          <a:prstGeom prst="rect">
            <a:avLst/>
          </a:prstGeom>
        </p:spPr>
        <p:txBody>
          <a:bodyPr wrap="square" lIns="0" tIns="0" rIns="0" bIns="0" rtlCol="0" anchor="t">
            <a:spAutoFit/>
          </a:bodyPr>
          <a:lstStyle/>
          <a:p>
            <a:pPr algn="ctr">
              <a:lnSpc>
                <a:spcPts val="8502"/>
              </a:lnSpc>
            </a:pP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pic>
        <p:nvPicPr>
          <p:cNvPr id="10" name="Picture 2"/>
          <p:cNvPicPr>
            <a:picLocks noChangeAspect="1"/>
          </p:cNvPicPr>
          <p:nvPr/>
        </p:nvPicPr>
        <p:blipFill>
          <a:blip r:embed="rId5"/>
          <a:srcRect/>
          <a:stretch>
            <a:fillRect/>
          </a:stretch>
        </p:blipFill>
        <p:spPr>
          <a:xfrm>
            <a:off x="228600" y="2280465"/>
            <a:ext cx="9220200" cy="6765322"/>
          </a:xfrm>
          <a:prstGeom prst="rect">
            <a:avLst/>
          </a:prstGeom>
        </p:spPr>
      </p:pic>
      <p:sp>
        <p:nvSpPr>
          <p:cNvPr id="2" name="Rounded Rectangular Callout 1"/>
          <p:cNvSpPr/>
          <p:nvPr/>
        </p:nvSpPr>
        <p:spPr>
          <a:xfrm>
            <a:off x="9659679" y="2931110"/>
            <a:ext cx="7620000" cy="5358143"/>
          </a:xfrm>
          <a:prstGeom prst="wedgeRoundRectCallout">
            <a:avLst>
              <a:gd name="adj1" fmla="val -54620"/>
              <a:gd name="adj2" fmla="val -3546"/>
              <a:gd name="adj3" fmla="val 16667"/>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500">
                <a:solidFill>
                  <a:schemeClr val="tx1"/>
                </a:solidFill>
                <a:latin typeface="Arial" panose="020B0604020202020204" pitchFamily="34" charset="0"/>
                <a:cs typeface="Arial" panose="020B0604020202020204" pitchFamily="34" charset="0"/>
              </a:rPr>
              <a:t>Đối chiếu kết quả các lần gõ, em có nhận thấy tốc độ và độ chính xác của em tăng lên không?</a:t>
            </a:r>
          </a:p>
        </p:txBody>
      </p:sp>
    </p:spTree>
    <p:extLst>
      <p:ext uri="{BB962C8B-B14F-4D97-AF65-F5344CB8AC3E}">
        <p14:creationId xmlns:p14="http://schemas.microsoft.com/office/powerpoint/2010/main" val="9896444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14" name="TextBox 9"/>
          <p:cNvSpPr txBox="1"/>
          <p:nvPr/>
        </p:nvSpPr>
        <p:spPr>
          <a:xfrm>
            <a:off x="30126" y="1287757"/>
            <a:ext cx="18288000" cy="992708"/>
          </a:xfrm>
          <a:prstGeom prst="rect">
            <a:avLst/>
          </a:prstGeom>
        </p:spPr>
        <p:txBody>
          <a:bodyPr wrap="square" lIns="0" tIns="0" rIns="0" bIns="0" rtlCol="0" anchor="t">
            <a:spAutoFit/>
          </a:bodyPr>
          <a:lstStyle/>
          <a:p>
            <a:pPr algn="ctr">
              <a:lnSpc>
                <a:spcPts val="8502"/>
              </a:lnSpc>
            </a:pPr>
            <a:r>
              <a:rPr lang="en-US" sz="6000" b="1" smtClean="0">
                <a:latin typeface="Arial" panose="020B0604020202020204" pitchFamily="34" charset="0"/>
                <a:cs typeface="Arial" panose="020B0604020202020204" pitchFamily="34" charset="0"/>
              </a:rPr>
              <a:t>VẬN DỤNG</a:t>
            </a:r>
            <a:endParaRPr lang="en-US" sz="6000" b="1">
              <a:latin typeface="Arial" panose="020B0604020202020204" pitchFamily="34" charset="0"/>
              <a:cs typeface="Arial" panose="020B0604020202020204" pitchFamily="34" charset="0"/>
            </a:endParaRPr>
          </a:p>
        </p:txBody>
      </p:sp>
      <p:sp>
        <p:nvSpPr>
          <p:cNvPr id="7" name="Pentagon 6"/>
          <p:cNvSpPr/>
          <p:nvPr/>
        </p:nvSpPr>
        <p:spPr>
          <a:xfrm>
            <a:off x="0" y="2280465"/>
            <a:ext cx="4999074" cy="1143000"/>
          </a:xfrm>
          <a:prstGeom prst="homePlat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Thảo luận nhóm </a:t>
            </a:r>
            <a:endParaRPr lang="en-US" sz="4500" b="1">
              <a:solidFill>
                <a:schemeClr val="tx1"/>
              </a:solidFill>
              <a:latin typeface="Arial" panose="020B0604020202020204" pitchFamily="34" charset="0"/>
              <a:cs typeface="Arial" panose="020B0604020202020204" pitchFamily="34" charset="0"/>
            </a:endParaRPr>
          </a:p>
        </p:txBody>
      </p:sp>
      <p:sp>
        <p:nvSpPr>
          <p:cNvPr id="8" name="Cloud Callout 7"/>
          <p:cNvSpPr/>
          <p:nvPr/>
        </p:nvSpPr>
        <p:spPr>
          <a:xfrm>
            <a:off x="381000" y="2950425"/>
            <a:ext cx="10744201" cy="6781799"/>
          </a:xfrm>
          <a:prstGeom prst="cloudCallout">
            <a:avLst>
              <a:gd name="adj1" fmla="val -46497"/>
              <a:gd name="adj2" fmla="val 6482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just">
              <a:lnSpc>
                <a:spcPct val="150000"/>
              </a:lnSpc>
              <a:buFont typeface="+mj-lt"/>
              <a:buAutoNum type="arabicPeriod"/>
            </a:pPr>
            <a:r>
              <a:rPr lang="vi-VN" sz="3500" smtClean="0">
                <a:solidFill>
                  <a:schemeClr val="tx1"/>
                </a:solidFill>
              </a:rPr>
              <a:t>Chỉ </a:t>
            </a:r>
            <a:r>
              <a:rPr lang="vi-VN" sz="3500">
                <a:solidFill>
                  <a:schemeClr val="tx1"/>
                </a:solidFill>
              </a:rPr>
              <a:t>gõ các phím trên hàng phím cơ sở, em có thể gõ được những từ tiếng Việt hay </a:t>
            </a:r>
            <a:r>
              <a:rPr lang="vi-VN" sz="3500" smtClean="0">
                <a:solidFill>
                  <a:schemeClr val="tx1"/>
                </a:solidFill>
              </a:rPr>
              <a:t>tiếng Anh </a:t>
            </a:r>
            <a:r>
              <a:rPr lang="vi-VN" sz="3500">
                <a:solidFill>
                  <a:schemeClr val="tx1"/>
                </a:solidFill>
              </a:rPr>
              <a:t>nào có nghĩa?</a:t>
            </a:r>
          </a:p>
          <a:p>
            <a:pPr marL="514350" indent="-514350" algn="just">
              <a:lnSpc>
                <a:spcPct val="150000"/>
              </a:lnSpc>
              <a:buFont typeface="+mj-lt"/>
              <a:buAutoNum type="arabicPeriod"/>
            </a:pPr>
            <a:r>
              <a:rPr lang="vi-VN" sz="3500" smtClean="0">
                <a:solidFill>
                  <a:schemeClr val="tx1"/>
                </a:solidFill>
              </a:rPr>
              <a:t>Chia </a:t>
            </a:r>
            <a:r>
              <a:rPr lang="vi-VN" sz="3500">
                <a:solidFill>
                  <a:schemeClr val="tx1"/>
                </a:solidFill>
              </a:rPr>
              <a:t>sẻ những từ em gõ được với thầy cô và các bạn.</a:t>
            </a:r>
          </a:p>
        </p:txBody>
      </p:sp>
      <p:pic>
        <p:nvPicPr>
          <p:cNvPr id="11"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668000" y="2608016"/>
            <a:ext cx="6524566" cy="6934880"/>
          </a:xfrm>
          <a:prstGeom prst="rect">
            <a:avLst/>
          </a:prstGeom>
        </p:spPr>
      </p:pic>
    </p:spTree>
    <p:extLst>
      <p:ext uri="{BB962C8B-B14F-4D97-AF65-F5344CB8AC3E}">
        <p14:creationId xmlns:p14="http://schemas.microsoft.com/office/powerpoint/2010/main" val="33282670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14" name="TextBox 9"/>
          <p:cNvSpPr txBox="1"/>
          <p:nvPr/>
        </p:nvSpPr>
        <p:spPr>
          <a:xfrm>
            <a:off x="30126" y="1287757"/>
            <a:ext cx="18288000" cy="992708"/>
          </a:xfrm>
          <a:prstGeom prst="rect">
            <a:avLst/>
          </a:prstGeom>
        </p:spPr>
        <p:txBody>
          <a:bodyPr wrap="square" lIns="0" tIns="0" rIns="0" bIns="0" rtlCol="0" anchor="t">
            <a:spAutoFit/>
          </a:bodyPr>
          <a:lstStyle/>
          <a:p>
            <a:pPr algn="ctr">
              <a:lnSpc>
                <a:spcPts val="8502"/>
              </a:lnSpc>
            </a:pPr>
            <a:r>
              <a:rPr lang="en-US" sz="6000" b="1" smtClean="0">
                <a:latin typeface="Arial" panose="020B0604020202020204" pitchFamily="34" charset="0"/>
                <a:cs typeface="Arial" panose="020B0604020202020204" pitchFamily="34" charset="0"/>
              </a:rPr>
              <a:t>VẬN DỤNG</a:t>
            </a:r>
            <a:endParaRPr lang="en-US" sz="6000" b="1">
              <a:latin typeface="Arial" panose="020B0604020202020204" pitchFamily="34" charset="0"/>
              <a:cs typeface="Arial" panose="020B0604020202020204" pitchFamily="34" charset="0"/>
            </a:endParaRPr>
          </a:p>
        </p:txBody>
      </p:sp>
      <p:grpSp>
        <p:nvGrpSpPr>
          <p:cNvPr id="15" name="Group 14"/>
          <p:cNvGrpSpPr/>
          <p:nvPr/>
        </p:nvGrpSpPr>
        <p:grpSpPr>
          <a:xfrm>
            <a:off x="1600200" y="3009900"/>
            <a:ext cx="6096000" cy="5638800"/>
            <a:chOff x="1600200" y="3009900"/>
            <a:chExt cx="6096000" cy="5638800"/>
          </a:xfrm>
        </p:grpSpPr>
        <p:sp>
          <p:nvSpPr>
            <p:cNvPr id="13" name="Rectangle 12"/>
            <p:cNvSpPr/>
            <p:nvPr/>
          </p:nvSpPr>
          <p:spPr>
            <a:xfrm>
              <a:off x="2362200" y="3924300"/>
              <a:ext cx="4343400" cy="47244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Terminator 1"/>
            <p:cNvSpPr/>
            <p:nvPr/>
          </p:nvSpPr>
          <p:spPr>
            <a:xfrm>
              <a:off x="1600200" y="3009900"/>
              <a:ext cx="6096000" cy="1143000"/>
            </a:xfrm>
            <a:prstGeom prst="flowChartTermina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chemeClr val="tx1"/>
                  </a:solidFill>
                  <a:latin typeface="Arial" panose="020B0604020202020204" pitchFamily="34" charset="0"/>
                  <a:cs typeface="Arial" panose="020B0604020202020204" pitchFamily="34" charset="0"/>
                </a:rPr>
                <a:t>Từ tiếng Việt </a:t>
              </a:r>
              <a:endParaRPr lang="en-US" sz="4500">
                <a:solidFill>
                  <a:schemeClr val="tx1"/>
                </a:solidFill>
                <a:latin typeface="Arial" panose="020B0604020202020204" pitchFamily="34" charset="0"/>
                <a:cs typeface="Arial" panose="020B0604020202020204" pitchFamily="34" charset="0"/>
              </a:endParaRPr>
            </a:p>
          </p:txBody>
        </p:sp>
      </p:grpSp>
      <p:grpSp>
        <p:nvGrpSpPr>
          <p:cNvPr id="17" name="Group 16"/>
          <p:cNvGrpSpPr/>
          <p:nvPr/>
        </p:nvGrpSpPr>
        <p:grpSpPr>
          <a:xfrm>
            <a:off x="10058400" y="3009900"/>
            <a:ext cx="6096000" cy="5638800"/>
            <a:chOff x="10058400" y="3009900"/>
            <a:chExt cx="6096000" cy="5638800"/>
          </a:xfrm>
        </p:grpSpPr>
        <p:sp>
          <p:nvSpPr>
            <p:cNvPr id="16" name="Rectangle 15"/>
            <p:cNvSpPr/>
            <p:nvPr/>
          </p:nvSpPr>
          <p:spPr>
            <a:xfrm>
              <a:off x="10934700" y="3924300"/>
              <a:ext cx="4343400" cy="47244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Terminator 11"/>
            <p:cNvSpPr/>
            <p:nvPr/>
          </p:nvSpPr>
          <p:spPr>
            <a:xfrm>
              <a:off x="10058400" y="3009900"/>
              <a:ext cx="6096000" cy="1143000"/>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chemeClr val="tx1"/>
                  </a:solidFill>
                  <a:latin typeface="Arial" panose="020B0604020202020204" pitchFamily="34" charset="0"/>
                  <a:cs typeface="Arial" panose="020B0604020202020204" pitchFamily="34" charset="0"/>
                </a:rPr>
                <a:t>Từ tiếng Anh  </a:t>
              </a:r>
              <a:endParaRPr lang="en-US" sz="4500">
                <a:solidFill>
                  <a:schemeClr val="tx1"/>
                </a:solidFill>
                <a:latin typeface="Arial" panose="020B0604020202020204" pitchFamily="34" charset="0"/>
                <a:cs typeface="Arial" panose="020B0604020202020204" pitchFamily="34" charset="0"/>
              </a:endParaRPr>
            </a:p>
          </p:txBody>
        </p:sp>
      </p:grpSp>
      <p:sp>
        <p:nvSpPr>
          <p:cNvPr id="18" name="TextBox 17"/>
          <p:cNvSpPr txBox="1"/>
          <p:nvPr/>
        </p:nvSpPr>
        <p:spPr>
          <a:xfrm>
            <a:off x="2518587" y="4104687"/>
            <a:ext cx="3810000" cy="459491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it-IT" sz="4000">
                <a:latin typeface="Arial" panose="020B0604020202020204" pitchFamily="34" charset="0"/>
                <a:cs typeface="Arial" panose="020B0604020202020204" pitchFamily="34" charset="0"/>
              </a:rPr>
              <a:t>ga (gà), </a:t>
            </a:r>
            <a:endParaRPr lang="it-IT" sz="4000" smtClean="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it-IT" sz="4000" smtClean="0">
                <a:latin typeface="Arial" panose="020B0604020202020204" pitchFamily="34" charset="0"/>
                <a:cs typeface="Arial" panose="020B0604020202020204" pitchFamily="34" charset="0"/>
              </a:rPr>
              <a:t>da </a:t>
            </a:r>
            <a:r>
              <a:rPr lang="it-IT" sz="4000">
                <a:latin typeface="Arial" panose="020B0604020202020204" pitchFamily="34" charset="0"/>
                <a:cs typeface="Arial" panose="020B0604020202020204" pitchFamily="34" charset="0"/>
              </a:rPr>
              <a:t>da (đa đa), </a:t>
            </a:r>
            <a:endParaRPr lang="it-IT" sz="4000" smtClean="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it-IT" sz="4000" smtClean="0">
                <a:latin typeface="Arial" panose="020B0604020202020204" pitchFamily="34" charset="0"/>
                <a:cs typeface="Arial" panose="020B0604020202020204" pitchFamily="34" charset="0"/>
              </a:rPr>
              <a:t>da </a:t>
            </a:r>
            <a:r>
              <a:rPr lang="it-IT" sz="4000">
                <a:latin typeface="Arial" panose="020B0604020202020204" pitchFamily="34" charset="0"/>
                <a:cs typeface="Arial" panose="020B0604020202020204" pitchFamily="34" charset="0"/>
              </a:rPr>
              <a:t>(da, đá), </a:t>
            </a:r>
            <a:endParaRPr lang="it-IT" sz="4000" smtClean="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it-IT" sz="4000" smtClean="0">
                <a:latin typeface="Arial" panose="020B0604020202020204" pitchFamily="34" charset="0"/>
                <a:cs typeface="Arial" panose="020B0604020202020204" pitchFamily="34" charset="0"/>
              </a:rPr>
              <a:t>....</a:t>
            </a:r>
          </a:p>
        </p:txBody>
      </p:sp>
      <p:sp>
        <p:nvSpPr>
          <p:cNvPr id="19" name="TextBox 18"/>
          <p:cNvSpPr txBox="1"/>
          <p:nvPr/>
        </p:nvSpPr>
        <p:spPr>
          <a:xfrm>
            <a:off x="11201400" y="4507974"/>
            <a:ext cx="3810000" cy="3785652"/>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Sad</a:t>
            </a:r>
          </a:p>
          <a:p>
            <a:pPr marL="457200" indent="-4572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Dad</a:t>
            </a:r>
          </a:p>
          <a:p>
            <a:pPr marL="457200" indent="-4572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Had</a:t>
            </a:r>
          </a:p>
          <a:p>
            <a:pPr marL="457200" indent="-4572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H</a:t>
            </a:r>
            <a:r>
              <a:rPr lang="en-US" sz="4000" smtClean="0">
                <a:latin typeface="Arial" panose="020B0604020202020204" pitchFamily="34" charset="0"/>
                <a:cs typeface="Arial" panose="020B0604020202020204" pitchFamily="34" charset="0"/>
              </a:rPr>
              <a:t>as,…</a:t>
            </a:r>
          </a:p>
        </p:txBody>
      </p:sp>
      <p:pic>
        <p:nvPicPr>
          <p:cNvPr id="20"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088388" y="5393476"/>
            <a:ext cx="3712962" cy="4893524"/>
          </a:xfrm>
          <a:prstGeom prst="rect">
            <a:avLst/>
          </a:prstGeom>
        </p:spPr>
      </p:pic>
    </p:spTree>
    <p:extLst>
      <p:ext uri="{BB962C8B-B14F-4D97-AF65-F5344CB8AC3E}">
        <p14:creationId xmlns:p14="http://schemas.microsoft.com/office/powerpoint/2010/main" val="30516478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14" name="TextBox 9"/>
          <p:cNvSpPr txBox="1"/>
          <p:nvPr/>
        </p:nvSpPr>
        <p:spPr>
          <a:xfrm>
            <a:off x="30126" y="1287757"/>
            <a:ext cx="18288000" cy="992708"/>
          </a:xfrm>
          <a:prstGeom prst="rect">
            <a:avLst/>
          </a:prstGeom>
        </p:spPr>
        <p:txBody>
          <a:bodyPr wrap="square" lIns="0" tIns="0" rIns="0" bIns="0" rtlCol="0" anchor="t">
            <a:spAutoFit/>
          </a:bodyPr>
          <a:lstStyle/>
          <a:p>
            <a:pPr algn="ctr">
              <a:lnSpc>
                <a:spcPts val="8502"/>
              </a:lnSpc>
            </a:pPr>
            <a:r>
              <a:rPr lang="en-US" sz="6000" b="1" smtClean="0">
                <a:latin typeface="Arial" panose="020B0604020202020204" pitchFamily="34" charset="0"/>
                <a:cs typeface="Arial" panose="020B0604020202020204" pitchFamily="34" charset="0"/>
              </a:rPr>
              <a:t>ĐỌC NỘI DUNG GHI NHỚ </a:t>
            </a:r>
            <a:endParaRPr lang="en-US" sz="6000" b="1">
              <a:latin typeface="Arial" panose="020B0604020202020204" pitchFamily="34" charset="0"/>
              <a:cs typeface="Arial" panose="020B0604020202020204" pitchFamily="34" charset="0"/>
            </a:endParaRPr>
          </a:p>
        </p:txBody>
      </p:sp>
      <p:grpSp>
        <p:nvGrpSpPr>
          <p:cNvPr id="10" name="Group 9"/>
          <p:cNvGrpSpPr/>
          <p:nvPr/>
        </p:nvGrpSpPr>
        <p:grpSpPr>
          <a:xfrm>
            <a:off x="1005807" y="2686935"/>
            <a:ext cx="16016919" cy="5885565"/>
            <a:chOff x="1005807" y="2686935"/>
            <a:chExt cx="16016919" cy="5885565"/>
          </a:xfrm>
        </p:grpSpPr>
        <p:sp>
          <p:nvSpPr>
            <p:cNvPr id="7" name="Rounded Rectangle 6"/>
            <p:cNvSpPr/>
            <p:nvPr/>
          </p:nvSpPr>
          <p:spPr>
            <a:xfrm>
              <a:off x="1325526" y="3543300"/>
              <a:ext cx="15697200" cy="50292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nSpc>
                  <a:spcPct val="150000"/>
                </a:lnSpc>
                <a:buFont typeface="Wingdings" panose="05000000000000000000" pitchFamily="2" charset="2"/>
                <a:buChar char="§"/>
              </a:pPr>
              <a:r>
                <a:rPr lang="vi-VN" sz="4000" smtClean="0">
                  <a:solidFill>
                    <a:schemeClr val="tx1"/>
                  </a:solidFill>
                </a:rPr>
                <a:t>Em </a:t>
              </a:r>
              <a:r>
                <a:rPr lang="vi-VN" sz="4000">
                  <a:solidFill>
                    <a:schemeClr val="tx1"/>
                  </a:solidFill>
                </a:rPr>
                <a:t>cần đặt các ngón tay đúng trên hàng phím cơ sở, ngón trỏ trái ở phím F, ngón trỏ phải ở phím J. Các ngón còn lại đặt lần lượt ở các phím A, S, D và K, L,;.</a:t>
              </a:r>
            </a:p>
            <a:p>
              <a:pPr marL="571500" indent="-571500">
                <a:lnSpc>
                  <a:spcPct val="150000"/>
                </a:lnSpc>
                <a:buFont typeface="Wingdings" panose="05000000000000000000" pitchFamily="2" charset="2"/>
                <a:buChar char="§"/>
              </a:pPr>
              <a:r>
                <a:rPr lang="vi-VN" sz="4000" smtClean="0">
                  <a:solidFill>
                    <a:schemeClr val="tx1"/>
                  </a:solidFill>
                </a:rPr>
                <a:t>Gõ </a:t>
              </a:r>
              <a:r>
                <a:rPr lang="vi-VN" sz="4000">
                  <a:solidFill>
                    <a:schemeClr val="tx1"/>
                  </a:solidFill>
                </a:rPr>
                <a:t>bàn phím bằng 10 ngón. Mỗi ngón gõ đúng bàn phím đã được phân công. </a:t>
              </a:r>
            </a:p>
          </p:txBody>
        </p:sp>
        <p:sp>
          <p:nvSpPr>
            <p:cNvPr id="9" name="Pentagon 8"/>
            <p:cNvSpPr/>
            <p:nvPr/>
          </p:nvSpPr>
          <p:spPr>
            <a:xfrm>
              <a:off x="1905288" y="2745526"/>
              <a:ext cx="4114800" cy="990600"/>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GHI NHỚ </a:t>
              </a:r>
              <a:endParaRPr lang="en-US" sz="4500" b="1">
                <a:solidFill>
                  <a:schemeClr val="tx1"/>
                </a:solidFill>
                <a:latin typeface="Arial" panose="020B0604020202020204" pitchFamily="34" charset="0"/>
                <a:cs typeface="Arial" panose="020B0604020202020204" pitchFamily="34" charset="0"/>
              </a:endParaRPr>
            </a:p>
          </p:txBody>
        </p:sp>
        <p:pic>
          <p:nvPicPr>
            <p:cNvPr id="8194" name="Picture 2" descr="Managemen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07" y="2686935"/>
              <a:ext cx="1219200" cy="1219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14001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14" name="TextBox 9"/>
          <p:cNvSpPr txBox="1"/>
          <p:nvPr/>
        </p:nvSpPr>
        <p:spPr>
          <a:xfrm>
            <a:off x="30126" y="1287757"/>
            <a:ext cx="18288000" cy="992708"/>
          </a:xfrm>
          <a:prstGeom prst="rect">
            <a:avLst/>
          </a:prstGeom>
        </p:spPr>
        <p:txBody>
          <a:bodyPr wrap="square" lIns="0" tIns="0" rIns="0" bIns="0" rtlCol="0" anchor="t">
            <a:spAutoFit/>
          </a:bodyPr>
          <a:lstStyle/>
          <a:p>
            <a:pPr algn="ctr">
              <a:lnSpc>
                <a:spcPts val="8502"/>
              </a:lnSpc>
            </a:pPr>
            <a:r>
              <a:rPr lang="en-US" sz="6000" b="1" smtClean="0">
                <a:latin typeface="Arial" panose="020B0604020202020204" pitchFamily="34" charset="0"/>
                <a:cs typeface="Arial" panose="020B0604020202020204" pitchFamily="34" charset="0"/>
              </a:rPr>
              <a:t>HƯỚNG DẪN VỀ NHÀ </a:t>
            </a:r>
            <a:endParaRPr lang="en-US" sz="6000" b="1">
              <a:latin typeface="Arial" panose="020B0604020202020204" pitchFamily="34" charset="0"/>
              <a:cs typeface="Arial" panose="020B0604020202020204" pitchFamily="34" charset="0"/>
            </a:endParaRPr>
          </a:p>
        </p:txBody>
      </p:sp>
      <p:sp>
        <p:nvSpPr>
          <p:cNvPr id="2" name="Rounded Rectangle 1"/>
          <p:cNvSpPr/>
          <p:nvPr/>
        </p:nvSpPr>
        <p:spPr>
          <a:xfrm>
            <a:off x="1600200" y="3695700"/>
            <a:ext cx="6477000" cy="4648200"/>
          </a:xfrm>
          <a:prstGeom prst="roundRect">
            <a:avLst>
              <a:gd name="adj" fmla="val 12218"/>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500" smtClean="0">
                <a:solidFill>
                  <a:schemeClr val="tx1"/>
                </a:solidFill>
                <a:latin typeface="Arial" panose="020B0604020202020204" pitchFamily="34" charset="0"/>
                <a:cs typeface="Arial" panose="020B0604020202020204" pitchFamily="34" charset="0"/>
              </a:rPr>
              <a:t>Ôn tập lại nội dung của bài học ngày hôm nay</a:t>
            </a:r>
            <a:endParaRPr lang="en-US" sz="450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9982200" y="3695700"/>
            <a:ext cx="6477000" cy="4648200"/>
          </a:xfrm>
          <a:prstGeom prst="roundRect">
            <a:avLst>
              <a:gd name="adj" fmla="val 12218"/>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500" smtClean="0">
                <a:solidFill>
                  <a:schemeClr val="tx1"/>
                </a:solidFill>
                <a:latin typeface="Arial" panose="020B0604020202020204" pitchFamily="34" charset="0"/>
                <a:cs typeface="Arial" panose="020B0604020202020204" pitchFamily="34" charset="0"/>
              </a:rPr>
              <a:t>Soạn bài mới, </a:t>
            </a:r>
            <a:r>
              <a:rPr lang="en-US" sz="4500" b="1" i="1" smtClean="0">
                <a:solidFill>
                  <a:schemeClr val="tx1"/>
                </a:solidFill>
                <a:latin typeface="Arial" panose="020B0604020202020204" pitchFamily="34" charset="0"/>
                <a:cs typeface="Arial" panose="020B0604020202020204" pitchFamily="34" charset="0"/>
              </a:rPr>
              <a:t>Bài 3. Em tập gõ hàng phím trên và dưới </a:t>
            </a:r>
          </a:p>
        </p:txBody>
      </p:sp>
      <p:pic>
        <p:nvPicPr>
          <p:cNvPr id="14338" name="Picture 2" descr="Textbook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0" y="2524786"/>
            <a:ext cx="1866900" cy="18669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stretch>
            <a:fillRect/>
          </a:stretch>
        </p:blipFill>
        <p:spPr>
          <a:xfrm>
            <a:off x="12573000" y="2669212"/>
            <a:ext cx="1562100" cy="1562100"/>
          </a:xfrm>
          <a:prstGeom prst="rect">
            <a:avLst/>
          </a:prstGeom>
        </p:spPr>
      </p:pic>
    </p:spTree>
    <p:extLst>
      <p:ext uri="{BB962C8B-B14F-4D97-AF65-F5344CB8AC3E}">
        <p14:creationId xmlns:p14="http://schemas.microsoft.com/office/powerpoint/2010/main" val="35377582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wipe(down)">
                                      <p:cBhvr>
                                        <p:cTn id="15" dur="500"/>
                                        <p:tgtEl>
                                          <p:spTgt spid="143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3" name="TextBox 2"/>
          <p:cNvSpPr txBox="1"/>
          <p:nvPr/>
        </p:nvSpPr>
        <p:spPr>
          <a:xfrm>
            <a:off x="-29397" y="3162300"/>
            <a:ext cx="18288000" cy="3557512"/>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pPr algn="ctr">
              <a:lnSpc>
                <a:spcPct val="150000"/>
              </a:lnSpc>
            </a:pPr>
            <a:r>
              <a:rPr lang="en-US" sz="8000" b="1" smtClean="0">
                <a:latin typeface="Arial" panose="020B0604020202020204" pitchFamily="34" charset="0"/>
                <a:cs typeface="Arial" panose="020B0604020202020204" pitchFamily="34" charset="0"/>
              </a:rPr>
              <a:t>CẢM ƠN CÁC EM ĐÃ CHÚ Ý </a:t>
            </a:r>
          </a:p>
          <a:p>
            <a:pPr algn="ctr">
              <a:lnSpc>
                <a:spcPct val="150000"/>
              </a:lnSpc>
            </a:pPr>
            <a:r>
              <a:rPr lang="en-US" sz="8000" b="1" smtClean="0">
                <a:latin typeface="Arial" panose="020B0604020202020204" pitchFamily="34" charset="0"/>
                <a:cs typeface="Arial" panose="020B0604020202020204" pitchFamily="34" charset="0"/>
              </a:rPr>
              <a:t>LẮNG NGHE BÀI GIẢNG!</a:t>
            </a:r>
            <a:endParaRPr lang="en-US" sz="8000" b="1">
              <a:latin typeface="Arial" panose="020B0604020202020204" pitchFamily="34" charset="0"/>
              <a:cs typeface="Arial" panose="020B0604020202020204" pitchFamily="34" charset="0"/>
            </a:endParaRPr>
          </a:p>
        </p:txBody>
      </p:sp>
      <p:pic>
        <p:nvPicPr>
          <p:cNvPr id="9"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7529" y="8833207"/>
            <a:ext cx="11291595" cy="1453793"/>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1254066" y="8833206"/>
            <a:ext cx="11291595" cy="1453793"/>
          </a:xfrm>
          <a:prstGeom prst="rect">
            <a:avLst/>
          </a:prstGeom>
        </p:spPr>
      </p:pic>
    </p:spTree>
    <p:extLst>
      <p:ext uri="{BB962C8B-B14F-4D97-AF65-F5344CB8AC3E}">
        <p14:creationId xmlns:p14="http://schemas.microsoft.com/office/powerpoint/2010/main" val="2400821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9" name="TextBox 9"/>
          <p:cNvSpPr txBox="1"/>
          <p:nvPr/>
        </p:nvSpPr>
        <p:spPr>
          <a:xfrm>
            <a:off x="30126" y="1287757"/>
            <a:ext cx="18288000" cy="992708"/>
          </a:xfrm>
          <a:prstGeom prst="rect">
            <a:avLst/>
          </a:prstGeom>
        </p:spPr>
        <p:txBody>
          <a:bodyPr wrap="square" lIns="0" tIns="0" rIns="0" bIns="0" rtlCol="0" anchor="t">
            <a:spAutoFit/>
          </a:bodyPr>
          <a:lstStyle/>
          <a:p>
            <a:pPr algn="ctr">
              <a:lnSpc>
                <a:spcPts val="8502"/>
              </a:lnSpc>
            </a:pPr>
            <a:r>
              <a:rPr lang="en-US" sz="6000" b="1" smtClean="0">
                <a:latin typeface="Arial" panose="020B0604020202020204" pitchFamily="34" charset="0"/>
                <a:cs typeface="Arial" panose="020B0604020202020204" pitchFamily="34" charset="0"/>
              </a:rPr>
              <a:t>KHỞI ĐỘNG </a:t>
            </a:r>
            <a:endParaRPr lang="en-US" sz="6000" b="1">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43676" t="6263" r="32786" b="21716"/>
          <a:stretch/>
        </p:blipFill>
        <p:spPr>
          <a:xfrm>
            <a:off x="1600200" y="2884107"/>
            <a:ext cx="5791200" cy="4546838"/>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67857" t="13277" r="9255" b="21944"/>
          <a:stretch/>
        </p:blipFill>
        <p:spPr>
          <a:xfrm>
            <a:off x="9829800" y="3002680"/>
            <a:ext cx="6125608" cy="4448644"/>
          </a:xfrm>
          <a:prstGeom prst="rect">
            <a:avLst/>
          </a:prstGeom>
        </p:spPr>
      </p:pic>
      <p:sp>
        <p:nvSpPr>
          <p:cNvPr id="13" name="Rounded Rectangle 12"/>
          <p:cNvSpPr/>
          <p:nvPr/>
        </p:nvSpPr>
        <p:spPr>
          <a:xfrm>
            <a:off x="876300" y="7430945"/>
            <a:ext cx="7239000" cy="1298385"/>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ysClr val="windowText" lastClr="000000"/>
                </a:solidFill>
                <a:latin typeface="Arial" panose="020B0604020202020204" pitchFamily="34" charset="0"/>
                <a:cs typeface="Arial" panose="020B0604020202020204" pitchFamily="34" charset="0"/>
              </a:rPr>
              <a:t>Gõ bàn phím bằng hai ngó trỏ</a:t>
            </a:r>
            <a:endParaRPr lang="en-US" sz="4000">
              <a:solidFill>
                <a:sysClr val="windowText" lastClr="000000"/>
              </a:solidFill>
              <a:latin typeface="Arial" panose="020B0604020202020204" pitchFamily="34" charset="0"/>
              <a:cs typeface="Arial" panose="020B0604020202020204" pitchFamily="34" charset="0"/>
            </a:endParaRPr>
          </a:p>
        </p:txBody>
      </p:sp>
      <p:sp>
        <p:nvSpPr>
          <p:cNvPr id="14" name="Rounded Rectangle 13"/>
          <p:cNvSpPr/>
          <p:nvPr/>
        </p:nvSpPr>
        <p:spPr>
          <a:xfrm>
            <a:off x="9167038" y="7430945"/>
            <a:ext cx="7239000" cy="1298385"/>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ysClr val="windowText" lastClr="000000"/>
                </a:solidFill>
                <a:latin typeface="Arial" panose="020B0604020202020204" pitchFamily="34" charset="0"/>
                <a:cs typeface="Arial" panose="020B0604020202020204" pitchFamily="34" charset="0"/>
              </a:rPr>
              <a:t>Gõ bàn phím bằng 10 ngón</a:t>
            </a:r>
            <a:endParaRPr lang="en-US" sz="400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1536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9" name="TextBox 9"/>
          <p:cNvSpPr txBox="1"/>
          <p:nvPr/>
        </p:nvSpPr>
        <p:spPr>
          <a:xfrm>
            <a:off x="30126" y="1287757"/>
            <a:ext cx="18288000" cy="992708"/>
          </a:xfrm>
          <a:prstGeom prst="rect">
            <a:avLst/>
          </a:prstGeom>
        </p:spPr>
        <p:txBody>
          <a:bodyPr wrap="square" lIns="0" tIns="0" rIns="0" bIns="0" rtlCol="0" anchor="t">
            <a:spAutoFit/>
          </a:bodyPr>
          <a:lstStyle/>
          <a:p>
            <a:pPr algn="ctr">
              <a:lnSpc>
                <a:spcPts val="8502"/>
              </a:lnSpc>
            </a:pPr>
            <a:r>
              <a:rPr lang="en-US" sz="6000" b="1" smtClean="0">
                <a:latin typeface="Arial" panose="020B0604020202020204" pitchFamily="34" charset="0"/>
                <a:cs typeface="Arial" panose="020B0604020202020204" pitchFamily="34" charset="0"/>
              </a:rPr>
              <a:t>KHỞI ĐỘNG </a:t>
            </a:r>
            <a:endParaRPr lang="vi-VN" sz="6000" b="1">
              <a:cs typeface="Arial" panose="020B0604020202020204" pitchFamily="34" charset="0"/>
            </a:endParaRPr>
          </a:p>
        </p:txBody>
      </p:sp>
      <p:pic>
        <p:nvPicPr>
          <p:cNvPr id="7" name="Picture 6"/>
          <p:cNvPicPr>
            <a:picLocks noChangeAspect="1"/>
          </p:cNvPicPr>
          <p:nvPr/>
        </p:nvPicPr>
        <p:blipFill>
          <a:blip r:embed="rId5"/>
          <a:stretch>
            <a:fillRect/>
          </a:stretch>
        </p:blipFill>
        <p:spPr>
          <a:xfrm>
            <a:off x="8915400" y="2908676"/>
            <a:ext cx="8458200" cy="5640562"/>
          </a:xfrm>
          <a:prstGeom prst="roundRect">
            <a:avLst/>
          </a:prstGeom>
        </p:spPr>
      </p:pic>
      <p:sp>
        <p:nvSpPr>
          <p:cNvPr id="8" name="TextBox 7"/>
          <p:cNvSpPr txBox="1"/>
          <p:nvPr/>
        </p:nvSpPr>
        <p:spPr>
          <a:xfrm>
            <a:off x="228600" y="3086100"/>
            <a:ext cx="86868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smtClean="0">
                <a:latin typeface="Arial" panose="020B0604020202020204" pitchFamily="34" charset="0"/>
                <a:cs typeface="Arial" panose="020B0604020202020204" pitchFamily="34" charset="0"/>
              </a:rPr>
              <a:t>Lợi ích của việc gõ mười ngón: </a:t>
            </a:r>
            <a:endParaRPr lang="en-US" sz="4000" b="1" i="1">
              <a:latin typeface="Arial" panose="020B0604020202020204" pitchFamily="34" charset="0"/>
              <a:cs typeface="Arial" panose="020B0604020202020204" pitchFamily="34" charset="0"/>
            </a:endParaRPr>
          </a:p>
        </p:txBody>
      </p:sp>
      <p:sp>
        <p:nvSpPr>
          <p:cNvPr id="10" name="Flowchart: Terminator 9"/>
          <p:cNvSpPr/>
          <p:nvPr/>
        </p:nvSpPr>
        <p:spPr>
          <a:xfrm>
            <a:off x="990600" y="4305300"/>
            <a:ext cx="7010400" cy="1676400"/>
          </a:xfrm>
          <a:prstGeom prst="flowChartTerminator">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Hoàn thành công việc nhanh hơn</a:t>
            </a:r>
            <a:endParaRPr lang="en-US" sz="4000">
              <a:solidFill>
                <a:schemeClr val="tx1"/>
              </a:solidFill>
              <a:latin typeface="Arial" panose="020B0604020202020204" pitchFamily="34" charset="0"/>
              <a:cs typeface="Arial" panose="020B0604020202020204" pitchFamily="34" charset="0"/>
            </a:endParaRPr>
          </a:p>
        </p:txBody>
      </p:sp>
      <p:sp>
        <p:nvSpPr>
          <p:cNvPr id="15" name="Flowchart: Terminator 14"/>
          <p:cNvSpPr/>
          <p:nvPr/>
        </p:nvSpPr>
        <p:spPr>
          <a:xfrm>
            <a:off x="964019" y="6662516"/>
            <a:ext cx="7010400" cy="1676400"/>
          </a:xfrm>
          <a:prstGeom prst="flowChartTerminator">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Tư thế ngồi được thoải mái hơn, tốt cho sức khoẻ </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817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2" name="Rectangle 1"/>
          <p:cNvSpPr/>
          <p:nvPr/>
        </p:nvSpPr>
        <p:spPr>
          <a:xfrm>
            <a:off x="0" y="3009900"/>
            <a:ext cx="18288000" cy="42672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7200" b="1">
                <a:solidFill>
                  <a:schemeClr val="tx1"/>
                </a:solidFill>
              </a:rPr>
              <a:t>BÀI 2: </a:t>
            </a:r>
            <a:endParaRPr lang="en-US" sz="7200" b="1" smtClean="0">
              <a:solidFill>
                <a:schemeClr val="tx1"/>
              </a:solidFill>
            </a:endParaRPr>
          </a:p>
          <a:p>
            <a:pPr algn="ctr">
              <a:lnSpc>
                <a:spcPct val="150000"/>
              </a:lnSpc>
            </a:pPr>
            <a:r>
              <a:rPr lang="vi-VN" sz="7200" b="1" smtClean="0">
                <a:solidFill>
                  <a:schemeClr val="tx1"/>
                </a:solidFill>
              </a:rPr>
              <a:t>EM </a:t>
            </a:r>
            <a:r>
              <a:rPr lang="vi-VN" sz="7200" b="1">
                <a:solidFill>
                  <a:schemeClr val="tx1"/>
                </a:solidFill>
              </a:rPr>
              <a:t>TẬP GÕ HÀNG PHÍM CƠ SỞ </a:t>
            </a:r>
            <a:endParaRPr lang="en-US" sz="7200" b="1">
              <a:solidFill>
                <a:schemeClr val="tx1"/>
              </a:solidFill>
            </a:endParaRPr>
          </a:p>
        </p:txBody>
      </p:sp>
      <p:pic>
        <p:nvPicPr>
          <p:cNvPr id="14"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277600" y="8174736"/>
            <a:ext cx="7315200" cy="2112264"/>
          </a:xfrm>
          <a:prstGeom prst="rect">
            <a:avLst/>
          </a:prstGeom>
        </p:spPr>
      </p:pic>
      <p:pic>
        <p:nvPicPr>
          <p:cNvPr id="17"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038600" y="8198659"/>
            <a:ext cx="7315200" cy="2112264"/>
          </a:xfrm>
          <a:prstGeom prst="rect">
            <a:avLst/>
          </a:prstGeom>
        </p:spPr>
      </p:pic>
      <p:pic>
        <p:nvPicPr>
          <p:cNvPr id="18"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200400" y="8198659"/>
            <a:ext cx="7315200" cy="2112264"/>
          </a:xfrm>
          <a:prstGeom prst="rect">
            <a:avLst/>
          </a:prstGeom>
        </p:spPr>
      </p:pic>
    </p:spTree>
    <p:extLst>
      <p:ext uri="{BB962C8B-B14F-4D97-AF65-F5344CB8AC3E}">
        <p14:creationId xmlns:p14="http://schemas.microsoft.com/office/powerpoint/2010/main" val="3433820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9" name="TextBox 9"/>
          <p:cNvSpPr txBox="1"/>
          <p:nvPr/>
        </p:nvSpPr>
        <p:spPr>
          <a:xfrm>
            <a:off x="0" y="1638300"/>
            <a:ext cx="18288000" cy="1090042"/>
          </a:xfrm>
          <a:prstGeom prst="rect">
            <a:avLst/>
          </a:prstGeom>
        </p:spPr>
        <p:txBody>
          <a:bodyPr wrap="square" lIns="0" tIns="0" rIns="0" bIns="0" rtlCol="0" anchor="t">
            <a:spAutoFit/>
          </a:bodyPr>
          <a:lstStyle/>
          <a:p>
            <a:pPr algn="ctr">
              <a:lnSpc>
                <a:spcPts val="8502"/>
              </a:lnSpc>
            </a:pPr>
            <a:r>
              <a:rPr lang="en-US" sz="6000" b="1" smtClean="0">
                <a:latin typeface="Arial" panose="020B0604020202020204" pitchFamily="34" charset="0"/>
                <a:cs typeface="Arial" panose="020B0604020202020204" pitchFamily="34" charset="0"/>
              </a:rPr>
              <a:t>NỘI DUNG BÀI HỌC </a:t>
            </a:r>
            <a:endParaRPr lang="en-US" sz="6000" b="1">
              <a:latin typeface="Arial" panose="020B0604020202020204" pitchFamily="34" charset="0"/>
              <a:cs typeface="Arial" panose="020B0604020202020204" pitchFamily="34" charset="0"/>
            </a:endParaRPr>
          </a:p>
        </p:txBody>
      </p:sp>
      <p:sp>
        <p:nvSpPr>
          <p:cNvPr id="12" name="Oval 11"/>
          <p:cNvSpPr/>
          <p:nvPr/>
        </p:nvSpPr>
        <p:spPr>
          <a:xfrm>
            <a:off x="1893639" y="3630709"/>
            <a:ext cx="1219200" cy="1219200"/>
          </a:xfrm>
          <a:prstGeom prst="ellipse">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1</a:t>
            </a:r>
            <a:endParaRPr lang="en-US" sz="5000" b="1">
              <a:solidFill>
                <a:schemeClr val="tx1"/>
              </a:solidFill>
              <a:latin typeface="Arial" panose="020B0604020202020204" pitchFamily="34" charset="0"/>
              <a:cs typeface="Arial" panose="020B0604020202020204" pitchFamily="34" charset="0"/>
            </a:endParaRPr>
          </a:p>
        </p:txBody>
      </p:sp>
      <p:sp>
        <p:nvSpPr>
          <p:cNvPr id="13" name="Oval 12"/>
          <p:cNvSpPr/>
          <p:nvPr/>
        </p:nvSpPr>
        <p:spPr>
          <a:xfrm>
            <a:off x="1898955" y="5993115"/>
            <a:ext cx="1219200" cy="1219200"/>
          </a:xfrm>
          <a:prstGeom prst="ellipse">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2</a:t>
            </a:r>
          </a:p>
        </p:txBody>
      </p:sp>
      <p:sp>
        <p:nvSpPr>
          <p:cNvPr id="15" name="TextBox 14"/>
          <p:cNvSpPr txBox="1"/>
          <p:nvPr/>
        </p:nvSpPr>
        <p:spPr>
          <a:xfrm>
            <a:off x="4038600" y="3873802"/>
            <a:ext cx="12256839" cy="784830"/>
          </a:xfrm>
          <a:prstGeom prst="rect">
            <a:avLst/>
          </a:prstGeom>
          <a:noFill/>
        </p:spPr>
        <p:txBody>
          <a:bodyPr wrap="square" rtlCol="0">
            <a:spAutoFit/>
          </a:bodyPr>
          <a:lstStyle/>
          <a:p>
            <a:r>
              <a:rPr lang="en-US" sz="4500" b="1" smtClean="0">
                <a:latin typeface="Arial" panose="020B0604020202020204" pitchFamily="34" charset="0"/>
                <a:cs typeface="Arial" panose="020B0604020202020204" pitchFamily="34" charset="0"/>
              </a:rPr>
              <a:t>ĐẶT TAY ĐÚNG TRÊN HÀNG PHÍM CƠ SỞ</a:t>
            </a:r>
            <a:endParaRPr lang="en-US" sz="4500" b="1">
              <a:latin typeface="Arial" panose="020B0604020202020204" pitchFamily="34" charset="0"/>
              <a:cs typeface="Arial" panose="020B0604020202020204" pitchFamily="34" charset="0"/>
            </a:endParaRPr>
          </a:p>
        </p:txBody>
      </p:sp>
      <p:sp>
        <p:nvSpPr>
          <p:cNvPr id="16" name="TextBox 15"/>
          <p:cNvSpPr txBox="1"/>
          <p:nvPr/>
        </p:nvSpPr>
        <p:spPr>
          <a:xfrm>
            <a:off x="4038600" y="6210300"/>
            <a:ext cx="12256839" cy="784830"/>
          </a:xfrm>
          <a:prstGeom prst="rect">
            <a:avLst/>
          </a:prstGeom>
          <a:noFill/>
        </p:spPr>
        <p:txBody>
          <a:bodyPr wrap="square" rtlCol="0">
            <a:spAutoFit/>
          </a:bodyPr>
          <a:lstStyle/>
          <a:p>
            <a:r>
              <a:rPr lang="en-US" sz="4500" b="1" smtClean="0">
                <a:latin typeface="Arial" panose="020B0604020202020204" pitchFamily="34" charset="0"/>
                <a:cs typeface="Arial" panose="020B0604020202020204" pitchFamily="34" charset="0"/>
              </a:rPr>
              <a:t>TẬP GÕ PHÍM VỚI PHẦN MỀM RAPIDYPING</a:t>
            </a:r>
            <a:endParaRPr lang="en-US" sz="45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9" name="TextBox 9"/>
          <p:cNvSpPr txBox="1"/>
          <p:nvPr/>
        </p:nvSpPr>
        <p:spPr>
          <a:xfrm>
            <a:off x="30126" y="1287757"/>
            <a:ext cx="18288000" cy="992708"/>
          </a:xfrm>
          <a:prstGeom prst="rect">
            <a:avLst/>
          </a:prstGeom>
        </p:spPr>
        <p:txBody>
          <a:bodyPr wrap="square" lIns="0" tIns="0" rIns="0" bIns="0" rtlCol="0" anchor="t">
            <a:spAutoFit/>
          </a:bodyPr>
          <a:lstStyle/>
          <a:p>
            <a:pPr algn="ctr">
              <a:lnSpc>
                <a:spcPts val="8502"/>
              </a:lnSpc>
            </a:pPr>
            <a:r>
              <a:rPr lang="en-US" sz="6000" b="1" smtClean="0">
                <a:latin typeface="Arial" panose="020B0604020202020204" pitchFamily="34" charset="0"/>
                <a:cs typeface="Arial" panose="020B0604020202020204" pitchFamily="34" charset="0"/>
              </a:rPr>
              <a:t>1. </a:t>
            </a:r>
            <a:r>
              <a:rPr lang="vi-VN" sz="6000" b="1">
                <a:cs typeface="Arial" panose="020B0604020202020204" pitchFamily="34" charset="0"/>
              </a:rPr>
              <a:t>ĐẶT TAY ĐÚNG TRÊN HÀNG PHÍM CƠ </a:t>
            </a:r>
            <a:r>
              <a:rPr lang="vi-VN" sz="6000" b="1" smtClean="0">
                <a:cs typeface="Arial" panose="020B0604020202020204" pitchFamily="34" charset="0"/>
              </a:rPr>
              <a:t>SỞ</a:t>
            </a:r>
            <a:endParaRPr lang="vi-VN" sz="6000" b="1">
              <a:cs typeface="Arial" panose="020B0604020202020204" pitchFamily="34"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7501" t="43107" r="39469" b="12050"/>
          <a:stretch/>
        </p:blipFill>
        <p:spPr>
          <a:xfrm>
            <a:off x="8991598" y="3695700"/>
            <a:ext cx="8819031" cy="3276601"/>
          </a:xfrm>
          <a:prstGeom prst="rect">
            <a:avLst/>
          </a:prstGeom>
        </p:spPr>
      </p:pic>
      <p:sp>
        <p:nvSpPr>
          <p:cNvPr id="8" name="TextBox 7"/>
          <p:cNvSpPr txBox="1"/>
          <p:nvPr/>
        </p:nvSpPr>
        <p:spPr>
          <a:xfrm>
            <a:off x="9972113" y="7421759"/>
            <a:ext cx="6858000" cy="1169551"/>
          </a:xfrm>
          <a:prstGeom prst="rect">
            <a:avLst/>
          </a:prstGeom>
          <a:noFill/>
        </p:spPr>
        <p:txBody>
          <a:bodyPr wrap="square" rtlCol="0">
            <a:spAutoFit/>
          </a:bodyPr>
          <a:lstStyle/>
          <a:p>
            <a:pPr algn="ctr"/>
            <a:r>
              <a:rPr lang="en-US" sz="3500" i="1" smtClean="0">
                <a:solidFill>
                  <a:srgbClr val="002060"/>
                </a:solidFill>
                <a:latin typeface="Arial" panose="020B0604020202020204" pitchFamily="34" charset="0"/>
                <a:cs typeface="Arial" panose="020B0604020202020204" pitchFamily="34" charset="0"/>
              </a:rPr>
              <a:t>Hình 2. Cách đặt ngón tay trên hàng phím cơ sở </a:t>
            </a:r>
            <a:endParaRPr lang="en-US" sz="3500" i="1">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609600" y="2987814"/>
            <a:ext cx="9677401"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smtClean="0">
                <a:latin typeface="Arial" panose="020B0604020202020204" pitchFamily="34" charset="0"/>
                <a:cs typeface="Arial" panose="020B0604020202020204" pitchFamily="34" charset="0"/>
              </a:rPr>
              <a:t>Cách đặt tay trên hàng phím cơ sở: </a:t>
            </a:r>
            <a:endParaRPr lang="en-US" sz="4000" b="1">
              <a:latin typeface="Arial" panose="020B0604020202020204" pitchFamily="34" charset="0"/>
              <a:cs typeface="Arial" panose="020B0604020202020204" pitchFamily="34" charset="0"/>
            </a:endParaRPr>
          </a:p>
        </p:txBody>
      </p:sp>
      <p:sp>
        <p:nvSpPr>
          <p:cNvPr id="11" name="Rounded Rectangle 10"/>
          <p:cNvSpPr/>
          <p:nvPr/>
        </p:nvSpPr>
        <p:spPr>
          <a:xfrm>
            <a:off x="1447800" y="4076700"/>
            <a:ext cx="7162800" cy="19812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Đặt hai bàn tay lên phím </a:t>
            </a:r>
          </a:p>
          <a:p>
            <a:pPr algn="ctr">
              <a:lnSpc>
                <a:spcPct val="150000"/>
              </a:lnSpc>
            </a:pPr>
            <a:r>
              <a:rPr lang="en-US" sz="4000" smtClean="0">
                <a:solidFill>
                  <a:schemeClr val="tx1"/>
                </a:solidFill>
                <a:latin typeface="Arial" panose="020B0604020202020204" pitchFamily="34" charset="0"/>
                <a:cs typeface="Arial" panose="020B0604020202020204" pitchFamily="34" charset="0"/>
              </a:rPr>
              <a:t>như hình vẽ </a:t>
            </a:r>
            <a:endParaRPr lang="en-US" sz="400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1447800" y="6815249"/>
            <a:ext cx="7162800" cy="19812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Hai ngón trỏ đặt ở vị trí </a:t>
            </a:r>
          </a:p>
          <a:p>
            <a:pPr algn="ctr">
              <a:lnSpc>
                <a:spcPct val="150000"/>
              </a:lnSpc>
            </a:pPr>
            <a:r>
              <a:rPr lang="en-US" sz="4000" smtClean="0">
                <a:solidFill>
                  <a:schemeClr val="tx1"/>
                </a:solidFill>
                <a:latin typeface="Arial" panose="020B0604020202020204" pitchFamily="34" charset="0"/>
                <a:cs typeface="Arial" panose="020B0604020202020204" pitchFamily="34" charset="0"/>
              </a:rPr>
              <a:t>chữ </a:t>
            </a:r>
            <a:r>
              <a:rPr lang="en-US" sz="4000" b="1" i="1" smtClean="0">
                <a:solidFill>
                  <a:schemeClr val="tx1"/>
                </a:solidFill>
                <a:latin typeface="Arial" panose="020B0604020202020204" pitchFamily="34" charset="0"/>
                <a:cs typeface="Arial" panose="020B0604020202020204" pitchFamily="34" charset="0"/>
              </a:rPr>
              <a:t>F</a:t>
            </a:r>
            <a:r>
              <a:rPr lang="en-US" sz="4000" smtClean="0">
                <a:solidFill>
                  <a:schemeClr val="tx1"/>
                </a:solidFill>
                <a:latin typeface="Arial" panose="020B0604020202020204" pitchFamily="34" charset="0"/>
                <a:cs typeface="Arial" panose="020B0604020202020204" pitchFamily="34" charset="0"/>
              </a:rPr>
              <a:t> và chữ </a:t>
            </a:r>
            <a:r>
              <a:rPr lang="en-US" sz="4000" b="1" i="1" smtClean="0">
                <a:solidFill>
                  <a:schemeClr val="tx1"/>
                </a:solidFill>
                <a:latin typeface="Arial" panose="020B0604020202020204" pitchFamily="34" charset="0"/>
                <a:cs typeface="Arial" panose="020B0604020202020204" pitchFamily="34" charset="0"/>
              </a:rPr>
              <a:t>J</a:t>
            </a:r>
            <a:endParaRPr lang="en-US" sz="4000" b="1" i="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4716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12974" t="56034" r="48537" b="12050"/>
          <a:stretch/>
        </p:blipFill>
        <p:spPr>
          <a:xfrm>
            <a:off x="243855" y="3041415"/>
            <a:ext cx="7586349" cy="276401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9" name="TextBox 9"/>
          <p:cNvSpPr txBox="1"/>
          <p:nvPr/>
        </p:nvSpPr>
        <p:spPr>
          <a:xfrm>
            <a:off x="30126" y="1287757"/>
            <a:ext cx="18288000" cy="992708"/>
          </a:xfrm>
          <a:prstGeom prst="rect">
            <a:avLst/>
          </a:prstGeom>
        </p:spPr>
        <p:txBody>
          <a:bodyPr wrap="square" lIns="0" tIns="0" rIns="0" bIns="0" rtlCol="0" anchor="t">
            <a:spAutoFit/>
          </a:bodyPr>
          <a:lstStyle/>
          <a:p>
            <a:pPr algn="ctr">
              <a:lnSpc>
                <a:spcPts val="8502"/>
              </a:lnSpc>
            </a:pPr>
            <a:r>
              <a:rPr lang="en-US" sz="6000" b="1" smtClean="0">
                <a:latin typeface="Arial" panose="020B0604020202020204" pitchFamily="34" charset="0"/>
                <a:cs typeface="Arial" panose="020B0604020202020204" pitchFamily="34" charset="0"/>
              </a:rPr>
              <a:t>1. </a:t>
            </a:r>
            <a:r>
              <a:rPr lang="vi-VN" sz="6000" b="1">
                <a:cs typeface="Arial" panose="020B0604020202020204" pitchFamily="34" charset="0"/>
              </a:rPr>
              <a:t>ĐẶT TAY ĐÚNG TRÊN HÀNG PHÍM CƠ </a:t>
            </a:r>
            <a:r>
              <a:rPr lang="vi-VN" sz="6000" b="1" smtClean="0">
                <a:cs typeface="Arial" panose="020B0604020202020204" pitchFamily="34" charset="0"/>
              </a:rPr>
              <a:t>SỞ</a:t>
            </a:r>
            <a:endParaRPr lang="vi-VN" sz="6000" b="1">
              <a:cs typeface="Arial" panose="020B0604020202020204" pitchFamily="34" charset="0"/>
            </a:endParaRPr>
          </a:p>
        </p:txBody>
      </p:sp>
      <p:sp>
        <p:nvSpPr>
          <p:cNvPr id="2" name="Rounded Rectangular Callout 1"/>
          <p:cNvSpPr/>
          <p:nvPr/>
        </p:nvSpPr>
        <p:spPr>
          <a:xfrm>
            <a:off x="11201400" y="2857500"/>
            <a:ext cx="5943600" cy="4876800"/>
          </a:xfrm>
          <a:prstGeom prst="wedgeRoundRectCallout">
            <a:avLst>
              <a:gd name="adj1" fmla="val -56253"/>
              <a:gd name="adj2" fmla="val -1206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Quan sát vị trí đặt của các ngón còn lại và cho biết chúng đặt vào những phím nào?</a:t>
            </a: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981102" y="4481567"/>
            <a:ext cx="4989926" cy="4696768"/>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b="8139"/>
          <a:stretch/>
        </p:blipFill>
        <p:spPr>
          <a:xfrm rot="12528485">
            <a:off x="1289569" y="5834926"/>
            <a:ext cx="1781576" cy="1636583"/>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b="8139"/>
          <a:stretch/>
        </p:blipFill>
        <p:spPr>
          <a:xfrm rot="8726975">
            <a:off x="3892558" y="5802032"/>
            <a:ext cx="1781576" cy="1636583"/>
          </a:xfrm>
          <a:prstGeom prst="rect">
            <a:avLst/>
          </a:prstGeom>
        </p:spPr>
      </p:pic>
    </p:spTree>
    <p:extLst>
      <p:ext uri="{BB962C8B-B14F-4D97-AF65-F5344CB8AC3E}">
        <p14:creationId xmlns:p14="http://schemas.microsoft.com/office/powerpoint/2010/main" val="30050294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2" presetClass="entr" presetSubtype="4"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3749350"/>
            <a:ext cx="1109551" cy="119657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3749350"/>
            <a:ext cx="1109551" cy="1196574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5428099" y="-5428099"/>
            <a:ext cx="1109551" cy="1196574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7703828" y="-5428099"/>
            <a:ext cx="1109551" cy="11965749"/>
          </a:xfrm>
          <a:prstGeom prst="rect">
            <a:avLst/>
          </a:prstGeom>
        </p:spPr>
      </p:pic>
      <p:sp>
        <p:nvSpPr>
          <p:cNvPr id="9" name="TextBox 9"/>
          <p:cNvSpPr txBox="1"/>
          <p:nvPr/>
        </p:nvSpPr>
        <p:spPr>
          <a:xfrm>
            <a:off x="30126" y="1287757"/>
            <a:ext cx="18288000" cy="992708"/>
          </a:xfrm>
          <a:prstGeom prst="rect">
            <a:avLst/>
          </a:prstGeom>
        </p:spPr>
        <p:txBody>
          <a:bodyPr wrap="square" lIns="0" tIns="0" rIns="0" bIns="0" rtlCol="0" anchor="t">
            <a:spAutoFit/>
          </a:bodyPr>
          <a:lstStyle/>
          <a:p>
            <a:pPr algn="ctr">
              <a:lnSpc>
                <a:spcPts val="8502"/>
              </a:lnSpc>
            </a:pPr>
            <a:r>
              <a:rPr lang="en-US" sz="6000" b="1" smtClean="0">
                <a:latin typeface="Arial" panose="020B0604020202020204" pitchFamily="34" charset="0"/>
                <a:cs typeface="Arial" panose="020B0604020202020204" pitchFamily="34" charset="0"/>
              </a:rPr>
              <a:t>1. </a:t>
            </a:r>
            <a:r>
              <a:rPr lang="vi-VN" sz="6000" b="1">
                <a:cs typeface="Arial" panose="020B0604020202020204" pitchFamily="34" charset="0"/>
              </a:rPr>
              <a:t>ĐẶT TAY ĐÚNG TRÊN HÀNG PHÍM CƠ </a:t>
            </a:r>
            <a:r>
              <a:rPr lang="vi-VN" sz="6000" b="1" smtClean="0">
                <a:cs typeface="Arial" panose="020B0604020202020204" pitchFamily="34" charset="0"/>
              </a:rPr>
              <a:t>SỞ</a:t>
            </a:r>
            <a:endParaRPr lang="vi-VN" sz="6000" b="1">
              <a:cs typeface="Arial" panose="020B0604020202020204" pitchFamily="34" charset="0"/>
            </a:endParaRPr>
          </a:p>
        </p:txBody>
      </p:sp>
      <p:sp>
        <p:nvSpPr>
          <p:cNvPr id="10" name="TextBox 9"/>
          <p:cNvSpPr txBox="1"/>
          <p:nvPr/>
        </p:nvSpPr>
        <p:spPr>
          <a:xfrm>
            <a:off x="609599" y="2987814"/>
            <a:ext cx="11666129"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smtClean="0">
                <a:latin typeface="Arial" panose="020B0604020202020204" pitchFamily="34" charset="0"/>
                <a:cs typeface="Arial" panose="020B0604020202020204" pitchFamily="34" charset="0"/>
              </a:rPr>
              <a:t>Từng ngón tay sẽ đảm nhận vị trí như sau: </a:t>
            </a:r>
            <a:endParaRPr lang="en-US" sz="4000" b="1">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60020" t="44831" r="23163" b="9448"/>
          <a:stretch/>
        </p:blipFill>
        <p:spPr>
          <a:xfrm>
            <a:off x="2708334" y="3695700"/>
            <a:ext cx="4267200" cy="5097351"/>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75897" t="45360" r="7286" b="8919"/>
          <a:stretch/>
        </p:blipFill>
        <p:spPr>
          <a:xfrm>
            <a:off x="11277600" y="3813001"/>
            <a:ext cx="4075255" cy="4868064"/>
          </a:xfrm>
          <a:prstGeom prst="rect">
            <a:avLst/>
          </a:prstGeom>
        </p:spPr>
      </p:pic>
      <p:sp>
        <p:nvSpPr>
          <p:cNvPr id="15" name="Rounded Rectangle 14"/>
          <p:cNvSpPr/>
          <p:nvPr/>
        </p:nvSpPr>
        <p:spPr>
          <a:xfrm>
            <a:off x="2708334" y="8110649"/>
            <a:ext cx="3200400" cy="10668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Tay trái </a:t>
            </a:r>
            <a:endParaRPr lang="en-US" sz="4000" b="1" i="1">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12045713" y="8113307"/>
            <a:ext cx="3200400" cy="10668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Tay phải </a:t>
            </a:r>
            <a:endParaRPr lang="en-US" sz="4000" b="1" i="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3821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791</Words>
  <Application>Microsoft Office PowerPoint</Application>
  <PresentationFormat>Custom</PresentationFormat>
  <Paragraphs>91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Orange Tan Fun Rebus Puzzle Game Presentation</dc:title>
  <cp:lastModifiedBy>Admin</cp:lastModifiedBy>
  <cp:revision>19</cp:revision>
  <dcterms:created xsi:type="dcterms:W3CDTF">2006-08-16T00:00:00Z</dcterms:created>
  <dcterms:modified xsi:type="dcterms:W3CDTF">2022-10-17T07:26:55Z</dcterms:modified>
  <dc:identifier>DAFOopGPR8g</dc:identifier>
</cp:coreProperties>
</file>