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308" r:id="rId4"/>
    <p:sldId id="260" r:id="rId5"/>
    <p:sldId id="257" r:id="rId6"/>
    <p:sldId id="261" r:id="rId7"/>
    <p:sldId id="262" r:id="rId8"/>
    <p:sldId id="265" r:id="rId9"/>
    <p:sldId id="263" r:id="rId10"/>
    <p:sldId id="307" r:id="rId11"/>
    <p:sldId id="273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E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22" autoAdjust="0"/>
  </p:normalViewPr>
  <p:slideViewPr>
    <p:cSldViewPr>
      <p:cViewPr varScale="1">
        <p:scale>
          <a:sx n="39" d="100"/>
          <a:sy n="39" d="100"/>
        </p:scale>
        <p:origin x="276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7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20.sv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26" Type="http://schemas.openxmlformats.org/officeDocument/2006/relationships/image" Target="../media/image565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5" Type="http://schemas.openxmlformats.org/officeDocument/2006/relationships/image" Target="../media/image22.svg"/><Relationship Id="rId4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26" Type="http://schemas.openxmlformats.org/officeDocument/2006/relationships/image" Target="../media/image565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5" Type="http://schemas.openxmlformats.org/officeDocument/2006/relationships/image" Target="../media/image22.svg"/><Relationship Id="rId4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svg"/><Relationship Id="rId5" Type="http://schemas.openxmlformats.org/officeDocument/2006/relationships/image" Target="../media/image25.sv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34" Type="http://schemas.openxmlformats.org/officeDocument/2006/relationships/image" Target="../media/image573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36" Type="http://schemas.openxmlformats.org/officeDocument/2006/relationships/image" Target="../media/image575.sv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31.svg"/><Relationship Id="rId35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3" Type="http://schemas.openxmlformats.org/officeDocument/2006/relationships/image" Target="../media/image2.sv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20.sv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20" Type="http://schemas.openxmlformats.org/officeDocument/2006/relationships/image" Target="../media/image55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0.svg"/><Relationship Id="rId5" Type="http://schemas.openxmlformats.org/officeDocument/2006/relationships/image" Target="../media/image25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svg"/><Relationship Id="rId18" Type="http://schemas.openxmlformats.org/officeDocument/2006/relationships/image" Target="../media/image23.png"/><Relationship Id="rId39" Type="http://schemas.openxmlformats.org/officeDocument/2006/relationships/image" Target="../media/image540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33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8.sv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10.png"/><Relationship Id="rId17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24" Type="http://schemas.openxmlformats.org/officeDocument/2006/relationships/image" Target="../media/image525.svg"/><Relationship Id="rId15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8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0567"/>
          <a:stretch>
            <a:fillRect/>
          </a:stretch>
        </p:blipFill>
        <p:spPr>
          <a:xfrm>
            <a:off x="880143" y="913622"/>
            <a:ext cx="16527713" cy="6958859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67888">
            <a:off x="14149384" y="5745969"/>
            <a:ext cx="2809917" cy="2809917"/>
          </a:xfrm>
          <a:prstGeom prst="rect">
            <a:avLst/>
          </a:prstGeom>
        </p:spPr>
      </p:pic>
      <p:pic>
        <p:nvPicPr>
          <p:cNvPr id="89" name="Picture 8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463" y="8720194"/>
            <a:ext cx="2673479" cy="529835"/>
          </a:xfrm>
          <a:prstGeom prst="rect">
            <a:avLst/>
          </a:prstGeom>
        </p:spPr>
      </p:pic>
      <p:grpSp>
        <p:nvGrpSpPr>
          <p:cNvPr id="90" name="Group 90"/>
          <p:cNvGrpSpPr/>
          <p:nvPr/>
        </p:nvGrpSpPr>
        <p:grpSpPr>
          <a:xfrm>
            <a:off x="-1479271" y="-393931"/>
            <a:ext cx="21246542" cy="1422631"/>
            <a:chOff x="0" y="0"/>
            <a:chExt cx="28328722" cy="1896841"/>
          </a:xfrm>
        </p:grpSpPr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grpSp>
        <p:nvGrpSpPr>
          <p:cNvPr id="94" name="Group 94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95" name="Picture 9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6" name="Picture 9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7" name="Picture 9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8" name="Picture 9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800397" y="6472377"/>
            <a:ext cx="1507891" cy="1357102"/>
          </a:xfrm>
          <a:prstGeom prst="rect">
            <a:avLst/>
          </a:prstGeom>
        </p:spPr>
      </p:pic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2D1C2C2B-0140-1E9A-D6E9-B5D4B4AA59DB}"/>
              </a:ext>
            </a:extLst>
          </p:cNvPr>
          <p:cNvSpPr txBox="1"/>
          <p:nvPr/>
        </p:nvSpPr>
        <p:spPr>
          <a:xfrm>
            <a:off x="3352800" y="3174811"/>
            <a:ext cx="11361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HỌC!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41022">
            <a:off x="1145514" y="8363857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3527" y="396721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6846949" y="507754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D15054A4-2689-BF49-4D8A-885C9823724E}"/>
              </a:ext>
            </a:extLst>
          </p:cNvPr>
          <p:cNvSpPr txBox="1"/>
          <p:nvPr/>
        </p:nvSpPr>
        <p:spPr>
          <a:xfrm>
            <a:off x="3733800" y="760813"/>
            <a:ext cx="10889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AE619825-E26D-4BEE-4E08-99E9B2A59CD9}"/>
              </a:ext>
            </a:extLst>
          </p:cNvPr>
          <p:cNvSpPr txBox="1"/>
          <p:nvPr/>
        </p:nvSpPr>
        <p:spPr>
          <a:xfrm>
            <a:off x="2316110" y="5033308"/>
            <a:ext cx="51881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lại nội dung bài học ngày hôm nay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02D105A5-642F-BCD3-4DDA-1FFC32256D7D}"/>
              </a:ext>
            </a:extLst>
          </p:cNvPr>
          <p:cNvSpPr txBox="1"/>
          <p:nvPr/>
        </p:nvSpPr>
        <p:spPr>
          <a:xfrm>
            <a:off x="10591800" y="5109508"/>
            <a:ext cx="57639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Hoàn thành các bài tập về nhà được giao</a:t>
            </a:r>
            <a:endParaRPr lang="vi-VN" sz="4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6" name="Đồ họa 105" descr="Chinese Knot outline">
            <a:extLst>
              <a:ext uri="{FF2B5EF4-FFF2-40B4-BE49-F238E27FC236}">
                <a16:creationId xmlns:a16="http://schemas.microsoft.com/office/drawing/2014/main" id="{C17C25AE-8C0E-8EC5-B730-CF61CA7B40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729094" y="2554272"/>
            <a:ext cx="2362200" cy="2362200"/>
          </a:xfrm>
          <a:prstGeom prst="rect">
            <a:avLst/>
          </a:prstGeom>
        </p:spPr>
      </p:pic>
      <p:pic>
        <p:nvPicPr>
          <p:cNvPr id="107" name="Đồ họa 106" descr="Chinese Knot outline">
            <a:extLst>
              <a:ext uri="{FF2B5EF4-FFF2-40B4-BE49-F238E27FC236}">
                <a16:creationId xmlns:a16="http://schemas.microsoft.com/office/drawing/2014/main" id="{AB3F7BAC-0B26-EFFE-FADF-4C7E1B10C9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2282406" y="2724905"/>
            <a:ext cx="2362200" cy="2362200"/>
          </a:xfrm>
          <a:prstGeom prst="rect">
            <a:avLst/>
          </a:prstGeom>
        </p:spPr>
      </p:pic>
      <p:pic>
        <p:nvPicPr>
          <p:cNvPr id="102" name="Picture 1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7848600" y="7058643"/>
            <a:ext cx="2595799" cy="22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510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0567"/>
          <a:stretch>
            <a:fillRect/>
          </a:stretch>
        </p:blipFill>
        <p:spPr>
          <a:xfrm>
            <a:off x="1072463" y="38100"/>
            <a:ext cx="16355008" cy="8229599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67888">
            <a:off x="14994265" y="6842801"/>
            <a:ext cx="2809917" cy="2809917"/>
          </a:xfrm>
          <a:prstGeom prst="rect">
            <a:avLst/>
          </a:prstGeom>
        </p:spPr>
      </p:pic>
      <p:grpSp>
        <p:nvGrpSpPr>
          <p:cNvPr id="89" name="Group 89"/>
          <p:cNvGrpSpPr/>
          <p:nvPr/>
        </p:nvGrpSpPr>
        <p:grpSpPr>
          <a:xfrm>
            <a:off x="-1479271" y="-393931"/>
            <a:ext cx="21246542" cy="1422631"/>
            <a:chOff x="0" y="0"/>
            <a:chExt cx="28328722" cy="1896841"/>
          </a:xfrm>
        </p:grpSpPr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grpSp>
        <p:nvGrpSpPr>
          <p:cNvPr id="93" name="Group 93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94" name="Picture 9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5" name="Picture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6" name="Picture 9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7" name="Picture 9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589389" y="7411223"/>
            <a:ext cx="1507891" cy="1357102"/>
          </a:xfrm>
          <a:prstGeom prst="rect">
            <a:avLst/>
          </a:prstGeom>
        </p:spPr>
      </p:pic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2D88D324-DE55-11F2-C788-18216EFF8CB8}"/>
              </a:ext>
            </a:extLst>
          </p:cNvPr>
          <p:cNvSpPr txBox="1"/>
          <p:nvPr/>
        </p:nvSpPr>
        <p:spPr>
          <a:xfrm>
            <a:off x="3109553" y="3060163"/>
            <a:ext cx="122808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GIẢNG!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witch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181600" y="-876300"/>
            <a:ext cx="7907783" cy="3134357"/>
          </a:xfrm>
          <a:prstGeom prst="rect">
            <a:avLst/>
          </a:prstGeom>
        </p:spPr>
      </p:pic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641022">
            <a:off x="4418066" y="8382397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487633" y="1070196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1922718" y="1078125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sp>
        <p:nvSpPr>
          <p:cNvPr id="107" name="Hộp Văn bản 106">
            <a:extLst>
              <a:ext uri="{FF2B5EF4-FFF2-40B4-BE49-F238E27FC236}">
                <a16:creationId xmlns:a16="http://schemas.microsoft.com/office/drawing/2014/main" id="{56B3BC25-8664-BFAF-C0F7-849CBA7C55BD}"/>
              </a:ext>
            </a:extLst>
          </p:cNvPr>
          <p:cNvSpPr txBox="1"/>
          <p:nvPr/>
        </p:nvSpPr>
        <p:spPr>
          <a:xfrm>
            <a:off x="6629400" y="671250"/>
            <a:ext cx="53155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Hộp Văn bản 109">
            <a:extLst>
              <a:ext uri="{FF2B5EF4-FFF2-40B4-BE49-F238E27FC236}">
                <a16:creationId xmlns:a16="http://schemas.microsoft.com/office/drawing/2014/main" id="{DAD4807E-7D92-5385-F901-CF14EE4BBD4B}"/>
              </a:ext>
            </a:extLst>
          </p:cNvPr>
          <p:cNvSpPr txBox="1"/>
          <p:nvPr/>
        </p:nvSpPr>
        <p:spPr>
          <a:xfrm>
            <a:off x="2572892" y="2989808"/>
            <a:ext cx="12971908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300" dirty="0">
                <a:ea typeface="Calibri" panose="020F0502020204030204" pitchFamily="34" charset="0"/>
                <a:cs typeface="Arial" panose="020B0604020202020204" pitchFamily="34" charset="0"/>
              </a:rPr>
              <a:t>Em đã thực hiện một nhiệm vụ theo nhóm dưới sự trợ giúp của máy tính bao giờ chưa?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6180350" y="5879713"/>
            <a:ext cx="6316450" cy="4089902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181600" y="-876300"/>
            <a:ext cx="7907783" cy="3134357"/>
          </a:xfrm>
          <a:prstGeom prst="rect">
            <a:avLst/>
          </a:prstGeom>
        </p:spPr>
      </p:pic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641022">
            <a:off x="-381307" y="482058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487633" y="1070196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1868778" y="1078125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sp>
        <p:nvSpPr>
          <p:cNvPr id="107" name="Hộp Văn bản 106">
            <a:extLst>
              <a:ext uri="{FF2B5EF4-FFF2-40B4-BE49-F238E27FC236}">
                <a16:creationId xmlns:a16="http://schemas.microsoft.com/office/drawing/2014/main" id="{56B3BC25-8664-BFAF-C0F7-849CBA7C55BD}"/>
              </a:ext>
            </a:extLst>
          </p:cNvPr>
          <p:cNvSpPr txBox="1"/>
          <p:nvPr/>
        </p:nvSpPr>
        <p:spPr>
          <a:xfrm>
            <a:off x="6629400" y="671250"/>
            <a:ext cx="53155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10" name="Hộp Văn bản 109">
            <a:extLst>
              <a:ext uri="{FF2B5EF4-FFF2-40B4-BE49-F238E27FC236}">
                <a16:creationId xmlns:a16="http://schemas.microsoft.com/office/drawing/2014/main" id="{DAD4807E-7D92-5385-F901-CF14EE4BBD4B}"/>
              </a:ext>
            </a:extLst>
          </p:cNvPr>
          <p:cNvSpPr txBox="1"/>
          <p:nvPr/>
        </p:nvSpPr>
        <p:spPr>
          <a:xfrm>
            <a:off x="786002" y="3467100"/>
            <a:ext cx="1671599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Trong năm học lớp 3, ở môn Tin học, em đã từng làm việc theo nhóm với sự trợ giúp của máy tính, ví dụ: 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4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Trò </a:t>
            </a: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chơi “Ai chia việc hợp lí?” ở Chủ đề F1, Bài 3. Em tập làm người chỉ huy giỏi. </a:t>
            </a:r>
            <a:endParaRPr lang="en-US" sz="40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4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Hoạt </a:t>
            </a: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động 1 ở Chủ đề E1, Bài 3. Bài trình chiếu của </a:t>
            </a:r>
            <a:r>
              <a:rPr lang="vi-VN" sz="4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em.</a:t>
            </a:r>
            <a:endParaRPr lang="en-US" sz="40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4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Trò </a:t>
            </a: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chơi “Ai gõ đúng hơn?” ở Chủ đề A3, Bài 4. Cùng thi đua gõ phím.</a:t>
            </a:r>
            <a:endParaRPr lang="vi-VN" sz="40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14782800" y="1638300"/>
            <a:ext cx="2726691" cy="1765533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1762637" y="2606814"/>
            <a:ext cx="2459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4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5417713" y="-1722013"/>
            <a:ext cx="7452575" cy="13716002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41753" y="8052599"/>
            <a:ext cx="2493637" cy="1042361"/>
          </a:xfrm>
          <a:prstGeom prst="rect">
            <a:avLst/>
          </a:prstGeom>
        </p:spPr>
      </p:pic>
      <p:sp>
        <p:nvSpPr>
          <p:cNvPr id="90" name="Rounded Rectangle 89"/>
          <p:cNvSpPr/>
          <p:nvPr/>
        </p:nvSpPr>
        <p:spPr>
          <a:xfrm>
            <a:off x="3381029" y="2197082"/>
            <a:ext cx="11554171" cy="21844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cs typeface="Arial" panose="020B0604020202020204" pitchFamily="34" charset="0"/>
              </a:rPr>
              <a:t>CHỦ ĐỀ F2. NHIỆM VỤ CỦA EM </a:t>
            </a:r>
            <a:endParaRPr lang="en-US" sz="40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VÀ </a:t>
            </a:r>
            <a:r>
              <a:rPr lang="vi-VN" sz="4000" b="1" dirty="0">
                <a:solidFill>
                  <a:schemeClr val="tx1"/>
                </a:solidFill>
                <a:cs typeface="Arial" panose="020B0604020202020204" pitchFamily="34" charset="0"/>
              </a:rPr>
              <a:t>SỰ TRỢ GIÚP CỦA MÁY TÍNH</a:t>
            </a:r>
            <a:endPara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667000" y="4686300"/>
            <a:ext cx="12963590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 dirty="0">
                <a:cs typeface="Arial" panose="020B0604020202020204" pitchFamily="34" charset="0"/>
              </a:rPr>
              <a:t>BÀI 2. THỰC HÀNH: </a:t>
            </a:r>
            <a:endParaRPr lang="en-US" sz="6000" b="1" dirty="0" smtClean="0"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6000" b="1" dirty="0" smtClean="0">
                <a:cs typeface="Arial" panose="020B0604020202020204" pitchFamily="34" charset="0"/>
              </a:rPr>
              <a:t>NHIỆM </a:t>
            </a:r>
            <a:r>
              <a:rPr lang="vi-VN" sz="6000" b="1" dirty="0">
                <a:cs typeface="Arial" panose="020B0604020202020204" pitchFamily="34" charset="0"/>
              </a:rPr>
              <a:t>VỤ VÀ SẢN PHẨM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Picture 9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65661" y="1455592"/>
            <a:ext cx="802682" cy="879433"/>
          </a:xfrm>
          <a:prstGeom prst="rect">
            <a:avLst/>
          </a:prstGeom>
        </p:spPr>
      </p:pic>
      <p:pic>
        <p:nvPicPr>
          <p:cNvPr id="94" name="Picture 9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6615970" y="674147"/>
            <a:ext cx="802682" cy="879433"/>
          </a:xfrm>
          <a:prstGeom prst="rect">
            <a:avLst/>
          </a:prstGeom>
        </p:spPr>
      </p:pic>
      <p:pic>
        <p:nvPicPr>
          <p:cNvPr id="95" name="Picture 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641022">
            <a:off x="14334372" y="9074764"/>
            <a:ext cx="3077205" cy="811263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90" name="Group 90"/>
          <p:cNvGrpSpPr/>
          <p:nvPr/>
        </p:nvGrpSpPr>
        <p:grpSpPr>
          <a:xfrm>
            <a:off x="-1479271" y="-393931"/>
            <a:ext cx="21246542" cy="1422631"/>
            <a:chOff x="0" y="0"/>
            <a:chExt cx="28328722" cy="1896841"/>
          </a:xfrm>
        </p:grpSpPr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793449" y="1945849"/>
            <a:ext cx="1376712" cy="1597451"/>
          </a:xfrm>
          <a:prstGeom prst="rect">
            <a:avLst/>
          </a:prstGeom>
        </p:spPr>
      </p:pic>
      <p:sp>
        <p:nvSpPr>
          <p:cNvPr id="99" name="TextBox 99"/>
          <p:cNvSpPr txBox="1"/>
          <p:nvPr/>
        </p:nvSpPr>
        <p:spPr>
          <a:xfrm>
            <a:off x="2590800" y="1832948"/>
            <a:ext cx="13361077" cy="1394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29"/>
              </a:lnSpc>
              <a:spcBef>
                <a:spcPct val="0"/>
              </a:spcBef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102" name="Picture 10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117838" y="1945849"/>
            <a:ext cx="1376712" cy="1597451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4604012" y="3771900"/>
            <a:ext cx="107121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>
              <a:lnSpc>
                <a:spcPct val="200000"/>
              </a:lnSpc>
              <a:buFont typeface="+mj-lt"/>
              <a:buAutoNum type="romanUcPeriod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  <a:p>
            <a:pPr marL="1028700" indent="-1028700">
              <a:lnSpc>
                <a:spcPct val="200000"/>
              </a:lnSpc>
              <a:buFont typeface="+mj-lt"/>
              <a:buAutoNum type="romanUcPeriod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KHÁM PHÁ </a:t>
            </a:r>
          </a:p>
          <a:p>
            <a:pPr marL="1828800" lvl="2" indent="-914400">
              <a:lnSpc>
                <a:spcPct val="200000"/>
              </a:lnSpc>
              <a:buFont typeface="+mj-lt"/>
              <a:buAutoNum type="arabicPeriod"/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Nhiệm vụ của nhóm </a:t>
            </a: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</a:p>
          <a:p>
            <a:pPr marL="1828800" lvl="2" indent="-914400">
              <a:lnSpc>
                <a:spcPct val="200000"/>
              </a:lnSpc>
              <a:buFont typeface="+mj-lt"/>
              <a:buAutoNum type="arabicPeriod"/>
            </a:pPr>
            <a:r>
              <a:rPr lang="vi-VN" sz="4000" b="1" dirty="0">
                <a:cs typeface="Arial" panose="020B0604020202020204" pitchFamily="34" charset="0"/>
              </a:rPr>
              <a:t>Thu hoạch sau bài tập theo nhóm</a:t>
            </a:r>
            <a:endParaRPr lang="vi-VN" sz="4000" b="1" dirty="0">
              <a:cs typeface="Arial" panose="020B0604020202020204" pitchFamily="34" charset="0"/>
            </a:endParaRPr>
          </a:p>
        </p:txBody>
      </p:sp>
      <p:pic>
        <p:nvPicPr>
          <p:cNvPr id="105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rcRect/>
          <a:stretch>
            <a:fillRect/>
          </a:stretch>
        </p:blipFill>
        <p:spPr>
          <a:xfrm>
            <a:off x="641214" y="7095585"/>
            <a:ext cx="3477566" cy="2738583"/>
          </a:xfrm>
          <a:prstGeom prst="rect">
            <a:avLst/>
          </a:prstGeom>
        </p:spPr>
      </p:pic>
      <p:pic>
        <p:nvPicPr>
          <p:cNvPr id="106" name="Picture 20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6"/>
              </a:ext>
            </a:extLst>
          </a:blip>
          <a:srcRect/>
          <a:stretch>
            <a:fillRect/>
          </a:stretch>
        </p:blipFill>
        <p:spPr>
          <a:xfrm>
            <a:off x="15484179" y="4493891"/>
            <a:ext cx="1433633" cy="958743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5516" y="31019"/>
            <a:ext cx="15336968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656" y="6690475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7137261" y="915693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147373" y="9210613"/>
            <a:ext cx="4475132" cy="229351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7325362" y="84772"/>
            <a:ext cx="433323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6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1923121" y="1451293"/>
            <a:ext cx="8973479" cy="949007"/>
            <a:chOff x="2266826" y="1866900"/>
            <a:chExt cx="8973479" cy="949007"/>
          </a:xfrm>
        </p:grpSpPr>
        <p:sp>
          <p:nvSpPr>
            <p:cNvPr id="108" name="Hình chữ nhật: Góc Tròn 107">
              <a:extLst>
                <a:ext uri="{FF2B5EF4-FFF2-40B4-BE49-F238E27FC236}">
                  <a16:creationId xmlns:a16="http://schemas.microsoft.com/office/drawing/2014/main" id="{4974C50C-F7A4-06E1-05E3-F9DB76BAEEF6}"/>
                </a:ext>
              </a:extLst>
            </p:cNvPr>
            <p:cNvSpPr/>
            <p:nvPr/>
          </p:nvSpPr>
          <p:spPr>
            <a:xfrm>
              <a:off x="2266826" y="1866900"/>
              <a:ext cx="1477254" cy="94900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HĐ1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882506" y="1947935"/>
              <a:ext cx="735779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t-BR" sz="4500" b="1" dirty="0">
                  <a:latin typeface="Arial" panose="020B0604020202020204" pitchFamily="34" charset="0"/>
                  <a:cs typeface="Arial" panose="020B0604020202020204" pitchFamily="34" charset="0"/>
                </a:rPr>
                <a:t>Nhiệm vụ của nhóm em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1839136" y="2628900"/>
            <a:ext cx="148486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ỗi 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 </a:t>
            </a:r>
            <a:r>
              <a:rPr lang="vi-VN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 đề tài ở Bảng </a:t>
            </a:r>
            <a:r>
              <a:rPr lang="vi-VN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1427" y="5661495"/>
            <a:ext cx="14185373" cy="336820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6387567" y="2005"/>
            <a:ext cx="14643632" cy="10284995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4430432" y="1791"/>
            <a:ext cx="3857568" cy="1072817"/>
          </a:xfrm>
          <a:prstGeom prst="rect">
            <a:avLst/>
          </a:prstGeom>
        </p:spPr>
      </p:pic>
      <p:sp>
        <p:nvSpPr>
          <p:cNvPr id="92" name="Hộp Văn bản 104">
            <a:extLst>
              <a:ext uri="{FF2B5EF4-FFF2-40B4-BE49-F238E27FC236}">
                <a16:creationId xmlns:a16="http://schemas.microsoft.com/office/drawing/2014/main" id="{48E40BA1-EA2E-C0E0-BB44-FC5826228D9D}"/>
              </a:ext>
            </a:extLst>
          </p:cNvPr>
          <p:cNvSpPr txBox="1"/>
          <p:nvPr/>
        </p:nvSpPr>
        <p:spPr>
          <a:xfrm>
            <a:off x="685800" y="1138588"/>
            <a:ext cx="4856959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Picture 9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69586" y="701731"/>
            <a:ext cx="802682" cy="879433"/>
          </a:xfrm>
          <a:prstGeom prst="rect">
            <a:avLst/>
          </a:prstGeom>
        </p:spPr>
      </p:pic>
      <p:pic>
        <p:nvPicPr>
          <p:cNvPr id="97" name="Picture 9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5140918" y="694454"/>
            <a:ext cx="802682" cy="879433"/>
          </a:xfrm>
          <a:prstGeom prst="rect">
            <a:avLst/>
          </a:prstGeom>
        </p:spPr>
      </p:pic>
      <p:sp>
        <p:nvSpPr>
          <p:cNvPr id="89" name="Rectangle 88"/>
          <p:cNvSpPr/>
          <p:nvPr/>
        </p:nvSpPr>
        <p:spPr>
          <a:xfrm>
            <a:off x="6743784" y="1485900"/>
            <a:ext cx="11010816" cy="8453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Phát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biểu lại nhiệm vụ theo đề tài đã chọn bằng cách nói rõ ràng, cái gì đã có và kết quả của thực hiện đề tài là gì (sản phẩm </a:t>
            </a:r>
            <a:r>
              <a:rPr lang="en-US" sz="40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40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gì). </a:t>
            </a:r>
            <a:endParaRPr lang="en-US" sz="4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nhiệm vụ thành những việc nhỏ hơn và xác định việc nào có thể sử dụng máy tính. </a:t>
            </a:r>
            <a:endParaRPr lang="en-US" sz="4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Phân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công việc cho từng thành viên của nhóm, nếu nhóm nhiều HS có thể phân từ 2 đến 3 em cùng thực hiện một nhiệm vụ nhỏ.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294913" y="6538062"/>
            <a:ext cx="3853190" cy="2783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 invX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894" y="26670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82754" y="9280628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41022">
            <a:off x="831771" y="420623"/>
            <a:ext cx="3077205" cy="81126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6483209" y="857475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453914" y="8427555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26633" y="8547004"/>
            <a:ext cx="4475132" cy="229351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6573" y="3553061"/>
            <a:ext cx="15618427" cy="3038239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7162800" y="389572"/>
            <a:ext cx="433323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6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2048519" y="2003185"/>
            <a:ext cx="8973479" cy="949007"/>
            <a:chOff x="2266826" y="1866900"/>
            <a:chExt cx="8973479" cy="949007"/>
          </a:xfrm>
        </p:grpSpPr>
        <p:sp>
          <p:nvSpPr>
            <p:cNvPr id="103" name="Hình chữ nhật: Góc Tròn 107">
              <a:extLst>
                <a:ext uri="{FF2B5EF4-FFF2-40B4-BE49-F238E27FC236}">
                  <a16:creationId xmlns:a16="http://schemas.microsoft.com/office/drawing/2014/main" id="{4974C50C-F7A4-06E1-05E3-F9DB76BAEEF6}"/>
                </a:ext>
              </a:extLst>
            </p:cNvPr>
            <p:cNvSpPr/>
            <p:nvPr/>
          </p:nvSpPr>
          <p:spPr>
            <a:xfrm>
              <a:off x="2266826" y="1866900"/>
              <a:ext cx="1477254" cy="94900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HĐ1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82506" y="1947935"/>
              <a:ext cx="735779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t-BR" sz="4500" b="1" dirty="0">
                  <a:latin typeface="Arial" panose="020B0604020202020204" pitchFamily="34" charset="0"/>
                  <a:cs typeface="Arial" panose="020B0604020202020204" pitchFamily="34" charset="0"/>
                </a:rPr>
                <a:t>Nhiệm vụ của nhóm em</a:t>
              </a:r>
            </a:p>
          </p:txBody>
        </p:sp>
      </p:grpSp>
      <p:pic>
        <p:nvPicPr>
          <p:cNvPr id="105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7710195" y="7153530"/>
            <a:ext cx="3018643" cy="218097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 cstate="print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588269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41022">
            <a:off x="712335" y="616249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612803" y="781337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844603" y="9738535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01743" y="8698469"/>
            <a:ext cx="4475132" cy="229351"/>
          </a:xfrm>
          <a:prstGeom prst="rect">
            <a:avLst/>
          </a:prstGeom>
        </p:spPr>
      </p:pic>
      <p:pic>
        <p:nvPicPr>
          <p:cNvPr id="99" name="Picture 8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200000">
            <a:off x="-2935172" y="5920276"/>
            <a:ext cx="7315200" cy="1449740"/>
          </a:xfrm>
          <a:prstGeom prst="rect">
            <a:avLst/>
          </a:prstGeom>
        </p:spPr>
      </p:pic>
      <p:sp>
        <p:nvSpPr>
          <p:cNvPr id="100" name="Rectangle 99"/>
          <p:cNvSpPr/>
          <p:nvPr/>
        </p:nvSpPr>
        <p:spPr>
          <a:xfrm>
            <a:off x="7315200" y="371824"/>
            <a:ext cx="433323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6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3905198" y="2126852"/>
            <a:ext cx="11411002" cy="949007"/>
            <a:chOff x="2266826" y="1866900"/>
            <a:chExt cx="11411002" cy="949007"/>
          </a:xfrm>
        </p:grpSpPr>
        <p:sp>
          <p:nvSpPr>
            <p:cNvPr id="102" name="Hình chữ nhật: Góc Tròn 107">
              <a:extLst>
                <a:ext uri="{FF2B5EF4-FFF2-40B4-BE49-F238E27FC236}">
                  <a16:creationId xmlns:a16="http://schemas.microsoft.com/office/drawing/2014/main" id="{4974C50C-F7A4-06E1-05E3-F9DB76BAEEF6}"/>
                </a:ext>
              </a:extLst>
            </p:cNvPr>
            <p:cNvSpPr/>
            <p:nvPr/>
          </p:nvSpPr>
          <p:spPr>
            <a:xfrm>
              <a:off x="2266826" y="1866900"/>
              <a:ext cx="1477254" cy="94900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HĐ2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930827" y="1947935"/>
              <a:ext cx="97470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t-BR" sz="4500" b="1" dirty="0">
                  <a:latin typeface="Arial" panose="020B0604020202020204" pitchFamily="34" charset="0"/>
                  <a:cs typeface="Arial" panose="020B0604020202020204" pitchFamily="34" charset="0"/>
                </a:rPr>
                <a:t>Thu hoạch sau bài tập theo nhóm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423919" y="3750954"/>
            <a:ext cx="12115800" cy="3297546"/>
            <a:chOff x="3295950" y="3962129"/>
            <a:chExt cx="12115800" cy="3297546"/>
          </a:xfrm>
        </p:grpSpPr>
        <p:sp>
          <p:nvSpPr>
            <p:cNvPr id="104" name="Rectangular Callout 103"/>
            <p:cNvSpPr/>
            <p:nvPr/>
          </p:nvSpPr>
          <p:spPr>
            <a:xfrm>
              <a:off x="3295950" y="3962129"/>
              <a:ext cx="12115800" cy="3297546"/>
            </a:xfrm>
            <a:prstGeom prst="wedgeRectCallou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581400" y="4186178"/>
              <a:ext cx="11565757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vi-VN" sz="4000" dirty="0" smtClean="0">
                  <a:solidFill>
                    <a:srgbClr val="000000"/>
                  </a:solidFill>
                  <a:ea typeface="Arial" panose="020B0604020202020204" pitchFamily="34" charset="0"/>
                </a:rPr>
                <a:t>ời </a:t>
              </a:r>
              <a:r>
                <a:rPr lang="vi-VN" sz="4000" dirty="0">
                  <a:solidFill>
                    <a:srgbClr val="000000"/>
                  </a:solidFill>
                  <a:ea typeface="Arial" panose="020B0604020202020204" pitchFamily="34" charset="0"/>
                </a:rPr>
                <a:t>đại diện các nhóm </a:t>
              </a:r>
              <a:r>
                <a:rPr lang="vi-VN" sz="4000" dirty="0">
                  <a:ea typeface="Arial" panose="020B0604020202020204" pitchFamily="34" charset="0"/>
                </a:rPr>
                <a:t>trình bày kết quả thực hiện đề tài, nêu rõ nhóm đã sử dụng máy tính hỗ trợ những việc cụ thể </a:t>
              </a:r>
              <a:r>
                <a:rPr lang="vi-VN" sz="4000" dirty="0" smtClean="0">
                  <a:ea typeface="Arial" panose="020B0604020202020204" pitchFamily="34" charset="0"/>
                </a:rPr>
                <a:t>nào</a:t>
              </a:r>
              <a:r>
                <a:rPr lang="en-US" sz="4000" dirty="0">
                  <a:ea typeface="Arial" panose="020B0604020202020204" pitchFamily="34" charset="0"/>
                </a:rPr>
                <a:t>.</a:t>
              </a:r>
              <a:endParaRPr lang="en-US" sz="4000" dirty="0"/>
            </a:p>
          </p:txBody>
        </p:sp>
      </p:grpSp>
      <p:pic>
        <p:nvPicPr>
          <p:cNvPr id="109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9948218" y="6573141"/>
            <a:ext cx="6553712" cy="3014707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393</Words>
  <Application>Microsoft Office PowerPoint</Application>
  <PresentationFormat>Custom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White Pink Clean Grid English Subject Verb Agreement Educational Presentation</dc:title>
  <dc:creator>Lê Thảo</dc:creator>
  <cp:lastModifiedBy>Admin</cp:lastModifiedBy>
  <cp:revision>17</cp:revision>
  <dcterms:created xsi:type="dcterms:W3CDTF">2006-08-16T00:00:00Z</dcterms:created>
  <dcterms:modified xsi:type="dcterms:W3CDTF">2022-12-02T04:36:53Z</dcterms:modified>
  <dc:identifier>DAFOtKIzcO8</dc:identifier>
</cp:coreProperties>
</file>