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31" r:id="rId2"/>
    <p:sldId id="332" r:id="rId3"/>
    <p:sldId id="335" r:id="rId4"/>
    <p:sldId id="345" r:id="rId5"/>
    <p:sldId id="346" r:id="rId6"/>
    <p:sldId id="341" r:id="rId7"/>
    <p:sldId id="334" r:id="rId8"/>
    <p:sldId id="336" r:id="rId9"/>
    <p:sldId id="347" r:id="rId10"/>
    <p:sldId id="343" r:id="rId11"/>
    <p:sldId id="337" r:id="rId12"/>
    <p:sldId id="333" r:id="rId13"/>
    <p:sldId id="339" r:id="rId14"/>
    <p:sldId id="340" r:id="rId15"/>
    <p:sldId id="344"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39" d="100"/>
          <a:sy n="39" d="100"/>
        </p:scale>
        <p:origin x="3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NULL"/><Relationship Id="rId19" Type="http://schemas.openxmlformats.org/officeDocument/2006/relationships/image" Target="../media/image323.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1"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40" Type="http://schemas.openxmlformats.org/officeDocument/2006/relationships/image" Target="../media/image130.svg"/><Relationship Id="rId23" Type="http://schemas.openxmlformats.org/officeDocument/2006/relationships/image" Target="../media/image43.png"/><Relationship Id="rId4" Type="http://schemas.openxmlformats.org/officeDocument/2006/relationships/image" Target="../media/image19.png"/><Relationship Id="rId22" Type="http://schemas.openxmlformats.org/officeDocument/2006/relationships/image" Target="../media/image42.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NULL"/><Relationship Id="rId7" Type="http://schemas.openxmlformats.org/officeDocument/2006/relationships/image" Target="../media/image45.png"/><Relationship Id="rId12"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52.svg"/><Relationship Id="rId5" Type="http://schemas.openxmlformats.org/officeDocument/2006/relationships/image" Target="NULL"/><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7.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26" Type="http://schemas.openxmlformats.org/officeDocument/2006/relationships/image" Target="../media/image20.png"/><Relationship Id="rId3" Type="http://schemas.openxmlformats.org/officeDocument/2006/relationships/image" Target="NULL"/><Relationship Id="rId21"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7.png"/><Relationship Id="rId16" Type="http://schemas.openxmlformats.org/officeDocument/2006/relationships/image" Target="../media/image18.png"/><Relationship Id="rId20"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17.png"/><Relationship Id="rId22" Type="http://schemas.openxmlformats.org/officeDocument/2006/relationships/image" Target="../media/image5.png"/><Relationship Id="rId9" Type="http://schemas.openxmlformats.org/officeDocument/2006/relationships/image" Target="NULL"/><Relationship Id="rId27"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26" Type="http://schemas.openxmlformats.org/officeDocument/2006/relationships/image" Target="../media/image527.svg"/><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2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25.png"/><Relationship Id="rId9" Type="http://schemas.openxmlformats.org/officeDocument/2006/relationships/image" Target="NULL"/><Relationship Id="rId27"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549.svg"/><Relationship Id="rId3" Type="http://schemas.openxmlformats.org/officeDocument/2006/relationships/image" Target="NULL"/><Relationship Id="rId12"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media/image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NULL"/><Relationship Id="rId37" Type="http://schemas.openxmlformats.org/officeDocument/2006/relationships/image" Target="../media/image30.png"/><Relationship Id="rId5" Type="http://schemas.openxmlformats.org/officeDocument/2006/relationships/image" Target="NULL"/><Relationship Id="rId36" Type="http://schemas.openxmlformats.org/officeDocument/2006/relationships/image" Target="../media/image575.svg"/><Relationship Id="rId10" Type="http://schemas.openxmlformats.org/officeDocument/2006/relationships/image" Target="../media/image25.png"/><Relationship Id="rId9" Type="http://schemas.openxmlformats.org/officeDocument/2006/relationships/image" Target="NULL"/><Relationship Id="rId14" Type="http://schemas.openxmlformats.org/officeDocument/2006/relationships/image" Target="../media/image553.svg"/></Relationships>
</file>

<file path=ppt/slides/_rels/slide8.xml.rels><?xml version="1.0" encoding="UTF-8" standalone="yes"?>
<Relationships xmlns="http://schemas.openxmlformats.org/package/2006/relationships"><Relationship Id="rId7" Type="http://schemas.openxmlformats.org/officeDocument/2006/relationships/image" Target="../media/image32.png"/><Relationship Id="rId17" Type="http://schemas.openxmlformats.org/officeDocument/2006/relationships/image" Target="../media/image59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1.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13" Type="http://schemas.openxmlformats.org/officeDocument/2006/relationships/image" Target="../media/image35.png"/><Relationship Id="rId3" Type="http://schemas.openxmlformats.org/officeDocument/2006/relationships/image" Target="NULL"/><Relationship Id="rId12" Type="http://schemas.openxmlformats.org/officeDocument/2006/relationships/image" Target="../media/image551.svg"/><Relationship Id="rId2" Type="http://schemas.openxmlformats.org/officeDocument/2006/relationships/image" Target="../media/image33.png"/><Relationship Id="rId16" Type="http://schemas.openxmlformats.org/officeDocument/2006/relationships/image" Target="../media/image514.svg"/><Relationship Id="rId1" Type="http://schemas.openxmlformats.org/officeDocument/2006/relationships/slideLayout" Target="../slideLayouts/slideLayout7.xml"/><Relationship Id="rId11" Type="http://schemas.openxmlformats.org/officeDocument/2006/relationships/image" Target="../media/image512.svg"/><Relationship Id="rId5" Type="http://schemas.openxmlformats.org/officeDocument/2006/relationships/image" Target="NULL"/><Relationship Id="rId15" Type="http://schemas.openxmlformats.org/officeDocument/2006/relationships/image" Target="../media/image37.png"/><Relationship Id="rId4" Type="http://schemas.openxmlformats.org/officeDocument/2006/relationships/image" Target="../media/image34.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81173">
            <a:off x="1271028" y="5554107"/>
            <a:ext cx="3222824" cy="426094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8371593" y="2539311"/>
            <a:ext cx="1719743" cy="1477904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H="1">
            <a:off x="8294307" y="3122767"/>
            <a:ext cx="1699387" cy="1460411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54001" y="4959857"/>
            <a:ext cx="3666986" cy="47232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23989" y="411535"/>
            <a:ext cx="2635907" cy="912683"/>
          </a:xfrm>
          <a:prstGeom prst="rect">
            <a:avLst/>
          </a:prstGeom>
        </p:spPr>
      </p:pic>
      <p:pic>
        <p:nvPicPr>
          <p:cNvPr id="9" name="Picture 9"/>
          <p:cNvPicPr>
            <a:picLocks noChangeAspect="1"/>
          </p:cNvPicPr>
          <p:nvPr/>
        </p:nvPicPr>
        <p:blipFill>
          <a:blip r:embed="rId12">
            <a:alphaModFix amt="3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28103" y="411534"/>
            <a:ext cx="2635907" cy="912683"/>
          </a:xfrm>
          <a:prstGeom prst="rect">
            <a:avLst/>
          </a:prstGeom>
        </p:spPr>
      </p:pic>
      <p:sp>
        <p:nvSpPr>
          <p:cNvPr id="15" name="TextBox 14"/>
          <p:cNvSpPr txBox="1"/>
          <p:nvPr/>
        </p:nvSpPr>
        <p:spPr>
          <a:xfrm>
            <a:off x="809262" y="1475293"/>
            <a:ext cx="16183338" cy="3211007"/>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CHÀO </a:t>
            </a:r>
            <a:r>
              <a:rPr lang="en-US" sz="7200" b="1" dirty="0" smtClean="0">
                <a:latin typeface="Arial" panose="020B0604020202020204" pitchFamily="34" charset="0"/>
                <a:cs typeface="Arial" panose="020B0604020202020204" pitchFamily="34" charset="0"/>
              </a:rPr>
              <a:t>MỪNG CÁC EM ĐẾN VỚI BUỔI HỌC NGÀY HÔM NAY!</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26729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100000">
            <a:off x="15902922" y="-597684"/>
            <a:ext cx="1691729" cy="322233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268200" y="9334500"/>
            <a:ext cx="6629400" cy="1219200"/>
          </a:xfrm>
          <a:prstGeom prst="rect">
            <a:avLst/>
          </a:prstGeom>
        </p:spPr>
      </p:pic>
      <p:sp>
        <p:nvSpPr>
          <p:cNvPr id="21" name="TextBox 21"/>
          <p:cNvSpPr txBox="1"/>
          <p:nvPr/>
        </p:nvSpPr>
        <p:spPr>
          <a:xfrm>
            <a:off x="4125025" y="2924156"/>
            <a:ext cx="1488594" cy="256480"/>
          </a:xfrm>
          <a:prstGeom prst="rect">
            <a:avLst/>
          </a:prstGeom>
        </p:spPr>
        <p:txBody>
          <a:bodyPr lIns="0" tIns="0" rIns="0" bIns="0" rtlCol="0" anchor="t">
            <a:spAutoFit/>
          </a:bodyPr>
          <a:lstStyle/>
          <a:p>
            <a:pPr algn="ctr" defTabSz="1285921">
              <a:lnSpc>
                <a:spcPts val="1966"/>
              </a:lnSpc>
              <a:spcBef>
                <a:spcPct val="0"/>
              </a:spcBef>
            </a:pPr>
            <a:r>
              <a:rPr lang="en-US" sz="1966">
                <a:solidFill>
                  <a:srgbClr val="FFFFFF"/>
                </a:solidFill>
                <a:latin typeface="Bryndan Write"/>
              </a:rPr>
              <a:t>Activity</a:t>
            </a:r>
          </a:p>
        </p:txBody>
      </p:sp>
      <p:sp>
        <p:nvSpPr>
          <p:cNvPr id="22" name="Rounded Rectangular Callout 21"/>
          <p:cNvSpPr/>
          <p:nvPr/>
        </p:nvSpPr>
        <p:spPr>
          <a:xfrm>
            <a:off x="5029200" y="495300"/>
            <a:ext cx="8610600" cy="1295400"/>
          </a:xfrm>
          <a:prstGeom prst="wedgeRoundRectCallou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accent5"/>
                </a:solidFill>
                <a:latin typeface="Arial" panose="020B0604020202020204" pitchFamily="34" charset="0"/>
                <a:cs typeface="Arial" panose="020B0604020202020204" pitchFamily="34" charset="0"/>
              </a:rPr>
              <a:t>TRÒ CHƠI: CHO THÚ ĂN</a:t>
            </a:r>
            <a:endParaRPr lang="en-US" sz="4500" b="1" dirty="0">
              <a:solidFill>
                <a:schemeClr val="accent5"/>
              </a:solidFill>
              <a:latin typeface="Arial" panose="020B0604020202020204" pitchFamily="34" charset="0"/>
              <a:cs typeface="Arial" panose="020B0604020202020204" pitchFamily="34" charset="0"/>
            </a:endParaRPr>
          </a:p>
        </p:txBody>
      </p:sp>
      <p:sp>
        <p:nvSpPr>
          <p:cNvPr id="23" name="Rectangle 22"/>
          <p:cNvSpPr/>
          <p:nvPr/>
        </p:nvSpPr>
        <p:spPr>
          <a:xfrm>
            <a:off x="1295400" y="3074730"/>
            <a:ext cx="15392400" cy="6555641"/>
          </a:xfrm>
          <a:prstGeom prst="rect">
            <a:avLst/>
          </a:prstGeom>
        </p:spPr>
        <p:txBody>
          <a:bodyPr wrap="square">
            <a:spAutoFit/>
          </a:bodyPr>
          <a:lstStyle/>
          <a:p>
            <a:pPr marL="571500" indent="-571500" algn="just">
              <a:lnSpc>
                <a:spcPct val="150000"/>
              </a:lnSpc>
              <a:buFontTx/>
              <a:buChar cha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Chia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vi-VN"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ea typeface="Times New Roman" panose="02020603050405020304" pitchFamily="18" charset="0"/>
              </a:rPr>
              <a:t>thành 2 đội A và B. Hai đội đều dùng </a:t>
            </a:r>
            <a:r>
              <a:rPr lang="vi-VN" sz="4000" dirty="0" smtClean="0">
                <a:solidFill>
                  <a:srgbClr val="000000"/>
                </a:solidFill>
                <a:ea typeface="Times New Roman" panose="02020603050405020304" pitchFamily="18" charset="0"/>
              </a:rPr>
              <a:t>cách </a:t>
            </a:r>
            <a:r>
              <a:rPr lang="vi-VN" sz="4000" dirty="0">
                <a:solidFill>
                  <a:srgbClr val="000000"/>
                </a:solidFill>
                <a:ea typeface="Times New Roman" panose="02020603050405020304" pitchFamily="18" charset="0"/>
              </a:rPr>
              <a:t>nói </a:t>
            </a:r>
            <a:r>
              <a:rPr lang="vi-VN" sz="4000" b="1" dirty="0">
                <a:solidFill>
                  <a:srgbClr val="000000"/>
                </a:solidFill>
                <a:ea typeface="Times New Roman" panose="02020603050405020304" pitchFamily="18" charset="0"/>
              </a:rPr>
              <a:t>Nếu... thì... </a:t>
            </a:r>
            <a:r>
              <a:rPr lang="vi-VN" sz="4000" dirty="0">
                <a:solidFill>
                  <a:srgbClr val="000000"/>
                </a:solidFill>
                <a:ea typeface="Times New Roman" panose="02020603050405020304" pitchFamily="18" charset="0"/>
              </a:rPr>
              <a:t>trong việc chọn thức ăn phù hợp cho một loài động </a:t>
            </a:r>
            <a:r>
              <a:rPr lang="vi-VN" sz="4000" dirty="0" smtClean="0">
                <a:solidFill>
                  <a:srgbClr val="000000"/>
                </a:solidFill>
                <a:ea typeface="Times New Roman" panose="02020603050405020304" pitchFamily="18" charset="0"/>
              </a:rPr>
              <a:t>vật.</a:t>
            </a:r>
            <a:endParaRPr lang="en-US" sz="4000" dirty="0">
              <a:solidFill>
                <a:srgbClr val="000000"/>
              </a:solidFill>
              <a:ea typeface="Times New Roman" panose="02020603050405020304" pitchFamily="18" charset="0"/>
            </a:endParaRPr>
          </a:p>
          <a:p>
            <a:pPr marL="571500" indent="-571500" algn="just">
              <a:lnSpc>
                <a:spcPct val="150000"/>
              </a:lnSpc>
              <a:buFontTx/>
              <a:buChar char="-"/>
            </a:pPr>
            <a:r>
              <a:rPr lang="vi-VN" sz="4000" dirty="0" smtClean="0"/>
              <a:t>Nếu </a:t>
            </a:r>
            <a:r>
              <a:rPr lang="vi-VN" sz="4000" dirty="0"/>
              <a:t>nói chậm hoặc nói sai sẽ bị trừ </a:t>
            </a:r>
            <a:r>
              <a:rPr lang="vi-VN" sz="4000" dirty="0" smtClean="0"/>
              <a:t>điểm.</a:t>
            </a:r>
            <a:endParaRPr lang="en-US" sz="4000" dirty="0" smtClean="0"/>
          </a:p>
          <a:p>
            <a:pPr marL="571500" indent="-571500" algn="just">
              <a:lnSpc>
                <a:spcPct val="150000"/>
              </a:lnSpc>
              <a:buFontTx/>
              <a:buChar char="-"/>
            </a:pPr>
            <a:r>
              <a:rPr lang="vi-VN" sz="4000" dirty="0" smtClean="0"/>
              <a:t>Tiếp </a:t>
            </a:r>
            <a:r>
              <a:rPr lang="vi-VN" sz="4000" dirty="0"/>
              <a:t>đó đổi bên, đội B nói điều kiện và đội A nói tiếp hành động </a:t>
            </a:r>
            <a:r>
              <a:rPr lang="en-US" sz="4000" dirty="0" smtClean="0"/>
              <a:t>   </a:t>
            </a:r>
            <a:r>
              <a:rPr lang="vi-VN" sz="4000" dirty="0" smtClean="0"/>
              <a:t>phù hợp.</a:t>
            </a:r>
            <a:endParaRPr lang="en-US" sz="4000" dirty="0" smtClean="0"/>
          </a:p>
          <a:p>
            <a:pPr marL="571500" indent="-571500" algn="just">
              <a:lnSpc>
                <a:spcPct val="150000"/>
              </a:lnSpc>
              <a:buFontTx/>
              <a:buChar char="-"/>
            </a:pPr>
            <a:r>
              <a:rPr lang="vi-VN" sz="4000" dirty="0" smtClean="0"/>
              <a:t>Kết </a:t>
            </a:r>
            <a:r>
              <a:rPr lang="vi-VN" sz="4000" dirty="0"/>
              <a:t>thúc cuộc chơi, đội thua cuộc là đội có tổng điểm thua </a:t>
            </a:r>
            <a:r>
              <a:rPr lang="en-US" sz="4000" dirty="0" smtClean="0"/>
              <a:t>         </a:t>
            </a:r>
            <a:r>
              <a:rPr lang="vi-VN" sz="4000" dirty="0" smtClean="0"/>
              <a:t>nhiều </a:t>
            </a:r>
            <a:r>
              <a:rPr lang="vi-VN" sz="4000" dirty="0"/>
              <a:t>hơn</a:t>
            </a:r>
            <a:r>
              <a:rPr lang="vi-VN" sz="4000" dirty="0" smtClean="0"/>
              <a:t>.</a:t>
            </a:r>
            <a:endParaRPr lang="vi-VN" sz="4000" dirty="0"/>
          </a:p>
        </p:txBody>
      </p:sp>
      <p:sp>
        <p:nvSpPr>
          <p:cNvPr id="24" name="TextBox 23"/>
          <p:cNvSpPr txBox="1"/>
          <p:nvPr/>
        </p:nvSpPr>
        <p:spPr>
          <a:xfrm>
            <a:off x="886525" y="2159175"/>
            <a:ext cx="3837875" cy="707886"/>
          </a:xfrm>
          <a:prstGeom prst="rect">
            <a:avLst/>
          </a:prstGeom>
          <a:noFill/>
        </p:spPr>
        <p:txBody>
          <a:bodyPr wrap="square" rtlCol="0">
            <a:spAutoFit/>
          </a:bodyPr>
          <a:lstStyle/>
          <a:p>
            <a:pPr marL="571500" indent="-571500" algn="ctr">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Luật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chơi</a:t>
            </a:r>
            <a:endParaRPr lang="en-US" sz="4000" b="1" dirty="0">
              <a:latin typeface="Arial" panose="020B0604020202020204" pitchFamily="34" charset="0"/>
              <a:cs typeface="Arial" panose="020B0604020202020204" pitchFamily="34" charset="0"/>
            </a:endParaRPr>
          </a:p>
        </p:txBody>
      </p:sp>
      <p:pic>
        <p:nvPicPr>
          <p:cNvPr id="25"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691203">
            <a:off x="16548622" y="8755765"/>
            <a:ext cx="1143000" cy="1157468"/>
          </a:xfrm>
          <a:prstGeom prst="rect">
            <a:avLst/>
          </a:prstGeom>
        </p:spPr>
      </p:pic>
    </p:spTree>
    <p:extLst>
      <p:ext uri="{BB962C8B-B14F-4D97-AF65-F5344CB8AC3E}">
        <p14:creationId xmlns:p14="http://schemas.microsoft.com/office/powerpoint/2010/main" val="2149218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up)">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1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15217">
            <a:off x="818197" y="7968487"/>
            <a:ext cx="2655540" cy="314096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68874">
            <a:off x="11778175" y="8053081"/>
            <a:ext cx="6951516" cy="297177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713764">
            <a:off x="14607307" y="494940"/>
            <a:ext cx="2352490" cy="148848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9600" y="876109"/>
            <a:ext cx="1981200" cy="685991"/>
          </a:xfrm>
          <a:prstGeom prst="rect">
            <a:avLst/>
          </a:prstGeom>
        </p:spPr>
      </p:pic>
      <p:sp>
        <p:nvSpPr>
          <p:cNvPr id="21" name="Rectangle 20"/>
          <p:cNvSpPr/>
          <p:nvPr/>
        </p:nvSpPr>
        <p:spPr>
          <a:xfrm>
            <a:off x="7010400" y="235865"/>
            <a:ext cx="4544834" cy="1402435"/>
          </a:xfrm>
          <a:prstGeom prst="rect">
            <a:avLst/>
          </a:prstGeom>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LUYỆN TẬP</a:t>
            </a:r>
            <a:endParaRPr lang="en-US" sz="6000" b="1" dirty="0">
              <a:solidFill>
                <a:srgbClr val="1F497D"/>
              </a:solidFill>
              <a:latin typeface="Arial" panose="020B0604020202020204" pitchFamily="34" charset="0"/>
              <a:cs typeface="Arial" panose="020B0604020202020204" pitchFamily="34" charset="0"/>
            </a:endParaRPr>
          </a:p>
        </p:txBody>
      </p:sp>
      <p:sp>
        <p:nvSpPr>
          <p:cNvPr id="23" name="Rounded Rectangular Callout 22"/>
          <p:cNvSpPr/>
          <p:nvPr/>
        </p:nvSpPr>
        <p:spPr>
          <a:xfrm>
            <a:off x="1217182" y="2463374"/>
            <a:ext cx="11397773" cy="5191716"/>
          </a:xfrm>
          <a:prstGeom prst="wedgeRoundRectCallout">
            <a:avLst>
              <a:gd name="adj1" fmla="val 54029"/>
              <a:gd name="adj2" fmla="val 23176"/>
              <a:gd name="adj3" fmla="val 16667"/>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rPr>
              <a:t>Bạn Hương nói với bạn Giang: “Nếu chiều nay chưa làm xong hết bài tập thì tối nay Hương sẽ không xem ti vi mà làm nốt bài tập”. Việc gì bạn Hương dự định làm tùy thuộc vào điều kiện? </a:t>
            </a:r>
            <a:r>
              <a:rPr lang="vi-VN" sz="4000" dirty="0" smtClean="0">
                <a:solidFill>
                  <a:schemeClr val="tx1"/>
                </a:solidFill>
              </a:rPr>
              <a:t>Điều </a:t>
            </a:r>
            <a:r>
              <a:rPr lang="vi-VN" sz="4000" dirty="0">
                <a:solidFill>
                  <a:schemeClr val="tx1"/>
                </a:solidFill>
              </a:rPr>
              <a:t>kiện đó là gì?</a:t>
            </a:r>
            <a:endParaRPr lang="vi-VN" sz="4000" dirty="0">
              <a:solidFill>
                <a:schemeClr val="tx1"/>
              </a:solidFill>
            </a:endParaRPr>
          </a:p>
        </p:txBody>
      </p:sp>
      <p:pic>
        <p:nvPicPr>
          <p:cNvPr id="24" name="Picture 33"/>
          <p:cNvPicPr>
            <a:picLocks noChangeAspect="1"/>
          </p:cNvPicPr>
          <p:nvPr/>
        </p:nvPicPr>
        <p:blipFill>
          <a:blip r:embed="rId12"/>
          <a:srcRect/>
          <a:stretch>
            <a:fillRect/>
          </a:stretch>
        </p:blipFill>
        <p:spPr>
          <a:xfrm>
            <a:off x="14074678" y="4303342"/>
            <a:ext cx="2994122" cy="3354758"/>
          </a:xfrm>
          <a:prstGeom prst="rect">
            <a:avLst/>
          </a:prstGeom>
        </p:spPr>
      </p:pic>
    </p:spTree>
    <p:extLst>
      <p:ext uri="{BB962C8B-B14F-4D97-AF65-F5344CB8AC3E}">
        <p14:creationId xmlns:p14="http://schemas.microsoft.com/office/powerpoint/2010/main" val="30485190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09220" flipH="1">
            <a:off x="14281154" y="-399880"/>
            <a:ext cx="2289956" cy="270855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507374">
            <a:off x="238555" y="371787"/>
            <a:ext cx="2693734" cy="1704399"/>
          </a:xfrm>
          <a:prstGeom prst="rect">
            <a:avLst/>
          </a:prstGeom>
        </p:spPr>
      </p:pic>
      <p:sp>
        <p:nvSpPr>
          <p:cNvPr id="26" name="Rectangle 25"/>
          <p:cNvSpPr/>
          <p:nvPr/>
        </p:nvSpPr>
        <p:spPr>
          <a:xfrm>
            <a:off x="6885166" y="253177"/>
            <a:ext cx="4544834" cy="1402435"/>
          </a:xfrm>
          <a:prstGeom prst="rect">
            <a:avLst/>
          </a:prstGeom>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LUYỆN TẬP</a:t>
            </a:r>
            <a:endParaRPr lang="en-US" sz="6000" b="1" dirty="0">
              <a:solidFill>
                <a:srgbClr val="1F497D"/>
              </a:solidFill>
              <a:latin typeface="Arial" panose="020B0604020202020204" pitchFamily="34" charset="0"/>
              <a:cs typeface="Arial" panose="020B0604020202020204" pitchFamily="34" charset="0"/>
            </a:endParaRPr>
          </a:p>
        </p:txBody>
      </p:sp>
      <p:sp>
        <p:nvSpPr>
          <p:cNvPr id="30" name="TextBox 29"/>
          <p:cNvSpPr txBox="1"/>
          <p:nvPr/>
        </p:nvSpPr>
        <p:spPr>
          <a:xfrm>
            <a:off x="3904857" y="2093113"/>
            <a:ext cx="236220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Trả</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lời</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grpSp>
        <p:nvGrpSpPr>
          <p:cNvPr id="32" name="Group 31"/>
          <p:cNvGrpSpPr/>
          <p:nvPr/>
        </p:nvGrpSpPr>
        <p:grpSpPr>
          <a:xfrm>
            <a:off x="2024515" y="3238500"/>
            <a:ext cx="14665694" cy="6034850"/>
            <a:chOff x="1905000" y="3452050"/>
            <a:chExt cx="14665694" cy="6034850"/>
          </a:xfrm>
        </p:grpSpPr>
        <p:sp>
          <p:nvSpPr>
            <p:cNvPr id="29" name="Freeform 4"/>
            <p:cNvSpPr/>
            <p:nvPr/>
          </p:nvSpPr>
          <p:spPr>
            <a:xfrm>
              <a:off x="1905000" y="3452050"/>
              <a:ext cx="14665694" cy="6034850"/>
            </a:xfrm>
            <a:custGeom>
              <a:avLst/>
              <a:gdLst/>
              <a:ahLst/>
              <a:cxnLst/>
              <a:rect l="l" t="t" r="r" b="b"/>
              <a:pathLst>
                <a:path w="2638578" h="558734">
                  <a:moveTo>
                    <a:pt x="2604288" y="21590"/>
                  </a:moveTo>
                  <a:cubicBezTo>
                    <a:pt x="2605558" y="34290"/>
                    <a:pt x="2605558" y="44450"/>
                    <a:pt x="2606828" y="54610"/>
                  </a:cubicBezTo>
                  <a:cubicBezTo>
                    <a:pt x="2609368" y="71037"/>
                    <a:pt x="2610638" y="80724"/>
                    <a:pt x="2613178" y="90065"/>
                  </a:cubicBezTo>
                  <a:cubicBezTo>
                    <a:pt x="2613178" y="103558"/>
                    <a:pt x="2625878" y="369614"/>
                    <a:pt x="2632228" y="383107"/>
                  </a:cubicBezTo>
                  <a:cubicBezTo>
                    <a:pt x="2638578" y="403520"/>
                    <a:pt x="2634768" y="424278"/>
                    <a:pt x="2634768" y="444691"/>
                  </a:cubicBezTo>
                  <a:cubicBezTo>
                    <a:pt x="2634768" y="462682"/>
                    <a:pt x="2636038" y="479289"/>
                    <a:pt x="2637308" y="497774"/>
                  </a:cubicBezTo>
                  <a:cubicBezTo>
                    <a:pt x="2637308" y="519364"/>
                    <a:pt x="2637308" y="533334"/>
                    <a:pt x="2637308" y="557464"/>
                  </a:cubicBezTo>
                  <a:cubicBezTo>
                    <a:pt x="2614448" y="557464"/>
                    <a:pt x="2594128" y="558734"/>
                    <a:pt x="2570811" y="557464"/>
                  </a:cubicBezTo>
                  <a:cubicBezTo>
                    <a:pt x="2440625" y="552384"/>
                    <a:pt x="2308437" y="558734"/>
                    <a:pt x="2178252" y="553654"/>
                  </a:cubicBezTo>
                  <a:cubicBezTo>
                    <a:pt x="2100141" y="549844"/>
                    <a:pt x="2024033" y="552384"/>
                    <a:pt x="1945921" y="549844"/>
                  </a:cubicBezTo>
                  <a:cubicBezTo>
                    <a:pt x="1909870" y="548574"/>
                    <a:pt x="1873819" y="547304"/>
                    <a:pt x="1837768" y="546034"/>
                  </a:cubicBezTo>
                  <a:cubicBezTo>
                    <a:pt x="1815736" y="546034"/>
                    <a:pt x="1795708" y="547304"/>
                    <a:pt x="1773676" y="547304"/>
                  </a:cubicBezTo>
                  <a:cubicBezTo>
                    <a:pt x="1717597" y="546034"/>
                    <a:pt x="1563377" y="547304"/>
                    <a:pt x="1507297" y="546034"/>
                  </a:cubicBezTo>
                  <a:cubicBezTo>
                    <a:pt x="1467240" y="544764"/>
                    <a:pt x="666100" y="553654"/>
                    <a:pt x="626043" y="552384"/>
                  </a:cubicBezTo>
                  <a:cubicBezTo>
                    <a:pt x="616029" y="552384"/>
                    <a:pt x="604012" y="553654"/>
                    <a:pt x="593998" y="553654"/>
                  </a:cubicBezTo>
                  <a:cubicBezTo>
                    <a:pt x="569964" y="553654"/>
                    <a:pt x="547932" y="554924"/>
                    <a:pt x="523898" y="554924"/>
                  </a:cubicBezTo>
                  <a:cubicBezTo>
                    <a:pt x="463813" y="554924"/>
                    <a:pt x="405730" y="553654"/>
                    <a:pt x="345644" y="552384"/>
                  </a:cubicBezTo>
                  <a:cubicBezTo>
                    <a:pt x="309593" y="551114"/>
                    <a:pt x="273542" y="549844"/>
                    <a:pt x="239493" y="548574"/>
                  </a:cubicBezTo>
                  <a:cubicBezTo>
                    <a:pt x="175402" y="547304"/>
                    <a:pt x="111311" y="546034"/>
                    <a:pt x="48260" y="546034"/>
                  </a:cubicBezTo>
                  <a:cubicBezTo>
                    <a:pt x="38100" y="546034"/>
                    <a:pt x="29210" y="546034"/>
                    <a:pt x="19050" y="544764"/>
                  </a:cubicBezTo>
                  <a:cubicBezTo>
                    <a:pt x="10160" y="543494"/>
                    <a:pt x="5080" y="537144"/>
                    <a:pt x="7620" y="528254"/>
                  </a:cubicBezTo>
                  <a:cubicBezTo>
                    <a:pt x="16510" y="496587"/>
                    <a:pt x="12700" y="487938"/>
                    <a:pt x="11430" y="478943"/>
                  </a:cubicBezTo>
                  <a:cubicBezTo>
                    <a:pt x="10160" y="460606"/>
                    <a:pt x="6350" y="442615"/>
                    <a:pt x="7620" y="424278"/>
                  </a:cubicBezTo>
                  <a:cubicBezTo>
                    <a:pt x="5080" y="401444"/>
                    <a:pt x="0" y="118781"/>
                    <a:pt x="7620" y="95601"/>
                  </a:cubicBezTo>
                  <a:cubicBezTo>
                    <a:pt x="8890" y="91103"/>
                    <a:pt x="7620" y="86260"/>
                    <a:pt x="8890" y="81762"/>
                  </a:cubicBezTo>
                  <a:cubicBezTo>
                    <a:pt x="10160" y="74496"/>
                    <a:pt x="12700" y="66539"/>
                    <a:pt x="13970" y="44450"/>
                  </a:cubicBezTo>
                  <a:cubicBezTo>
                    <a:pt x="13970" y="41910"/>
                    <a:pt x="15240" y="39370"/>
                    <a:pt x="16510" y="38100"/>
                  </a:cubicBezTo>
                  <a:cubicBezTo>
                    <a:pt x="38100" y="35560"/>
                    <a:pt x="61240" y="30480"/>
                    <a:pt x="93285" y="29210"/>
                  </a:cubicBezTo>
                  <a:cubicBezTo>
                    <a:pt x="147362" y="25400"/>
                    <a:pt x="201439" y="22860"/>
                    <a:pt x="257519" y="20320"/>
                  </a:cubicBezTo>
                  <a:cubicBezTo>
                    <a:pt x="295573" y="17780"/>
                    <a:pt x="333627" y="16510"/>
                    <a:pt x="369679" y="13970"/>
                  </a:cubicBezTo>
                  <a:cubicBezTo>
                    <a:pt x="405730" y="11430"/>
                    <a:pt x="443784" y="8890"/>
                    <a:pt x="479835" y="8890"/>
                  </a:cubicBezTo>
                  <a:cubicBezTo>
                    <a:pt x="519892" y="7620"/>
                    <a:pt x="559949" y="10160"/>
                    <a:pt x="600006" y="8890"/>
                  </a:cubicBezTo>
                  <a:cubicBezTo>
                    <a:pt x="650078" y="8890"/>
                    <a:pt x="1557369" y="6350"/>
                    <a:pt x="1607440" y="5080"/>
                  </a:cubicBezTo>
                  <a:cubicBezTo>
                    <a:pt x="1655508" y="3810"/>
                    <a:pt x="1703577" y="2540"/>
                    <a:pt x="1753648" y="2540"/>
                  </a:cubicBezTo>
                  <a:cubicBezTo>
                    <a:pt x="1835765" y="1270"/>
                    <a:pt x="1915879" y="0"/>
                    <a:pt x="1997996" y="0"/>
                  </a:cubicBezTo>
                  <a:cubicBezTo>
                    <a:pt x="2032044" y="0"/>
                    <a:pt x="2068095" y="2540"/>
                    <a:pt x="2102144" y="2540"/>
                  </a:cubicBezTo>
                  <a:cubicBezTo>
                    <a:pt x="2196278" y="3810"/>
                    <a:pt x="2292414" y="5080"/>
                    <a:pt x="2386548" y="7620"/>
                  </a:cubicBezTo>
                  <a:cubicBezTo>
                    <a:pt x="2436620" y="8890"/>
                    <a:pt x="2486691" y="12700"/>
                    <a:pt x="2536762" y="16510"/>
                  </a:cubicBezTo>
                  <a:cubicBezTo>
                    <a:pt x="2548779" y="16510"/>
                    <a:pt x="2560796" y="16510"/>
                    <a:pt x="2570811" y="16510"/>
                  </a:cubicBezTo>
                  <a:cubicBezTo>
                    <a:pt x="2585238" y="17780"/>
                    <a:pt x="2594128" y="20320"/>
                    <a:pt x="2604288" y="21590"/>
                  </a:cubicBezTo>
                  <a:close/>
                  <a:moveTo>
                    <a:pt x="2614448" y="540954"/>
                  </a:moveTo>
                  <a:cubicBezTo>
                    <a:pt x="2615718" y="524444"/>
                    <a:pt x="2616988" y="511744"/>
                    <a:pt x="2616988" y="499044"/>
                  </a:cubicBezTo>
                  <a:cubicBezTo>
                    <a:pt x="2615718" y="477559"/>
                    <a:pt x="2614448" y="459222"/>
                    <a:pt x="2614448" y="439501"/>
                  </a:cubicBezTo>
                  <a:cubicBezTo>
                    <a:pt x="2614448" y="430506"/>
                    <a:pt x="2616988" y="421511"/>
                    <a:pt x="2615718" y="412515"/>
                  </a:cubicBezTo>
                  <a:cubicBezTo>
                    <a:pt x="2615718" y="404212"/>
                    <a:pt x="2614448" y="395562"/>
                    <a:pt x="2613178" y="387259"/>
                  </a:cubicBezTo>
                  <a:cubicBezTo>
                    <a:pt x="2608098" y="374458"/>
                    <a:pt x="2596668" y="109440"/>
                    <a:pt x="2596668" y="96639"/>
                  </a:cubicBezTo>
                  <a:cubicBezTo>
                    <a:pt x="2594128" y="85914"/>
                    <a:pt x="2591588" y="74842"/>
                    <a:pt x="2589048" y="63500"/>
                  </a:cubicBezTo>
                  <a:cubicBezTo>
                    <a:pt x="2587778" y="44450"/>
                    <a:pt x="2586508" y="43180"/>
                    <a:pt x="2564802" y="41910"/>
                  </a:cubicBezTo>
                  <a:cubicBezTo>
                    <a:pt x="2558794" y="41910"/>
                    <a:pt x="2554788" y="41910"/>
                    <a:pt x="2548779" y="40640"/>
                  </a:cubicBezTo>
                  <a:cubicBezTo>
                    <a:pt x="2498708" y="36830"/>
                    <a:pt x="2446634" y="31750"/>
                    <a:pt x="2396563" y="30480"/>
                  </a:cubicBezTo>
                  <a:cubicBezTo>
                    <a:pt x="2274389" y="26670"/>
                    <a:pt x="2150212" y="25400"/>
                    <a:pt x="2028038" y="22860"/>
                  </a:cubicBezTo>
                  <a:cubicBezTo>
                    <a:pt x="2010013" y="22860"/>
                    <a:pt x="1989984" y="22860"/>
                    <a:pt x="1971959" y="22860"/>
                  </a:cubicBezTo>
                  <a:cubicBezTo>
                    <a:pt x="1941916" y="22860"/>
                    <a:pt x="1911873" y="22860"/>
                    <a:pt x="1883833" y="22860"/>
                  </a:cubicBezTo>
                  <a:cubicBezTo>
                    <a:pt x="1819742" y="22860"/>
                    <a:pt x="1755651" y="22860"/>
                    <a:pt x="1693562" y="24130"/>
                  </a:cubicBezTo>
                  <a:cubicBezTo>
                    <a:pt x="1639485" y="25400"/>
                    <a:pt x="728189" y="29210"/>
                    <a:pt x="674112" y="29210"/>
                  </a:cubicBezTo>
                  <a:cubicBezTo>
                    <a:pt x="585986" y="29210"/>
                    <a:pt x="497861" y="26670"/>
                    <a:pt x="409736" y="33020"/>
                  </a:cubicBezTo>
                  <a:cubicBezTo>
                    <a:pt x="363670" y="36830"/>
                    <a:pt x="319607" y="36830"/>
                    <a:pt x="275545" y="38100"/>
                  </a:cubicBezTo>
                  <a:cubicBezTo>
                    <a:pt x="199436" y="41910"/>
                    <a:pt x="123328" y="45720"/>
                    <a:pt x="49530" y="50800"/>
                  </a:cubicBezTo>
                  <a:cubicBezTo>
                    <a:pt x="36830" y="50800"/>
                    <a:pt x="34290" y="53340"/>
                    <a:pt x="33020" y="65501"/>
                  </a:cubicBezTo>
                  <a:cubicBezTo>
                    <a:pt x="31750" y="71729"/>
                    <a:pt x="31750" y="77956"/>
                    <a:pt x="30480" y="84184"/>
                  </a:cubicBezTo>
                  <a:cubicBezTo>
                    <a:pt x="29210" y="94563"/>
                    <a:pt x="26670" y="104596"/>
                    <a:pt x="25400" y="114976"/>
                  </a:cubicBezTo>
                  <a:cubicBezTo>
                    <a:pt x="20320" y="126047"/>
                    <a:pt x="26670" y="396600"/>
                    <a:pt x="29210" y="407671"/>
                  </a:cubicBezTo>
                  <a:cubicBezTo>
                    <a:pt x="29210" y="419435"/>
                    <a:pt x="29210" y="431544"/>
                    <a:pt x="30480" y="443307"/>
                  </a:cubicBezTo>
                  <a:cubicBezTo>
                    <a:pt x="30480" y="451956"/>
                    <a:pt x="33020" y="460606"/>
                    <a:pt x="33020" y="469255"/>
                  </a:cubicBezTo>
                  <a:cubicBezTo>
                    <a:pt x="33020" y="478597"/>
                    <a:pt x="33020" y="487938"/>
                    <a:pt x="31750" y="499044"/>
                  </a:cubicBezTo>
                  <a:cubicBezTo>
                    <a:pt x="31750" y="502854"/>
                    <a:pt x="31750" y="505394"/>
                    <a:pt x="31750" y="509204"/>
                  </a:cubicBezTo>
                  <a:cubicBezTo>
                    <a:pt x="31750" y="519364"/>
                    <a:pt x="35560" y="523174"/>
                    <a:pt x="44450" y="523174"/>
                  </a:cubicBezTo>
                  <a:cubicBezTo>
                    <a:pt x="65245" y="523174"/>
                    <a:pt x="93285" y="524444"/>
                    <a:pt x="119322" y="524444"/>
                  </a:cubicBezTo>
                  <a:cubicBezTo>
                    <a:pt x="157377" y="524444"/>
                    <a:pt x="197434" y="521904"/>
                    <a:pt x="235488" y="524444"/>
                  </a:cubicBezTo>
                  <a:cubicBezTo>
                    <a:pt x="297576" y="528254"/>
                    <a:pt x="359664" y="530794"/>
                    <a:pt x="421753" y="529524"/>
                  </a:cubicBezTo>
                  <a:cubicBezTo>
                    <a:pt x="461810" y="528254"/>
                    <a:pt x="499864" y="530794"/>
                    <a:pt x="539921" y="530794"/>
                  </a:cubicBezTo>
                  <a:cubicBezTo>
                    <a:pt x="598003" y="530794"/>
                    <a:pt x="656086" y="529524"/>
                    <a:pt x="714169" y="530794"/>
                  </a:cubicBezTo>
                  <a:cubicBezTo>
                    <a:pt x="800291" y="532064"/>
                    <a:pt x="1745636" y="521904"/>
                    <a:pt x="1833762" y="524444"/>
                  </a:cubicBezTo>
                  <a:cubicBezTo>
                    <a:pt x="1871816" y="525714"/>
                    <a:pt x="1909870" y="526984"/>
                    <a:pt x="1945921" y="526984"/>
                  </a:cubicBezTo>
                  <a:cubicBezTo>
                    <a:pt x="2012016" y="529524"/>
                    <a:pt x="2076107" y="525714"/>
                    <a:pt x="2142201" y="529524"/>
                  </a:cubicBezTo>
                  <a:cubicBezTo>
                    <a:pt x="2196278" y="532064"/>
                    <a:pt x="2250355" y="532064"/>
                    <a:pt x="2304432" y="534604"/>
                  </a:cubicBezTo>
                  <a:cubicBezTo>
                    <a:pt x="2384546" y="538414"/>
                    <a:pt x="2464660" y="540954"/>
                    <a:pt x="2544774" y="542224"/>
                  </a:cubicBezTo>
                  <a:cubicBezTo>
                    <a:pt x="2574816" y="542224"/>
                    <a:pt x="2594128" y="540954"/>
                    <a:pt x="2614448" y="540954"/>
                  </a:cubicBezTo>
                  <a:close/>
                </a:path>
              </a:pathLst>
            </a:custGeom>
            <a:solidFill>
              <a:srgbClr val="F3C58E"/>
            </a:solidFill>
          </p:spPr>
        </p:sp>
        <p:sp>
          <p:nvSpPr>
            <p:cNvPr id="31" name="Rectangle 30"/>
            <p:cNvSpPr/>
            <p:nvPr/>
          </p:nvSpPr>
          <p:spPr>
            <a:xfrm>
              <a:off x="2611977" y="4137850"/>
              <a:ext cx="13133426" cy="4708981"/>
            </a:xfrm>
            <a:prstGeom prst="rect">
              <a:avLst/>
            </a:prstGeom>
          </p:spPr>
          <p:txBody>
            <a:bodyPr wrap="square">
              <a:spAutoFit/>
            </a:bodyPr>
            <a:lstStyle/>
            <a:p>
              <a:pPr algn="just">
                <a:lnSpc>
                  <a:spcPct val="150000"/>
                </a:lnSpc>
              </a:pPr>
              <a:r>
                <a:rPr lang="vi-VN" sz="4000" dirty="0">
                  <a:ea typeface="Arial" panose="020B0604020202020204" pitchFamily="34" charset="0"/>
                </a:rPr>
                <a:t>Việc bạn Hương dự định làm tối nay phụ thuộc vào một điều kiện, đó là: Hương đã làm hết bài tập trong chiều nay chưa? Nếu chiều nay Hương đã làm xong bài tập thì tối Hương sẽ xem ti vi. Nếu chiều nay Hương chưa làm xong bài tập thì tối nay Hương sẽ làm nốt bài </a:t>
              </a:r>
              <a:r>
                <a:rPr lang="vi-VN" sz="4000" dirty="0" smtClean="0">
                  <a:ea typeface="Arial" panose="020B0604020202020204" pitchFamily="34" charset="0"/>
                </a:rPr>
                <a:t>tập</a:t>
              </a:r>
              <a:r>
                <a:rPr lang="en-US" sz="4000" dirty="0" smtClean="0">
                  <a:ea typeface="Arial" panose="020B0604020202020204" pitchFamily="34" charset="0"/>
                </a:rPr>
                <a:t>.</a:t>
              </a:r>
              <a:endParaRPr lang="en-US" sz="4000" dirty="0"/>
            </a:p>
          </p:txBody>
        </p:sp>
      </p:grpSp>
      <p:pic>
        <p:nvPicPr>
          <p:cNvPr id="33" name="Picture 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65376" y="8088402"/>
            <a:ext cx="1641229" cy="1251437"/>
          </a:xfrm>
          <a:prstGeom prst="rect">
            <a:avLst/>
          </a:prstGeom>
        </p:spPr>
      </p:pic>
      <p:pic>
        <p:nvPicPr>
          <p:cNvPr id="34" name="Picture 32"/>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a:off x="983881" y="2940640"/>
            <a:ext cx="1711516" cy="3315285"/>
          </a:xfrm>
          <a:prstGeom prst="rect">
            <a:avLst/>
          </a:prstGeom>
        </p:spPr>
      </p:pic>
    </p:spTree>
    <p:extLst>
      <p:ext uri="{BB962C8B-B14F-4D97-AF65-F5344CB8AC3E}">
        <p14:creationId xmlns:p14="http://schemas.microsoft.com/office/powerpoint/2010/main" val="3750846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sp>
        <p:nvSpPr>
          <p:cNvPr id="7" name="AutoShape 7"/>
          <p:cNvSpPr/>
          <p:nvPr/>
        </p:nvSpPr>
        <p:spPr>
          <a:xfrm>
            <a:off x="16157597" y="-330309"/>
            <a:ext cx="1336541" cy="10903748"/>
          </a:xfrm>
          <a:prstGeom prst="rect">
            <a:avLst/>
          </a:prstGeom>
          <a:solidFill>
            <a:srgbClr val="2E5077"/>
          </a:solidFill>
        </p:spPr>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707116" flipH="1">
            <a:off x="15664509" y="6018063"/>
            <a:ext cx="2322716" cy="2747298"/>
          </a:xfrm>
          <a:prstGeom prst="rect">
            <a:avLst/>
          </a:prstGeom>
        </p:spPr>
      </p:pic>
      <p:sp>
        <p:nvSpPr>
          <p:cNvPr id="24" name="TextBox 24"/>
          <p:cNvSpPr txBox="1"/>
          <p:nvPr/>
        </p:nvSpPr>
        <p:spPr>
          <a:xfrm>
            <a:off x="3728534" y="3299010"/>
            <a:ext cx="1808241" cy="359073"/>
          </a:xfrm>
          <a:prstGeom prst="rect">
            <a:avLst/>
          </a:prstGeom>
        </p:spPr>
        <p:txBody>
          <a:bodyPr lIns="0" tIns="0" rIns="0" bIns="0" rtlCol="0" anchor="t">
            <a:spAutoFit/>
          </a:bodyPr>
          <a:lstStyle/>
          <a:p>
            <a:pPr algn="ctr" defTabSz="1285921">
              <a:lnSpc>
                <a:spcPts val="2811"/>
              </a:lnSpc>
            </a:pPr>
            <a:r>
              <a:rPr lang="en-US" sz="2811">
                <a:solidFill>
                  <a:srgbClr val="FFFFFF"/>
                </a:solidFill>
                <a:latin typeface="Bryndan Write"/>
              </a:rPr>
              <a:t>Activity</a:t>
            </a:r>
          </a:p>
        </p:txBody>
      </p:sp>
      <p:sp>
        <p:nvSpPr>
          <p:cNvPr id="25" name="Rectangle 24"/>
          <p:cNvSpPr/>
          <p:nvPr/>
        </p:nvSpPr>
        <p:spPr>
          <a:xfrm>
            <a:off x="763336" y="464465"/>
            <a:ext cx="4289957" cy="1402435"/>
          </a:xfrm>
          <a:prstGeom prst="rect">
            <a:avLst/>
          </a:prstGeom>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VẬN DỤNG</a:t>
            </a:r>
            <a:endParaRPr lang="en-US" sz="6000" b="1" dirty="0">
              <a:solidFill>
                <a:srgbClr val="1F497D"/>
              </a:solidFill>
              <a:latin typeface="Arial" panose="020B0604020202020204" pitchFamily="34" charset="0"/>
              <a:cs typeface="Arial" panose="020B0604020202020204" pitchFamily="34" charset="0"/>
            </a:endParaRPr>
          </a:p>
        </p:txBody>
      </p:sp>
      <p:sp>
        <p:nvSpPr>
          <p:cNvPr id="26" name="Rectangle 25"/>
          <p:cNvSpPr/>
          <p:nvPr/>
        </p:nvSpPr>
        <p:spPr>
          <a:xfrm>
            <a:off x="763336" y="2213908"/>
            <a:ext cx="14630400" cy="1938992"/>
          </a:xfrm>
          <a:prstGeom prst="rect">
            <a:avLst/>
          </a:prstGeom>
        </p:spPr>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Sử dụng cách nói “Nếu... thì...”, em hãy nêu cách làm trong một số có ba chữ số đến hàng chục. Cho một vài ví dụ minh họa.</a:t>
            </a:r>
            <a:endParaRPr lang="en-US" sz="4000" dirty="0">
              <a:effectLst/>
              <a:ea typeface="Arial" panose="020B0604020202020204" pitchFamily="34" charset="0"/>
              <a:cs typeface="Times New Roman" panose="02020603050405020304" pitchFamily="18" charset="0"/>
            </a:endParaRPr>
          </a:p>
        </p:txBody>
      </p:sp>
      <p:pic>
        <p:nvPicPr>
          <p:cNvPr id="27" name="Picture 26"/>
          <p:cNvPicPr>
            <a:picLocks noChangeAspect="1"/>
          </p:cNvPicPr>
          <p:nvPr/>
        </p:nvPicPr>
        <p:blipFill>
          <a:blip r:embed="rId6"/>
          <a:stretch>
            <a:fillRect/>
          </a:stretch>
        </p:blipFill>
        <p:spPr>
          <a:xfrm>
            <a:off x="14501712" y="1148276"/>
            <a:ext cx="1171773" cy="1023424"/>
          </a:xfrm>
          <a:prstGeom prst="rect">
            <a:avLst/>
          </a:prstGeom>
        </p:spPr>
      </p:pic>
      <p:grpSp>
        <p:nvGrpSpPr>
          <p:cNvPr id="32" name="Group 31"/>
          <p:cNvGrpSpPr/>
          <p:nvPr/>
        </p:nvGrpSpPr>
        <p:grpSpPr>
          <a:xfrm>
            <a:off x="1556375" y="5145723"/>
            <a:ext cx="13716000" cy="4264977"/>
            <a:chOff x="457200" y="5753100"/>
            <a:chExt cx="13716000" cy="4264977"/>
          </a:xfrm>
        </p:grpSpPr>
        <p:sp>
          <p:nvSpPr>
            <p:cNvPr id="31" name="Rounded Rectangle 30"/>
            <p:cNvSpPr/>
            <p:nvPr/>
          </p:nvSpPr>
          <p:spPr>
            <a:xfrm>
              <a:off x="457200" y="5753100"/>
              <a:ext cx="13716000" cy="4264977"/>
            </a:xfrm>
            <a:prstGeom prst="roundRect">
              <a:avLst/>
            </a:prstGeom>
            <a:solidFill>
              <a:schemeClr val="tx2">
                <a:lumMod val="20000"/>
                <a:lumOff val="80000"/>
              </a:schemeClr>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Rectangle 27"/>
            <p:cNvSpPr/>
            <p:nvPr/>
          </p:nvSpPr>
          <p:spPr>
            <a:xfrm>
              <a:off x="990600" y="6054743"/>
              <a:ext cx="12484185" cy="3785652"/>
            </a:xfrm>
            <a:prstGeom prst="rect">
              <a:avLst/>
            </a:prstGeom>
          </p:spPr>
          <p:txBody>
            <a:bodyPr wrap="square">
              <a:spAutoFit/>
            </a:bodyPr>
            <a:lstStyle/>
            <a:p>
              <a:pPr algn="just">
                <a:lnSpc>
                  <a:spcPct val="150000"/>
                </a:lnSpc>
                <a:spcBef>
                  <a:spcPts val="100"/>
                </a:spcBef>
                <a:spcAft>
                  <a:spcPts val="100"/>
                </a:spcAft>
              </a:pPr>
              <a:r>
                <a:rPr lang="vi-VN" sz="4000" b="1" dirty="0">
                  <a:solidFill>
                    <a:srgbClr val="000000"/>
                  </a:solidFill>
                  <a:ea typeface="Arial" panose="020B0604020202020204" pitchFamily="34" charset="0"/>
                  <a:cs typeface="Times New Roman" panose="02020603050405020304" pitchFamily="18" charset="0"/>
                </a:rPr>
                <a:t>Nếu </a:t>
              </a:r>
              <a:r>
                <a:rPr lang="vi-VN" sz="4000" dirty="0">
                  <a:solidFill>
                    <a:srgbClr val="000000"/>
                  </a:solidFill>
                  <a:ea typeface="Arial" panose="020B0604020202020204" pitchFamily="34" charset="0"/>
                  <a:cs typeface="Times New Roman" panose="02020603050405020304" pitchFamily="18" charset="0"/>
                </a:rPr>
                <a:t>chữ số ở hàng đơn vị nhỏ hơn 5 </a:t>
              </a:r>
              <a:r>
                <a:rPr lang="vi-VN" sz="4000" b="1" dirty="0">
                  <a:solidFill>
                    <a:srgbClr val="000000"/>
                  </a:solidFill>
                  <a:ea typeface="Arial" panose="020B0604020202020204" pitchFamily="34" charset="0"/>
                  <a:cs typeface="Times New Roman" panose="02020603050405020304" pitchFamily="18" charset="0"/>
                </a:rPr>
                <a:t>thì </a:t>
              </a:r>
              <a:r>
                <a:rPr lang="vi-VN" sz="4000" dirty="0">
                  <a:solidFill>
                    <a:srgbClr val="000000"/>
                  </a:solidFill>
                  <a:ea typeface="Arial" panose="020B0604020202020204" pitchFamily="34" charset="0"/>
                  <a:cs typeface="Times New Roman" panose="02020603050405020304" pitchFamily="18" charset="0"/>
                </a:rPr>
                <a:t>thay chữ số ở hàng đơn vị bằng chữ số 0. Ngược lại, </a:t>
              </a:r>
              <a:r>
                <a:rPr lang="vi-VN" sz="4000" b="1" dirty="0">
                  <a:solidFill>
                    <a:srgbClr val="000000"/>
                  </a:solidFill>
                  <a:ea typeface="Arial" panose="020B0604020202020204" pitchFamily="34" charset="0"/>
                  <a:cs typeface="Times New Roman" panose="02020603050405020304" pitchFamily="18" charset="0"/>
                </a:rPr>
                <a:t>Nếu </a:t>
              </a:r>
              <a:r>
                <a:rPr lang="vi-VN" sz="4000" dirty="0">
                  <a:solidFill>
                    <a:srgbClr val="000000"/>
                  </a:solidFill>
                  <a:ea typeface="Arial" panose="020B0604020202020204" pitchFamily="34" charset="0"/>
                  <a:cs typeface="Times New Roman" panose="02020603050405020304" pitchFamily="18" charset="0"/>
                </a:rPr>
                <a:t>chữ số ở hàng đơn vị bằng hoặc lớn hơn 5 </a:t>
              </a:r>
              <a:r>
                <a:rPr lang="vi-VN" sz="4000" b="1" dirty="0">
                  <a:solidFill>
                    <a:srgbClr val="000000"/>
                  </a:solidFill>
                  <a:ea typeface="Arial" panose="020B0604020202020204" pitchFamily="34" charset="0"/>
                  <a:cs typeface="Times New Roman" panose="02020603050405020304" pitchFamily="18" charset="0"/>
                </a:rPr>
                <a:t>thì </a:t>
              </a:r>
              <a:r>
                <a:rPr lang="vi-VN" sz="4000" dirty="0">
                  <a:solidFill>
                    <a:srgbClr val="000000"/>
                  </a:solidFill>
                  <a:ea typeface="Arial" panose="020B0604020202020204" pitchFamily="34" charset="0"/>
                  <a:cs typeface="Times New Roman" panose="02020603050405020304" pitchFamily="18" charset="0"/>
                </a:rPr>
                <a:t>tăng chữ số ở hàng chục lên 1 và thay chữ số ở hàng đơn vị bằng 0.</a:t>
              </a:r>
              <a:endParaRPr lang="en-US" sz="4000" dirty="0">
                <a:effectLst/>
                <a:ea typeface="Arial" panose="020B0604020202020204" pitchFamily="34" charset="0"/>
                <a:cs typeface="Times New Roman" panose="02020603050405020304" pitchFamily="18" charset="0"/>
              </a:endParaRPr>
            </a:p>
          </p:txBody>
        </p:sp>
      </p:grpSp>
      <p:pic>
        <p:nvPicPr>
          <p:cNvPr id="30"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449876" y="4823828"/>
            <a:ext cx="1912312" cy="997285"/>
          </a:xfrm>
          <a:prstGeom prst="rect">
            <a:avLst/>
          </a:prstGeom>
        </p:spPr>
      </p:pic>
      <p:pic>
        <p:nvPicPr>
          <p:cNvPr id="33"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31622">
            <a:off x="-1025744" y="-318722"/>
            <a:ext cx="3107145" cy="1965975"/>
          </a:xfrm>
          <a:prstGeom prst="rect">
            <a:avLst/>
          </a:prstGeom>
        </p:spPr>
      </p:pic>
      <p:pic>
        <p:nvPicPr>
          <p:cNvPr id="34"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281706" flipH="1">
            <a:off x="6365966" y="-934866"/>
            <a:ext cx="1943799" cy="2646261"/>
          </a:xfrm>
          <a:prstGeom prst="rect">
            <a:avLst/>
          </a:prstGeom>
        </p:spPr>
      </p:pic>
    </p:spTree>
    <p:extLst>
      <p:ext uri="{BB962C8B-B14F-4D97-AF65-F5344CB8AC3E}">
        <p14:creationId xmlns:p14="http://schemas.microsoft.com/office/powerpoint/2010/main" val="1911740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5077"/>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4876636" y="-437430"/>
            <a:ext cx="1644696" cy="313275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33400" y="5448300"/>
            <a:ext cx="3951317" cy="503061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202429" y="8459248"/>
            <a:ext cx="7817318" cy="229246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78803">
            <a:off x="15597319" y="7990690"/>
            <a:ext cx="3581497" cy="2708914"/>
          </a:xfrm>
          <a:prstGeom prst="rect">
            <a:avLst/>
          </a:prstGeom>
        </p:spPr>
      </p:pic>
      <p:sp>
        <p:nvSpPr>
          <p:cNvPr id="10" name="Pentagon 9"/>
          <p:cNvSpPr/>
          <p:nvPr/>
        </p:nvSpPr>
        <p:spPr>
          <a:xfrm>
            <a:off x="5486308" y="3204776"/>
            <a:ext cx="7514866" cy="199702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Ôn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tập</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lại</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nội</a:t>
            </a:r>
            <a:r>
              <a:rPr lang="en-US" sz="4000" dirty="0" smtClean="0">
                <a:solidFill>
                  <a:schemeClr val="tx1"/>
                </a:solidFill>
                <a:latin typeface="Arial" panose="020B0604020202020204" pitchFamily="34" charset="0"/>
                <a:cs typeface="Arial" panose="020B0604020202020204" pitchFamily="34" charset="0"/>
              </a:rPr>
              <a:t> dung </a:t>
            </a:r>
            <a:r>
              <a:rPr lang="en-US" sz="4000" dirty="0" err="1" smtClean="0">
                <a:solidFill>
                  <a:schemeClr val="tx1"/>
                </a:solidFill>
                <a:latin typeface="Arial" panose="020B0604020202020204" pitchFamily="34" charset="0"/>
                <a:cs typeface="Arial" panose="020B0604020202020204" pitchFamily="34" charset="0"/>
              </a:rPr>
              <a:t>bài</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học</a:t>
            </a:r>
            <a:r>
              <a:rPr lang="en-US" sz="4000" dirty="0" smtClean="0">
                <a:solidFill>
                  <a:schemeClr val="tx1"/>
                </a:solidFill>
                <a:latin typeface="Arial" panose="020B0604020202020204" pitchFamily="34" charset="0"/>
                <a:cs typeface="Arial" panose="020B0604020202020204" pitchFamily="34" charset="0"/>
              </a:rPr>
              <a:t> </a:t>
            </a:r>
          </a:p>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ngày</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hôm</a:t>
            </a:r>
            <a:r>
              <a:rPr lang="en-US" sz="4000" dirty="0" smtClean="0">
                <a:solidFill>
                  <a:schemeClr val="tx1"/>
                </a:solidFill>
                <a:latin typeface="Arial" panose="020B0604020202020204" pitchFamily="34" charset="0"/>
                <a:cs typeface="Arial" panose="020B0604020202020204" pitchFamily="34" charset="0"/>
              </a:rPr>
              <a:t> nay</a:t>
            </a:r>
            <a:endParaRPr lang="en-US" sz="40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5507926" y="6252090"/>
            <a:ext cx="7493248" cy="2252004"/>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4500" dirty="0" err="1" smtClean="0">
                <a:solidFill>
                  <a:schemeClr val="tx1"/>
                </a:solidFill>
                <a:latin typeface="Arial" panose="020B0604020202020204" pitchFamily="34" charset="0"/>
                <a:cs typeface="Arial" panose="020B0604020202020204" pitchFamily="34" charset="0"/>
              </a:rPr>
              <a:t>Soạn</a:t>
            </a:r>
            <a:r>
              <a:rPr lang="en-US" sz="4500"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Bài</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smtClean="0">
                <a:solidFill>
                  <a:schemeClr val="tx1"/>
                </a:solidFill>
                <a:latin typeface="Arial" panose="020B0604020202020204" pitchFamily="34" charset="0"/>
                <a:cs typeface="Arial" panose="020B0604020202020204" pitchFamily="34" charset="0"/>
              </a:rPr>
              <a:t>3. </a:t>
            </a:r>
            <a:r>
              <a:rPr lang="en-US" sz="4500" b="1" i="1" dirty="0" err="1" smtClean="0">
                <a:solidFill>
                  <a:schemeClr val="tx1"/>
                </a:solidFill>
                <a:latin typeface="Arial" panose="020B0604020202020204" pitchFamily="34" charset="0"/>
                <a:cs typeface="Arial" panose="020B0604020202020204" pitchFamily="34" charset="0"/>
              </a:rPr>
              <a:t>Em</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tập</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làm</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người</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chỉ</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huy</a:t>
            </a:r>
            <a:r>
              <a:rPr lang="en-US" sz="4500" b="1" i="1" dirty="0" smtClean="0">
                <a:solidFill>
                  <a:schemeClr val="tx1"/>
                </a:solidFill>
                <a:latin typeface="Arial" panose="020B0604020202020204" pitchFamily="34" charset="0"/>
                <a:cs typeface="Arial" panose="020B0604020202020204" pitchFamily="34" charset="0"/>
              </a:rPr>
              <a:t> </a:t>
            </a:r>
            <a:r>
              <a:rPr lang="en-US" sz="4500" b="1" i="1" dirty="0" err="1" smtClean="0">
                <a:solidFill>
                  <a:schemeClr val="tx1"/>
                </a:solidFill>
                <a:latin typeface="Arial" panose="020B0604020202020204" pitchFamily="34" charset="0"/>
                <a:cs typeface="Arial" panose="020B0604020202020204" pitchFamily="34" charset="0"/>
              </a:rPr>
              <a:t>giỏi</a:t>
            </a:r>
            <a:endParaRPr lang="en-US" sz="4500" b="1" i="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820317" y="752050"/>
            <a:ext cx="8191666" cy="1402435"/>
          </a:xfrm>
          <a:prstGeom prst="rect">
            <a:avLst/>
          </a:prstGeom>
        </p:spPr>
        <p:txBody>
          <a:bodyPr wrap="none">
            <a:spAutoFit/>
          </a:bodyPr>
          <a:lstStyle/>
          <a:p>
            <a:pPr lvl="0" algn="ctr">
              <a:lnSpc>
                <a:spcPts val="11787"/>
              </a:lnSpc>
              <a:defRPr/>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70212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82829">
            <a:off x="14576056" y="838698"/>
            <a:ext cx="2533077" cy="16027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54489" y="5190887"/>
            <a:ext cx="2442045" cy="39158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52" t="252"/>
          <a:stretch>
            <a:fillRect/>
          </a:stretch>
        </p:blipFill>
        <p:spPr>
          <a:xfrm rot="5400000" flipH="1">
            <a:off x="8149499" y="2310403"/>
            <a:ext cx="1718356" cy="1476712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02" r="102"/>
          <a:stretch>
            <a:fillRect/>
          </a:stretch>
        </p:blipFill>
        <p:spPr>
          <a:xfrm rot="5400000">
            <a:off x="8260265" y="2647997"/>
            <a:ext cx="1695264" cy="1456868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18103" y="-3776504"/>
            <a:ext cx="4956861" cy="709967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65734">
            <a:off x="13994021" y="-1228276"/>
            <a:ext cx="2533092" cy="3448516"/>
          </a:xfrm>
          <a:prstGeom prst="rect">
            <a:avLst/>
          </a:prstGeom>
        </p:spPr>
      </p:pic>
      <p:sp>
        <p:nvSpPr>
          <p:cNvPr id="9" name="Rectangle 8"/>
          <p:cNvSpPr/>
          <p:nvPr/>
        </p:nvSpPr>
        <p:spPr>
          <a:xfrm>
            <a:off x="2667000" y="1895713"/>
            <a:ext cx="13030200" cy="3323987"/>
          </a:xfrm>
          <a:prstGeom prst="rect">
            <a:avLst/>
          </a:prstGeom>
        </p:spPr>
        <p:txBody>
          <a:bodyPr wrap="square">
            <a:spAutoFit/>
          </a:bodyPr>
          <a:lstStyle/>
          <a:p>
            <a:pPr lvl="0" algn="ctr">
              <a:lnSpc>
                <a:spcPct val="150000"/>
              </a:lnSpc>
            </a:pPr>
            <a:r>
              <a:rPr lang="en-US" sz="7200" b="1" dirty="0">
                <a:solidFill>
                  <a:prstClr val="black"/>
                </a:solidFill>
                <a:latin typeface="Arial" panose="020B0604020202020204" pitchFamily="34" charset="0"/>
                <a:cs typeface="Arial" panose="020B0604020202020204" pitchFamily="34" charset="0"/>
              </a:rPr>
              <a:t>CẢM ƠN CÁC EM </a:t>
            </a:r>
            <a:endParaRPr lang="en-US" sz="72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200" b="1" dirty="0" smtClean="0">
                <a:solidFill>
                  <a:prstClr val="black"/>
                </a:solidFill>
                <a:latin typeface="Arial" panose="020B0604020202020204" pitchFamily="34" charset="0"/>
                <a:cs typeface="Arial" panose="020B0604020202020204" pitchFamily="34" charset="0"/>
              </a:rPr>
              <a:t>ĐÃ </a:t>
            </a:r>
            <a:r>
              <a:rPr lang="en-US" sz="7200" b="1" dirty="0">
                <a:solidFill>
                  <a:prstClr val="black"/>
                </a:solidFill>
                <a:latin typeface="Arial" panose="020B0604020202020204" pitchFamily="34" charset="0"/>
                <a:cs typeface="Arial" panose="020B0604020202020204" pitchFamily="34" charset="0"/>
              </a:rPr>
              <a:t>LẮNG </a:t>
            </a:r>
            <a:r>
              <a:rPr lang="en-US" sz="7200" b="1" dirty="0" smtClean="0">
                <a:solidFill>
                  <a:prstClr val="black"/>
                </a:solidFill>
                <a:latin typeface="Arial" panose="020B0604020202020204" pitchFamily="34" charset="0"/>
                <a:cs typeface="Arial" panose="020B0604020202020204" pitchFamily="34" charset="0"/>
              </a:rPr>
              <a:t>NGHE BÀI HỌC!</a:t>
            </a:r>
            <a:endParaRPr lang="en-US" sz="7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67724"/>
      </p:ext>
    </p:extLst>
  </p:cSld>
  <p:clrMapOvr>
    <a:masterClrMapping/>
  </p:clrMapOvr>
  <mc:AlternateContent xmlns:mc="http://schemas.openxmlformats.org/markup-compatibility/2006">
    <mc:Choice xmlns:p15="http://schemas.microsoft.com/office/powerpoint/2012/main" Requires="p15">
      <p:transition spd="med">
        <p15:prstTrans prst="peelOff" invX="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38189">
            <a:off x="15983689" y="5885852"/>
            <a:ext cx="2863496" cy="338693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61800">
            <a:off x="12145662" y="-1944129"/>
            <a:ext cx="4410679" cy="333557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33645" b="59960"/>
          <a:stretch>
            <a:fillRect/>
          </a:stretch>
        </p:blipFill>
        <p:spPr>
          <a:xfrm>
            <a:off x="17068800" y="2072187"/>
            <a:ext cx="469634" cy="4480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33400" y="688503"/>
            <a:ext cx="2635907" cy="912683"/>
          </a:xfrm>
          <a:prstGeom prst="rect">
            <a:avLst/>
          </a:prstGeom>
        </p:spPr>
      </p:pic>
      <p:sp>
        <p:nvSpPr>
          <p:cNvPr id="14" name="Rectangle 13"/>
          <p:cNvSpPr/>
          <p:nvPr/>
        </p:nvSpPr>
        <p:spPr>
          <a:xfrm>
            <a:off x="6629400" y="266700"/>
            <a:ext cx="4900701" cy="1605568"/>
          </a:xfrm>
          <a:prstGeom prst="rect">
            <a:avLst/>
          </a:prstGeom>
        </p:spPr>
        <p:txBody>
          <a:bodyPr wrap="none">
            <a:spAutoFit/>
          </a:bodyPr>
          <a:lstStyle/>
          <a:p>
            <a:pPr lvl="0" algn="ctr">
              <a:lnSpc>
                <a:spcPts val="11787"/>
              </a:lnSpc>
              <a:defRPr/>
            </a:pPr>
            <a:r>
              <a:rPr lang="en-US" sz="6000" b="1" dirty="0">
                <a:solidFill>
                  <a:srgbClr val="1F497D"/>
                </a:solidFill>
                <a:latin typeface="Arial" panose="020B0604020202020204" pitchFamily="34" charset="0"/>
                <a:cs typeface="Arial" panose="020B0604020202020204" pitchFamily="34" charset="0"/>
              </a:rPr>
              <a:t>KHỞI ĐỘNG </a:t>
            </a:r>
          </a:p>
        </p:txBody>
      </p:sp>
      <p:sp>
        <p:nvSpPr>
          <p:cNvPr id="15" name="Rectangle 14"/>
          <p:cNvSpPr/>
          <p:nvPr/>
        </p:nvSpPr>
        <p:spPr>
          <a:xfrm>
            <a:off x="2955251" y="2476500"/>
            <a:ext cx="12328666" cy="1015663"/>
          </a:xfrm>
          <a:prstGeom prst="rect">
            <a:avLst/>
          </a:prstGeom>
          <a:noFill/>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vi-VN" sz="4000" dirty="0">
                <a:solidFill>
                  <a:srgbClr val="000000"/>
                </a:solidFill>
                <a:ea typeface="Arial" panose="020B0604020202020204" pitchFamily="34" charset="0"/>
                <a:cs typeface="Times New Roman" panose="02020603050405020304" pitchFamily="18" charset="0"/>
              </a:rPr>
              <a:t>Em hãy đưa ra các câu nói sử dụng “Nếu... thì...”.</a:t>
            </a:r>
            <a:endParaRPr lang="en-US" sz="4000" dirty="0">
              <a:effectLst/>
              <a:ea typeface="Arial" panose="020B0604020202020204" pitchFamily="34" charset="0"/>
              <a:cs typeface="Times New Roman" panose="02020603050405020304" pitchFamily="18" charset="0"/>
            </a:endParaRPr>
          </a:p>
        </p:txBody>
      </p:sp>
      <p:pic>
        <p:nvPicPr>
          <p:cNvPr id="16" name="Picture 9"/>
          <p:cNvPicPr>
            <a:picLocks noChangeAspect="1"/>
          </p:cNvPicPr>
          <p:nvPr/>
        </p:nvPicPr>
        <p:blipFill>
          <a:blip r:embed="rId16"/>
          <a:srcRect/>
          <a:stretch>
            <a:fillRect/>
          </a:stretch>
        </p:blipFill>
        <p:spPr>
          <a:xfrm>
            <a:off x="533400" y="4229100"/>
            <a:ext cx="3352800" cy="5429635"/>
          </a:xfrm>
          <a:prstGeom prst="rect">
            <a:avLst/>
          </a:prstGeom>
        </p:spPr>
      </p:pic>
      <p:pic>
        <p:nvPicPr>
          <p:cNvPr id="17" name="Picture 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8776">
            <a:off x="13054435" y="8006825"/>
            <a:ext cx="5851041" cy="2501319"/>
          </a:xfrm>
          <a:prstGeom prst="rect">
            <a:avLst/>
          </a:prstGeom>
        </p:spPr>
      </p:pic>
      <p:sp>
        <p:nvSpPr>
          <p:cNvPr id="19" name="Rectangle 18"/>
          <p:cNvSpPr/>
          <p:nvPr/>
        </p:nvSpPr>
        <p:spPr>
          <a:xfrm>
            <a:off x="4373281" y="5303530"/>
            <a:ext cx="10337799" cy="2887970"/>
          </a:xfrm>
          <a:prstGeom prst="rect">
            <a:avLst/>
          </a:prstGeom>
        </p:spPr>
        <p:txBody>
          <a:bodyPr wrap="square">
            <a:spAutoFit/>
          </a:bodyPr>
          <a:lstStyle/>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trời mưa thì em được nghỉ học.</a:t>
            </a:r>
            <a:endParaRPr lang="en-US" sz="4000" dirty="0">
              <a:ea typeface="Arial" panose="020B060402020202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em được điểm cao bố mẹ sẽ thưởng cho em một chiếc máy bay.</a:t>
            </a:r>
            <a:endParaRPr lang="en-US" sz="4000" dirty="0">
              <a:effectLst/>
              <a:ea typeface="Arial" panose="020B0604020202020204" pitchFamily="34" charset="0"/>
              <a:cs typeface="Times New Roman" panose="02020603050405020304" pitchFamily="18" charset="0"/>
            </a:endParaRPr>
          </a:p>
        </p:txBody>
      </p:sp>
      <p:sp>
        <p:nvSpPr>
          <p:cNvPr id="20" name="TextBox 19"/>
          <p:cNvSpPr txBox="1"/>
          <p:nvPr/>
        </p:nvSpPr>
        <p:spPr>
          <a:xfrm>
            <a:off x="8001000" y="4359414"/>
            <a:ext cx="182880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8900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507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81173">
            <a:off x="-481960" y="5348959"/>
            <a:ext cx="3413879" cy="451354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44937" y="4928869"/>
            <a:ext cx="3457263" cy="493894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19697">
            <a:off x="12825406" y="-1217594"/>
            <a:ext cx="3420766" cy="372328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52883"/>
          <a:stretch>
            <a:fillRect/>
          </a:stretch>
        </p:blipFill>
        <p:spPr>
          <a:xfrm>
            <a:off x="10914329" y="8837768"/>
            <a:ext cx="8493110" cy="144923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743565">
            <a:off x="1687267" y="8067344"/>
            <a:ext cx="2387323" cy="341934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14620" r="33645" b="60051"/>
          <a:stretch>
            <a:fillRect/>
          </a:stretch>
        </p:blipFill>
        <p:spPr>
          <a:xfrm>
            <a:off x="3314701" y="1028700"/>
            <a:ext cx="558429" cy="681773"/>
          </a:xfrm>
          <a:prstGeom prst="rect">
            <a:avLst/>
          </a:prstGeom>
        </p:spPr>
      </p:pic>
      <p:sp>
        <p:nvSpPr>
          <p:cNvPr id="9" name="Rounded Rectangle 8"/>
          <p:cNvSpPr/>
          <p:nvPr/>
        </p:nvSpPr>
        <p:spPr>
          <a:xfrm>
            <a:off x="2415349" y="952500"/>
            <a:ext cx="13202421" cy="2184418"/>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CHỦ ĐỀ F1. THỰC HIỆN CÔNG VIỆC THEO </a:t>
            </a:r>
            <a:endParaRPr lang="en-US" sz="4000" b="1" dirty="0" smtClean="0">
              <a:solidFill>
                <a:schemeClr val="tx1"/>
              </a:solidFill>
              <a:cs typeface="Arial" panose="020B0604020202020204" pitchFamily="34" charset="0"/>
            </a:endParaRPr>
          </a:p>
          <a:p>
            <a:pPr algn="ctr">
              <a:lnSpc>
                <a:spcPct val="150000"/>
              </a:lnSpc>
            </a:pPr>
            <a:r>
              <a:rPr lang="vi-VN" sz="4000" b="1" dirty="0" smtClean="0">
                <a:solidFill>
                  <a:schemeClr val="tx1"/>
                </a:solidFill>
                <a:cs typeface="Arial" panose="020B0604020202020204" pitchFamily="34" charset="0"/>
              </a:rPr>
              <a:t>CÁC </a:t>
            </a:r>
            <a:r>
              <a:rPr lang="vi-VN" sz="4000" b="1" dirty="0">
                <a:solidFill>
                  <a:schemeClr val="tx1"/>
                </a:solidFill>
                <a:cs typeface="Arial" panose="020B0604020202020204" pitchFamily="34" charset="0"/>
              </a:rPr>
              <a:t>BƯỚC</a:t>
            </a:r>
            <a:endParaRPr lang="en-US" sz="4000" b="1" dirty="0" smtClean="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905000" y="3619500"/>
            <a:ext cx="13967651" cy="2691250"/>
          </a:xfrm>
          <a:prstGeom prst="rect">
            <a:avLst/>
          </a:prstGeom>
          <a:noFill/>
        </p:spPr>
        <p:txBody>
          <a:bodyPr wrap="square" rtlCol="0">
            <a:spAutoFit/>
          </a:bodyPr>
          <a:lstStyle/>
          <a:p>
            <a:pPr algn="ctr">
              <a:lnSpc>
                <a:spcPct val="150000"/>
              </a:lnSpc>
            </a:pPr>
            <a:r>
              <a:rPr lang="en-US" sz="6000" b="1" dirty="0">
                <a:solidFill>
                  <a:schemeClr val="bg1"/>
                </a:solidFill>
                <a:latin typeface="Arial" panose="020B0604020202020204" pitchFamily="34" charset="0"/>
                <a:cs typeface="Arial" panose="020B0604020202020204" pitchFamily="34" charset="0"/>
              </a:rPr>
              <a:t>BÀI 2. THỰC HIỆN MỘT VIỆC </a:t>
            </a:r>
            <a:endParaRPr lang="en-US" sz="6000" b="1" dirty="0" smtClean="0">
              <a:solidFill>
                <a:schemeClr val="bg1"/>
              </a:solidFill>
              <a:latin typeface="Arial" panose="020B0604020202020204" pitchFamily="34" charset="0"/>
              <a:cs typeface="Arial" panose="020B0604020202020204" pitchFamily="34" charset="0"/>
            </a:endParaRPr>
          </a:p>
          <a:p>
            <a:pPr algn="ctr">
              <a:lnSpc>
                <a:spcPct val="150000"/>
              </a:lnSpc>
            </a:pPr>
            <a:r>
              <a:rPr lang="en-US" sz="6000" b="1" dirty="0" smtClean="0">
                <a:solidFill>
                  <a:schemeClr val="bg1"/>
                </a:solidFill>
                <a:latin typeface="Arial" panose="020B0604020202020204" pitchFamily="34" charset="0"/>
                <a:cs typeface="Arial" panose="020B0604020202020204" pitchFamily="34" charset="0"/>
              </a:rPr>
              <a:t>TÙY </a:t>
            </a:r>
            <a:r>
              <a:rPr lang="en-US" sz="6000" b="1" dirty="0">
                <a:solidFill>
                  <a:schemeClr val="bg1"/>
                </a:solidFill>
                <a:latin typeface="Arial" panose="020B0604020202020204" pitchFamily="34" charset="0"/>
                <a:cs typeface="Arial" panose="020B0604020202020204" pitchFamily="34" charset="0"/>
              </a:rPr>
              <a:t>THUỘC VÀO ĐIỀU KIỆN</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723868"/>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09220" flipH="1">
            <a:off x="14977639" y="-418594"/>
            <a:ext cx="2289956" cy="270855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194659" flipH="1">
            <a:off x="1209876" y="-351972"/>
            <a:ext cx="308560" cy="204467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706407">
            <a:off x="330820" y="7762931"/>
            <a:ext cx="2818641" cy="3495990"/>
          </a:xfrm>
          <a:prstGeom prst="rect">
            <a:avLst/>
          </a:prstGeom>
        </p:spPr>
      </p:pic>
      <p:pic>
        <p:nvPicPr>
          <p:cNvPr id="17" name="Picture 1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507374">
            <a:off x="1047782" y="45383"/>
            <a:ext cx="2693734" cy="1704399"/>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88160" y="9189963"/>
            <a:ext cx="2635907" cy="912683"/>
          </a:xfrm>
          <a:prstGeom prst="rect">
            <a:avLst/>
          </a:prstGeom>
        </p:spPr>
      </p:pic>
      <p:pic>
        <p:nvPicPr>
          <p:cNvPr id="25" name="Picture 6"/>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12979" y="7999542"/>
            <a:ext cx="2159688" cy="1646762"/>
          </a:xfrm>
          <a:prstGeom prst="rect">
            <a:avLst/>
          </a:prstGeom>
        </p:spPr>
      </p:pic>
      <p:sp>
        <p:nvSpPr>
          <p:cNvPr id="24" name="Rectangle 23"/>
          <p:cNvSpPr/>
          <p:nvPr/>
        </p:nvSpPr>
        <p:spPr>
          <a:xfrm>
            <a:off x="5587320" y="495300"/>
            <a:ext cx="7494359" cy="1605568"/>
          </a:xfrm>
          <a:prstGeom prst="rect">
            <a:avLst/>
          </a:prstGeom>
          <a:noFill/>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NỘI DUNG BÀI HỌC</a:t>
            </a:r>
            <a:endParaRPr lang="en-US" sz="6000" b="1" dirty="0">
              <a:solidFill>
                <a:srgbClr val="1F497D"/>
              </a:solidFill>
              <a:latin typeface="Arial" panose="020B0604020202020204" pitchFamily="34" charset="0"/>
              <a:cs typeface="Arial" panose="020B0604020202020204" pitchFamily="34" charset="0"/>
            </a:endParaRPr>
          </a:p>
        </p:txBody>
      </p:sp>
      <p:sp>
        <p:nvSpPr>
          <p:cNvPr id="26" name="TextBox 25"/>
          <p:cNvSpPr txBox="1"/>
          <p:nvPr/>
        </p:nvSpPr>
        <p:spPr>
          <a:xfrm>
            <a:off x="3352800" y="2324100"/>
            <a:ext cx="11963400" cy="6247864"/>
          </a:xfrm>
          <a:prstGeom prst="rect">
            <a:avLst/>
          </a:prstGeom>
          <a:noFill/>
        </p:spPr>
        <p:txBody>
          <a:bodyPr wrap="square" rtlCol="0">
            <a:spAutoFit/>
          </a:bodyPr>
          <a:lstStyle/>
          <a:p>
            <a:pPr marL="1028700" indent="-1028700">
              <a:lnSpc>
                <a:spcPct val="200000"/>
              </a:lnSpc>
              <a:buFont typeface="+mj-lt"/>
              <a:buAutoNum type="romanUcPeriod"/>
            </a:pPr>
            <a:r>
              <a:rPr lang="en-US" sz="4000" b="1" dirty="0" smtClean="0">
                <a:latin typeface="Arial" panose="020B0604020202020204" pitchFamily="34" charset="0"/>
                <a:cs typeface="Arial" panose="020B0604020202020204" pitchFamily="34" charset="0"/>
              </a:rPr>
              <a:t>KHỞI ĐỘNG</a:t>
            </a:r>
          </a:p>
          <a:p>
            <a:pPr marL="1028700" indent="-1028700">
              <a:lnSpc>
                <a:spcPct val="200000"/>
              </a:lnSpc>
              <a:buFont typeface="+mj-lt"/>
              <a:buAutoNum type="romanUcPeriod"/>
            </a:pPr>
            <a:r>
              <a:rPr lang="en-US" sz="4000" b="1" dirty="0" smtClean="0">
                <a:latin typeface="Arial" panose="020B0604020202020204" pitchFamily="34" charset="0"/>
                <a:cs typeface="Arial" panose="020B0604020202020204" pitchFamily="34" charset="0"/>
              </a:rPr>
              <a:t>KHÁM PHÁ </a:t>
            </a:r>
          </a:p>
          <a:p>
            <a:pPr marL="1828800" lvl="2" indent="-914400">
              <a:lnSpc>
                <a:spcPct val="200000"/>
              </a:lnSpc>
              <a:buFont typeface="+mj-lt"/>
              <a:buAutoNum type="arabicPeriod"/>
            </a:pPr>
            <a:r>
              <a:rPr lang="en-US" sz="4000" b="1" dirty="0" err="1" smtClean="0">
                <a:latin typeface="Arial" panose="020B0604020202020204" pitchFamily="34" charset="0"/>
                <a:cs typeface="Arial" panose="020B0604020202020204" pitchFamily="34" charset="0"/>
              </a:rPr>
              <a:t>Tùy</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vào</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điều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việc</a:t>
            </a:r>
            <a:endParaRPr lang="en-US" sz="4000" b="1" dirty="0" smtClean="0">
              <a:latin typeface="Arial" panose="020B0604020202020204" pitchFamily="34" charset="0"/>
              <a:cs typeface="Arial" panose="020B0604020202020204" pitchFamily="34" charset="0"/>
            </a:endParaRPr>
          </a:p>
          <a:p>
            <a:pPr marL="1828800" lvl="2" indent="-914400">
              <a:lnSpc>
                <a:spcPct val="200000"/>
              </a:lnSpc>
              <a:buFont typeface="+mj-lt"/>
              <a:buAutoNum type="arabicPeriod"/>
            </a:pPr>
            <a:r>
              <a:rPr lang="en-US" sz="4000" b="1" dirty="0" err="1">
                <a:latin typeface="Arial" panose="020B0604020202020204" pitchFamily="34" charset="0"/>
                <a:cs typeface="Arial" panose="020B0604020202020204" pitchFamily="34" charset="0"/>
              </a:rPr>
              <a:t>Sử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nói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Nếu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thì</a:t>
            </a:r>
            <a:r>
              <a:rPr lang="en-US" sz="4000" b="1" dirty="0" smtClean="0">
                <a:latin typeface="Arial" panose="020B0604020202020204" pitchFamily="34" charset="0"/>
                <a:cs typeface="Arial" panose="020B0604020202020204" pitchFamily="34" charset="0"/>
              </a:rPr>
              <a:t>...</a:t>
            </a:r>
            <a:endParaRPr lang="en-US" sz="4000" b="1" dirty="0" smtClean="0">
              <a:latin typeface="Arial" panose="020B0604020202020204" pitchFamily="34" charset="0"/>
              <a:cs typeface="Arial" panose="020B0604020202020204" pitchFamily="34" charset="0"/>
            </a:endParaRPr>
          </a:p>
          <a:p>
            <a:pPr marL="1028700" indent="-1028700">
              <a:lnSpc>
                <a:spcPct val="200000"/>
              </a:lnSpc>
              <a:buFont typeface="+mj-lt"/>
              <a:buAutoNum type="romanUcPeriod"/>
            </a:pPr>
            <a:r>
              <a:rPr lang="en-US" sz="4000" b="1" dirty="0" smtClean="0">
                <a:latin typeface="Arial" panose="020B0604020202020204" pitchFamily="34" charset="0"/>
                <a:cs typeface="Arial" panose="020B0604020202020204" pitchFamily="34" charset="0"/>
              </a:rPr>
              <a:t>LUYỆN TẬP VÀ VẬN DỤNG </a:t>
            </a:r>
            <a:endParaRPr lang="en-US" sz="4000" b="1" dirty="0">
              <a:latin typeface="Arial" panose="020B0604020202020204" pitchFamily="34" charset="0"/>
              <a:cs typeface="Arial" panose="020B0604020202020204" pitchFamily="34" charset="0"/>
            </a:endParaRPr>
          </a:p>
        </p:txBody>
      </p:sp>
      <p:pic>
        <p:nvPicPr>
          <p:cNvPr id="27"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7640" y="8501708"/>
            <a:ext cx="871099" cy="1041531"/>
          </a:xfrm>
          <a:prstGeom prst="rect">
            <a:avLst/>
          </a:prstGeom>
        </p:spPr>
      </p:pic>
    </p:spTree>
    <p:extLst>
      <p:ext uri="{BB962C8B-B14F-4D97-AF65-F5344CB8AC3E}">
        <p14:creationId xmlns:p14="http://schemas.microsoft.com/office/powerpoint/2010/main" val="36042137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flipH="1">
            <a:off x="16015790" y="4108155"/>
            <a:ext cx="1861551" cy="253428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48400" y="8953500"/>
            <a:ext cx="6045550" cy="1772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78803">
            <a:off x="-470481" y="8503069"/>
            <a:ext cx="2769763" cy="209494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93145">
            <a:off x="14871914" y="-1335548"/>
            <a:ext cx="2504566" cy="339602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7954" y="573217"/>
            <a:ext cx="2635907" cy="912683"/>
          </a:xfrm>
          <a:prstGeom prst="rect">
            <a:avLst/>
          </a:prstGeom>
        </p:spPr>
      </p:pic>
      <p:sp>
        <p:nvSpPr>
          <p:cNvPr id="17" name="Rectangle 16"/>
          <p:cNvSpPr/>
          <p:nvPr/>
        </p:nvSpPr>
        <p:spPr>
          <a:xfrm>
            <a:off x="7010400" y="38100"/>
            <a:ext cx="4333238" cy="1402435"/>
          </a:xfrm>
          <a:prstGeom prst="rect">
            <a:avLst/>
          </a:prstGeom>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KHÁM PHÁ</a:t>
            </a:r>
            <a:endParaRPr lang="en-US" sz="6000" b="1" dirty="0">
              <a:solidFill>
                <a:srgbClr val="1F497D"/>
              </a:solidFill>
              <a:latin typeface="Arial" panose="020B0604020202020204" pitchFamily="34" charset="0"/>
              <a:cs typeface="Arial" panose="020B0604020202020204" pitchFamily="34" charset="0"/>
            </a:endParaRPr>
          </a:p>
        </p:txBody>
      </p:sp>
      <p:sp>
        <p:nvSpPr>
          <p:cNvPr id="18" name="TextBox 17"/>
          <p:cNvSpPr txBox="1"/>
          <p:nvPr/>
        </p:nvSpPr>
        <p:spPr>
          <a:xfrm>
            <a:off x="2819364" y="1615470"/>
            <a:ext cx="13258800" cy="784830"/>
          </a:xfrm>
          <a:prstGeom prst="rect">
            <a:avLst/>
          </a:prstGeom>
          <a:noFill/>
        </p:spPr>
        <p:txBody>
          <a:bodyPr wrap="square" rtlCol="0">
            <a:spAutoFit/>
          </a:bodyPr>
          <a:lstStyle/>
          <a:p>
            <a:pPr lvl="0">
              <a:defRPr/>
            </a:pPr>
            <a:r>
              <a:rPr lang="en-US" sz="4500" b="1" dirty="0" smtClean="0">
                <a:solidFill>
                  <a:srgbClr val="C00000"/>
                </a:solidFill>
                <a:latin typeface="Arial" panose="020B0604020202020204" pitchFamily="34" charset="0"/>
                <a:cs typeface="Arial" panose="020B0604020202020204" pitchFamily="34" charset="0"/>
              </a:rPr>
              <a:t>HĐ1. </a:t>
            </a:r>
            <a:r>
              <a:rPr lang="en-US" sz="4500" b="1" dirty="0" err="1" smtClean="0">
                <a:solidFill>
                  <a:srgbClr val="C00000"/>
                </a:solidFill>
                <a:latin typeface="Arial" panose="020B0604020202020204" pitchFamily="34" charset="0"/>
                <a:cs typeface="Arial" panose="020B0604020202020204" pitchFamily="34" charset="0"/>
              </a:rPr>
              <a:t>Tùy</a:t>
            </a:r>
            <a:r>
              <a:rPr lang="en-US" sz="4500" b="1" dirty="0" smtClean="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vào</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điều</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kiện</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để</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thực</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hiện</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một</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việc</a:t>
            </a:r>
            <a:endParaRPr lang="en-US" sz="45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4451395" y="2806699"/>
            <a:ext cx="11887200" cy="1839606"/>
          </a:xfrm>
          <a:prstGeom prst="rect">
            <a:avLst/>
          </a:prstGeom>
        </p:spPr>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Với một điều kiện ở cột A em hãy chọn thực hiện một việc bên cột B sao cho hợp lý.</a:t>
            </a:r>
            <a:endParaRPr lang="en-US" sz="4000" dirty="0">
              <a:effectLst/>
              <a:ea typeface="Arial" panose="020B0604020202020204" pitchFamily="34" charset="0"/>
              <a:cs typeface="Times New Roman" panose="02020603050405020304" pitchFamily="18" charset="0"/>
            </a:endParaRPr>
          </a:p>
        </p:txBody>
      </p:sp>
      <p:pic>
        <p:nvPicPr>
          <p:cNvPr id="20"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600200" y="2628900"/>
            <a:ext cx="2718093" cy="1921919"/>
          </a:xfrm>
          <a:prstGeom prst="rect">
            <a:avLst/>
          </a:prstGeom>
        </p:spPr>
      </p:pic>
      <p:pic>
        <p:nvPicPr>
          <p:cNvPr id="21" name="Picture 20"/>
          <p:cNvPicPr>
            <a:picLocks noChangeAspect="1"/>
          </p:cNvPicPr>
          <p:nvPr/>
        </p:nvPicPr>
        <p:blipFill>
          <a:blip r:embed="rId27"/>
          <a:stretch>
            <a:fillRect/>
          </a:stretch>
        </p:blipFill>
        <p:spPr>
          <a:xfrm>
            <a:off x="914400" y="5148079"/>
            <a:ext cx="16350810" cy="4719821"/>
          </a:xfrm>
          <a:prstGeom prst="rect">
            <a:avLst/>
          </a:prstGeom>
        </p:spPr>
      </p:pic>
      <p:cxnSp>
        <p:nvCxnSpPr>
          <p:cNvPr id="24" name="Straight Arrow Connector 23"/>
          <p:cNvCxnSpPr/>
          <p:nvPr/>
        </p:nvCxnSpPr>
        <p:spPr>
          <a:xfrm>
            <a:off x="6705600" y="6515100"/>
            <a:ext cx="2590800" cy="274320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05600" y="7394084"/>
            <a:ext cx="2590800" cy="105764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6535596"/>
            <a:ext cx="2590800" cy="177288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705600" y="7459456"/>
            <a:ext cx="2597659" cy="179884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1727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252" t="252"/>
          <a:stretch>
            <a:fillRect/>
          </a:stretch>
        </p:blipFill>
        <p:spPr>
          <a:xfrm rot="5400000" flipH="1">
            <a:off x="8404556" y="2553010"/>
            <a:ext cx="1766003" cy="1517658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42558"/>
          <a:stretch>
            <a:fillRect/>
          </a:stretch>
        </p:blipFill>
        <p:spPr>
          <a:xfrm rot="5400000">
            <a:off x="8793977" y="2624384"/>
            <a:ext cx="987161" cy="14768692"/>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252" t="252"/>
          <a:stretch>
            <a:fillRect/>
          </a:stretch>
        </p:blipFill>
        <p:spPr>
          <a:xfrm rot="5400000" flipH="1">
            <a:off x="8454515" y="-7214069"/>
            <a:ext cx="1666083" cy="14317905"/>
          </a:xfrm>
          <a:prstGeom prst="rect">
            <a:avLst/>
          </a:prstGeom>
        </p:spPr>
      </p:pic>
      <p:sp>
        <p:nvSpPr>
          <p:cNvPr id="12" name="Rectangle 11"/>
          <p:cNvSpPr/>
          <p:nvPr/>
        </p:nvSpPr>
        <p:spPr>
          <a:xfrm>
            <a:off x="0" y="1412161"/>
            <a:ext cx="18288000" cy="1064339"/>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KẾT LUẬN</a:t>
            </a:r>
            <a:endParaRPr lang="en-US" sz="4500" b="1">
              <a:solidFill>
                <a:schemeClr val="tx1"/>
              </a:solidFill>
              <a:latin typeface="Arial" panose="020B0604020202020204" pitchFamily="34" charset="0"/>
              <a:cs typeface="Arial" panose="020B0604020202020204" pitchFamily="34" charset="0"/>
            </a:endParaRPr>
          </a:p>
        </p:txBody>
      </p:sp>
      <p:pic>
        <p:nvPicPr>
          <p:cNvPr id="15"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31166">
            <a:off x="283526" y="2649133"/>
            <a:ext cx="2953540" cy="3904918"/>
          </a:xfrm>
          <a:prstGeom prst="rect">
            <a:avLst/>
          </a:prstGeom>
        </p:spPr>
      </p:pic>
      <p:sp>
        <p:nvSpPr>
          <p:cNvPr id="16" name="Rounded Rectangle 15"/>
          <p:cNvSpPr/>
          <p:nvPr/>
        </p:nvSpPr>
        <p:spPr>
          <a:xfrm>
            <a:off x="1699266" y="3971324"/>
            <a:ext cx="15112384" cy="3448301"/>
          </a:xfrm>
          <a:prstGeom prst="roundRect">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rPr>
              <a:t>Trong cuộc sống, chúng ta vẫn thường quyết định thực hiện một việc hay không tùy thuộc vào một điều kiện có được thỏa mãn hay không.</a:t>
            </a:r>
            <a:endParaRPr lang="en-US" sz="4000" dirty="0">
              <a:solidFill>
                <a:schemeClr val="tx1"/>
              </a:solidFill>
            </a:endParaRPr>
          </a:p>
        </p:txBody>
      </p:sp>
      <p:pic>
        <p:nvPicPr>
          <p:cNvPr id="1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814533" y="6502640"/>
            <a:ext cx="2061316" cy="2114170"/>
          </a:xfrm>
          <a:prstGeom prst="rect">
            <a:avLst/>
          </a:prstGeom>
        </p:spPr>
      </p:pic>
      <p:pic>
        <p:nvPicPr>
          <p:cNvPr id="18"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31470">
            <a:off x="14358735" y="592016"/>
            <a:ext cx="2586395" cy="1636483"/>
          </a:xfrm>
          <a:prstGeom prst="rect">
            <a:avLst/>
          </a:prstGeom>
        </p:spPr>
      </p:pic>
    </p:spTree>
    <p:extLst>
      <p:ext uri="{BB962C8B-B14F-4D97-AF65-F5344CB8AC3E}">
        <p14:creationId xmlns:p14="http://schemas.microsoft.com/office/powerpoint/2010/main" val="168764205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flipH="1">
            <a:off x="737380" y="7905418"/>
            <a:ext cx="2201947" cy="29977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85621" y="8899699"/>
            <a:ext cx="6045550" cy="1772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78803">
            <a:off x="16315984" y="8736240"/>
            <a:ext cx="2769763" cy="209494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93145">
            <a:off x="14345613" y="-1285942"/>
            <a:ext cx="2504566" cy="3396022"/>
          </a:xfrm>
          <a:prstGeom prst="rect">
            <a:avLst/>
          </a:prstGeom>
        </p:spPr>
      </p:pic>
      <p:sp>
        <p:nvSpPr>
          <p:cNvPr id="15" name="TextBox 15"/>
          <p:cNvSpPr txBox="1"/>
          <p:nvPr/>
        </p:nvSpPr>
        <p:spPr>
          <a:xfrm>
            <a:off x="3728534" y="2311721"/>
            <a:ext cx="1808241" cy="359073"/>
          </a:xfrm>
          <a:prstGeom prst="rect">
            <a:avLst/>
          </a:prstGeom>
        </p:spPr>
        <p:txBody>
          <a:bodyPr lIns="0" tIns="0" rIns="0" bIns="0" rtlCol="0" anchor="t">
            <a:spAutoFit/>
          </a:bodyPr>
          <a:lstStyle/>
          <a:p>
            <a:pPr algn="ctr" defTabSz="1285921">
              <a:lnSpc>
                <a:spcPts val="2811"/>
              </a:lnSpc>
            </a:pPr>
            <a:r>
              <a:rPr lang="en-US" sz="2811">
                <a:solidFill>
                  <a:srgbClr val="FFFFFF"/>
                </a:solidFill>
                <a:latin typeface="Bryndan Write"/>
              </a:rPr>
              <a:t>Lesson</a:t>
            </a:r>
          </a:p>
        </p:txBody>
      </p:sp>
      <p:sp>
        <p:nvSpPr>
          <p:cNvPr id="18" name="Rectangle 17"/>
          <p:cNvSpPr/>
          <p:nvPr/>
        </p:nvSpPr>
        <p:spPr>
          <a:xfrm>
            <a:off x="7010400" y="190500"/>
            <a:ext cx="4333238" cy="1402435"/>
          </a:xfrm>
          <a:prstGeom prst="rect">
            <a:avLst/>
          </a:prstGeom>
        </p:spPr>
        <p:txBody>
          <a:bodyPr wrap="none">
            <a:spAutoFit/>
          </a:bodyPr>
          <a:lstStyle/>
          <a:p>
            <a:pPr lvl="0" algn="ctr">
              <a:lnSpc>
                <a:spcPts val="11787"/>
              </a:lnSpc>
              <a:defRPr/>
            </a:pPr>
            <a:r>
              <a:rPr lang="en-US" sz="6000" b="1" dirty="0" smtClean="0">
                <a:solidFill>
                  <a:srgbClr val="1F497D"/>
                </a:solidFill>
                <a:latin typeface="Arial" panose="020B0604020202020204" pitchFamily="34" charset="0"/>
                <a:cs typeface="Arial" panose="020B0604020202020204" pitchFamily="34" charset="0"/>
              </a:rPr>
              <a:t>KHÁM PHÁ</a:t>
            </a:r>
            <a:endParaRPr lang="en-US" sz="6000" b="1" dirty="0">
              <a:solidFill>
                <a:srgbClr val="1F497D"/>
              </a:solidFill>
              <a:latin typeface="Arial" panose="020B0604020202020204" pitchFamily="34" charset="0"/>
              <a:cs typeface="Arial" panose="020B0604020202020204" pitchFamily="34" charset="0"/>
            </a:endParaRPr>
          </a:p>
        </p:txBody>
      </p:sp>
      <p:sp>
        <p:nvSpPr>
          <p:cNvPr id="19" name="TextBox 18"/>
          <p:cNvSpPr txBox="1"/>
          <p:nvPr/>
        </p:nvSpPr>
        <p:spPr>
          <a:xfrm>
            <a:off x="4267200" y="2027305"/>
            <a:ext cx="10287036" cy="784830"/>
          </a:xfrm>
          <a:prstGeom prst="rect">
            <a:avLst/>
          </a:prstGeom>
          <a:noFill/>
        </p:spPr>
        <p:txBody>
          <a:bodyPr wrap="square" rtlCol="0">
            <a:spAutoFit/>
          </a:bodyPr>
          <a:lstStyle/>
          <a:p>
            <a:pPr lvl="0">
              <a:defRPr/>
            </a:pPr>
            <a:r>
              <a:rPr lang="en-US" sz="4500" b="1" dirty="0" smtClean="0">
                <a:solidFill>
                  <a:srgbClr val="C00000"/>
                </a:solidFill>
                <a:latin typeface="Arial" panose="020B0604020202020204" pitchFamily="34" charset="0"/>
                <a:cs typeface="Arial" panose="020B0604020202020204" pitchFamily="34" charset="0"/>
              </a:rPr>
              <a:t>HĐ 2. </a:t>
            </a:r>
            <a:r>
              <a:rPr lang="en-US" sz="4500" b="1" dirty="0" err="1" smtClean="0">
                <a:solidFill>
                  <a:srgbClr val="C00000"/>
                </a:solidFill>
                <a:latin typeface="Arial" panose="020B0604020202020204" pitchFamily="34" charset="0"/>
                <a:cs typeface="Arial" panose="020B0604020202020204" pitchFamily="34" charset="0"/>
              </a:rPr>
              <a:t>Sử</a:t>
            </a:r>
            <a:r>
              <a:rPr lang="en-US" sz="4500" b="1" dirty="0" smtClean="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dụng</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cách</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nói</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Nếu</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thì</a:t>
            </a:r>
            <a:r>
              <a:rPr lang="en-US" sz="4500" b="1" dirty="0">
                <a:solidFill>
                  <a:srgbClr val="C00000"/>
                </a:solidFill>
                <a:latin typeface="Arial" panose="020B0604020202020204" pitchFamily="34" charset="0"/>
                <a:cs typeface="Arial" panose="020B0604020202020204" pitchFamily="34" charset="0"/>
              </a:rPr>
              <a:t>...</a:t>
            </a:r>
          </a:p>
        </p:txBody>
      </p:sp>
      <p:sp>
        <p:nvSpPr>
          <p:cNvPr id="21" name="Rectangle 20"/>
          <p:cNvSpPr/>
          <p:nvPr/>
        </p:nvSpPr>
        <p:spPr>
          <a:xfrm>
            <a:off x="2180532" y="3282127"/>
            <a:ext cx="14859000" cy="2862322"/>
          </a:xfrm>
          <a:prstGeom prst="rect">
            <a:avLst/>
          </a:prstGeom>
        </p:spPr>
        <p:txBody>
          <a:bodyPr wrap="square">
            <a:spAutoFit/>
          </a:bodyPr>
          <a:lstStyle/>
          <a:p>
            <a:pPr algn="just">
              <a:lnSpc>
                <a:spcPct val="150000"/>
              </a:lnSpc>
              <a:spcBef>
                <a:spcPts val="100"/>
              </a:spcBef>
              <a:spcAft>
                <a:spcPts val="100"/>
              </a:spcAft>
            </a:pP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đã</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chọn</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ghép</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điều</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kiện</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ở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cột</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với</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việc</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ở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cột</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B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HĐ1.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hãy</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nói</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tiếp</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những</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gì</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còn</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thiếu</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sau</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từ</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b="1"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4000" b="1" dirty="0" err="1" smtClean="0">
                <a:solidFill>
                  <a:srgbClr val="000000"/>
                </a:solidFill>
                <a:latin typeface="Arial" panose="020B0604020202020204" pitchFamily="34" charset="0"/>
                <a:ea typeface="Arial" panose="020B0604020202020204" pitchFamily="34" charset="0"/>
                <a:cs typeface="Arial" panose="020B0604020202020204" pitchFamily="34" charset="0"/>
              </a:rPr>
              <a:t>Nếu</a:t>
            </a:r>
            <a:r>
              <a:rPr lang="en-US" sz="4000"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hoặc</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b="1"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4000" b="1" dirty="0" err="1" smtClean="0">
                <a:solidFill>
                  <a:srgbClr val="000000"/>
                </a:solidFill>
                <a:latin typeface="Arial" panose="020B0604020202020204" pitchFamily="34" charset="0"/>
                <a:ea typeface="Arial" panose="020B0604020202020204" pitchFamily="34" charset="0"/>
                <a:cs typeface="Arial" panose="020B0604020202020204" pitchFamily="34" charset="0"/>
              </a:rPr>
              <a:t>thì</a:t>
            </a:r>
            <a:r>
              <a:rPr lang="en-US" sz="4000" b="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để</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thể</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hiện</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đúng</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cách</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ghép</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của</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ở HĐ1.</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22"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328081" y="3508726"/>
            <a:ext cx="1600200" cy="1070134"/>
          </a:xfrm>
          <a:prstGeom prst="rect">
            <a:avLst/>
          </a:prstGeom>
        </p:spPr>
      </p:pic>
      <p:pic>
        <p:nvPicPr>
          <p:cNvPr id="24" name="Picture 9"/>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33011" y="6820423"/>
            <a:ext cx="3688015" cy="3199353"/>
          </a:xfrm>
          <a:prstGeom prst="rect">
            <a:avLst/>
          </a:prstGeom>
        </p:spPr>
      </p:pic>
    </p:spTree>
    <p:extLst>
      <p:ext uri="{BB962C8B-B14F-4D97-AF65-F5344CB8AC3E}">
        <p14:creationId xmlns:p14="http://schemas.microsoft.com/office/powerpoint/2010/main" val="23180513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10289" y="8186738"/>
            <a:ext cx="5715000" cy="244316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19697">
            <a:off x="14000345" y="-1525620"/>
            <a:ext cx="3669514" cy="3994030"/>
          </a:xfrm>
          <a:prstGeom prst="rect">
            <a:avLst/>
          </a:prstGeom>
        </p:spPr>
      </p:pic>
      <p:sp>
        <p:nvSpPr>
          <p:cNvPr id="14" name="Rectangle 13"/>
          <p:cNvSpPr/>
          <p:nvPr/>
        </p:nvSpPr>
        <p:spPr>
          <a:xfrm>
            <a:off x="1905000" y="1714500"/>
            <a:ext cx="14478000" cy="6632585"/>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mai là ngày Chủ nhật được nghỉ học thì em xin phép mẹ sáng mai sang nhà bạn chơi.</a:t>
            </a:r>
            <a:endParaRPr lang="en-US" sz="4000" dirty="0">
              <a:ea typeface="Arial" panose="020B060402020202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em đánh rơi mất bút viết thì em xin mẹ mua cho em bút viết mới</a:t>
            </a:r>
            <a:endParaRPr lang="en-US" sz="4000" dirty="0">
              <a:ea typeface="Arial" panose="020B060402020202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em bé vứt giấy bọc kẹo ra sân nhà thì em nhặt giấy bọc kẹo bỏ vào sọt rác.</a:t>
            </a:r>
            <a:endParaRPr lang="en-US" sz="4000" dirty="0">
              <a:ea typeface="Arial" panose="020B060402020202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vi-VN" sz="4000" dirty="0" smtClean="0">
                <a:solidFill>
                  <a:srgbClr val="000000"/>
                </a:solidFill>
                <a:ea typeface="Times New Roman" panose="02020603050405020304" pitchFamily="18" charset="0"/>
                <a:cs typeface="Times New Roman" panose="02020603050405020304" pitchFamily="18" charset="0"/>
              </a:rPr>
              <a:t>Nếu </a:t>
            </a:r>
            <a:r>
              <a:rPr lang="vi-VN" sz="4000" dirty="0">
                <a:solidFill>
                  <a:srgbClr val="000000"/>
                </a:solidFill>
                <a:ea typeface="Times New Roman" panose="02020603050405020304" pitchFamily="18" charset="0"/>
                <a:cs typeface="Times New Roman" panose="02020603050405020304" pitchFamily="18" charset="0"/>
              </a:rPr>
              <a:t>trời mưa to thì em không chơi bóng đá ở sân.</a:t>
            </a:r>
            <a:endParaRPr lang="en-US" sz="4000" dirty="0">
              <a:effectLst/>
              <a:ea typeface="Arial" panose="020B0604020202020204" pitchFamily="34" charset="0"/>
              <a:cs typeface="Times New Roman" panose="02020603050405020304" pitchFamily="18" charset="0"/>
            </a:endParaRPr>
          </a:p>
        </p:txBody>
      </p:sp>
      <p:sp>
        <p:nvSpPr>
          <p:cNvPr id="15" name="TextBox 14"/>
          <p:cNvSpPr txBox="1"/>
          <p:nvPr/>
        </p:nvSpPr>
        <p:spPr>
          <a:xfrm>
            <a:off x="7962900" y="549414"/>
            <a:ext cx="236220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Trả</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lời</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pic>
        <p:nvPicPr>
          <p:cNvPr id="16" name="Picture 13">
            <a:extLst>
              <a:ext uri="{FF2B5EF4-FFF2-40B4-BE49-F238E27FC236}">
                <a16:creationId xmlns:a16="http://schemas.microsoft.com/office/drawing/2014/main" id="{26C8D2C3-54BE-421E-5E1F-0555C6AC680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87600" y="7367337"/>
            <a:ext cx="1959495" cy="1959495"/>
          </a:xfrm>
          <a:prstGeom prst="rect">
            <a:avLst/>
          </a:prstGeom>
        </p:spPr>
      </p:pic>
    </p:spTree>
    <p:extLst>
      <p:ext uri="{BB962C8B-B14F-4D97-AF65-F5344CB8AC3E}">
        <p14:creationId xmlns:p14="http://schemas.microsoft.com/office/powerpoint/2010/main" val="251869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7E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100000">
            <a:off x="15902922" y="-597684"/>
            <a:ext cx="1691729" cy="3222339"/>
          </a:xfrm>
          <a:prstGeom prst="rect">
            <a:avLst/>
          </a:prstGeom>
        </p:spPr>
      </p:pic>
      <p:sp>
        <p:nvSpPr>
          <p:cNvPr id="21" name="TextBox 21"/>
          <p:cNvSpPr txBox="1"/>
          <p:nvPr/>
        </p:nvSpPr>
        <p:spPr>
          <a:xfrm>
            <a:off x="4125025" y="2924156"/>
            <a:ext cx="1488594" cy="256480"/>
          </a:xfrm>
          <a:prstGeom prst="rect">
            <a:avLst/>
          </a:prstGeom>
        </p:spPr>
        <p:txBody>
          <a:bodyPr lIns="0" tIns="0" rIns="0" bIns="0" rtlCol="0" anchor="t">
            <a:spAutoFit/>
          </a:bodyPr>
          <a:lstStyle/>
          <a:p>
            <a:pPr marL="0" marR="0" lvl="0" indent="0" algn="ctr" defTabSz="1285921" rtl="0" eaLnBrk="1" fontAlgn="auto" latinLnBrk="0" hangingPunct="1">
              <a:lnSpc>
                <a:spcPts val="1966"/>
              </a:lnSpc>
              <a:spcBef>
                <a:spcPct val="0"/>
              </a:spcBef>
              <a:spcAft>
                <a:spcPts val="0"/>
              </a:spcAft>
              <a:buClrTx/>
              <a:buSzTx/>
              <a:buFontTx/>
              <a:buNone/>
              <a:tabLst/>
              <a:defRPr/>
            </a:pPr>
            <a:r>
              <a:rPr kumimoji="0" lang="en-US" sz="1966" b="0" i="0" u="none" strike="noStrike" kern="1200" cap="none" spc="0" normalizeH="0" baseline="0" noProof="0">
                <a:ln>
                  <a:noFill/>
                </a:ln>
                <a:solidFill>
                  <a:srgbClr val="FFFFFF"/>
                </a:solidFill>
                <a:effectLst/>
                <a:uLnTx/>
                <a:uFillTx/>
                <a:latin typeface="Bryndan Write"/>
                <a:ea typeface="+mn-ea"/>
                <a:cs typeface="+mn-cs"/>
              </a:rPr>
              <a:t>Activity</a:t>
            </a:r>
          </a:p>
        </p:txBody>
      </p:sp>
      <p:sp>
        <p:nvSpPr>
          <p:cNvPr id="22" name="Rounded Rectangular Callout 21"/>
          <p:cNvSpPr/>
          <p:nvPr/>
        </p:nvSpPr>
        <p:spPr>
          <a:xfrm>
            <a:off x="5029200" y="447276"/>
            <a:ext cx="8610600" cy="1295400"/>
          </a:xfrm>
          <a:prstGeom prst="wedgeRoundRectCallou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4BACC6"/>
                </a:solidFill>
                <a:effectLst/>
                <a:uLnTx/>
                <a:uFillTx/>
                <a:latin typeface="Arial" panose="020B0604020202020204" pitchFamily="34" charset="0"/>
                <a:ea typeface="+mn-ea"/>
                <a:cs typeface="Arial" panose="020B0604020202020204" pitchFamily="34" charset="0"/>
              </a:rPr>
              <a:t>TRÒ CHƠI: CHO THÚ ĂN</a:t>
            </a:r>
            <a:endParaRPr kumimoji="0" lang="en-US" sz="4500" b="1" i="0" u="none" strike="noStrike" kern="1200" cap="none" spc="0" normalizeH="0" baseline="0" noProof="0" dirty="0">
              <a:ln>
                <a:noFill/>
              </a:ln>
              <a:solidFill>
                <a:srgbClr val="4BACC6"/>
              </a:solidFill>
              <a:effectLst/>
              <a:uLnTx/>
              <a:uFillTx/>
              <a:latin typeface="Arial" panose="020B0604020202020204" pitchFamily="34" charset="0"/>
              <a:ea typeface="+mn-ea"/>
              <a:cs typeface="Arial" panose="020B0604020202020204" pitchFamily="34" charset="0"/>
            </a:endParaRPr>
          </a:p>
        </p:txBody>
      </p:sp>
      <p:sp>
        <p:nvSpPr>
          <p:cNvPr id="23" name="Rectangle 22"/>
          <p:cNvSpPr/>
          <p:nvPr/>
        </p:nvSpPr>
        <p:spPr>
          <a:xfrm>
            <a:off x="1066800" y="2857500"/>
            <a:ext cx="16154400" cy="276691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Chia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lớp</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thành 2 đội A và B. Hai đội đều dùng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cách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nói </a:t>
            </a:r>
            <a:r>
              <a:rPr kumimoji="0" lang="vi-VN"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Nếu... thì...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trong việc chọn thức ăn phù hợp cho một loài động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vật.</a:t>
            </a:r>
            <a:endPar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lang="en-US" sz="4000" dirty="0" err="1" smtClean="0">
                <a:solidFill>
                  <a:srgbClr val="000000"/>
                </a:solidFill>
                <a:latin typeface="Arial" panose="020B0604020202020204" pitchFamily="34" charset="0"/>
                <a:ea typeface="Times New Roman" panose="02020603050405020304" pitchFamily="18" charset="0"/>
              </a:rPr>
              <a:t>Ví</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dụ</a:t>
            </a:r>
            <a:r>
              <a:rPr lang="en-US" sz="4000" dirty="0" smtClean="0">
                <a:solidFill>
                  <a:srgbClr val="000000"/>
                </a:solidFill>
                <a:latin typeface="Arial" panose="020B0604020202020204" pitchFamily="34" charset="0"/>
                <a:ea typeface="Times New Roman" panose="02020603050405020304" pitchFamily="18" charset="0"/>
              </a:rPr>
              <a:t>:</a:t>
            </a:r>
            <a:endParaRPr kumimoji="0" lang="en-US" sz="4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endParaRPr>
          </a:p>
        </p:txBody>
      </p:sp>
      <p:sp>
        <p:nvSpPr>
          <p:cNvPr id="24" name="TextBox 23"/>
          <p:cNvSpPr txBox="1"/>
          <p:nvPr/>
        </p:nvSpPr>
        <p:spPr>
          <a:xfrm>
            <a:off x="697956" y="2073414"/>
            <a:ext cx="3837875" cy="707886"/>
          </a:xfrm>
          <a:prstGeom prst="rect">
            <a:avLst/>
          </a:prstGeom>
          <a:noFill/>
        </p:spPr>
        <p:txBody>
          <a:bodyPr wrap="square" rtlCol="0">
            <a:spAutoFit/>
          </a:bodyPr>
          <a:lstStyle/>
          <a:p>
            <a:pPr marL="571500" marR="0" lvl="0" indent="-5715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Luật</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chơi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5995928" y="6310211"/>
            <a:ext cx="6805672" cy="4010878"/>
            <a:chOff x="5486400" y="6310211"/>
            <a:chExt cx="6805672" cy="401087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520603" y="6310211"/>
              <a:ext cx="4921333" cy="3764819"/>
            </a:xfrm>
            <a:prstGeom prst="rect">
              <a:avLst/>
            </a:prstGeom>
          </p:spPr>
        </p:pic>
        <p:pic>
          <p:nvPicPr>
            <p:cNvPr id="9"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486400" y="9094716"/>
              <a:ext cx="6805672" cy="1226373"/>
            </a:xfrm>
            <a:prstGeom prst="rect">
              <a:avLst/>
            </a:prstGeom>
          </p:spPr>
        </p:pic>
      </p:grpSp>
      <p:grpSp>
        <p:nvGrpSpPr>
          <p:cNvPr id="6" name="Group 5"/>
          <p:cNvGrpSpPr/>
          <p:nvPr/>
        </p:nvGrpSpPr>
        <p:grpSpPr>
          <a:xfrm>
            <a:off x="1043479" y="5974598"/>
            <a:ext cx="5866784" cy="2967730"/>
            <a:chOff x="1677016" y="5985770"/>
            <a:chExt cx="5866784" cy="2967730"/>
          </a:xfrm>
        </p:grpSpPr>
        <p:pic>
          <p:nvPicPr>
            <p:cNvPr id="12"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7016" y="5985770"/>
              <a:ext cx="5866784" cy="2967730"/>
            </a:xfrm>
            <a:prstGeom prst="rect">
              <a:avLst/>
            </a:prstGeom>
          </p:spPr>
        </p:pic>
        <p:sp>
          <p:nvSpPr>
            <p:cNvPr id="13" name="Rectangle 12"/>
            <p:cNvSpPr/>
            <p:nvPr/>
          </p:nvSpPr>
          <p:spPr>
            <a:xfrm>
              <a:off x="2751594" y="7130790"/>
              <a:ext cx="4235455" cy="707886"/>
            </a:xfrm>
            <a:prstGeom prst="rect">
              <a:avLst/>
            </a:prstGeom>
          </p:spPr>
          <p:txBody>
            <a:bodyPr wrap="none">
              <a:spAutoFit/>
            </a:bodyPr>
            <a:lstStyle/>
            <a:p>
              <a:r>
                <a:rPr lang="vi-VN" sz="4000" dirty="0">
                  <a:solidFill>
                    <a:prstClr val="black"/>
                  </a:solidFill>
                </a:rPr>
                <a:t>“Nếu cho khỉ ăn</a:t>
              </a:r>
              <a:r>
                <a:rPr lang="vi-VN" sz="4000" dirty="0" smtClean="0">
                  <a:solidFill>
                    <a:prstClr val="black"/>
                  </a:solidFill>
                </a:rPr>
                <a:t>” </a:t>
              </a:r>
              <a:endParaRPr lang="en-US" dirty="0"/>
            </a:p>
          </p:txBody>
        </p:sp>
      </p:grpSp>
      <p:grpSp>
        <p:nvGrpSpPr>
          <p:cNvPr id="10" name="Group 9"/>
          <p:cNvGrpSpPr/>
          <p:nvPr/>
        </p:nvGrpSpPr>
        <p:grpSpPr>
          <a:xfrm>
            <a:off x="12496800" y="5724058"/>
            <a:ext cx="4275334" cy="2848442"/>
            <a:chOff x="12183866" y="5624411"/>
            <a:chExt cx="4275334" cy="2848442"/>
          </a:xfrm>
        </p:grpSpPr>
        <p:pic>
          <p:nvPicPr>
            <p:cNvPr id="15" name="Picture 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2183866" y="5624411"/>
              <a:ext cx="4275334" cy="2848442"/>
            </a:xfrm>
            <a:prstGeom prst="rect">
              <a:avLst/>
            </a:prstGeom>
          </p:spPr>
        </p:pic>
        <p:sp>
          <p:nvSpPr>
            <p:cNvPr id="7" name="Rectangle 6"/>
            <p:cNvSpPr/>
            <p:nvPr/>
          </p:nvSpPr>
          <p:spPr>
            <a:xfrm>
              <a:off x="12737961" y="6493014"/>
              <a:ext cx="3408305" cy="707886"/>
            </a:xfrm>
            <a:prstGeom prst="rect">
              <a:avLst/>
            </a:prstGeom>
          </p:spPr>
          <p:txBody>
            <a:bodyPr wrap="none">
              <a:spAutoFit/>
            </a:bodyPr>
            <a:lstStyle/>
            <a:p>
              <a:r>
                <a:rPr lang="vi-VN" sz="4000" dirty="0"/>
                <a:t>“thì lấy chuối</a:t>
              </a:r>
              <a:r>
                <a:rPr lang="vi-VN" sz="4000" dirty="0" smtClean="0"/>
                <a:t>” </a:t>
              </a:r>
              <a:endParaRPr lang="en-US" sz="4000" dirty="0"/>
            </a:p>
          </p:txBody>
        </p:sp>
      </p:grpSp>
    </p:spTree>
    <p:extLst>
      <p:ext uri="{BB962C8B-B14F-4D97-AF65-F5344CB8AC3E}">
        <p14:creationId xmlns:p14="http://schemas.microsoft.com/office/powerpoint/2010/main" val="293629826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707</Words>
  <Application>Microsoft Office PowerPoint</Application>
  <PresentationFormat>Custom</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 New Roman</vt:lpstr>
      <vt:lpstr>Calibri</vt:lpstr>
      <vt:lpstr>Bryndan Write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Admin</cp:lastModifiedBy>
  <cp:revision>104</cp:revision>
  <dcterms:created xsi:type="dcterms:W3CDTF">2006-08-16T00:00:00Z</dcterms:created>
  <dcterms:modified xsi:type="dcterms:W3CDTF">2022-12-01T08:01:29Z</dcterms:modified>
  <dc:identifier>DAFSQ1J57nY</dc:identifier>
</cp:coreProperties>
</file>