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04" r:id="rId2"/>
    <p:sldId id="305" r:id="rId3"/>
    <p:sldId id="321" r:id="rId4"/>
    <p:sldId id="322" r:id="rId5"/>
    <p:sldId id="324" r:id="rId6"/>
    <p:sldId id="323" r:id="rId7"/>
    <p:sldId id="320" r:id="rId8"/>
    <p:sldId id="306" r:id="rId9"/>
    <p:sldId id="307" r:id="rId10"/>
    <p:sldId id="325" r:id="rId11"/>
    <p:sldId id="311" r:id="rId12"/>
    <p:sldId id="310" r:id="rId13"/>
    <p:sldId id="326" r:id="rId14"/>
    <p:sldId id="314" r:id="rId15"/>
    <p:sldId id="309" r:id="rId16"/>
    <p:sldId id="316" r:id="rId17"/>
    <p:sldId id="308" r:id="rId18"/>
    <p:sldId id="312" r:id="rId19"/>
    <p:sldId id="317" r:id="rId20"/>
    <p:sldId id="31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84" autoAdjust="0"/>
  </p:normalViewPr>
  <p:slideViewPr>
    <p:cSldViewPr>
      <p:cViewPr varScale="1">
        <p:scale>
          <a:sx n="39" d="100"/>
          <a:sy n="39" d="100"/>
        </p:scale>
        <p:origin x="20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18E86-84D1-40AD-991C-D41E134A56B3}"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080D6-A84F-42AE-BEBF-A79AA7F96610}" type="slidenum">
              <a:rPr lang="en-US" smtClean="0"/>
              <a:t>‹#›</a:t>
            </a:fld>
            <a:endParaRPr lang="en-US"/>
          </a:p>
        </p:txBody>
      </p:sp>
    </p:spTree>
    <p:extLst>
      <p:ext uri="{BB962C8B-B14F-4D97-AF65-F5344CB8AC3E}">
        <p14:creationId xmlns:p14="http://schemas.microsoft.com/office/powerpoint/2010/main" val="2267318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NUL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8" Type="http://schemas.openxmlformats.org/officeDocument/2006/relationships/image" Target="../media/image54.png"/><Relationship Id="rId12" Type="http://schemas.openxmlformats.org/officeDocument/2006/relationships/image" Target="../media/image51.png"/><Relationship Id="rId17" Type="http://schemas.openxmlformats.org/officeDocument/2006/relationships/image" Target="../media/image53.png"/><Relationship Id="rId7" Type="http://schemas.openxmlformats.org/officeDocument/2006/relationships/image" Target="NULL"/><Relationship Id="rId2" Type="http://schemas.openxmlformats.org/officeDocument/2006/relationships/image" Target="../media/image34.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7.png"/><Relationship Id="rId2" Type="http://schemas.openxmlformats.org/officeDocument/2006/relationships/image" Target="../media/image55.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NULL"/><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8.png"/><Relationship Id="rId17" Type="http://schemas.openxmlformats.org/officeDocument/2006/relationships/image" Target="NUL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66.png"/><Relationship Id="rId21"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62.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NULL"/><Relationship Id="rId15" Type="http://schemas.openxmlformats.org/officeDocument/2006/relationships/image" Target="NULL"/><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9" Type="http://schemas.microsoft.com/office/2007/relationships/hdphoto" Target="../media/hdphoto1.wdp"/><Relationship Id="rId21" Type="http://schemas.openxmlformats.org/officeDocument/2006/relationships/image" Target="NULL"/><Relationship Id="rId7" Type="http://schemas.openxmlformats.org/officeDocument/2006/relationships/image" Target="NULL"/><Relationship Id="rId17" Type="http://schemas.openxmlformats.org/officeDocument/2006/relationships/image" Target="NULL"/><Relationship Id="rId25" Type="http://schemas.openxmlformats.org/officeDocument/2006/relationships/image" Target="../media/image73.png"/><Relationship Id="rId38" Type="http://schemas.openxmlformats.org/officeDocument/2006/relationships/image" Target="../media/image75.png"/><Relationship Id="rId2" Type="http://schemas.openxmlformats.org/officeDocument/2006/relationships/image" Target="../media/image67.png"/><Relationship Id="rId16" Type="http://schemas.openxmlformats.org/officeDocument/2006/relationships/image" Target="../media/image69.png"/><Relationship Id="rId41" Type="http://schemas.microsoft.com/office/2007/relationships/hdphoto" Target="../media/hdphoto2.wdp"/><Relationship Id="rId1" Type="http://schemas.openxmlformats.org/officeDocument/2006/relationships/slideLayout" Target="../slideLayouts/slideLayout7.xml"/><Relationship Id="rId24" Type="http://schemas.openxmlformats.org/officeDocument/2006/relationships/image" Target="../media/image72.png"/><Relationship Id="rId37" Type="http://schemas.openxmlformats.org/officeDocument/2006/relationships/image" Target="../media/image141.svg"/><Relationship Id="rId40" Type="http://schemas.openxmlformats.org/officeDocument/2006/relationships/image" Target="../media/image76.png"/><Relationship Id="rId15" Type="http://schemas.openxmlformats.org/officeDocument/2006/relationships/image" Target="NULL"/><Relationship Id="rId23" Type="http://schemas.openxmlformats.org/officeDocument/2006/relationships/image" Target="NULL"/><Relationship Id="rId22" Type="http://schemas.openxmlformats.org/officeDocument/2006/relationships/image" Target="../media/image71.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81.png"/><Relationship Id="rId2" Type="http://schemas.openxmlformats.org/officeDocument/2006/relationships/image" Target="../media/image77.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4" Type="http://schemas.openxmlformats.org/officeDocument/2006/relationships/image" Target="../media/image78.png"/><Relationship Id="rId1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NULL"/><Relationship Id="rId12" Type="http://schemas.openxmlformats.org/officeDocument/2006/relationships/image" Target="../media/image87.png"/><Relationship Id="rId7" Type="http://schemas.openxmlformats.org/officeDocument/2006/relationships/image" Target="NULL"/><Relationship Id="rId2" Type="http://schemas.openxmlformats.org/officeDocument/2006/relationships/image" Target="../media/image85.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86.png"/><Relationship Id="rId9" Type="http://schemas.openxmlformats.org/officeDocument/2006/relationships/image" Target="NULL"/><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18" Type="http://schemas.openxmlformats.org/officeDocument/2006/relationships/image" Target="../media/image93.png"/><Relationship Id="rId21" Type="http://schemas.openxmlformats.org/officeDocument/2006/relationships/image" Target="NULL"/><Relationship Id="rId7" Type="http://schemas.openxmlformats.org/officeDocument/2006/relationships/image" Target="NULL"/><Relationship Id="rId17" Type="http://schemas.openxmlformats.org/officeDocument/2006/relationships/image" Target="NULL"/><Relationship Id="rId25" Type="http://schemas.openxmlformats.org/officeDocument/2006/relationships/image" Target="../media/image39.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png"/><Relationship Id="rId24"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23" Type="http://schemas.openxmlformats.org/officeDocument/2006/relationships/image" Target="../media/image42.png"/><Relationship Id="rId22" Type="http://schemas.openxmlformats.org/officeDocument/2006/relationships/image" Target="../media/image94.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NULL"/><Relationship Id="rId12" Type="http://schemas.openxmlformats.org/officeDocument/2006/relationships/image" Target="../media/image14.png"/><Relationship Id="rId7" Type="http://schemas.openxmlformats.org/officeDocument/2006/relationships/image" Target="NULL"/><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7.png"/><Relationship Id="rId4" Type="http://schemas.openxmlformats.org/officeDocument/2006/relationships/image" Target="../media/image12.png"/><Relationship Id="rId14" Type="http://schemas.openxmlformats.org/officeDocument/2006/relationships/image" Target="../media/image16.png"/><Relationship Id="rId9" Type="http://schemas.openxmlformats.org/officeDocument/2006/relationships/image" Target="NULL"/></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0.png"/><Relationship Id="rId4" Type="http://schemas.openxmlformats.org/officeDocument/2006/relationships/image" Target="../media/image95.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NULL"/><Relationship Id="rId12" Type="http://schemas.openxmlformats.org/officeDocument/2006/relationships/image" Target="../media/image14.png"/><Relationship Id="rId7" Type="http://schemas.openxmlformats.org/officeDocument/2006/relationships/image" Target="NULL"/><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7.png"/><Relationship Id="rId4" Type="http://schemas.openxmlformats.org/officeDocument/2006/relationships/image" Target="../media/image12.png"/><Relationship Id="rId14" Type="http://schemas.openxmlformats.org/officeDocument/2006/relationships/image" Target="../media/image16.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NULL"/><Relationship Id="rId12" Type="http://schemas.openxmlformats.org/officeDocument/2006/relationships/image" Target="../media/image14.png"/><Relationship Id="rId2" Type="http://schemas.openxmlformats.org/officeDocument/2006/relationships/image" Target="../media/image1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1.png"/><Relationship Id="rId4" Type="http://schemas.openxmlformats.org/officeDocument/2006/relationships/image" Target="../media/image12.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NULL"/><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4.png"/><Relationship Id="rId4" Type="http://schemas.openxmlformats.org/officeDocument/2006/relationships/image" Target="../media/image12.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NULL"/><Relationship Id="rId12" Type="http://schemas.openxmlformats.org/officeDocument/2006/relationships/image" Target="../media/image14.png"/><Relationship Id="rId7" Type="http://schemas.openxmlformats.org/officeDocument/2006/relationships/image" Target="NULL"/><Relationship Id="rId2" Type="http://schemas.openxmlformats.org/officeDocument/2006/relationships/image" Target="../media/image1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8.png"/><Relationship Id="rId4" Type="http://schemas.openxmlformats.org/officeDocument/2006/relationships/image" Target="../media/image12.png"/><Relationship Id="rId14" Type="http://schemas.openxmlformats.org/officeDocument/2006/relationships/image" Target="../media/image17.png"/><Relationship Id="rId9"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NULL"/><Relationship Id="rId18" Type="http://schemas.openxmlformats.org/officeDocument/2006/relationships/image" Target="../media/image32.png"/><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9.png"/><Relationship Id="rId17" Type="http://schemas.openxmlformats.org/officeDocument/2006/relationships/image" Target="NULL"/><Relationship Id="rId2" Type="http://schemas.openxmlformats.org/officeDocument/2006/relationships/image" Target="../media/image2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11.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7.png"/><Relationship Id="rId2" Type="http://schemas.openxmlformats.org/officeDocument/2006/relationships/image" Target="../media/image34.png"/><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media/image39.png"/><Relationship Id="rId5" Type="http://schemas.openxmlformats.org/officeDocument/2006/relationships/image" Target="NULL"/><Relationship Id="rId10"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NULL"/><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NULL"/><Relationship Id="rId18" Type="http://schemas.openxmlformats.org/officeDocument/2006/relationships/image" Target="../media/image49.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6.png"/><Relationship Id="rId17" Type="http://schemas.openxmlformats.org/officeDocument/2006/relationships/image" Target="NULL"/><Relationship Id="rId2" Type="http://schemas.openxmlformats.org/officeDocument/2006/relationships/image" Target="../media/image41.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NULL"/><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1824777" y="6566085"/>
            <a:ext cx="8180099" cy="960951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8456">
            <a:off x="8061714" y="6550573"/>
            <a:ext cx="8122695" cy="954208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42" y="7455778"/>
            <a:ext cx="1103625" cy="230796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0419">
            <a:off x="16203584" y="485784"/>
            <a:ext cx="1230823" cy="118606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0052" y="8609757"/>
            <a:ext cx="714787" cy="138427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630400" y="7710218"/>
            <a:ext cx="2602994" cy="212972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966429" y="8588618"/>
            <a:ext cx="378093" cy="54437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344522" y="8444273"/>
            <a:ext cx="162003" cy="233250"/>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013580" y="4018671"/>
            <a:ext cx="335393" cy="482896"/>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309438" y="4453547"/>
            <a:ext cx="169567" cy="24414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03095">
            <a:off x="556030" y="845059"/>
            <a:ext cx="1449333" cy="827438"/>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060008" flipH="1" flipV="1">
            <a:off x="16306798" y="5849896"/>
            <a:ext cx="1383209" cy="789687"/>
          </a:xfrm>
          <a:prstGeom prst="rect">
            <a:avLst/>
          </a:prstGeom>
        </p:spPr>
      </p:pic>
      <p:grpSp>
        <p:nvGrpSpPr>
          <p:cNvPr id="28" name="Group 27"/>
          <p:cNvGrpSpPr/>
          <p:nvPr/>
        </p:nvGrpSpPr>
        <p:grpSpPr>
          <a:xfrm>
            <a:off x="2203233" y="-2898635"/>
            <a:ext cx="13335000" cy="10355279"/>
            <a:chOff x="3429000" y="-2024006"/>
            <a:chExt cx="12101531" cy="9208103"/>
          </a:xfrm>
        </p:grpSpPr>
        <p:sp>
          <p:nvSpPr>
            <p:cNvPr id="2" name="AutoShape 2"/>
            <p:cNvSpPr/>
            <p:nvPr/>
          </p:nvSpPr>
          <p:spPr>
            <a:xfrm rot="-5400000">
              <a:off x="3658035" y="201483"/>
              <a:ext cx="4450977" cy="0"/>
            </a:xfrm>
            <a:prstGeom prst="line">
              <a:avLst/>
            </a:prstGeom>
            <a:ln w="85725" cap="rnd">
              <a:solidFill>
                <a:srgbClr val="3F3A6D"/>
              </a:solidFill>
              <a:prstDash val="solid"/>
              <a:headEnd type="none" w="sm" len="sm"/>
              <a:tailEnd type="none" w="sm" len="sm"/>
            </a:ln>
          </p:spPr>
        </p:sp>
        <p:sp>
          <p:nvSpPr>
            <p:cNvPr id="3" name="AutoShape 3"/>
            <p:cNvSpPr/>
            <p:nvPr/>
          </p:nvSpPr>
          <p:spPr>
            <a:xfrm rot="-5399999">
              <a:off x="10196121" y="184351"/>
              <a:ext cx="4416711" cy="0"/>
            </a:xfrm>
            <a:prstGeom prst="line">
              <a:avLst/>
            </a:prstGeom>
            <a:ln w="85725" cap="rnd">
              <a:solidFill>
                <a:srgbClr val="3F3A6D"/>
              </a:solidFill>
              <a:prstDash val="solid"/>
              <a:headEnd type="none" w="sm" len="sm"/>
              <a:tailEnd type="none" w="sm" len="sm"/>
            </a:ln>
          </p:spPr>
        </p:sp>
        <p:sp>
          <p:nvSpPr>
            <p:cNvPr id="20" name="AutoShape 20"/>
            <p:cNvSpPr/>
            <p:nvPr/>
          </p:nvSpPr>
          <p:spPr>
            <a:xfrm>
              <a:off x="4741777" y="1393411"/>
              <a:ext cx="10192085" cy="0"/>
            </a:xfrm>
            <a:prstGeom prst="line">
              <a:avLst/>
            </a:prstGeom>
            <a:ln w="304800" cap="rnd">
              <a:solidFill>
                <a:srgbClr val="99B0DC"/>
              </a:solidFill>
              <a:prstDash val="solid"/>
              <a:headEnd type="none" w="sm" len="sm"/>
              <a:tailEnd type="none" w="sm" len="sm"/>
            </a:ln>
          </p:spPr>
        </p:sp>
        <p:grpSp>
          <p:nvGrpSpPr>
            <p:cNvPr id="27" name="Group 26"/>
            <p:cNvGrpSpPr/>
            <p:nvPr/>
          </p:nvGrpSpPr>
          <p:grpSpPr>
            <a:xfrm>
              <a:off x="3429000" y="1721662"/>
              <a:ext cx="12101531" cy="5462435"/>
              <a:chOff x="3657600" y="1721662"/>
              <a:chExt cx="12101531" cy="5462435"/>
            </a:xfrm>
          </p:grpSpPr>
          <p:grpSp>
            <p:nvGrpSpPr>
              <p:cNvPr id="18" name="Group 18"/>
              <p:cNvGrpSpPr/>
              <p:nvPr/>
            </p:nvGrpSpPr>
            <p:grpSpPr>
              <a:xfrm>
                <a:off x="4170105" y="1721662"/>
                <a:ext cx="11230537" cy="5462435"/>
                <a:chOff x="-102560" y="0"/>
                <a:chExt cx="3778914" cy="2253205"/>
              </a:xfrm>
            </p:grpSpPr>
            <p:sp>
              <p:nvSpPr>
                <p:cNvPr id="19" name="Freeform 19"/>
                <p:cNvSpPr/>
                <p:nvPr/>
              </p:nvSpPr>
              <p:spPr>
                <a:xfrm>
                  <a:off x="-10256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21" name="AutoShape 21"/>
              <p:cNvSpPr/>
              <p:nvPr/>
            </p:nvSpPr>
            <p:spPr>
              <a:xfrm flipV="1">
                <a:off x="3657600" y="6933924"/>
                <a:ext cx="12101531" cy="26936"/>
              </a:xfrm>
              <a:prstGeom prst="line">
                <a:avLst/>
              </a:prstGeom>
              <a:ln w="152400" cap="rnd">
                <a:solidFill>
                  <a:srgbClr val="99B0DC"/>
                </a:solidFill>
                <a:prstDash val="solid"/>
                <a:headEnd type="none" w="sm" len="sm"/>
                <a:tailEnd type="none" w="sm" len="sm"/>
              </a:ln>
            </p:spPr>
          </p:sp>
          <p:grpSp>
            <p:nvGrpSpPr>
              <p:cNvPr id="22" name="Group 22"/>
              <p:cNvGrpSpPr/>
              <p:nvPr/>
            </p:nvGrpSpPr>
            <p:grpSpPr>
              <a:xfrm>
                <a:off x="4377423" y="1901787"/>
                <a:ext cx="10786381" cy="4852012"/>
                <a:chOff x="-130808" y="0"/>
                <a:chExt cx="4629134" cy="2443256"/>
              </a:xfrm>
            </p:grpSpPr>
            <p:sp>
              <p:nvSpPr>
                <p:cNvPr id="23" name="Freeform 23"/>
                <p:cNvSpPr/>
                <p:nvPr/>
              </p:nvSpPr>
              <p:spPr>
                <a:xfrm>
                  <a:off x="-130808"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grpSp>
      </p:grpSp>
      <p:sp>
        <p:nvSpPr>
          <p:cNvPr id="29" name="Rectangle 28"/>
          <p:cNvSpPr/>
          <p:nvPr/>
        </p:nvSpPr>
        <p:spPr>
          <a:xfrm>
            <a:off x="2896991" y="1794499"/>
            <a:ext cx="12138875" cy="4873001"/>
          </a:xfrm>
          <a:prstGeom prst="rect">
            <a:avLst/>
          </a:prstGeom>
        </p:spPr>
        <p:txBody>
          <a:bodyPr wrap="square">
            <a:spAutoFit/>
          </a:bodyPr>
          <a:lstStyle/>
          <a:p>
            <a:pPr algn="ctr">
              <a:lnSpc>
                <a:spcPct val="150000"/>
              </a:lnSpc>
            </a:pPr>
            <a:r>
              <a:rPr lang="en-US" sz="7200" b="1" dirty="0" smtClean="0">
                <a:latin typeface="Arial" panose="020B0604020202020204" pitchFamily="34" charset="0"/>
                <a:cs typeface="Arial" panose="020B0604020202020204" pitchFamily="34" charset="0"/>
              </a:rPr>
              <a:t>CHÀO </a:t>
            </a:r>
            <a:r>
              <a:rPr lang="en-US" sz="7200" b="1" dirty="0">
                <a:latin typeface="Arial" panose="020B0604020202020204" pitchFamily="34" charset="0"/>
                <a:cs typeface="Arial" panose="020B0604020202020204" pitchFamily="34" charset="0"/>
              </a:rPr>
              <a:t>MỪNG CÁC EM </a:t>
            </a:r>
            <a:endParaRPr lang="en-US" sz="7200" b="1" dirty="0" smtClean="0">
              <a:latin typeface="Arial" panose="020B0604020202020204" pitchFamily="34" charset="0"/>
              <a:cs typeface="Arial" panose="020B0604020202020204" pitchFamily="34" charset="0"/>
            </a:endParaRPr>
          </a:p>
          <a:p>
            <a:pPr algn="ctr">
              <a:lnSpc>
                <a:spcPct val="150000"/>
              </a:lnSpc>
            </a:pPr>
            <a:r>
              <a:rPr lang="en-US" sz="7200" b="1" dirty="0" smtClean="0">
                <a:latin typeface="Arial" panose="020B0604020202020204" pitchFamily="34" charset="0"/>
                <a:cs typeface="Arial" panose="020B0604020202020204" pitchFamily="34" charset="0"/>
              </a:rPr>
              <a:t>ĐẾN </a:t>
            </a:r>
            <a:r>
              <a:rPr lang="en-US" sz="7200" b="1" dirty="0">
                <a:latin typeface="Arial" panose="020B0604020202020204" pitchFamily="34" charset="0"/>
                <a:cs typeface="Arial" panose="020B0604020202020204" pitchFamily="34" charset="0"/>
              </a:rPr>
              <a:t>VỚI </a:t>
            </a:r>
            <a:r>
              <a:rPr lang="en-US" sz="7200" b="1" dirty="0" smtClean="0">
                <a:latin typeface="Arial" panose="020B0604020202020204" pitchFamily="34" charset="0"/>
                <a:cs typeface="Arial" panose="020B0604020202020204" pitchFamily="34" charset="0"/>
              </a:rPr>
              <a:t>BÀI </a:t>
            </a:r>
            <a:r>
              <a:rPr lang="en-US" sz="7200" b="1" dirty="0">
                <a:latin typeface="Arial" panose="020B0604020202020204" pitchFamily="34" charset="0"/>
                <a:cs typeface="Arial" panose="020B0604020202020204" pitchFamily="34" charset="0"/>
              </a:rPr>
              <a:t>HỌC </a:t>
            </a:r>
            <a:endParaRPr lang="en-US" sz="7200" b="1" dirty="0" smtClean="0">
              <a:latin typeface="Arial" panose="020B0604020202020204" pitchFamily="34" charset="0"/>
              <a:cs typeface="Arial" panose="020B0604020202020204" pitchFamily="34" charset="0"/>
            </a:endParaRPr>
          </a:p>
          <a:p>
            <a:pPr algn="ctr">
              <a:lnSpc>
                <a:spcPct val="150000"/>
              </a:lnSpc>
            </a:pPr>
            <a:r>
              <a:rPr lang="en-US" sz="7200" b="1" dirty="0" smtClean="0">
                <a:latin typeface="Arial" panose="020B0604020202020204" pitchFamily="34" charset="0"/>
                <a:cs typeface="Arial" panose="020B0604020202020204" pitchFamily="34" charset="0"/>
              </a:rPr>
              <a:t>HÔM </a:t>
            </a:r>
            <a:r>
              <a:rPr lang="en-US" sz="7200" b="1" dirty="0">
                <a:latin typeface="Arial" panose="020B0604020202020204" pitchFamily="34" charset="0"/>
                <a:cs typeface="Arial" panose="020B0604020202020204" pitchFamily="34" charset="0"/>
              </a:rPr>
              <a:t>NAY!</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815573"/>
      </p:ext>
    </p:extLst>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2846021" y="-1872386"/>
            <a:ext cx="3759795" cy="297963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57200" y="395197"/>
            <a:ext cx="660125" cy="85687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098489">
            <a:off x="14989775" y="-181678"/>
            <a:ext cx="1375606" cy="1644747"/>
          </a:xfrm>
          <a:prstGeom prst="rect">
            <a:avLst/>
          </a:prstGeom>
        </p:spPr>
      </p:pic>
      <p:sp>
        <p:nvSpPr>
          <p:cNvPr id="17" name="Rectangle 16"/>
          <p:cNvSpPr/>
          <p:nvPr/>
        </p:nvSpPr>
        <p:spPr>
          <a:xfrm>
            <a:off x="7058345" y="159665"/>
            <a:ext cx="4333238" cy="1402435"/>
          </a:xfrm>
          <a:prstGeom prst="rect">
            <a:avLst/>
          </a:prstGeom>
        </p:spPr>
        <p:txBody>
          <a:bodyPr wrap="none">
            <a:spAutoFit/>
          </a:bodyPr>
          <a:lstStyle/>
          <a:p>
            <a:pPr lvl="0" algn="ctr">
              <a:lnSpc>
                <a:spcPts val="11787"/>
              </a:lnSpc>
              <a:defRPr/>
            </a:pPr>
            <a:r>
              <a:rPr lang="en-US" sz="6000" b="1" dirty="0" smtClean="0">
                <a:solidFill>
                  <a:srgbClr val="1F497D"/>
                </a:solidFill>
                <a:latin typeface="Arial" panose="020B0604020202020204" pitchFamily="34" charset="0"/>
                <a:cs typeface="Arial" panose="020B0604020202020204" pitchFamily="34" charset="0"/>
              </a:rPr>
              <a:t>KHÁM PHÁ</a:t>
            </a:r>
            <a:endParaRPr lang="en-US" sz="6000" b="1" dirty="0">
              <a:solidFill>
                <a:srgbClr val="1F497D"/>
              </a:solidFill>
              <a:latin typeface="Arial" panose="020B0604020202020204" pitchFamily="34" charset="0"/>
              <a:cs typeface="Arial" panose="020B0604020202020204" pitchFamily="34" charset="0"/>
            </a:endParaRPr>
          </a:p>
        </p:txBody>
      </p:sp>
      <p:sp>
        <p:nvSpPr>
          <p:cNvPr id="18" name="TextBox 17"/>
          <p:cNvSpPr txBox="1"/>
          <p:nvPr/>
        </p:nvSpPr>
        <p:spPr>
          <a:xfrm>
            <a:off x="3387332" y="1866900"/>
            <a:ext cx="11896728" cy="784830"/>
          </a:xfrm>
          <a:prstGeom prst="rect">
            <a:avLst/>
          </a:prstGeom>
          <a:noFill/>
        </p:spPr>
        <p:txBody>
          <a:bodyPr wrap="square" rtlCol="0">
            <a:spAutoFit/>
          </a:bodyPr>
          <a:lstStyle/>
          <a:p>
            <a:pPr lvl="0">
              <a:defRPr/>
            </a:pPr>
            <a:r>
              <a:rPr lang="en-US" sz="4500" b="1" dirty="0" smtClean="0">
                <a:solidFill>
                  <a:srgbClr val="C00000"/>
                </a:solidFill>
                <a:latin typeface="Arial" panose="020B0604020202020204" pitchFamily="34" charset="0"/>
                <a:cs typeface="Arial" panose="020B0604020202020204" pitchFamily="34" charset="0"/>
              </a:rPr>
              <a:t>HĐ1. </a:t>
            </a:r>
            <a:r>
              <a:rPr lang="vi-VN" sz="4500" b="1" dirty="0" smtClean="0">
                <a:solidFill>
                  <a:srgbClr val="C00000"/>
                </a:solidFill>
                <a:cs typeface="Arial" panose="020B0604020202020204" pitchFamily="34" charset="0"/>
              </a:rPr>
              <a:t>Thực </a:t>
            </a:r>
            <a:r>
              <a:rPr lang="vi-VN" sz="4500" b="1" dirty="0">
                <a:solidFill>
                  <a:srgbClr val="C00000"/>
                </a:solidFill>
                <a:cs typeface="Arial" panose="020B0604020202020204" pitchFamily="34" charset="0"/>
              </a:rPr>
              <a:t>hiện nhiệm vụ theo từng bước</a:t>
            </a:r>
          </a:p>
        </p:txBody>
      </p:sp>
      <p:sp>
        <p:nvSpPr>
          <p:cNvPr id="19" name="Rectangle 18"/>
          <p:cNvSpPr/>
          <p:nvPr/>
        </p:nvSpPr>
        <p:spPr>
          <a:xfrm>
            <a:off x="2362200" y="3365837"/>
            <a:ext cx="13858281" cy="916276"/>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none">
            <a:spAutoFit/>
          </a:bodyPr>
          <a:lstStyle/>
          <a:p>
            <a:pPr algn="ctr">
              <a:lnSpc>
                <a:spcPct val="150000"/>
              </a:lnSpc>
              <a:spcBef>
                <a:spcPts val="100"/>
              </a:spcBef>
              <a:spcAft>
                <a:spcPts val="100"/>
              </a:spcAft>
            </a:pPr>
            <a:r>
              <a:rPr lang="en-US" sz="4000" dirty="0" err="1" smtClean="0">
                <a:solidFill>
                  <a:srgbClr val="000000"/>
                </a:solidFill>
                <a:latin typeface="Arial" panose="020B0604020202020204" pitchFamily="34" charset="0"/>
                <a:ea typeface="Arial" panose="020B0604020202020204" pitchFamily="34" charset="0"/>
                <a:cs typeface="Arial" panose="020B0604020202020204" pitchFamily="34" charset="0"/>
              </a:rPr>
              <a:t>Ví</a:t>
            </a:r>
            <a:r>
              <a:rPr lang="en-US"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Arial" panose="020B0604020202020204" pitchFamily="34" charset="0"/>
                <a:cs typeface="Arial" panose="020B0604020202020204" pitchFamily="34" charset="0"/>
              </a:rPr>
              <a:t>dụ</a:t>
            </a:r>
            <a:r>
              <a:rPr lang="en-US"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 2: </a:t>
            </a:r>
            <a:r>
              <a:rPr lang="vi-VN" sz="4000" dirty="0" smtClean="0">
                <a:solidFill>
                  <a:srgbClr val="000000"/>
                </a:solidFill>
                <a:ea typeface="Arial" panose="020B0604020202020204" pitchFamily="34" charset="0"/>
                <a:cs typeface="Times New Roman" panose="02020603050405020304" pitchFamily="18" charset="0"/>
              </a:rPr>
              <a:t>Nêu </a:t>
            </a:r>
            <a:r>
              <a:rPr lang="vi-VN" sz="4000" dirty="0">
                <a:solidFill>
                  <a:srgbClr val="000000"/>
                </a:solidFill>
                <a:ea typeface="Arial" panose="020B0604020202020204" pitchFamily="34" charset="0"/>
                <a:cs typeface="Times New Roman" panose="02020603050405020304" pitchFamily="18" charset="0"/>
              </a:rPr>
              <a:t>các bước tính giá trị của biểu thức 216 + 30 : </a:t>
            </a:r>
            <a:r>
              <a:rPr lang="vi-VN" sz="4000" dirty="0" smtClean="0">
                <a:solidFill>
                  <a:srgbClr val="000000"/>
                </a:solidFill>
                <a:ea typeface="Arial" panose="020B0604020202020204" pitchFamily="34" charset="0"/>
                <a:cs typeface="Times New Roman" panose="02020603050405020304" pitchFamily="18" charset="0"/>
              </a:rPr>
              <a:t>5</a:t>
            </a:r>
            <a:endParaRPr lang="en-US" sz="4000" dirty="0">
              <a:effectLst/>
              <a:ea typeface="Arial" panose="020B0604020202020204" pitchFamily="34" charset="0"/>
              <a:cs typeface="Times New Roman" panose="02020603050405020304" pitchFamily="18" charset="0"/>
            </a:endParaRPr>
          </a:p>
        </p:txBody>
      </p:sp>
      <p:pic>
        <p:nvPicPr>
          <p:cNvPr id="20" name="Picture 19"/>
          <p:cNvPicPr>
            <a:picLocks noChangeAspect="1"/>
          </p:cNvPicPr>
          <p:nvPr/>
        </p:nvPicPr>
        <p:blipFill>
          <a:blip r:embed="rId16"/>
          <a:stretch>
            <a:fillRect/>
          </a:stretch>
        </p:blipFill>
        <p:spPr>
          <a:xfrm>
            <a:off x="2331211" y="4477213"/>
            <a:ext cx="11430000" cy="3790487"/>
          </a:xfrm>
          <a:prstGeom prst="rect">
            <a:avLst/>
          </a:prstGeom>
        </p:spPr>
      </p:pic>
      <p:pic>
        <p:nvPicPr>
          <p:cNvPr id="2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2994320" y="9226633"/>
            <a:ext cx="3759795" cy="2979637"/>
          </a:xfrm>
          <a:prstGeom prst="rect">
            <a:avLst/>
          </a:prstGeom>
        </p:spPr>
      </p:pic>
      <p:pic>
        <p:nvPicPr>
          <p:cNvPr id="23"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379572" y="5916209"/>
            <a:ext cx="4460628" cy="4485091"/>
          </a:xfrm>
          <a:prstGeom prst="rect">
            <a:avLst/>
          </a:prstGeom>
        </p:spPr>
      </p:pic>
      <p:pic>
        <p:nvPicPr>
          <p:cNvPr id="24" name="Picture 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7200" y="8420100"/>
            <a:ext cx="1388159" cy="1419122"/>
          </a:xfrm>
          <a:prstGeom prst="rect">
            <a:avLst/>
          </a:prstGeom>
        </p:spPr>
      </p:pic>
    </p:spTree>
    <p:extLst>
      <p:ext uri="{BB962C8B-B14F-4D97-AF65-F5344CB8AC3E}">
        <p14:creationId xmlns:p14="http://schemas.microsoft.com/office/powerpoint/2010/main" val="266668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75223">
            <a:off x="14534700" y="-3414351"/>
            <a:ext cx="3503042" cy="64423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7149" y="4284223"/>
            <a:ext cx="5441546" cy="55836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79846">
            <a:off x="405099" y="405214"/>
            <a:ext cx="1176173" cy="110707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100701" y="954715"/>
            <a:ext cx="636872" cy="63687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995711">
            <a:off x="4471156" y="1999538"/>
            <a:ext cx="688319" cy="20221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522400">
            <a:off x="13926942" y="5615210"/>
            <a:ext cx="218867" cy="712301"/>
          </a:xfrm>
          <a:prstGeom prst="rect">
            <a:avLst/>
          </a:prstGeom>
        </p:spPr>
      </p:pic>
      <p:grpSp>
        <p:nvGrpSpPr>
          <p:cNvPr id="13" name="Group 13"/>
          <p:cNvGrpSpPr>
            <a:grpSpLocks noChangeAspect="1"/>
          </p:cNvGrpSpPr>
          <p:nvPr/>
        </p:nvGrpSpPr>
        <p:grpSpPr>
          <a:xfrm rot="1238497">
            <a:off x="17490470" y="9595531"/>
            <a:ext cx="337392" cy="292181"/>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FA54F"/>
            </a:solidFill>
          </p:spPr>
        </p:sp>
      </p:grpSp>
      <p:grpSp>
        <p:nvGrpSpPr>
          <p:cNvPr id="19" name="Group 18"/>
          <p:cNvGrpSpPr/>
          <p:nvPr/>
        </p:nvGrpSpPr>
        <p:grpSpPr>
          <a:xfrm>
            <a:off x="5034866" y="2324100"/>
            <a:ext cx="8995078" cy="3352800"/>
            <a:chOff x="5029200" y="2324100"/>
            <a:chExt cx="8995078" cy="3352800"/>
          </a:xfrm>
        </p:grpSpPr>
        <p:grpSp>
          <p:nvGrpSpPr>
            <p:cNvPr id="6" name="Group 6"/>
            <p:cNvGrpSpPr/>
            <p:nvPr/>
          </p:nvGrpSpPr>
          <p:grpSpPr>
            <a:xfrm>
              <a:off x="5029200" y="2324100"/>
              <a:ext cx="8995078" cy="3352800"/>
              <a:chOff x="0" y="0"/>
              <a:chExt cx="10711291" cy="3480769"/>
            </a:xfrm>
          </p:grpSpPr>
          <p:sp>
            <p:nvSpPr>
              <p:cNvPr id="7" name="Freeform 7"/>
              <p:cNvSpPr/>
              <p:nvPr/>
            </p:nvSpPr>
            <p:spPr>
              <a:xfrm>
                <a:off x="-1" y="0"/>
                <a:ext cx="10718950" cy="3480769"/>
              </a:xfrm>
              <a:custGeom>
                <a:avLst/>
                <a:gdLst/>
                <a:ahLst/>
                <a:cxnLst/>
                <a:rect l="l" t="t" r="r" b="b"/>
                <a:pathLst>
                  <a:path w="10718950" h="3480769">
                    <a:moveTo>
                      <a:pt x="10212511" y="3463850"/>
                    </a:moveTo>
                    <a:cubicBezTo>
                      <a:pt x="10212511" y="3463850"/>
                      <a:pt x="9975515" y="3453880"/>
                      <a:pt x="9613375" y="3467325"/>
                    </a:cubicBezTo>
                    <a:cubicBezTo>
                      <a:pt x="9251238"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0165963" y="0"/>
                      <a:pt x="10165963" y="0"/>
                    </a:cubicBezTo>
                    <a:cubicBezTo>
                      <a:pt x="10477863" y="0"/>
                      <a:pt x="10711291" y="101069"/>
                      <a:pt x="10703434" y="303616"/>
                    </a:cubicBezTo>
                    <a:cubicBezTo>
                      <a:pt x="10703434" y="303616"/>
                      <a:pt x="10701438" y="1810087"/>
                      <a:pt x="10710194" y="2523800"/>
                    </a:cubicBezTo>
                    <a:cubicBezTo>
                      <a:pt x="10718950" y="2817101"/>
                      <a:pt x="10672402" y="3150172"/>
                      <a:pt x="10672402" y="3150172"/>
                    </a:cubicBezTo>
                    <a:cubicBezTo>
                      <a:pt x="10669437" y="3330198"/>
                      <a:pt x="10457933" y="3463850"/>
                      <a:pt x="10212511" y="3463850"/>
                    </a:cubicBezTo>
                    <a:close/>
                  </a:path>
                </a:pathLst>
              </a:custGeom>
              <a:solidFill>
                <a:srgbClr val="B6DBCB"/>
              </a:solidFill>
            </p:spPr>
          </p:sp>
        </p:grpSp>
        <p:sp>
          <p:nvSpPr>
            <p:cNvPr id="18" name="Rectangle 17"/>
            <p:cNvSpPr/>
            <p:nvPr/>
          </p:nvSpPr>
          <p:spPr>
            <a:xfrm>
              <a:off x="5679404" y="2552700"/>
              <a:ext cx="7643122" cy="2862322"/>
            </a:xfrm>
            <a:prstGeom prst="rect">
              <a:avLst/>
            </a:prstGeom>
          </p:spPr>
          <p:txBody>
            <a:bodyPr wrap="square">
              <a:spAutoFit/>
            </a:bodyPr>
            <a:lstStyle/>
            <a:p>
              <a:pPr algn="just">
                <a:lnSpc>
                  <a:spcPct val="150000"/>
                </a:lnSpc>
                <a:spcBef>
                  <a:spcPts val="100"/>
                </a:spcBef>
                <a:spcAft>
                  <a:spcPts val="100"/>
                </a:spcAft>
              </a:pPr>
              <a:r>
                <a:rPr lang="vi-VN" sz="4000" dirty="0">
                  <a:solidFill>
                    <a:srgbClr val="000000"/>
                  </a:solidFill>
                  <a:ea typeface="Arial" panose="020B0604020202020204" pitchFamily="34" charset="0"/>
                  <a:cs typeface="Times New Roman" panose="02020603050405020304" pitchFamily="18" charset="0"/>
                </a:rPr>
                <a:t>Nếu mô tả một việc không theo từng bước, </a:t>
              </a:r>
              <a:r>
                <a:rPr lang="vi-VN" sz="4000" dirty="0" smtClean="0">
                  <a:solidFill>
                    <a:srgbClr val="000000"/>
                  </a:solidFill>
                  <a:ea typeface="Arial" panose="020B0604020202020204" pitchFamily="34" charset="0"/>
                  <a:cs typeface="Times New Roman" panose="02020603050405020304" pitchFamily="18" charset="0"/>
                </a:rPr>
                <a:t>ta </a:t>
              </a:r>
              <a:r>
                <a:rPr lang="vi-VN" sz="4000" dirty="0">
                  <a:solidFill>
                    <a:srgbClr val="000000"/>
                  </a:solidFill>
                  <a:ea typeface="Arial" panose="020B0604020202020204" pitchFamily="34" charset="0"/>
                  <a:cs typeface="Times New Roman" panose="02020603050405020304" pitchFamily="18" charset="0"/>
                </a:rPr>
                <a:t>có dễ làm theo được đúng không?</a:t>
              </a:r>
              <a:endParaRPr lang="en-US" sz="4000" dirty="0">
                <a:effectLst/>
                <a:ea typeface="Arial" panose="020B0604020202020204" pitchFamily="34" charset="0"/>
                <a:cs typeface="Times New Roman" panose="02020603050405020304" pitchFamily="18" charset="0"/>
              </a:endParaRPr>
            </a:p>
          </p:txBody>
        </p:sp>
      </p:grpSp>
      <p:pic>
        <p:nvPicPr>
          <p:cNvPr id="20"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491998">
            <a:off x="-5819245" y="7824610"/>
            <a:ext cx="14407282" cy="8330029"/>
          </a:xfrm>
          <a:prstGeom prst="rect">
            <a:avLst/>
          </a:prstGeom>
        </p:spPr>
      </p:pic>
      <p:sp>
        <p:nvSpPr>
          <p:cNvPr id="22" name="Rectangle 21"/>
          <p:cNvSpPr/>
          <p:nvPr/>
        </p:nvSpPr>
        <p:spPr>
          <a:xfrm>
            <a:off x="7601001" y="7330488"/>
            <a:ext cx="10039697" cy="1839606"/>
          </a:xfrm>
          <a:prstGeom prst="rect">
            <a:avLst/>
          </a:prstGeom>
        </p:spPr>
        <p:txBody>
          <a:bodyPr wrap="square">
            <a:spAutoFit/>
          </a:bodyPr>
          <a:lstStyle/>
          <a:p>
            <a:pPr algn="ctr">
              <a:lnSpc>
                <a:spcPct val="150000"/>
              </a:lnSpc>
              <a:spcBef>
                <a:spcPts val="100"/>
              </a:spcBef>
              <a:spcAft>
                <a:spcPts val="100"/>
              </a:spcAft>
            </a:pPr>
            <a:r>
              <a:rPr lang="vi-VN" sz="4000" dirty="0">
                <a:solidFill>
                  <a:srgbClr val="000000"/>
                </a:solidFill>
                <a:ea typeface="Arial" panose="020B0604020202020204" pitchFamily="34" charset="0"/>
                <a:cs typeface="Times New Roman" panose="02020603050405020304" pitchFamily="18" charset="0"/>
              </a:rPr>
              <a:t>Nếu mô tả một việc không theo từng bước, ta sẽ rất khó làm theo được.</a:t>
            </a:r>
            <a:endParaRPr lang="en-US" sz="4000" dirty="0">
              <a:effectLst/>
              <a:ea typeface="Arial" panose="020B0604020202020204" pitchFamily="34" charset="0"/>
              <a:cs typeface="Times New Roman" panose="02020603050405020304" pitchFamily="18" charset="0"/>
            </a:endParaRPr>
          </a:p>
        </p:txBody>
      </p:sp>
      <p:sp>
        <p:nvSpPr>
          <p:cNvPr id="23" name="Down Arrow 22"/>
          <p:cNvSpPr/>
          <p:nvPr/>
        </p:nvSpPr>
        <p:spPr>
          <a:xfrm>
            <a:off x="10937126" y="6362700"/>
            <a:ext cx="457200" cy="6850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011402" y="190500"/>
            <a:ext cx="4333238" cy="1402435"/>
          </a:xfrm>
          <a:prstGeom prst="rect">
            <a:avLst/>
          </a:prstGeom>
        </p:spPr>
        <p:txBody>
          <a:bodyPr wrap="none">
            <a:spAutoFit/>
          </a:bodyPr>
          <a:lstStyle/>
          <a:p>
            <a:pPr lvl="0" algn="ctr">
              <a:lnSpc>
                <a:spcPts val="11787"/>
              </a:lnSpc>
              <a:defRPr/>
            </a:pPr>
            <a:r>
              <a:rPr lang="en-US" sz="6000" b="1" dirty="0" smtClean="0">
                <a:solidFill>
                  <a:srgbClr val="1F497D"/>
                </a:solidFill>
                <a:latin typeface="Arial" panose="020B0604020202020204" pitchFamily="34" charset="0"/>
                <a:cs typeface="Arial" panose="020B0604020202020204" pitchFamily="34" charset="0"/>
              </a:rPr>
              <a:t>KHÁM PHÁ</a:t>
            </a:r>
            <a:endParaRPr lang="en-US" sz="60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596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7689">
            <a:off x="15056340" y="7265071"/>
            <a:ext cx="4324598" cy="50802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28621" y="6010168"/>
            <a:ext cx="4640179" cy="431493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70931">
            <a:off x="13451708" y="5699784"/>
            <a:ext cx="615315" cy="47099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14068" y="3588572"/>
            <a:ext cx="444241" cy="44424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3400" y="475408"/>
            <a:ext cx="340455" cy="355988"/>
          </a:xfrm>
          <a:prstGeom prst="rect">
            <a:avLst/>
          </a:prstGeom>
        </p:spPr>
      </p:pic>
      <p:sp>
        <p:nvSpPr>
          <p:cNvPr id="15" name="Rectangle 14"/>
          <p:cNvSpPr/>
          <p:nvPr/>
        </p:nvSpPr>
        <p:spPr>
          <a:xfrm>
            <a:off x="-457200" y="1257300"/>
            <a:ext cx="19278600" cy="1064339"/>
          </a:xfrm>
          <a:prstGeom prst="rect">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chemeClr val="tx1"/>
                </a:solidFill>
                <a:latin typeface="Arial" panose="020B0604020202020204" pitchFamily="34" charset="0"/>
                <a:cs typeface="Arial" panose="020B0604020202020204" pitchFamily="34" charset="0"/>
              </a:rPr>
              <a:t>KẾT LUẬN</a:t>
            </a:r>
            <a:endParaRPr lang="en-US" sz="4500" b="1" dirty="0">
              <a:solidFill>
                <a:schemeClr val="tx1"/>
              </a:solidFill>
              <a:latin typeface="Arial" panose="020B0604020202020204" pitchFamily="34" charset="0"/>
              <a:cs typeface="Arial" panose="020B0604020202020204" pitchFamily="34" charset="0"/>
            </a:endParaRPr>
          </a:p>
        </p:txBody>
      </p:sp>
      <p:grpSp>
        <p:nvGrpSpPr>
          <p:cNvPr id="18" name="Group 17"/>
          <p:cNvGrpSpPr/>
          <p:nvPr/>
        </p:nvGrpSpPr>
        <p:grpSpPr>
          <a:xfrm>
            <a:off x="261030" y="2964223"/>
            <a:ext cx="11092770" cy="6903677"/>
            <a:chOff x="0" y="3497623"/>
            <a:chExt cx="11092770" cy="6903677"/>
          </a:xfrm>
        </p:grpSpPr>
        <p:grpSp>
          <p:nvGrpSpPr>
            <p:cNvPr id="2" name="Group 2"/>
            <p:cNvGrpSpPr>
              <a:grpSpLocks noChangeAspect="1"/>
            </p:cNvGrpSpPr>
            <p:nvPr/>
          </p:nvGrpSpPr>
          <p:grpSpPr>
            <a:xfrm>
              <a:off x="0" y="3497623"/>
              <a:ext cx="11092770" cy="6903677"/>
              <a:chOff x="-72390" y="7620"/>
              <a:chExt cx="6487160" cy="6352540"/>
            </a:xfrm>
          </p:grpSpPr>
          <p:sp>
            <p:nvSpPr>
              <p:cNvPr id="3" name="Freeform 3"/>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8E5"/>
              </a:solidFill>
            </p:spPr>
          </p:sp>
        </p:grpSp>
        <p:sp>
          <p:nvSpPr>
            <p:cNvPr id="17" name="Rectangle 16"/>
            <p:cNvSpPr/>
            <p:nvPr/>
          </p:nvSpPr>
          <p:spPr>
            <a:xfrm>
              <a:off x="1142999" y="5090102"/>
              <a:ext cx="9144000" cy="3686266"/>
            </a:xfrm>
            <a:prstGeom prst="rect">
              <a:avLst/>
            </a:prstGeom>
          </p:spPr>
          <p:txBody>
            <a:bodyPr>
              <a:spAutoFit/>
            </a:bodyPr>
            <a:lstStyle/>
            <a:p>
              <a:pPr algn="just">
                <a:lnSpc>
                  <a:spcPct val="150000"/>
                </a:lnSpc>
                <a:spcBef>
                  <a:spcPts val="100"/>
                </a:spcBef>
                <a:spcAft>
                  <a:spcPts val="100"/>
                </a:spcAft>
              </a:pPr>
              <a:r>
                <a:rPr lang="vi-VN" sz="4000" dirty="0">
                  <a:solidFill>
                    <a:srgbClr val="000000"/>
                  </a:solidFill>
                  <a:ea typeface="Arial" panose="020B0604020202020204" pitchFamily="34" charset="0"/>
                  <a:cs typeface="Times New Roman" panose="02020603050405020304" pitchFamily="18" charset="0"/>
                </a:rPr>
                <a:t>Hằng ngày, có nhiều việc em thực hiện theo từng bước. Mỗi bước là một việc nhỏ hơn. Các bước cần phải làm theo đúng thứ tự.</a:t>
              </a:r>
              <a:endParaRPr lang="en-US" sz="4000" dirty="0">
                <a:effectLst/>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7808677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1701610" y="8891644"/>
            <a:ext cx="4052395" cy="234302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302289" y="8913661"/>
            <a:ext cx="903767" cy="85067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55987" y="-814703"/>
            <a:ext cx="2454626" cy="23475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5065880" y="309446"/>
            <a:ext cx="606528" cy="57089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567398">
            <a:off x="339978" y="333117"/>
            <a:ext cx="1345504" cy="129657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428970">
            <a:off x="17503037" y="9245308"/>
            <a:ext cx="517158" cy="517158"/>
          </a:xfrm>
          <a:prstGeom prst="rect">
            <a:avLst/>
          </a:prstGeom>
        </p:spPr>
      </p:pic>
      <p:sp>
        <p:nvSpPr>
          <p:cNvPr id="23" name="Rectangle 22"/>
          <p:cNvSpPr/>
          <p:nvPr/>
        </p:nvSpPr>
        <p:spPr>
          <a:xfrm>
            <a:off x="6944362" y="83465"/>
            <a:ext cx="4333238" cy="1402435"/>
          </a:xfrm>
          <a:prstGeom prst="rect">
            <a:avLst/>
          </a:prstGeom>
        </p:spPr>
        <p:txBody>
          <a:bodyPr wrap="none">
            <a:spAutoFit/>
          </a:bodyPr>
          <a:lstStyle/>
          <a:p>
            <a:pPr marL="0" marR="0" lvl="0" indent="0" algn="ctr" defTabSz="914400" rtl="0" eaLnBrk="1" fontAlgn="auto" latinLnBrk="0" hangingPunct="1">
              <a:lnSpc>
                <a:spcPts val="11787"/>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KHÁM PHÁ</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4038600" y="1714500"/>
            <a:ext cx="10709667" cy="784830"/>
          </a:xfrm>
          <a:prstGeom prst="rect">
            <a:avLst/>
          </a:prstGeom>
          <a:noFill/>
        </p:spPr>
        <p:txBody>
          <a:bodyPr wrap="square" rtlCol="0">
            <a:spAutoFit/>
          </a:bodyPr>
          <a:lstStyle/>
          <a:p>
            <a:pPr lvl="0">
              <a:defRPr/>
            </a:pPr>
            <a:r>
              <a:rPr kumimoji="0" lang="en-US" sz="45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HĐ2. </a:t>
            </a:r>
            <a:r>
              <a:rPr lang="vi-VN" sz="4500" b="1" dirty="0">
                <a:solidFill>
                  <a:srgbClr val="C00000"/>
                </a:solidFill>
                <a:cs typeface="Arial" panose="020B0604020202020204" pitchFamily="34" charset="0"/>
              </a:rPr>
              <a:t>Chia việc thanh những việc nhỏ</a:t>
            </a:r>
            <a:endParaRPr kumimoji="0" lang="vi-VN"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6" name="Rounded Rectangle 15"/>
          <p:cNvSpPr/>
          <p:nvPr/>
        </p:nvSpPr>
        <p:spPr>
          <a:xfrm>
            <a:off x="3276600" y="3009900"/>
            <a:ext cx="11704321" cy="1173004"/>
          </a:xfrm>
          <a:prstGeom prst="roundRect">
            <a:avLst/>
          </a:prstGeom>
          <a:solidFill>
            <a:srgbClr val="FDE795"/>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Em đồng ý với ý kiến nào dưới đây?</a:t>
            </a:r>
            <a:endParaRPr lang="en-US" sz="4000" dirty="0">
              <a:solidFill>
                <a:schemeClr val="tx1"/>
              </a:solidFill>
            </a:endParaRPr>
          </a:p>
        </p:txBody>
      </p:sp>
      <p:sp>
        <p:nvSpPr>
          <p:cNvPr id="17" name="Flowchart: Terminator 16"/>
          <p:cNvSpPr/>
          <p:nvPr/>
        </p:nvSpPr>
        <p:spPr>
          <a:xfrm>
            <a:off x="1032786" y="4871049"/>
            <a:ext cx="7710235" cy="1948851"/>
          </a:xfrm>
          <a:prstGeom prst="flowChartTerminator">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solidFill>
                <a:cs typeface="Arial" panose="020B0604020202020204" pitchFamily="34" charset="0"/>
              </a:rPr>
              <a:t>1) Việc nhỏ dễ </a:t>
            </a:r>
            <a:r>
              <a:rPr lang="vi-VN" sz="4500" dirty="0" smtClean="0">
                <a:solidFill>
                  <a:schemeClr val="tx1"/>
                </a:solidFill>
                <a:cs typeface="Arial" panose="020B0604020202020204" pitchFamily="34" charset="0"/>
              </a:rPr>
              <a:t>l</a:t>
            </a:r>
            <a:r>
              <a:rPr lang="en-US" sz="4500" dirty="0">
                <a:solidFill>
                  <a:schemeClr val="tx1"/>
                </a:solidFill>
                <a:latin typeface="Arial" panose="020B0604020202020204" pitchFamily="34" charset="0"/>
                <a:cs typeface="Arial" panose="020B0604020202020204" pitchFamily="34" charset="0"/>
              </a:rPr>
              <a:t>à</a:t>
            </a:r>
            <a:r>
              <a:rPr lang="vi-VN" sz="4500" dirty="0" smtClean="0">
                <a:solidFill>
                  <a:schemeClr val="tx1"/>
                </a:solidFill>
                <a:cs typeface="Arial" panose="020B0604020202020204" pitchFamily="34" charset="0"/>
              </a:rPr>
              <a:t>m </a:t>
            </a:r>
            <a:r>
              <a:rPr lang="vi-VN" sz="4500" dirty="0">
                <a:solidFill>
                  <a:schemeClr val="tx1"/>
                </a:solidFill>
                <a:cs typeface="Arial" panose="020B0604020202020204" pitchFamily="34" charset="0"/>
              </a:rPr>
              <a:t>hơn, chia nhỏ để dễ làm.</a:t>
            </a:r>
            <a:endParaRPr lang="en-US" sz="4500" dirty="0">
              <a:solidFill>
                <a:schemeClr val="tx1"/>
              </a:solidFill>
              <a:latin typeface="Arial" panose="020B0604020202020204" pitchFamily="34" charset="0"/>
              <a:cs typeface="Arial" panose="020B0604020202020204" pitchFamily="34" charset="0"/>
            </a:endParaRPr>
          </a:p>
        </p:txBody>
      </p:sp>
      <p:sp>
        <p:nvSpPr>
          <p:cNvPr id="18" name="Flowchart: Terminator 17"/>
          <p:cNvSpPr/>
          <p:nvPr/>
        </p:nvSpPr>
        <p:spPr>
          <a:xfrm>
            <a:off x="1032787" y="7461850"/>
            <a:ext cx="7710234" cy="1948850"/>
          </a:xfrm>
          <a:prstGeom prst="flowChartTerminator">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dirty="0">
                <a:solidFill>
                  <a:schemeClr val="tx1"/>
                </a:solidFill>
                <a:latin typeface="Arial" panose="020B0604020202020204" pitchFamily="34" charset="0"/>
                <a:cs typeface="Arial" panose="020B0604020202020204" pitchFamily="34" charset="0"/>
              </a:rPr>
              <a:t>3) Chia </a:t>
            </a:r>
            <a:r>
              <a:rPr lang="en-US" sz="4500" dirty="0" err="1">
                <a:solidFill>
                  <a:schemeClr val="tx1"/>
                </a:solidFill>
                <a:latin typeface="Arial" panose="020B0604020202020204" pitchFamily="34" charset="0"/>
                <a:cs typeface="Arial" panose="020B0604020202020204" pitchFamily="34" charset="0"/>
              </a:rPr>
              <a:t>nhỏ</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để</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không</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cần</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làm</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theo</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thứ</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tự</a:t>
            </a:r>
            <a:r>
              <a:rPr lang="en-US" sz="4500" dirty="0">
                <a:solidFill>
                  <a:schemeClr val="tx1"/>
                </a:solidFill>
                <a:latin typeface="Arial" panose="020B0604020202020204" pitchFamily="34" charset="0"/>
                <a:cs typeface="Arial" panose="020B0604020202020204" pitchFamily="34" charset="0"/>
              </a:rPr>
              <a:t>.</a:t>
            </a:r>
            <a:endParaRPr lang="en-US" sz="4500" dirty="0">
              <a:solidFill>
                <a:schemeClr val="tx1"/>
              </a:solidFill>
              <a:latin typeface="Arial" panose="020B0604020202020204" pitchFamily="34" charset="0"/>
              <a:cs typeface="Arial" panose="020B0604020202020204" pitchFamily="34" charset="0"/>
            </a:endParaRPr>
          </a:p>
        </p:txBody>
      </p:sp>
      <p:sp>
        <p:nvSpPr>
          <p:cNvPr id="19" name="Flowchart: Terminator 18"/>
          <p:cNvSpPr/>
          <p:nvPr/>
        </p:nvSpPr>
        <p:spPr>
          <a:xfrm>
            <a:off x="9587165" y="4871048"/>
            <a:ext cx="7710235" cy="1948851"/>
          </a:xfrm>
          <a:prstGeom prst="flowChartTerminator">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solidFill>
                <a:cs typeface="Arial" panose="020B0604020202020204" pitchFamily="34" charset="0"/>
              </a:rPr>
              <a:t>2) Chia nhỏ để làm </a:t>
            </a:r>
            <a:endParaRPr lang="en-US" sz="4500" dirty="0" smtClean="0">
              <a:solidFill>
                <a:schemeClr val="tx1"/>
              </a:solidFill>
              <a:cs typeface="Arial" panose="020B0604020202020204" pitchFamily="34" charset="0"/>
            </a:endParaRPr>
          </a:p>
          <a:p>
            <a:pPr algn="ctr">
              <a:lnSpc>
                <a:spcPct val="150000"/>
              </a:lnSpc>
            </a:pPr>
            <a:r>
              <a:rPr lang="vi-VN" sz="4500" dirty="0" smtClean="0">
                <a:solidFill>
                  <a:schemeClr val="tx1"/>
                </a:solidFill>
                <a:cs typeface="Arial" panose="020B0604020202020204" pitchFamily="34" charset="0"/>
              </a:rPr>
              <a:t>ít </a:t>
            </a:r>
            <a:r>
              <a:rPr lang="vi-VN" sz="4500" dirty="0">
                <a:solidFill>
                  <a:schemeClr val="tx1"/>
                </a:solidFill>
                <a:cs typeface="Arial" panose="020B0604020202020204" pitchFamily="34" charset="0"/>
              </a:rPr>
              <a:t>hơn.</a:t>
            </a:r>
            <a:endParaRPr lang="en-US" sz="4500" dirty="0">
              <a:solidFill>
                <a:schemeClr val="tx1"/>
              </a:solidFill>
              <a:latin typeface="Arial" panose="020B0604020202020204" pitchFamily="34" charset="0"/>
              <a:cs typeface="Arial" panose="020B0604020202020204" pitchFamily="34" charset="0"/>
            </a:endParaRPr>
          </a:p>
        </p:txBody>
      </p:sp>
      <p:sp>
        <p:nvSpPr>
          <p:cNvPr id="20" name="Flowchart: Terminator 19"/>
          <p:cNvSpPr/>
          <p:nvPr/>
        </p:nvSpPr>
        <p:spPr>
          <a:xfrm>
            <a:off x="9587164" y="7457986"/>
            <a:ext cx="7710235" cy="1952713"/>
          </a:xfrm>
          <a:prstGeom prst="flowChartTerminator">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Arial" panose="020B0604020202020204" pitchFamily="34" charset="0"/>
                <a:cs typeface="Arial" panose="020B0604020202020204" pitchFamily="34" charset="0"/>
              </a:rPr>
              <a:t>4) Chia </a:t>
            </a:r>
            <a:r>
              <a:rPr lang="en-US" sz="4500" dirty="0" err="1">
                <a:solidFill>
                  <a:schemeClr val="tx1"/>
                </a:solidFill>
                <a:latin typeface="Arial" panose="020B0604020202020204" pitchFamily="34" charset="0"/>
                <a:cs typeface="Arial" panose="020B0604020202020204" pitchFamily="34" charset="0"/>
              </a:rPr>
              <a:t>nhỏ</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để</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dễ</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nhớ</a:t>
            </a:r>
            <a:r>
              <a:rPr lang="en-US" sz="4500" dirty="0">
                <a:solidFill>
                  <a:schemeClr val="tx1"/>
                </a:solidFill>
                <a:latin typeface="Arial" panose="020B0604020202020204" pitchFamily="34" charset="0"/>
                <a:cs typeface="Arial" panose="020B0604020202020204" pitchFamily="34" charset="0"/>
              </a:rPr>
              <a:t>.</a:t>
            </a:r>
            <a:endParaRPr lang="en-US" sz="4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455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17"/>
                                        </p:tgtEl>
                                        <p:attrNameLst>
                                          <p:attrName>fillcolor</p:attrName>
                                        </p:attrNameLst>
                                      </p:cBhvr>
                                      <p:to>
                                        <a:srgbClr val="DBEEF3"/>
                                      </p:to>
                                    </p:animClr>
                                    <p:set>
                                      <p:cBhvr>
                                        <p:cTn id="31" dur="500" fill="hold"/>
                                        <p:tgtEl>
                                          <p:spTgt spid="17"/>
                                        </p:tgtEl>
                                        <p:attrNameLst>
                                          <p:attrName>fill.type</p:attrName>
                                        </p:attrNameLst>
                                      </p:cBhvr>
                                      <p:to>
                                        <p:strVal val="solid"/>
                                      </p:to>
                                    </p:set>
                                    <p:set>
                                      <p:cBhvr>
                                        <p:cTn id="32" dur="5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20"/>
                                        </p:tgtEl>
                                        <p:attrNameLst>
                                          <p:attrName>fillcolor</p:attrName>
                                        </p:attrNameLst>
                                      </p:cBhvr>
                                      <p:to>
                                        <a:srgbClr val="DBEEF3"/>
                                      </p:to>
                                    </p:animClr>
                                    <p:set>
                                      <p:cBhvr>
                                        <p:cTn id="37" dur="500" fill="hold"/>
                                        <p:tgtEl>
                                          <p:spTgt spid="20"/>
                                        </p:tgtEl>
                                        <p:attrNameLst>
                                          <p:attrName>fill.type</p:attrName>
                                        </p:attrNameLst>
                                      </p:cBhvr>
                                      <p:to>
                                        <p:strVal val="solid"/>
                                      </p:to>
                                    </p:set>
                                    <p:set>
                                      <p:cBhvr>
                                        <p:cTn id="38" dur="5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1837">
            <a:off x="309153" y="5370675"/>
            <a:ext cx="5088554" cy="503304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85800" y="3649898"/>
            <a:ext cx="374861" cy="37486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373599" y="266700"/>
            <a:ext cx="448197" cy="448197"/>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100000">
            <a:off x="16951608" y="9153935"/>
            <a:ext cx="843982" cy="84398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899766">
            <a:off x="901415" y="359833"/>
            <a:ext cx="638175" cy="208858"/>
          </a:xfrm>
          <a:prstGeom prst="rect">
            <a:avLst/>
          </a:prstGeom>
        </p:spPr>
      </p:pic>
      <p:sp>
        <p:nvSpPr>
          <p:cNvPr id="19" name="Rectangle 18"/>
          <p:cNvSpPr/>
          <p:nvPr/>
        </p:nvSpPr>
        <p:spPr>
          <a:xfrm>
            <a:off x="-609600" y="952500"/>
            <a:ext cx="19278600" cy="1064339"/>
          </a:xfrm>
          <a:prstGeom prst="rect">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chemeClr val="tx1"/>
                </a:solidFill>
                <a:latin typeface="Arial" panose="020B0604020202020204" pitchFamily="34" charset="0"/>
                <a:cs typeface="Arial" panose="020B0604020202020204" pitchFamily="34" charset="0"/>
              </a:rPr>
              <a:t>CHÚ Ý</a:t>
            </a:r>
            <a:endParaRPr lang="en-US" sz="4500" b="1" dirty="0">
              <a:solidFill>
                <a:schemeClr val="tx1"/>
              </a:solidFill>
              <a:latin typeface="Arial" panose="020B0604020202020204" pitchFamily="34" charset="0"/>
              <a:cs typeface="Arial" panose="020B0604020202020204" pitchFamily="34" charset="0"/>
            </a:endParaRPr>
          </a:p>
        </p:txBody>
      </p:sp>
      <p:grpSp>
        <p:nvGrpSpPr>
          <p:cNvPr id="22" name="Group 21"/>
          <p:cNvGrpSpPr/>
          <p:nvPr/>
        </p:nvGrpSpPr>
        <p:grpSpPr>
          <a:xfrm>
            <a:off x="5867400" y="2790434"/>
            <a:ext cx="11211458" cy="7001266"/>
            <a:chOff x="7736812" y="3394163"/>
            <a:chExt cx="11211458" cy="7001266"/>
          </a:xfrm>
        </p:grpSpPr>
        <p:grpSp>
          <p:nvGrpSpPr>
            <p:cNvPr id="6" name="Group 6"/>
            <p:cNvGrpSpPr/>
            <p:nvPr/>
          </p:nvGrpSpPr>
          <p:grpSpPr>
            <a:xfrm>
              <a:off x="7736812" y="3394163"/>
              <a:ext cx="11211458" cy="7001266"/>
              <a:chOff x="-137835" y="-6509"/>
              <a:chExt cx="10139964" cy="2542899"/>
            </a:xfrm>
          </p:grpSpPr>
          <p:sp>
            <p:nvSpPr>
              <p:cNvPr id="7" name="Freeform 7"/>
              <p:cNvSpPr/>
              <p:nvPr/>
            </p:nvSpPr>
            <p:spPr>
              <a:xfrm>
                <a:off x="-137835" y="-6509"/>
                <a:ext cx="10139964" cy="2542899"/>
              </a:xfrm>
              <a:custGeom>
                <a:avLst/>
                <a:gdLst/>
                <a:ahLst/>
                <a:cxnLst/>
                <a:rect l="l" t="t" r="r" b="b"/>
                <a:pathLst>
                  <a:path w="9350375" h="2542899">
                    <a:moveTo>
                      <a:pt x="63030" y="1949346"/>
                    </a:moveTo>
                    <a:cubicBezTo>
                      <a:pt x="63030" y="1949346"/>
                      <a:pt x="0" y="1702782"/>
                      <a:pt x="10218" y="1214762"/>
                    </a:cubicBezTo>
                    <a:cubicBezTo>
                      <a:pt x="18651" y="990971"/>
                      <a:pt x="65033" y="645332"/>
                      <a:pt x="65033" y="645332"/>
                    </a:cubicBezTo>
                    <a:cubicBezTo>
                      <a:pt x="82233" y="502466"/>
                      <a:pt x="56685" y="337866"/>
                      <a:pt x="181385" y="223925"/>
                    </a:cubicBezTo>
                    <a:cubicBezTo>
                      <a:pt x="346794" y="72788"/>
                      <a:pt x="621643" y="0"/>
                      <a:pt x="8457302" y="6965"/>
                    </a:cubicBezTo>
                    <a:lnTo>
                      <a:pt x="8457303" y="6965"/>
                    </a:lnTo>
                    <a:cubicBezTo>
                      <a:pt x="8674050" y="16819"/>
                      <a:pt x="8878365" y="36481"/>
                      <a:pt x="9012554" y="101690"/>
                    </a:cubicBezTo>
                    <a:cubicBezTo>
                      <a:pt x="9268599" y="226120"/>
                      <a:pt x="9350375" y="459160"/>
                      <a:pt x="9344887" y="704684"/>
                    </a:cubicBezTo>
                    <a:cubicBezTo>
                      <a:pt x="9344887" y="704684"/>
                      <a:pt x="9301599" y="1013073"/>
                      <a:pt x="9309033" y="1248607"/>
                    </a:cubicBezTo>
                    <a:cubicBezTo>
                      <a:pt x="9316156" y="1691147"/>
                      <a:pt x="9323312" y="1886750"/>
                      <a:pt x="9323312" y="1886750"/>
                    </a:cubicBezTo>
                    <a:cubicBezTo>
                      <a:pt x="9306631" y="2102482"/>
                      <a:pt x="9191987" y="2313094"/>
                      <a:pt x="8995118" y="2424718"/>
                    </a:cubicBezTo>
                    <a:cubicBezTo>
                      <a:pt x="8844766" y="2509967"/>
                      <a:pt x="8646735" y="2525065"/>
                      <a:pt x="6874210" y="2514323"/>
                    </a:cubicBezTo>
                    <a:lnTo>
                      <a:pt x="6874112" y="2514323"/>
                    </a:lnTo>
                    <a:cubicBezTo>
                      <a:pt x="645952" y="2509046"/>
                      <a:pt x="384604" y="2542899"/>
                      <a:pt x="254278" y="2433742"/>
                    </a:cubicBezTo>
                    <a:cubicBezTo>
                      <a:pt x="145767" y="2342857"/>
                      <a:pt x="81795" y="2149545"/>
                      <a:pt x="63030" y="1949346"/>
                    </a:cubicBezTo>
                    <a:close/>
                  </a:path>
                </a:pathLst>
              </a:custGeom>
              <a:solidFill>
                <a:srgbClr val="FFE8E5"/>
              </a:solidFill>
            </p:spPr>
          </p:sp>
        </p:grpSp>
        <p:sp>
          <p:nvSpPr>
            <p:cNvPr id="21" name="Rectangle 20"/>
            <p:cNvSpPr/>
            <p:nvPr/>
          </p:nvSpPr>
          <p:spPr>
            <a:xfrm>
              <a:off x="8415597" y="3705571"/>
              <a:ext cx="10078227" cy="6555641"/>
            </a:xfrm>
            <a:prstGeom prst="rect">
              <a:avLst/>
            </a:prstGeom>
          </p:spPr>
          <p:txBody>
            <a:bodyPr wrap="square">
              <a:spAutoFit/>
            </a:bodyPr>
            <a:lstStyle/>
            <a:p>
              <a:pPr algn="just">
                <a:lnSpc>
                  <a:spcPct val="150000"/>
                </a:lnSpc>
              </a:pPr>
              <a:r>
                <a:rPr lang="vi-VN" sz="4000" dirty="0">
                  <a:solidFill>
                    <a:srgbClr val="000000"/>
                  </a:solidFill>
                  <a:ea typeface="Arial" panose="020B0604020202020204" pitchFamily="34" charset="0"/>
                  <a:cs typeface="Times New Roman" panose="02020603050405020304" pitchFamily="18" charset="0"/>
                </a:rPr>
                <a:t>Mỗi việc nhỏ có thể chia thành những việc nhỏ hơn nữa</a:t>
              </a:r>
              <a:r>
                <a:rPr lang="vi-VN" sz="4000" dirty="0" smtClean="0">
                  <a:solidFill>
                    <a:srgbClr val="000000"/>
                  </a:solidFill>
                  <a:ea typeface="Arial" panose="020B0604020202020204" pitchFamily="34" charset="0"/>
                  <a:cs typeface="Times New Roman" panose="02020603050405020304" pitchFamily="18" charset="0"/>
                </a:rPr>
                <a:t>.</a:t>
              </a:r>
              <a:endParaRPr lang="en-US" sz="4000" dirty="0" smtClean="0">
                <a:solidFill>
                  <a:srgbClr val="000000"/>
                </a:solidFill>
                <a:ea typeface="Arial" panose="020B0604020202020204" pitchFamily="34" charset="0"/>
                <a:cs typeface="Times New Roman" panose="02020603050405020304" pitchFamily="18" charset="0"/>
              </a:endParaRPr>
            </a:p>
            <a:p>
              <a:pPr algn="just">
                <a:lnSpc>
                  <a:spcPct val="150000"/>
                </a:lnSpc>
              </a:pPr>
              <a:r>
                <a:rPr lang="vi-VN" sz="4000" dirty="0" smtClean="0">
                  <a:solidFill>
                    <a:srgbClr val="000000"/>
                  </a:solidFill>
                  <a:ea typeface="Arial" panose="020B0604020202020204" pitchFamily="34" charset="0"/>
                  <a:cs typeface="Times New Roman" panose="02020603050405020304" pitchFamily="18" charset="0"/>
                </a:rPr>
                <a:t>Chẳng </a:t>
              </a:r>
              <a:r>
                <a:rPr lang="vi-VN" sz="4000" dirty="0">
                  <a:solidFill>
                    <a:srgbClr val="000000"/>
                  </a:solidFill>
                  <a:ea typeface="Arial" panose="020B0604020202020204" pitchFamily="34" charset="0"/>
                  <a:cs typeface="Times New Roman" panose="02020603050405020304" pitchFamily="18" charset="0"/>
                </a:rPr>
                <a:t>hạn, Bước 3 ở ví dụ có thể tách thành 2 bước nhỏ hơn: lưu và đặt tên. Chia nhỏ đến mức nào thì dừng là tùy thuộc các bước đó đã dễ hiểu và dễ thực hiện hơn hay chưa.</a:t>
              </a:r>
              <a:endParaRPr lang="en-US" sz="4000" dirty="0">
                <a:effectLst/>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92217835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0" name="Group 19"/>
          <p:cNvGrpSpPr/>
          <p:nvPr/>
        </p:nvGrpSpPr>
        <p:grpSpPr>
          <a:xfrm>
            <a:off x="533400" y="7505700"/>
            <a:ext cx="3048000" cy="2781300"/>
            <a:chOff x="841969" y="5714500"/>
            <a:chExt cx="4136535" cy="3576719"/>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611">
              <a:off x="841969" y="5959429"/>
              <a:ext cx="4136535" cy="333179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87121" y="5714500"/>
              <a:ext cx="432617" cy="496742"/>
            </a:xfrm>
            <a:prstGeom prst="rect">
              <a:avLst/>
            </a:prstGeom>
          </p:spPr>
        </p:pic>
      </p:gr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8581344">
            <a:off x="17365297" y="9578297"/>
            <a:ext cx="661150" cy="66115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143241" y="411311"/>
            <a:ext cx="468444" cy="468444"/>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66800" y="784682"/>
            <a:ext cx="252938" cy="252938"/>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35684" y="458485"/>
            <a:ext cx="326197" cy="326197"/>
          </a:xfrm>
          <a:prstGeom prst="rect">
            <a:avLst/>
          </a:prstGeom>
        </p:spPr>
      </p:pic>
      <p:sp>
        <p:nvSpPr>
          <p:cNvPr id="19" name="Rectangle 18"/>
          <p:cNvSpPr/>
          <p:nvPr/>
        </p:nvSpPr>
        <p:spPr>
          <a:xfrm>
            <a:off x="6780144" y="159665"/>
            <a:ext cx="4544834" cy="1402435"/>
          </a:xfrm>
          <a:prstGeom prst="rect">
            <a:avLst/>
          </a:prstGeom>
        </p:spPr>
        <p:txBody>
          <a:bodyPr wrap="none">
            <a:spAutoFit/>
          </a:bodyPr>
          <a:lstStyle/>
          <a:p>
            <a:pPr marL="0" marR="0" lvl="0" indent="0" algn="ctr" defTabSz="914400" rtl="0" eaLnBrk="1" fontAlgn="auto" latinLnBrk="0" hangingPunct="1">
              <a:lnSpc>
                <a:spcPts val="11787"/>
              </a:lnSpc>
              <a:spcBef>
                <a:spcPts val="0"/>
              </a:spcBef>
              <a:spcAft>
                <a:spcPts val="0"/>
              </a:spcAft>
              <a:buClrTx/>
              <a:buSzTx/>
              <a:buFontTx/>
              <a:buNone/>
              <a:tabLst/>
              <a:defRPr/>
            </a:pPr>
            <a:r>
              <a:rPr lang="en-US" sz="6000" b="1" dirty="0" smtClean="0">
                <a:solidFill>
                  <a:srgbClr val="1F497D"/>
                </a:solidFill>
                <a:latin typeface="Arial" panose="020B0604020202020204" pitchFamily="34" charset="0"/>
                <a:cs typeface="Arial" panose="020B0604020202020204" pitchFamily="34" charset="0"/>
              </a:rPr>
              <a:t>LUYỆN TẬP</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24" name="Group 23"/>
          <p:cNvGrpSpPr/>
          <p:nvPr/>
        </p:nvGrpSpPr>
        <p:grpSpPr>
          <a:xfrm>
            <a:off x="1566660" y="1688623"/>
            <a:ext cx="14971801" cy="3356843"/>
            <a:chOff x="1828800" y="2131750"/>
            <a:chExt cx="14971801" cy="3356843"/>
          </a:xfrm>
        </p:grpSpPr>
        <p:grpSp>
          <p:nvGrpSpPr>
            <p:cNvPr id="22" name="Group 21"/>
            <p:cNvGrpSpPr/>
            <p:nvPr/>
          </p:nvGrpSpPr>
          <p:grpSpPr>
            <a:xfrm>
              <a:off x="1828800" y="2324100"/>
              <a:ext cx="14706600" cy="3164493"/>
              <a:chOff x="1981200" y="1902807"/>
              <a:chExt cx="14706600" cy="3164493"/>
            </a:xfrm>
          </p:grpSpPr>
          <p:pic>
            <p:nvPicPr>
              <p:cNvPr id="5" name="Picture 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81200" y="1902807"/>
                <a:ext cx="14706600" cy="3164493"/>
              </a:xfrm>
              <a:prstGeom prst="rect">
                <a:avLst/>
              </a:prstGeom>
            </p:spPr>
          </p:pic>
          <p:sp>
            <p:nvSpPr>
              <p:cNvPr id="21" name="Rectangle 20"/>
              <p:cNvSpPr/>
              <p:nvPr/>
            </p:nvSpPr>
            <p:spPr>
              <a:xfrm>
                <a:off x="2695662" y="2390230"/>
                <a:ext cx="13153937" cy="1938992"/>
              </a:xfrm>
              <a:prstGeom prst="rect">
                <a:avLst/>
              </a:prstGeom>
            </p:spPr>
            <p:txBody>
              <a:bodyPr wrap="square">
                <a:spAutoFit/>
              </a:bodyPr>
              <a:lstStyle/>
              <a:p>
                <a:pPr algn="ctr">
                  <a:lnSpc>
                    <a:spcPct val="150000"/>
                  </a:lnSpc>
                  <a:spcBef>
                    <a:spcPts val="100"/>
                  </a:spcBef>
                  <a:spcAft>
                    <a:spcPts val="100"/>
                  </a:spcAft>
                </a:pPr>
                <a:r>
                  <a:rPr lang="vi-VN" sz="4000" dirty="0">
                    <a:solidFill>
                      <a:srgbClr val="000000"/>
                    </a:solidFill>
                    <a:ea typeface="Arial" panose="020B0604020202020204" pitchFamily="34" charset="0"/>
                    <a:cs typeface="Times New Roman" panose="02020603050405020304" pitchFamily="18" charset="0"/>
                  </a:rPr>
                  <a:t>Em đã biết chèn thêm một ảnh </a:t>
                </a:r>
                <a:r>
                  <a:rPr lang="vi-VN" sz="4000" dirty="0" smtClean="0">
                    <a:solidFill>
                      <a:srgbClr val="000000"/>
                    </a:solidFill>
                    <a:ea typeface="Arial" panose="020B0604020202020204" pitchFamily="34" charset="0"/>
                    <a:cs typeface="Times New Roman" panose="02020603050405020304" pitchFamily="18" charset="0"/>
                  </a:rPr>
                  <a:t>v</a:t>
                </a: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à</a:t>
                </a:r>
                <a:r>
                  <a:rPr lang="vi-VN" sz="4000" dirty="0" smtClean="0">
                    <a:solidFill>
                      <a:srgbClr val="000000"/>
                    </a:solidFill>
                    <a:ea typeface="Arial" panose="020B0604020202020204" pitchFamily="34" charset="0"/>
                    <a:cs typeface="Times New Roman" panose="02020603050405020304" pitchFamily="18" charset="0"/>
                  </a:rPr>
                  <a:t>o </a:t>
                </a:r>
                <a:r>
                  <a:rPr lang="vi-VN" sz="4000" dirty="0">
                    <a:solidFill>
                      <a:srgbClr val="000000"/>
                    </a:solidFill>
                    <a:ea typeface="Arial" panose="020B0604020202020204" pitchFamily="34" charset="0"/>
                    <a:cs typeface="Times New Roman" panose="02020603050405020304" pitchFamily="18" charset="0"/>
                  </a:rPr>
                  <a:t>một trang trình chiếu. Em hãy nêu các bước thực hiện thao tác đó.</a:t>
                </a:r>
                <a:endParaRPr lang="en-US" sz="4000" dirty="0">
                  <a:effectLst/>
                  <a:ea typeface="Arial" panose="020B0604020202020204" pitchFamily="34" charset="0"/>
                  <a:cs typeface="Times New Roman" panose="02020603050405020304" pitchFamily="18" charset="0"/>
                </a:endParaRPr>
              </a:p>
            </p:txBody>
          </p:sp>
        </p:grpSp>
        <p:pic>
          <p:nvPicPr>
            <p:cNvPr id="23"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rot="20073952">
              <a:off x="15657601" y="2131750"/>
              <a:ext cx="1143000" cy="1712359"/>
            </a:xfrm>
            <a:prstGeom prst="rect">
              <a:avLst/>
            </a:prstGeom>
          </p:spPr>
        </p:pic>
      </p:grpSp>
      <p:sp>
        <p:nvSpPr>
          <p:cNvPr id="25" name="Rectangle 24"/>
          <p:cNvSpPr/>
          <p:nvPr/>
        </p:nvSpPr>
        <p:spPr>
          <a:xfrm>
            <a:off x="4495800" y="5980400"/>
            <a:ext cx="10264565" cy="3811300"/>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Bước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1: Nháy chuột chọn </a:t>
            </a:r>
            <a:r>
              <a:rPr lang="vi-VN" sz="4000" b="1" dirty="0">
                <a:solidFill>
                  <a:srgbClr val="000000"/>
                </a:solidFill>
                <a:latin typeface="Arial" panose="020B0604020202020204" pitchFamily="34" charset="0"/>
                <a:ea typeface="Arial" panose="020B0604020202020204" pitchFamily="34" charset="0"/>
                <a:cs typeface="Arial" panose="020B0604020202020204" pitchFamily="34" charset="0"/>
              </a:rPr>
              <a:t>Pictures</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 để thêm </a:t>
            </a: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ảnh.</a:t>
            </a:r>
            <a:endParaRPr lang="en-US" sz="4000" dirty="0" smtClean="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Bước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2: Mở thư mục chứa ảnh, chọn ảnh muốn </a:t>
            </a:r>
            <a:r>
              <a:rPr lang="vi-VN" sz="4000" b="1" dirty="0" smtClean="0">
                <a:solidFill>
                  <a:srgbClr val="000000"/>
                </a:solidFill>
                <a:latin typeface="Arial" panose="020B0604020202020204" pitchFamily="34" charset="0"/>
                <a:ea typeface="Arial" panose="020B0604020202020204" pitchFamily="34" charset="0"/>
                <a:cs typeface="Arial" panose="020B0604020202020204" pitchFamily="34" charset="0"/>
              </a:rPr>
              <a:t>Insert</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6" name="TextBox 25"/>
          <p:cNvSpPr txBox="1"/>
          <p:nvPr/>
        </p:nvSpPr>
        <p:spPr>
          <a:xfrm>
            <a:off x="2281122" y="5426214"/>
            <a:ext cx="2034965" cy="707886"/>
          </a:xfrm>
          <a:prstGeom prst="rect">
            <a:avLst/>
          </a:prstGeom>
          <a:noFill/>
        </p:spPr>
        <p:txBody>
          <a:bodyPr wrap="square" rtlCol="0">
            <a:spAutoFit/>
          </a:bodyPr>
          <a:lstStyle/>
          <a:p>
            <a:r>
              <a:rPr lang="en-US" sz="4000" b="1" u="sng" dirty="0" err="1" smtClean="0">
                <a:latin typeface="Arial" panose="020B0604020202020204" pitchFamily="34" charset="0"/>
                <a:cs typeface="Arial" panose="020B0604020202020204" pitchFamily="34" charset="0"/>
              </a:rPr>
              <a:t>Trả</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lời</a:t>
            </a:r>
            <a:r>
              <a:rPr lang="en-US" sz="4000" b="1" u="sng" dirty="0" smtClean="0">
                <a:latin typeface="Arial" panose="020B0604020202020204" pitchFamily="34" charset="0"/>
                <a:cs typeface="Arial" panose="020B0604020202020204" pitchFamily="34" charset="0"/>
              </a:rPr>
              <a:t>:</a:t>
            </a:r>
            <a:endParaRPr lang="en-US" sz="4000" b="1" u="sng"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400000"/>
                    </a14:imgEffect>
                  </a14:imgLayer>
                </a14:imgProps>
              </a:ext>
            </a:extLst>
          </a:blip>
          <a:stretch>
            <a:fillRect/>
          </a:stretch>
        </p:blipFill>
        <p:spPr>
          <a:xfrm>
            <a:off x="15141827" y="6544774"/>
            <a:ext cx="1015666" cy="1225247"/>
          </a:xfrm>
          <a:prstGeom prst="rect">
            <a:avLst/>
          </a:prstGeom>
        </p:spPr>
      </p:pic>
      <p:pic>
        <p:nvPicPr>
          <p:cNvPr id="29" name="Picture 28"/>
          <p:cNvPicPr>
            <a:picLocks noChangeAspect="1"/>
          </p:cNvPicPr>
          <p:nvPr/>
        </p:nvPicPr>
        <p:blipFill>
          <a:blip r:embed="rId40">
            <a:extLst>
              <a:ext uri="{BEBA8EAE-BF5A-486C-A8C5-ECC9F3942E4B}">
                <a14:imgProps xmlns:a14="http://schemas.microsoft.com/office/drawing/2010/main">
                  <a14:imgLayer r:embed="rId41">
                    <a14:imgEffect>
                      <a14:sharpenSoften amount="50000"/>
                    </a14:imgEffect>
                    <a14:imgEffect>
                      <a14:saturation sat="400000"/>
                    </a14:imgEffect>
                  </a14:imgLayer>
                </a14:imgProps>
              </a:ext>
            </a:extLst>
          </a:blip>
          <a:stretch>
            <a:fillRect/>
          </a:stretch>
        </p:blipFill>
        <p:spPr>
          <a:xfrm>
            <a:off x="15141827" y="8480893"/>
            <a:ext cx="2332683" cy="755658"/>
          </a:xfrm>
          <a:prstGeom prst="rect">
            <a:avLst/>
          </a:prstGeom>
        </p:spPr>
      </p:pic>
    </p:spTree>
    <p:extLst>
      <p:ext uri="{BB962C8B-B14F-4D97-AF65-F5344CB8AC3E}">
        <p14:creationId xmlns:p14="http://schemas.microsoft.com/office/powerpoint/2010/main" val="27499773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11824884" y="6555031"/>
            <a:ext cx="8252016" cy="969399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14543251" y="-1976859"/>
            <a:ext cx="3130643" cy="36777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88232" y="7048500"/>
            <a:ext cx="1142922" cy="239014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44583" y="8496300"/>
            <a:ext cx="1467017" cy="1128268"/>
          </a:xfrm>
          <a:prstGeom prst="rect">
            <a:avLst/>
          </a:prstGeom>
        </p:spPr>
      </p:pic>
      <p:grpSp>
        <p:nvGrpSpPr>
          <p:cNvPr id="24" name="Group 23"/>
          <p:cNvGrpSpPr/>
          <p:nvPr/>
        </p:nvGrpSpPr>
        <p:grpSpPr>
          <a:xfrm rot="7094448">
            <a:off x="103021" y="9340596"/>
            <a:ext cx="777850" cy="699038"/>
            <a:chOff x="73342" y="9181854"/>
            <a:chExt cx="777850" cy="699038"/>
          </a:xfrm>
        </p:grpSpPr>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3342" y="9181854"/>
              <a:ext cx="437520" cy="437520"/>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71030">
              <a:off x="334034" y="9363734"/>
              <a:ext cx="517158" cy="517158"/>
            </a:xfrm>
            <a:prstGeom prst="rect">
              <a:avLst/>
            </a:prstGeom>
          </p:spPr>
        </p:pic>
      </p:gr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994668">
            <a:off x="475981" y="708235"/>
            <a:ext cx="932844" cy="305294"/>
          </a:xfrm>
          <a:prstGeom prst="rect">
            <a:avLst/>
          </a:prstGeom>
        </p:spPr>
      </p:pic>
      <p:grpSp>
        <p:nvGrpSpPr>
          <p:cNvPr id="19" name="Group 19"/>
          <p:cNvGrpSpPr>
            <a:grpSpLocks noChangeAspect="1"/>
          </p:cNvGrpSpPr>
          <p:nvPr/>
        </p:nvGrpSpPr>
        <p:grpSpPr>
          <a:xfrm rot="-2560680">
            <a:off x="17116315" y="871067"/>
            <a:ext cx="403836" cy="349722"/>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21" name="Rectangle 20"/>
          <p:cNvSpPr/>
          <p:nvPr/>
        </p:nvSpPr>
        <p:spPr>
          <a:xfrm>
            <a:off x="6907581" y="342900"/>
            <a:ext cx="4289957" cy="1402435"/>
          </a:xfrm>
          <a:prstGeom prst="rect">
            <a:avLst/>
          </a:prstGeom>
        </p:spPr>
        <p:txBody>
          <a:bodyPr wrap="none">
            <a:spAutoFit/>
          </a:bodyPr>
          <a:lstStyle/>
          <a:p>
            <a:pPr marL="0" marR="0" lvl="0" indent="0" algn="ctr" defTabSz="914400" rtl="0" eaLnBrk="1" fontAlgn="auto" latinLnBrk="0" hangingPunct="1">
              <a:lnSpc>
                <a:spcPts val="11787"/>
              </a:lnSpc>
              <a:spcBef>
                <a:spcPts val="0"/>
              </a:spcBef>
              <a:spcAft>
                <a:spcPts val="0"/>
              </a:spcAft>
              <a:buClrTx/>
              <a:buSzTx/>
              <a:buFontTx/>
              <a:buNone/>
              <a:tabLst/>
              <a:defRPr/>
            </a:pPr>
            <a:r>
              <a:rPr lang="en-US" sz="6000" b="1" noProof="0" dirty="0" smtClean="0">
                <a:solidFill>
                  <a:srgbClr val="1F497D"/>
                </a:solidFill>
                <a:latin typeface="Arial" panose="020B0604020202020204" pitchFamily="34" charset="0"/>
                <a:cs typeface="Arial" panose="020B0604020202020204" pitchFamily="34" charset="0"/>
              </a:rPr>
              <a:t>VẬN DỤNG</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23" name="Group 22"/>
          <p:cNvGrpSpPr/>
          <p:nvPr/>
        </p:nvGrpSpPr>
        <p:grpSpPr>
          <a:xfrm>
            <a:off x="989335" y="2453216"/>
            <a:ext cx="6280268" cy="5509684"/>
            <a:chOff x="12627729" y="4152900"/>
            <a:chExt cx="3679071" cy="3505200"/>
          </a:xfrm>
        </p:grpSpPr>
        <p:grpSp>
          <p:nvGrpSpPr>
            <p:cNvPr id="2" name="Group 2"/>
            <p:cNvGrpSpPr/>
            <p:nvPr/>
          </p:nvGrpSpPr>
          <p:grpSpPr>
            <a:xfrm>
              <a:off x="12627729" y="4152900"/>
              <a:ext cx="3679071" cy="3505200"/>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pic>
          <p:nvPicPr>
            <p:cNvPr id="22" name="Picture 21"/>
            <p:cNvPicPr>
              <a:picLocks noChangeAspect="1"/>
            </p:cNvPicPr>
            <p:nvPr/>
          </p:nvPicPr>
          <p:blipFill>
            <a:blip r:embed="rId16"/>
            <a:stretch>
              <a:fillRect/>
            </a:stretch>
          </p:blipFill>
          <p:spPr>
            <a:xfrm>
              <a:off x="12842692" y="4336258"/>
              <a:ext cx="3238666" cy="3149762"/>
            </a:xfrm>
            <a:prstGeom prst="rect">
              <a:avLst/>
            </a:prstGeom>
          </p:spPr>
        </p:pic>
      </p:grpSp>
      <p:sp>
        <p:nvSpPr>
          <p:cNvPr id="25" name="Rectangle 24"/>
          <p:cNvSpPr/>
          <p:nvPr/>
        </p:nvSpPr>
        <p:spPr>
          <a:xfrm>
            <a:off x="7865861" y="2844979"/>
            <a:ext cx="9383860" cy="4708981"/>
          </a:xfrm>
          <a:prstGeom prst="rect">
            <a:avLst/>
          </a:prstGeom>
        </p:spPr>
        <p:txBody>
          <a:bodyPr wrap="square">
            <a:spAutoFit/>
          </a:bodyPr>
          <a:lstStyle/>
          <a:p>
            <a:pPr algn="just">
              <a:lnSpc>
                <a:spcPct val="150000"/>
              </a:lnSpc>
            </a:pPr>
            <a:r>
              <a:rPr lang="vi-VN" sz="4000" dirty="0">
                <a:solidFill>
                  <a:srgbClr val="000000"/>
                </a:solidFill>
                <a:ea typeface="Arial" panose="020B0604020202020204" pitchFamily="34" charset="0"/>
              </a:rPr>
              <a:t>Nếu em đã biết gấp giấy thủ công thành hình con cá như ở Hình 1, em hãy nêu các bước để các bạn làm theo. Nếu em chưa biết cách gấp, hãy làm theo các bước do thầy cô hướng dẫn.</a:t>
            </a:r>
            <a:endParaRPr lang="en-US" sz="4000" dirty="0"/>
          </a:p>
        </p:txBody>
      </p:sp>
    </p:spTree>
    <p:extLst>
      <p:ext uri="{BB962C8B-B14F-4D97-AF65-F5344CB8AC3E}">
        <p14:creationId xmlns:p14="http://schemas.microsoft.com/office/powerpoint/2010/main" val="28803039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17" name="HƯỚNG DẪN GẤP CON CÁ 🐟 ĐƠN GIẢN NHẤT TỪ GIẤY MÀU THỦ CÔNG _ MIA Arts &amp; Craf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9753600"/>
          </a:xfrm>
          <a:prstGeom prst="rect">
            <a:avLst/>
          </a:prstGeom>
        </p:spPr>
      </p:pic>
    </p:spTree>
    <p:extLst>
      <p:ext uri="{BB962C8B-B14F-4D97-AF65-F5344CB8AC3E}">
        <p14:creationId xmlns:p14="http://schemas.microsoft.com/office/powerpoint/2010/main" val="988348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7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63600" y="3935307"/>
            <a:ext cx="3913620" cy="4892026"/>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21200" y="9364399"/>
            <a:ext cx="449928" cy="457412"/>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740">
            <a:off x="-744869" y="9119250"/>
            <a:ext cx="3153104" cy="3086100"/>
          </a:xfrm>
          <a:prstGeom prst="rect">
            <a:avLst/>
          </a:prstGeom>
        </p:spPr>
      </p:pic>
      <p:sp>
        <p:nvSpPr>
          <p:cNvPr id="23" name="Rectangle 22"/>
          <p:cNvSpPr/>
          <p:nvPr/>
        </p:nvSpPr>
        <p:spPr>
          <a:xfrm>
            <a:off x="-533400" y="876300"/>
            <a:ext cx="19278600" cy="1380359"/>
          </a:xfrm>
          <a:prstGeom prst="rect">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dirty="0">
                <a:solidFill>
                  <a:prstClr val="black"/>
                </a:solidFill>
                <a:latin typeface="Arial" panose="020B0604020202020204" pitchFamily="34" charset="0"/>
                <a:cs typeface="Arial" panose="020B0604020202020204" pitchFamily="34" charset="0"/>
              </a:rPr>
              <a:t>ĐỌC NỘI DUNG GHI NHỚ </a:t>
            </a:r>
            <a:endParaRPr lang="en-US" sz="5500" b="1" dirty="0">
              <a:solidFill>
                <a:prstClr val="black"/>
              </a:solidFill>
              <a:latin typeface="Arial" panose="020B0604020202020204" pitchFamily="34" charset="0"/>
              <a:cs typeface="Arial" panose="020B0604020202020204" pitchFamily="34" charset="0"/>
            </a:endParaRPr>
          </a:p>
        </p:txBody>
      </p:sp>
      <p:pic>
        <p:nvPicPr>
          <p:cNvPr id="24"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63800" y="495300"/>
            <a:ext cx="1467676" cy="1416974"/>
          </a:xfrm>
          <a:prstGeom prst="rect">
            <a:avLst/>
          </a:prstGeom>
        </p:spPr>
      </p:pic>
      <p:grpSp>
        <p:nvGrpSpPr>
          <p:cNvPr id="27" name="Group 26"/>
          <p:cNvGrpSpPr/>
          <p:nvPr/>
        </p:nvGrpSpPr>
        <p:grpSpPr>
          <a:xfrm>
            <a:off x="733146" y="3284387"/>
            <a:ext cx="12144654" cy="5897713"/>
            <a:chOff x="733146" y="2979587"/>
            <a:chExt cx="12144654" cy="5897713"/>
          </a:xfrm>
        </p:grpSpPr>
        <p:grpSp>
          <p:nvGrpSpPr>
            <p:cNvPr id="2" name="Group 2"/>
            <p:cNvGrpSpPr/>
            <p:nvPr/>
          </p:nvGrpSpPr>
          <p:grpSpPr>
            <a:xfrm>
              <a:off x="838200" y="2983822"/>
              <a:ext cx="12039600" cy="5893478"/>
              <a:chOff x="0" y="0"/>
              <a:chExt cx="7783945" cy="5030101"/>
            </a:xfrm>
          </p:grpSpPr>
          <p:sp>
            <p:nvSpPr>
              <p:cNvPr id="3" name="Freeform 3"/>
              <p:cNvSpPr/>
              <p:nvPr/>
            </p:nvSpPr>
            <p:spPr>
              <a:xfrm>
                <a:off x="-4213" y="0"/>
                <a:ext cx="7788158" cy="5030101"/>
              </a:xfrm>
              <a:custGeom>
                <a:avLst/>
                <a:gdLst/>
                <a:ahLst/>
                <a:cxnLst/>
                <a:rect l="l" t="t" r="r" b="b"/>
                <a:pathLst>
                  <a:path w="7788158" h="5030101">
                    <a:moveTo>
                      <a:pt x="278431" y="16918"/>
                    </a:moveTo>
                    <a:cubicBezTo>
                      <a:pt x="278431" y="16918"/>
                      <a:pt x="604014" y="12258"/>
                      <a:pt x="1008759" y="12454"/>
                    </a:cubicBezTo>
                    <a:cubicBezTo>
                      <a:pt x="6164698" y="12671"/>
                      <a:pt x="7514089" y="0"/>
                      <a:pt x="7514089" y="0"/>
                    </a:cubicBezTo>
                    <a:cubicBezTo>
                      <a:pt x="7581554" y="0"/>
                      <a:pt x="7657491" y="0"/>
                      <a:pt x="7736264" y="85073"/>
                    </a:cubicBezTo>
                    <a:cubicBezTo>
                      <a:pt x="7779242" y="131488"/>
                      <a:pt x="7780310" y="240224"/>
                      <a:pt x="7780715" y="320281"/>
                    </a:cubicBezTo>
                    <a:cubicBezTo>
                      <a:pt x="7780715" y="320281"/>
                      <a:pt x="7779011" y="3539354"/>
                      <a:pt x="7779011" y="4267517"/>
                    </a:cubicBezTo>
                    <a:cubicBezTo>
                      <a:pt x="7779011" y="4481676"/>
                      <a:pt x="7788158" y="4780855"/>
                      <a:pt x="7788158" y="4780855"/>
                    </a:cubicBezTo>
                    <a:cubicBezTo>
                      <a:pt x="7788158" y="4909524"/>
                      <a:pt x="7783989" y="5030101"/>
                      <a:pt x="7531151" y="5021967"/>
                    </a:cubicBezTo>
                    <a:cubicBezTo>
                      <a:pt x="7531151" y="5021967"/>
                      <a:pt x="7154679" y="5001669"/>
                      <a:pt x="6349347" y="5009267"/>
                    </a:cubicBezTo>
                    <a:cubicBezTo>
                      <a:pt x="1996071" y="5017401"/>
                      <a:pt x="304023" y="5030101"/>
                      <a:pt x="304023" y="5030101"/>
                    </a:cubicBezTo>
                    <a:cubicBezTo>
                      <a:pt x="132548" y="5030101"/>
                      <a:pt x="4213" y="4929032"/>
                      <a:pt x="8532" y="4726485"/>
                    </a:cubicBezTo>
                    <a:cubicBezTo>
                      <a:pt x="8532" y="4726485"/>
                      <a:pt x="9630" y="4227944"/>
                      <a:pt x="4815" y="1376498"/>
                    </a:cubicBezTo>
                    <a:cubicBezTo>
                      <a:pt x="0" y="663668"/>
                      <a:pt x="25592" y="330596"/>
                      <a:pt x="25592" y="330596"/>
                    </a:cubicBezTo>
                    <a:cubicBezTo>
                      <a:pt x="27224" y="150571"/>
                      <a:pt x="143504" y="16918"/>
                      <a:pt x="278431" y="16918"/>
                    </a:cubicBezTo>
                    <a:close/>
                  </a:path>
                </a:pathLst>
              </a:custGeom>
              <a:solidFill>
                <a:srgbClr val="FFE8E5"/>
              </a:solidFill>
            </p:spPr>
          </p:sp>
        </p:grpSp>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9195">
              <a:off x="733146" y="2979587"/>
              <a:ext cx="1166714" cy="354620"/>
            </a:xfrm>
            <a:prstGeom prst="rect">
              <a:avLst/>
            </a:prstGeom>
          </p:spPr>
        </p:pic>
        <p:sp>
          <p:nvSpPr>
            <p:cNvPr id="26" name="Rectangle 25"/>
            <p:cNvSpPr/>
            <p:nvPr/>
          </p:nvSpPr>
          <p:spPr>
            <a:xfrm>
              <a:off x="1447800" y="3285140"/>
              <a:ext cx="10793844" cy="5199885"/>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500" dirty="0" smtClean="0">
                  <a:solidFill>
                    <a:srgbClr val="000000"/>
                  </a:solidFill>
                  <a:ea typeface="Arial" panose="020B0604020202020204" pitchFamily="34" charset="0"/>
                  <a:cs typeface="Times New Roman" panose="02020603050405020304" pitchFamily="18" charset="0"/>
                </a:rPr>
                <a:t>Hằng </a:t>
              </a:r>
              <a:r>
                <a:rPr lang="vi-VN" sz="4500" dirty="0">
                  <a:solidFill>
                    <a:srgbClr val="000000"/>
                  </a:solidFill>
                  <a:ea typeface="Arial" panose="020B0604020202020204" pitchFamily="34" charset="0"/>
                  <a:cs typeface="Times New Roman" panose="02020603050405020304" pitchFamily="18" charset="0"/>
                </a:rPr>
                <a:t>ngày, ta thường lam các việc theo từng bước. </a:t>
              </a:r>
              <a:r>
                <a:rPr lang="en-US" sz="4500" dirty="0" smtClean="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500" dirty="0" smtClean="0">
                  <a:solidFill>
                    <a:srgbClr val="000000"/>
                  </a:solidFill>
                  <a:ea typeface="Arial" panose="020B0604020202020204" pitchFamily="34" charset="0"/>
                  <a:cs typeface="Times New Roman" panose="02020603050405020304" pitchFamily="18" charset="0"/>
                </a:rPr>
                <a:t>ác </a:t>
              </a:r>
              <a:r>
                <a:rPr lang="vi-VN" sz="4500" dirty="0">
                  <a:solidFill>
                    <a:srgbClr val="000000"/>
                  </a:solidFill>
                  <a:ea typeface="Arial" panose="020B0604020202020204" pitchFamily="34" charset="0"/>
                  <a:cs typeface="Times New Roman" panose="02020603050405020304" pitchFamily="18" charset="0"/>
                </a:rPr>
                <a:t>bước cần được thực hiện đúng thứ tự.</a:t>
              </a:r>
              <a:endParaRPr lang="en-US" sz="4500" dirty="0">
                <a:ea typeface="Arial" panose="020B060402020202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4500" dirty="0" smtClean="0">
                  <a:solidFill>
                    <a:srgbClr val="000000"/>
                  </a:solidFill>
                  <a:ea typeface="Arial" panose="020B0604020202020204" pitchFamily="34" charset="0"/>
                  <a:cs typeface="Times New Roman" panose="02020603050405020304" pitchFamily="18" charset="0"/>
                </a:rPr>
                <a:t>Chia </a:t>
              </a:r>
              <a:r>
                <a:rPr lang="vi-VN" sz="4500" dirty="0">
                  <a:solidFill>
                    <a:srgbClr val="000000"/>
                  </a:solidFill>
                  <a:ea typeface="Arial" panose="020B0604020202020204" pitchFamily="34" charset="0"/>
                  <a:cs typeface="Times New Roman" panose="02020603050405020304" pitchFamily="18" charset="0"/>
                </a:rPr>
                <a:t>một việc thành một số việc nhỏ hơn là để dễ hiểu và dễ thực hiện.</a:t>
              </a:r>
              <a:endParaRPr lang="en-US" sz="4500" dirty="0">
                <a:effectLst/>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76100189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892877">
            <a:off x="15966253" y="-936308"/>
            <a:ext cx="3919988" cy="30861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97882" y="8400347"/>
            <a:ext cx="4191000" cy="30861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1708">
            <a:off x="508735" y="9197576"/>
            <a:ext cx="581314" cy="58131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65246">
            <a:off x="689837" y="813776"/>
            <a:ext cx="815154" cy="266778"/>
          </a:xfrm>
          <a:prstGeom prst="rect">
            <a:avLst/>
          </a:prstGeom>
        </p:spPr>
      </p:pic>
      <p:grpSp>
        <p:nvGrpSpPr>
          <p:cNvPr id="15" name="Group 14"/>
          <p:cNvGrpSpPr/>
          <p:nvPr/>
        </p:nvGrpSpPr>
        <p:grpSpPr>
          <a:xfrm>
            <a:off x="2123486" y="2834172"/>
            <a:ext cx="6178744" cy="3714382"/>
            <a:chOff x="918432" y="3568797"/>
            <a:chExt cx="5422223" cy="4239967"/>
          </a:xfrm>
        </p:grpSpPr>
        <p:grpSp>
          <p:nvGrpSpPr>
            <p:cNvPr id="16" name="Group 3"/>
            <p:cNvGrpSpPr/>
            <p:nvPr/>
          </p:nvGrpSpPr>
          <p:grpSpPr>
            <a:xfrm>
              <a:off x="918432" y="3568797"/>
              <a:ext cx="5422223" cy="4239967"/>
              <a:chOff x="-3810" y="0"/>
              <a:chExt cx="3189543" cy="3100688"/>
            </a:xfrm>
          </p:grpSpPr>
          <p:sp>
            <p:nvSpPr>
              <p:cNvPr id="18" name="Freeform 4"/>
              <p:cNvSpPr/>
              <p:nvPr/>
            </p:nvSpPr>
            <p:spPr>
              <a:xfrm>
                <a:off x="10160" y="16510"/>
                <a:ext cx="3160333" cy="3074019"/>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1039312" y="4536164"/>
              <a:ext cx="5126145" cy="2204952"/>
            </a:xfrm>
            <a:prstGeom prst="rect">
              <a:avLst/>
            </a:prstGeom>
          </p:spPr>
          <p:txBody>
            <a:bodyPr wrap="square">
              <a:spAutoFit/>
            </a:bodyPr>
            <a:lstStyle/>
            <a:p>
              <a:pPr algn="ctr">
                <a:lnSpc>
                  <a:spcPct val="150000"/>
                </a:lnSpc>
                <a:buClr>
                  <a:srgbClr val="000000"/>
                </a:buClr>
              </a:pPr>
              <a:r>
                <a:rPr lang="pt-BR" sz="4000" kern="0" dirty="0" smtClean="0">
                  <a:latin typeface="Arial"/>
                  <a:ea typeface="Calibri" panose="020F0502020204030204" pitchFamily="34" charset="0"/>
                  <a:cs typeface="Times New Roman" panose="02020603050405020304" pitchFamily="18" charset="0"/>
                  <a:sym typeface="Arial"/>
                </a:rPr>
                <a:t>Ôn </a:t>
              </a:r>
              <a:r>
                <a:rPr lang="pt-BR" sz="4000" kern="0" dirty="0">
                  <a:latin typeface="Arial"/>
                  <a:ea typeface="Calibri" panose="020F0502020204030204" pitchFamily="34" charset="0"/>
                  <a:cs typeface="Times New Roman" panose="02020603050405020304" pitchFamily="18" charset="0"/>
                  <a:sym typeface="Arial"/>
                </a:rPr>
                <a:t>tập lại nội dung bài học </a:t>
              </a:r>
              <a:r>
                <a:rPr lang="pt-BR" sz="4000" kern="0" dirty="0" smtClean="0">
                  <a:latin typeface="Arial"/>
                  <a:ea typeface="Calibri" panose="020F0502020204030204" pitchFamily="34" charset="0"/>
                  <a:cs typeface="Times New Roman" panose="02020603050405020304" pitchFamily="18" charset="0"/>
                  <a:sym typeface="Arial"/>
                </a:rPr>
                <a:t>ngày hôm </a:t>
              </a:r>
              <a:r>
                <a:rPr lang="pt-BR" sz="4000" kern="0" dirty="0">
                  <a:latin typeface="Arial"/>
                  <a:ea typeface="Calibri" panose="020F0502020204030204" pitchFamily="34" charset="0"/>
                  <a:cs typeface="Times New Roman" panose="02020603050405020304" pitchFamily="18" charset="0"/>
                  <a:sym typeface="Arial"/>
                </a:rPr>
                <a:t>nay</a:t>
              </a:r>
            </a:p>
          </p:txBody>
        </p:sp>
      </p:grpSp>
      <p:grpSp>
        <p:nvGrpSpPr>
          <p:cNvPr id="25" name="Group 24"/>
          <p:cNvGrpSpPr/>
          <p:nvPr/>
        </p:nvGrpSpPr>
        <p:grpSpPr>
          <a:xfrm>
            <a:off x="9962162" y="2834172"/>
            <a:ext cx="6135321" cy="3732273"/>
            <a:chOff x="12644694" y="3479846"/>
            <a:chExt cx="5422223" cy="4709752"/>
          </a:xfrm>
        </p:grpSpPr>
        <p:grpSp>
          <p:nvGrpSpPr>
            <p:cNvPr id="26" name="Group 3"/>
            <p:cNvGrpSpPr/>
            <p:nvPr/>
          </p:nvGrpSpPr>
          <p:grpSpPr>
            <a:xfrm>
              <a:off x="12644694" y="3479846"/>
              <a:ext cx="5422223" cy="4709752"/>
              <a:chOff x="-3810" y="0"/>
              <a:chExt cx="3189543" cy="3444242"/>
            </a:xfrm>
          </p:grpSpPr>
          <p:sp>
            <p:nvSpPr>
              <p:cNvPr id="28"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9"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7" name="Rectangle 26"/>
            <p:cNvSpPr/>
            <p:nvPr/>
          </p:nvSpPr>
          <p:spPr>
            <a:xfrm>
              <a:off x="12913302" y="4006505"/>
              <a:ext cx="4969190" cy="3611962"/>
            </a:xfrm>
            <a:prstGeom prst="rect">
              <a:avLst/>
            </a:prstGeom>
          </p:spPr>
          <p:txBody>
            <a:bodyPr wrap="square">
              <a:spAutoFit/>
            </a:bodyPr>
            <a:lstStyle/>
            <a:p>
              <a:pPr algn="ctr">
                <a:lnSpc>
                  <a:spcPct val="150000"/>
                </a:lnSpc>
                <a:buClr>
                  <a:srgbClr val="000000"/>
                </a:buClr>
                <a:buFont typeface="Arial"/>
                <a:buNone/>
              </a:pPr>
              <a:r>
                <a:rPr lang="vi-VN" sz="4000" kern="0" dirty="0">
                  <a:latin typeface="Arial"/>
                  <a:ea typeface="Calibri" panose="020F0502020204030204" pitchFamily="34" charset="0"/>
                  <a:cs typeface="Times New Roman" panose="02020603050405020304" pitchFamily="18" charset="0"/>
                  <a:sym typeface="Arial"/>
                </a:rPr>
                <a:t>Soạn </a:t>
              </a:r>
              <a:r>
                <a:rPr lang="vi-VN" sz="4000" b="1" i="1" kern="0" dirty="0">
                  <a:latin typeface="Arial"/>
                  <a:ea typeface="Calibri" panose="020F0502020204030204" pitchFamily="34" charset="0"/>
                  <a:cs typeface="Times New Roman" panose="02020603050405020304" pitchFamily="18" charset="0"/>
                  <a:sym typeface="Arial"/>
                </a:rPr>
                <a:t>Bài </a:t>
              </a:r>
              <a:r>
                <a:rPr lang="en-US" sz="4000" b="1" i="1" kern="0" dirty="0" smtClean="0">
                  <a:latin typeface="Arial"/>
                  <a:ea typeface="Calibri" panose="020F0502020204030204" pitchFamily="34" charset="0"/>
                  <a:cs typeface="Times New Roman" panose="02020603050405020304" pitchFamily="18" charset="0"/>
                  <a:sym typeface="Arial"/>
                </a:rPr>
                <a:t>2</a:t>
              </a:r>
              <a:r>
                <a:rPr lang="vi-VN"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Thực</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hiện</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một</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việc</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tuỳ</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thuộc</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vào</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điều</a:t>
              </a:r>
              <a:r>
                <a:rPr lang="en-US" sz="4000" b="1" i="1" kern="0" dirty="0" smtClean="0">
                  <a:latin typeface="Arial"/>
                  <a:ea typeface="Calibri" panose="020F0502020204030204" pitchFamily="34" charset="0"/>
                  <a:cs typeface="Times New Roman" panose="02020603050405020304" pitchFamily="18" charset="0"/>
                  <a:sym typeface="Arial"/>
                </a:rPr>
                <a:t> </a:t>
              </a:r>
              <a:r>
                <a:rPr lang="en-US" sz="4000" b="1" i="1" kern="0" dirty="0" err="1" smtClean="0">
                  <a:latin typeface="Arial"/>
                  <a:ea typeface="Calibri" panose="020F0502020204030204" pitchFamily="34" charset="0"/>
                  <a:cs typeface="Times New Roman" panose="02020603050405020304" pitchFamily="18" charset="0"/>
                  <a:sym typeface="Arial"/>
                </a:rPr>
                <a:t>kiện</a:t>
              </a:r>
              <a:endParaRPr lang="vi-VN" sz="4000" b="1" i="1" kern="0" dirty="0">
                <a:latin typeface="Arial"/>
                <a:ea typeface="Calibri" panose="020F0502020204030204" pitchFamily="34" charset="0"/>
                <a:cs typeface="Times New Roman" panose="02020603050405020304" pitchFamily="18" charset="0"/>
                <a:sym typeface="Arial"/>
              </a:endParaRPr>
            </a:p>
          </p:txBody>
        </p:sp>
      </p:grpSp>
      <p:sp>
        <p:nvSpPr>
          <p:cNvPr id="30" name="Rectangle 29"/>
          <p:cNvSpPr/>
          <p:nvPr/>
        </p:nvSpPr>
        <p:spPr>
          <a:xfrm>
            <a:off x="5181909" y="495300"/>
            <a:ext cx="8191666" cy="1605568"/>
          </a:xfrm>
          <a:prstGeom prst="rect">
            <a:avLst/>
          </a:prstGeom>
        </p:spPr>
        <p:txBody>
          <a:bodyPr wrap="none">
            <a:spAutoFit/>
          </a:bodyPr>
          <a:lstStyle/>
          <a:p>
            <a:pPr marL="0" marR="0" lvl="0" indent="0" algn="ctr" defTabSz="914400" rtl="0" eaLnBrk="1" fontAlgn="auto" latinLnBrk="0" hangingPunct="1">
              <a:lnSpc>
                <a:spcPts val="11787"/>
              </a:lnSpc>
              <a:spcBef>
                <a:spcPts val="0"/>
              </a:spcBef>
              <a:spcAft>
                <a:spcPts val="0"/>
              </a:spcAft>
              <a:buClrTx/>
              <a:buSzTx/>
              <a:buFontTx/>
              <a:buNone/>
              <a:tabLst/>
              <a:defRPr/>
            </a:pPr>
            <a:r>
              <a:rPr lang="en-US" sz="6000" b="1" noProof="0" dirty="0" smtClean="0">
                <a:solidFill>
                  <a:srgbClr val="1F497D"/>
                </a:solidFill>
                <a:latin typeface="Arial" panose="020B0604020202020204" pitchFamily="34" charset="0"/>
                <a:cs typeface="Arial" panose="020B0604020202020204" pitchFamily="34" charset="0"/>
              </a:rPr>
              <a:t>HƯỚNG DẪN VỀ NHÀ</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1" name="Picture 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7764" y="6094456"/>
            <a:ext cx="4278921" cy="4154444"/>
          </a:xfrm>
          <a:prstGeom prst="rect">
            <a:avLst/>
          </a:prstGeom>
        </p:spPr>
      </p:pic>
      <p:pic>
        <p:nvPicPr>
          <p:cNvPr id="32" name="Picture 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4779846">
            <a:off x="14859328" y="8361978"/>
            <a:ext cx="1176173" cy="1107073"/>
          </a:xfrm>
          <a:prstGeom prst="rect">
            <a:avLst/>
          </a:prstGeom>
        </p:spPr>
      </p:pic>
      <p:pic>
        <p:nvPicPr>
          <p:cNvPr id="33"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17646" y="310293"/>
            <a:ext cx="636872" cy="636872"/>
          </a:xfrm>
          <a:prstGeom prst="rect">
            <a:avLst/>
          </a:prstGeom>
        </p:spPr>
      </p:pic>
    </p:spTree>
    <p:extLst>
      <p:ext uri="{BB962C8B-B14F-4D97-AF65-F5344CB8AC3E}">
        <p14:creationId xmlns:p14="http://schemas.microsoft.com/office/powerpoint/2010/main" val="302996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2915894" y="6905674"/>
            <a:ext cx="12059743" cy="78991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689828" y="-323263"/>
            <a:ext cx="4217029" cy="27621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73600" y="612921"/>
            <a:ext cx="277024" cy="2770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3082" y="9563100"/>
            <a:ext cx="361782" cy="361782"/>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33600" y="751433"/>
            <a:ext cx="340969" cy="340969"/>
          </a:xfrm>
          <a:prstGeom prst="rect">
            <a:avLst/>
          </a:prstGeom>
        </p:spPr>
      </p:pic>
      <p:sp>
        <p:nvSpPr>
          <p:cNvPr id="14" name="Rectangle 13"/>
          <p:cNvSpPr/>
          <p:nvPr/>
        </p:nvSpPr>
        <p:spPr>
          <a:xfrm>
            <a:off x="6858000" y="21555"/>
            <a:ext cx="4900701" cy="1605568"/>
          </a:xfrm>
          <a:prstGeom prst="rect">
            <a:avLst/>
          </a:prstGeom>
        </p:spPr>
        <p:txBody>
          <a:bodyPr wrap="none">
            <a:spAutoFit/>
          </a:bodyPr>
          <a:lstStyle/>
          <a:p>
            <a:pPr lvl="0" algn="ctr">
              <a:lnSpc>
                <a:spcPts val="11787"/>
              </a:lnSpc>
              <a:defRPr/>
            </a:pPr>
            <a:r>
              <a:rPr lang="en-US" sz="6000" b="1" dirty="0">
                <a:solidFill>
                  <a:srgbClr val="1F497D"/>
                </a:solidFill>
                <a:latin typeface="Arial" panose="020B0604020202020204" pitchFamily="34" charset="0"/>
                <a:cs typeface="Arial" panose="020B0604020202020204" pitchFamily="34" charset="0"/>
              </a:rPr>
              <a:t>KHỞI ĐỘNG </a:t>
            </a:r>
          </a:p>
        </p:txBody>
      </p:sp>
      <p:sp>
        <p:nvSpPr>
          <p:cNvPr id="16" name="Rectangle 15"/>
          <p:cNvSpPr/>
          <p:nvPr/>
        </p:nvSpPr>
        <p:spPr>
          <a:xfrm>
            <a:off x="3214555" y="1765637"/>
            <a:ext cx="11462420" cy="1015663"/>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spcBef>
                <a:spcPts val="100"/>
              </a:spcBef>
              <a:spcAft>
                <a:spcPts val="100"/>
              </a:spcAft>
            </a:pPr>
            <a:r>
              <a:rPr lang="en-US"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 C</a:t>
            </a:r>
            <a:r>
              <a:rPr lang="vi-VN" sz="4000" dirty="0" smtClean="0">
                <a:solidFill>
                  <a:srgbClr val="000000"/>
                </a:solidFill>
                <a:ea typeface="Arial" panose="020B0604020202020204" pitchFamily="34" charset="0"/>
                <a:cs typeface="Times New Roman" panose="02020603050405020304" pitchFamily="18" charset="0"/>
              </a:rPr>
              <a:t>hơi </a:t>
            </a:r>
            <a:r>
              <a:rPr lang="vi-VN" sz="4000" dirty="0">
                <a:solidFill>
                  <a:srgbClr val="000000"/>
                </a:solidFill>
                <a:ea typeface="Arial" panose="020B0604020202020204" pitchFamily="34" charset="0"/>
                <a:cs typeface="Times New Roman" panose="02020603050405020304" pitchFamily="18" charset="0"/>
              </a:rPr>
              <a:t>trò chơi </a:t>
            </a:r>
            <a:r>
              <a:rPr lang="vi-VN" sz="4000" b="1" i="1" dirty="0">
                <a:solidFill>
                  <a:srgbClr val="000000"/>
                </a:solidFill>
                <a:ea typeface="Arial" panose="020B0604020202020204" pitchFamily="34" charset="0"/>
                <a:cs typeface="Times New Roman" panose="02020603050405020304" pitchFamily="18" charset="0"/>
              </a:rPr>
              <a:t>Chuyển đĩa</a:t>
            </a:r>
            <a:r>
              <a:rPr lang="vi-VN" sz="4000" b="1" dirty="0">
                <a:solidFill>
                  <a:srgbClr val="000000"/>
                </a:solidFill>
                <a:ea typeface="Arial" panose="020B0604020202020204" pitchFamily="34" charset="0"/>
                <a:cs typeface="Times New Roman" panose="02020603050405020304" pitchFamily="18" charset="0"/>
              </a:rPr>
              <a:t> </a:t>
            </a:r>
            <a:r>
              <a:rPr lang="vi-VN" sz="4000" dirty="0">
                <a:solidFill>
                  <a:srgbClr val="000000"/>
                </a:solidFill>
                <a:ea typeface="Arial" panose="020B0604020202020204" pitchFamily="34" charset="0"/>
                <a:cs typeface="Times New Roman" panose="02020603050405020304" pitchFamily="18" charset="0"/>
              </a:rPr>
              <a:t>và trả lời câu hỏi:</a:t>
            </a:r>
            <a:endParaRPr lang="en-US" sz="4000" dirty="0">
              <a:effectLst/>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14"/>
          <a:stretch>
            <a:fillRect/>
          </a:stretch>
        </p:blipFill>
        <p:spPr>
          <a:xfrm>
            <a:off x="10854950" y="4194923"/>
            <a:ext cx="5832850" cy="5368177"/>
          </a:xfrm>
          <a:prstGeom prst="rect">
            <a:avLst/>
          </a:prstGeom>
        </p:spPr>
      </p:pic>
      <p:sp>
        <p:nvSpPr>
          <p:cNvPr id="18" name="Rectangle 17"/>
          <p:cNvSpPr/>
          <p:nvPr/>
        </p:nvSpPr>
        <p:spPr>
          <a:xfrm>
            <a:off x="949485" y="3924300"/>
            <a:ext cx="9185115" cy="5709255"/>
          </a:xfrm>
          <a:prstGeom prst="rect">
            <a:avLst/>
          </a:prstGeom>
        </p:spPr>
        <p:txBody>
          <a:bodyPr wrap="square">
            <a:spAutoFit/>
          </a:bodyPr>
          <a:lstStyle/>
          <a:p>
            <a:pPr marL="571500" indent="-571500" algn="just">
              <a:lnSpc>
                <a:spcPct val="150000"/>
              </a:lnSpc>
              <a:spcBef>
                <a:spcPts val="100"/>
              </a:spcBef>
              <a:spcAft>
                <a:spcPts val="100"/>
              </a:spcAft>
              <a:buFontTx/>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Chuyển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ba cái đĩa từ cọc thứ nhất sang cọc thứ </a:t>
            </a: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ba.</a:t>
            </a:r>
            <a:endParaRPr lang="en-US" sz="40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Mỗi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bước chỉ được </a:t>
            </a: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chuyển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một </a:t>
            </a: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đĩa.</a:t>
            </a:r>
            <a:endParaRPr lang="en-US" sz="4000" dirty="0" smtClean="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Không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được để đĩa to trên đĩa </a:t>
            </a: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bé.</a:t>
            </a:r>
            <a:endParaRPr lang="en-US" sz="4000" dirty="0" smtClean="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4000" dirty="0" smtClean="0">
                <a:solidFill>
                  <a:srgbClr val="000000"/>
                </a:solidFill>
                <a:latin typeface="Arial" panose="020B0604020202020204" pitchFamily="34" charset="0"/>
                <a:ea typeface="Arial" panose="020B0604020202020204" pitchFamily="34" charset="0"/>
                <a:cs typeface="Arial" panose="020B0604020202020204" pitchFamily="34" charset="0"/>
              </a:rPr>
              <a:t>Có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thể dùng cọc hai trong quá trình chuyển đĩa.</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18"/>
          <p:cNvSpPr txBox="1"/>
          <p:nvPr/>
        </p:nvSpPr>
        <p:spPr>
          <a:xfrm>
            <a:off x="904612" y="3140214"/>
            <a:ext cx="4616873" cy="707886"/>
          </a:xfrm>
          <a:prstGeom prst="rect">
            <a:avLst/>
          </a:prstGeom>
          <a:noFill/>
        </p:spPr>
        <p:txBody>
          <a:bodyPr wrap="square" rtlCol="0">
            <a:spAutoFit/>
          </a:bodyPr>
          <a:lstStyle/>
          <a:p>
            <a:pPr marL="571500" indent="-571500">
              <a:buFont typeface="Arial" panose="020B0604020202020204" pitchFamily="34" charset="0"/>
              <a:buChar char="•"/>
            </a:pPr>
            <a:r>
              <a:rPr lang="en-US" sz="4000" b="1" u="sng" dirty="0" err="1" smtClean="0">
                <a:latin typeface="Arial" panose="020B0604020202020204" pitchFamily="34" charset="0"/>
                <a:cs typeface="Arial" panose="020B0604020202020204" pitchFamily="34" charset="0"/>
              </a:rPr>
              <a:t>Cách</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chơi</a:t>
            </a:r>
            <a:r>
              <a:rPr lang="en-US" sz="4000" b="1" u="sng" dirty="0" smtClean="0">
                <a:latin typeface="Arial" panose="020B0604020202020204" pitchFamily="34" charset="0"/>
                <a:cs typeface="Arial" panose="020B0604020202020204" pitchFamily="34" charset="0"/>
              </a:rPr>
              <a:t>:</a:t>
            </a:r>
            <a:endParaRPr lang="en-US" sz="4000" b="1" u="sng" dirty="0">
              <a:latin typeface="Arial" panose="020B0604020202020204" pitchFamily="34" charset="0"/>
              <a:cs typeface="Arial" panose="020B0604020202020204" pitchFamily="34" charset="0"/>
            </a:endParaRPr>
          </a:p>
        </p:txBody>
      </p:sp>
      <p:grpSp>
        <p:nvGrpSpPr>
          <p:cNvPr id="20" name="Group 19"/>
          <p:cNvGrpSpPr/>
          <p:nvPr/>
        </p:nvGrpSpPr>
        <p:grpSpPr>
          <a:xfrm>
            <a:off x="15764265" y="2054929"/>
            <a:ext cx="2074409" cy="2368409"/>
            <a:chOff x="9359574" y="4076233"/>
            <a:chExt cx="5163645" cy="6524527"/>
          </a:xfrm>
        </p:grpSpPr>
        <p:pic>
          <p:nvPicPr>
            <p:cNvPr id="21"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47817">
              <a:off x="13678962" y="4076233"/>
              <a:ext cx="781515" cy="548037"/>
            </a:xfrm>
            <a:prstGeom prst="rect">
              <a:avLst/>
            </a:prstGeom>
          </p:spPr>
        </p:pic>
        <p:pic>
          <p:nvPicPr>
            <p:cNvPr id="22"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59574" y="4453563"/>
              <a:ext cx="5163645" cy="6147197"/>
            </a:xfrm>
            <a:prstGeom prst="rect">
              <a:avLst/>
            </a:prstGeom>
          </p:spPr>
        </p:pic>
        <p:pic>
          <p:nvPicPr>
            <p:cNvPr id="23" name="Picture 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10274">
              <a:off x="10318703" y="5375070"/>
              <a:ext cx="602076" cy="422207"/>
            </a:xfrm>
            <a:prstGeom prst="rect">
              <a:avLst/>
            </a:prstGeom>
          </p:spPr>
        </p:pic>
      </p:grpSp>
    </p:spTree>
    <p:extLst>
      <p:ext uri="{BB962C8B-B14F-4D97-AF65-F5344CB8AC3E}">
        <p14:creationId xmlns:p14="http://schemas.microsoft.com/office/powerpoint/2010/main" val="24202285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13604104" y="6224597"/>
            <a:ext cx="6165248" cy="724258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580751" y="-567092"/>
            <a:ext cx="2368087" cy="2781893"/>
          </a:xfrm>
          <a:prstGeom prst="rect">
            <a:avLst/>
          </a:prstGeom>
        </p:spPr>
      </p:pic>
      <p:grpSp>
        <p:nvGrpSpPr>
          <p:cNvPr id="26" name="Group 25"/>
          <p:cNvGrpSpPr/>
          <p:nvPr/>
        </p:nvGrpSpPr>
        <p:grpSpPr>
          <a:xfrm>
            <a:off x="3064403" y="-1714500"/>
            <a:ext cx="11977358" cy="10511738"/>
            <a:chOff x="3034042" y="-1482038"/>
            <a:chExt cx="8962538" cy="9606899"/>
          </a:xfrm>
        </p:grpSpPr>
        <p:sp>
          <p:nvSpPr>
            <p:cNvPr id="2" name="AutoShape 2"/>
            <p:cNvSpPr/>
            <p:nvPr/>
          </p:nvSpPr>
          <p:spPr>
            <a:xfrm rot="-5400000">
              <a:off x="2591998" y="692775"/>
              <a:ext cx="4349623" cy="0"/>
            </a:xfrm>
            <a:prstGeom prst="line">
              <a:avLst/>
            </a:prstGeom>
            <a:ln w="76200" cap="rnd">
              <a:solidFill>
                <a:srgbClr val="3F3A6D"/>
              </a:solidFill>
              <a:prstDash val="solid"/>
              <a:headEnd type="none" w="sm" len="sm"/>
              <a:tailEnd type="none" w="sm" len="sm"/>
            </a:ln>
          </p:spPr>
        </p:sp>
        <p:sp>
          <p:nvSpPr>
            <p:cNvPr id="3" name="AutoShape 3"/>
            <p:cNvSpPr/>
            <p:nvPr/>
          </p:nvSpPr>
          <p:spPr>
            <a:xfrm rot="-5400000">
              <a:off x="8341345" y="677708"/>
              <a:ext cx="4319491" cy="0"/>
            </a:xfrm>
            <a:prstGeom prst="line">
              <a:avLst/>
            </a:prstGeom>
            <a:ln w="76200" cap="rnd">
              <a:solidFill>
                <a:srgbClr val="3F3A6D"/>
              </a:solidFill>
              <a:prstDash val="solid"/>
              <a:headEnd type="none" w="sm" len="sm"/>
              <a:tailEnd type="none" w="sm" len="sm"/>
            </a:ln>
          </p:spPr>
        </p:sp>
        <p:grpSp>
          <p:nvGrpSpPr>
            <p:cNvPr id="6" name="Group 6"/>
            <p:cNvGrpSpPr/>
            <p:nvPr/>
          </p:nvGrpSpPr>
          <p:grpSpPr>
            <a:xfrm>
              <a:off x="3271204" y="2148007"/>
              <a:ext cx="8488214" cy="5976854"/>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3034042" y="1958712"/>
              <a:ext cx="8962538" cy="0"/>
            </a:xfrm>
            <a:prstGeom prst="line">
              <a:avLst/>
            </a:prstGeom>
            <a:ln w="266700" cap="rnd">
              <a:solidFill>
                <a:srgbClr val="EB8B8F"/>
              </a:solidFill>
              <a:prstDash val="solid"/>
              <a:headEnd type="none" w="sm" len="sm"/>
              <a:tailEnd type="none" w="sm" len="sm"/>
            </a:ln>
          </p:spPr>
        </p:sp>
        <p:sp>
          <p:nvSpPr>
            <p:cNvPr id="9" name="AutoShape 9"/>
            <p:cNvSpPr/>
            <p:nvPr/>
          </p:nvSpPr>
          <p:spPr>
            <a:xfrm>
              <a:off x="3034042" y="7928554"/>
              <a:ext cx="8962538" cy="0"/>
            </a:xfrm>
            <a:prstGeom prst="line">
              <a:avLst/>
            </a:prstGeom>
            <a:ln w="133350" cap="rnd">
              <a:solidFill>
                <a:srgbClr val="EB8B8F"/>
              </a:solidFill>
              <a:prstDash val="solid"/>
              <a:headEnd type="none" w="sm" len="sm"/>
              <a:tailEnd type="none" w="sm" len="sm"/>
            </a:ln>
          </p:spPr>
        </p:sp>
        <p:grpSp>
          <p:nvGrpSpPr>
            <p:cNvPr id="10" name="Group 10"/>
            <p:cNvGrpSpPr/>
            <p:nvPr/>
          </p:nvGrpSpPr>
          <p:grpSpPr>
            <a:xfrm>
              <a:off x="3453511" y="2636243"/>
              <a:ext cx="8120877" cy="5000385"/>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66738" y="2772744"/>
            <a:ext cx="2723660" cy="6541540"/>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6019" y="1638300"/>
            <a:ext cx="681781" cy="981618"/>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97400" y="3174196"/>
            <a:ext cx="445279" cy="641109"/>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594322" y="1018233"/>
            <a:ext cx="156805" cy="225768"/>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03095">
            <a:off x="645276" y="8912350"/>
            <a:ext cx="1478235" cy="843937"/>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60008" flipH="1" flipV="1">
            <a:off x="15795983" y="1075424"/>
            <a:ext cx="1543888" cy="881419"/>
          </a:xfrm>
          <a:prstGeom prst="rect">
            <a:avLst/>
          </a:prstGeom>
        </p:spPr>
      </p:pic>
      <p:sp>
        <p:nvSpPr>
          <p:cNvPr id="27" name="TextBox 22"/>
          <p:cNvSpPr txBox="1"/>
          <p:nvPr/>
        </p:nvSpPr>
        <p:spPr>
          <a:xfrm>
            <a:off x="2621346" y="3703860"/>
            <a:ext cx="13075854" cy="3323987"/>
          </a:xfrm>
          <a:prstGeom prst="rect">
            <a:avLst/>
          </a:prstGeom>
        </p:spPr>
        <p:txBody>
          <a:bodyPr wrap="square" lIns="0" tIns="0" rIns="0" bIns="0" rtlCol="0" anchor="t">
            <a:spAutoFit/>
          </a:bodyPr>
          <a:lstStyle/>
          <a:p>
            <a:pPr algn="ctr">
              <a:lnSpc>
                <a:spcPct val="150000"/>
              </a:lnSpc>
            </a:pPr>
            <a:r>
              <a:rPr lang="en-US" sz="7200" b="1" dirty="0" smtClean="0">
                <a:latin typeface="Arial" panose="020B0604020202020204" pitchFamily="34" charset="0"/>
                <a:cs typeface="Arial" panose="020B0604020202020204" pitchFamily="34" charset="0"/>
              </a:rPr>
              <a:t>CẢM ƠN CÁC EM </a:t>
            </a:r>
            <a:endParaRPr lang="en-US" sz="7200" b="1" dirty="0" smtClean="0">
              <a:latin typeface="Arial" panose="020B0604020202020204" pitchFamily="34" charset="0"/>
              <a:cs typeface="Arial" panose="020B0604020202020204" pitchFamily="34" charset="0"/>
            </a:endParaRPr>
          </a:p>
          <a:p>
            <a:pPr algn="ctr">
              <a:lnSpc>
                <a:spcPct val="150000"/>
              </a:lnSpc>
            </a:pPr>
            <a:r>
              <a:rPr lang="en-US" sz="7200" b="1" dirty="0" smtClean="0">
                <a:latin typeface="Arial" panose="020B0604020202020204" pitchFamily="34" charset="0"/>
                <a:cs typeface="Arial" panose="020B0604020202020204" pitchFamily="34" charset="0"/>
              </a:rPr>
              <a:t>ĐÃ </a:t>
            </a:r>
            <a:r>
              <a:rPr lang="en-US" sz="7200" b="1" dirty="0" smtClean="0">
                <a:latin typeface="Arial" panose="020B0604020202020204" pitchFamily="34" charset="0"/>
                <a:cs typeface="Arial" panose="020B0604020202020204" pitchFamily="34" charset="0"/>
              </a:rPr>
              <a:t>CHÚ Ý </a:t>
            </a:r>
            <a:r>
              <a:rPr lang="en-US" sz="7200" b="1" dirty="0" smtClean="0">
                <a:latin typeface="Arial" panose="020B0604020202020204" pitchFamily="34" charset="0"/>
                <a:cs typeface="Arial" panose="020B0604020202020204" pitchFamily="34" charset="0"/>
              </a:rPr>
              <a:t>LẮNG NGHE!</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640980"/>
      </p:ext>
    </p:extLst>
  </p:cSld>
  <p:clrMapOvr>
    <a:masterClrMapping/>
  </p:clrMapOvr>
  <p:transition spd="med">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2915894" y="6905674"/>
            <a:ext cx="12059743" cy="78991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689828" y="-323263"/>
            <a:ext cx="4217029" cy="27621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73600" y="612921"/>
            <a:ext cx="277024" cy="2770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3082" y="9563100"/>
            <a:ext cx="361782" cy="361782"/>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33600" y="751433"/>
            <a:ext cx="340969" cy="340969"/>
          </a:xfrm>
          <a:prstGeom prst="rect">
            <a:avLst/>
          </a:prstGeom>
        </p:spPr>
      </p:pic>
      <p:sp>
        <p:nvSpPr>
          <p:cNvPr id="14" name="Rectangle 13"/>
          <p:cNvSpPr/>
          <p:nvPr/>
        </p:nvSpPr>
        <p:spPr>
          <a:xfrm>
            <a:off x="6858000" y="21555"/>
            <a:ext cx="4900701" cy="1605568"/>
          </a:xfrm>
          <a:prstGeom prst="rect">
            <a:avLst/>
          </a:prstGeom>
        </p:spPr>
        <p:txBody>
          <a:bodyPr wrap="none">
            <a:spAutoFit/>
          </a:bodyPr>
          <a:lstStyle/>
          <a:p>
            <a:pPr marL="0" marR="0" lvl="0" indent="0" algn="ctr" defTabSz="914400" rtl="0" eaLnBrk="1" fontAlgn="auto" latinLnBrk="0" hangingPunct="1">
              <a:lnSpc>
                <a:spcPts val="11787"/>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KHỞI ĐỘNG </a:t>
            </a:r>
          </a:p>
        </p:txBody>
      </p:sp>
      <p:sp>
        <p:nvSpPr>
          <p:cNvPr id="16" name="Rectangle 15"/>
          <p:cNvSpPr/>
          <p:nvPr/>
        </p:nvSpPr>
        <p:spPr>
          <a:xfrm>
            <a:off x="3214555" y="1689437"/>
            <a:ext cx="11462420" cy="1015663"/>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a:t>
            </a:r>
            <a:r>
              <a:rPr kumimoji="0" lang="vi-VN" sz="40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hơi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trò chơi </a:t>
            </a: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Chuyển đĩa</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và trả lời câu hỏi:</a:t>
            </a:r>
            <a:endParaRPr kumimoji="0" lang="en-US" sz="4000" b="0" i="0" u="none" strike="noStrike" kern="1200" cap="none" spc="0" normalizeH="0" baseline="0" noProof="0" dirty="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14"/>
          <a:stretch>
            <a:fillRect/>
          </a:stretch>
        </p:blipFill>
        <p:spPr>
          <a:xfrm>
            <a:off x="10854950" y="4194923"/>
            <a:ext cx="5832850" cy="5368177"/>
          </a:xfrm>
          <a:prstGeom prst="rect">
            <a:avLst/>
          </a:prstGeom>
        </p:spPr>
      </p:pic>
      <p:sp>
        <p:nvSpPr>
          <p:cNvPr id="18" name="Rectangle 17"/>
          <p:cNvSpPr/>
          <p:nvPr/>
        </p:nvSpPr>
        <p:spPr>
          <a:xfrm>
            <a:off x="928927" y="4000500"/>
            <a:ext cx="9185115" cy="5709255"/>
          </a:xfrm>
          <a:prstGeom prst="rect">
            <a:avLst/>
          </a:prstGeom>
        </p:spPr>
        <p:txBody>
          <a:bodyPr wrap="square">
            <a:spAutoFit/>
          </a:bodyPr>
          <a:lstStyle/>
          <a:p>
            <a:pPr lvl="0" algn="just">
              <a:lnSpc>
                <a:spcPct val="150000"/>
              </a:lnSpc>
              <a:spcBef>
                <a:spcPts val="100"/>
              </a:spcBef>
              <a:spcAft>
                <a:spcPts val="100"/>
              </a:spcAft>
            </a:pPr>
            <a:r>
              <a:rPr lang="vi-VN" sz="4000" dirty="0">
                <a:solidFill>
                  <a:srgbClr val="000000"/>
                </a:solidFill>
                <a:ea typeface="Arial" panose="020B0604020202020204" pitchFamily="34" charset="0"/>
                <a:cs typeface="Arial" panose="020B0604020202020204" pitchFamily="34" charset="0"/>
              </a:rPr>
              <a:t>1) Em đã dùng bao nhiêu bước chuyển đĩa để hoàn thành nhiệm vụ? Hãy nêu từng bước.</a:t>
            </a:r>
          </a:p>
          <a:p>
            <a:pPr lvl="0" algn="just">
              <a:lnSpc>
                <a:spcPct val="150000"/>
              </a:lnSpc>
              <a:spcBef>
                <a:spcPts val="100"/>
              </a:spcBef>
              <a:spcAft>
                <a:spcPts val="100"/>
              </a:spcAft>
            </a:pPr>
            <a:r>
              <a:rPr lang="vi-VN" sz="4000" dirty="0">
                <a:solidFill>
                  <a:srgbClr val="000000"/>
                </a:solidFill>
                <a:ea typeface="Arial" panose="020B0604020202020204" pitchFamily="34" charset="0"/>
                <a:cs typeface="Arial" panose="020B0604020202020204" pitchFamily="34" charset="0"/>
              </a:rPr>
              <a:t>2) Em hãy cho biết có cần phải làm các bước theo đúng thứ tự em nêu hay không.</a:t>
            </a:r>
          </a:p>
        </p:txBody>
      </p:sp>
      <p:sp>
        <p:nvSpPr>
          <p:cNvPr id="19" name="TextBox 18"/>
          <p:cNvSpPr txBox="1"/>
          <p:nvPr/>
        </p:nvSpPr>
        <p:spPr>
          <a:xfrm>
            <a:off x="990600" y="3216414"/>
            <a:ext cx="4616873"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000" b="1" i="0" u="sng"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sng"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40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p:cNvGrpSpPr/>
          <p:nvPr/>
        </p:nvGrpSpPr>
        <p:grpSpPr>
          <a:xfrm>
            <a:off x="15764265" y="2019300"/>
            <a:ext cx="2074409" cy="2368409"/>
            <a:chOff x="9359574" y="4076233"/>
            <a:chExt cx="5163645" cy="6524527"/>
          </a:xfrm>
        </p:grpSpPr>
        <p:pic>
          <p:nvPicPr>
            <p:cNvPr id="21"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47817">
              <a:off x="13678962" y="4076233"/>
              <a:ext cx="781515" cy="548037"/>
            </a:xfrm>
            <a:prstGeom prst="rect">
              <a:avLst/>
            </a:prstGeom>
          </p:spPr>
        </p:pic>
        <p:pic>
          <p:nvPicPr>
            <p:cNvPr id="22"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59574" y="4453563"/>
              <a:ext cx="5163645" cy="6147197"/>
            </a:xfrm>
            <a:prstGeom prst="rect">
              <a:avLst/>
            </a:prstGeom>
          </p:spPr>
        </p:pic>
        <p:pic>
          <p:nvPicPr>
            <p:cNvPr id="23" name="Picture 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10274">
              <a:off x="10318703" y="5375070"/>
              <a:ext cx="602076" cy="422207"/>
            </a:xfrm>
            <a:prstGeom prst="rect">
              <a:avLst/>
            </a:prstGeom>
          </p:spPr>
        </p:pic>
      </p:grpSp>
    </p:spTree>
    <p:extLst>
      <p:ext uri="{BB962C8B-B14F-4D97-AF65-F5344CB8AC3E}">
        <p14:creationId xmlns:p14="http://schemas.microsoft.com/office/powerpoint/2010/main" val="3299629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716068">
            <a:off x="8989375" y="-4600490"/>
            <a:ext cx="12059743" cy="78991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30769">
            <a:off x="-1919741" y="155053"/>
            <a:ext cx="4217029" cy="27621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402311" y="1145864"/>
            <a:ext cx="277024" cy="2770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3082" y="9563100"/>
            <a:ext cx="361782" cy="361782"/>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33600" y="751433"/>
            <a:ext cx="340969" cy="340969"/>
          </a:xfrm>
          <a:prstGeom prst="rect">
            <a:avLst/>
          </a:prstGeom>
        </p:spPr>
      </p:pic>
      <p:sp>
        <p:nvSpPr>
          <p:cNvPr id="19" name="TextBox 18"/>
          <p:cNvSpPr txBox="1"/>
          <p:nvPr/>
        </p:nvSpPr>
        <p:spPr>
          <a:xfrm>
            <a:off x="1156615" y="744980"/>
            <a:ext cx="2500985" cy="1015663"/>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0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sz="4000" b="1" i="0" u="sng"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sng"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685800" y="2247900"/>
            <a:ext cx="10866235" cy="1839606"/>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solidFill>
                  <a:srgbClr val="000000"/>
                </a:solidFill>
                <a:ea typeface="Arial" panose="020B0604020202020204" pitchFamily="34" charset="0"/>
                <a:cs typeface="Times New Roman" panose="02020603050405020304" pitchFamily="18" charset="0"/>
              </a:rPr>
              <a:t>Bước </a:t>
            </a:r>
            <a:r>
              <a:rPr lang="vi-VN" sz="4000" dirty="0">
                <a:solidFill>
                  <a:srgbClr val="000000"/>
                </a:solidFill>
                <a:ea typeface="Arial" panose="020B0604020202020204" pitchFamily="34" charset="0"/>
                <a:cs typeface="Times New Roman" panose="02020603050405020304" pitchFamily="18" charset="0"/>
              </a:rPr>
              <a:t>1: Chuyển đĩa nhỏ nhất sang cọc 3 (một trong hai phương án có thể chuyển</a:t>
            </a:r>
            <a:r>
              <a:rPr lang="vi-VN" sz="4000" dirty="0" smtClean="0">
                <a:solidFill>
                  <a:srgbClr val="000000"/>
                </a:solidFill>
                <a:ea typeface="Arial" panose="020B0604020202020204" pitchFamily="34" charset="0"/>
                <a:cs typeface="Times New Roman" panose="02020603050405020304" pitchFamily="18" charset="0"/>
              </a:rPr>
              <a:t>).</a:t>
            </a:r>
            <a:endParaRPr lang="en-US" sz="4000" dirty="0" smtClean="0">
              <a:ea typeface="Arial" panose="020B0604020202020204" pitchFamily="34" charset="0"/>
              <a:cs typeface="Times New Roman" panose="02020603050405020304" pitchFamily="18" charset="0"/>
            </a:endParaRPr>
          </a:p>
        </p:txBody>
      </p:sp>
      <p:sp>
        <p:nvSpPr>
          <p:cNvPr id="5" name="Rectangle 4"/>
          <p:cNvSpPr/>
          <p:nvPr/>
        </p:nvSpPr>
        <p:spPr>
          <a:xfrm>
            <a:off x="3972394" y="308908"/>
            <a:ext cx="11550158" cy="1938992"/>
          </a:xfrm>
          <a:prstGeom prst="rect">
            <a:avLst/>
          </a:prstGeom>
        </p:spPr>
        <p:txBody>
          <a:bodyPr wrap="square">
            <a:spAutoFit/>
          </a:bodyPr>
          <a:lstStyle/>
          <a:p>
            <a:pPr lvl="0" algn="just">
              <a:lnSpc>
                <a:spcPct val="150000"/>
              </a:lnSpc>
            </a:pPr>
            <a:r>
              <a:rPr lang="vi-VN" sz="4000" dirty="0">
                <a:solidFill>
                  <a:srgbClr val="000000"/>
                </a:solidFill>
                <a:ea typeface="Arial" panose="020B0604020202020204" pitchFamily="34" charset="0"/>
                <a:cs typeface="Times New Roman" panose="02020603050405020304" pitchFamily="18" charset="0"/>
              </a:rPr>
              <a:t>1) Em đã dùng 7 bước chuyển đĩa để hoàn thành nhiệm vụ, đó là những bước:</a:t>
            </a:r>
            <a:endParaRPr lang="en-US" sz="4000" dirty="0">
              <a:solidFill>
                <a:prstClr val="black"/>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14"/>
          <a:stretch>
            <a:fillRect/>
          </a:stretch>
        </p:blipFill>
        <p:spPr>
          <a:xfrm>
            <a:off x="12207693" y="2074845"/>
            <a:ext cx="5623107" cy="2297738"/>
          </a:xfrm>
          <a:prstGeom prst="rect">
            <a:avLst/>
          </a:prstGeom>
        </p:spPr>
      </p:pic>
      <p:pic>
        <p:nvPicPr>
          <p:cNvPr id="10" name="Picture 9"/>
          <p:cNvPicPr>
            <a:picLocks noChangeAspect="1"/>
          </p:cNvPicPr>
          <p:nvPr/>
        </p:nvPicPr>
        <p:blipFill>
          <a:blip r:embed="rId15"/>
          <a:stretch>
            <a:fillRect/>
          </a:stretch>
        </p:blipFill>
        <p:spPr>
          <a:xfrm>
            <a:off x="12088559" y="4506660"/>
            <a:ext cx="5816749" cy="2160840"/>
          </a:xfrm>
          <a:prstGeom prst="rect">
            <a:avLst/>
          </a:prstGeom>
        </p:spPr>
      </p:pic>
      <p:sp>
        <p:nvSpPr>
          <p:cNvPr id="11" name="Rectangle 10"/>
          <p:cNvSpPr/>
          <p:nvPr/>
        </p:nvSpPr>
        <p:spPr>
          <a:xfrm>
            <a:off x="760307" y="4381500"/>
            <a:ext cx="10866235"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a typeface="Arial" panose="020B0604020202020204" pitchFamily="34" charset="0"/>
                <a:cs typeface="Times New Roman" panose="02020603050405020304" pitchFamily="18" charset="0"/>
              </a:rPr>
              <a:t>Bước 2: Chuyển đĩa nhỏ thứ hai ở cọc 1 sang cọc 2 (chỉ có một phương án chuyển hợp lệ</a:t>
            </a:r>
            <a:r>
              <a:rPr lang="vi-VN" sz="4000" dirty="0" smtClean="0">
                <a:solidFill>
                  <a:srgbClr val="000000"/>
                </a:solidFill>
                <a:ea typeface="Arial" panose="020B0604020202020204" pitchFamily="34" charset="0"/>
                <a:cs typeface="Times New Roman" panose="02020603050405020304" pitchFamily="18" charset="0"/>
              </a:rPr>
              <a:t>).</a:t>
            </a:r>
            <a:endParaRPr lang="en-US" sz="4000" dirty="0">
              <a:solidFill>
                <a:prstClr val="black"/>
              </a:solidFill>
              <a:ea typeface="Arial" panose="020B0604020202020204" pitchFamily="34" charset="0"/>
              <a:cs typeface="Times New Roman" panose="02020603050405020304" pitchFamily="18" charset="0"/>
            </a:endParaRPr>
          </a:p>
        </p:txBody>
      </p:sp>
      <p:sp>
        <p:nvSpPr>
          <p:cNvPr id="12" name="Rectangle 11"/>
          <p:cNvSpPr/>
          <p:nvPr/>
        </p:nvSpPr>
        <p:spPr>
          <a:xfrm>
            <a:off x="685798" y="7353300"/>
            <a:ext cx="10866235"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a typeface="Arial" panose="020B0604020202020204" pitchFamily="34" charset="0"/>
                <a:cs typeface="Times New Roman" panose="02020603050405020304" pitchFamily="18" charset="0"/>
              </a:rPr>
              <a:t>Bước 3: Chuyển đĩa nhỏ thứ nhất ở cọc 3 sang cọc 2 (chồng đĩa nhỏ nhất lên đĩa nhỏ thứ hai để giải phóng cọc 3).</a:t>
            </a:r>
            <a:endParaRPr lang="en-US" sz="4000" dirty="0">
              <a:solidFill>
                <a:prstClr val="black"/>
              </a:solidFill>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16"/>
          <a:stretch>
            <a:fillRect/>
          </a:stretch>
        </p:blipFill>
        <p:spPr>
          <a:xfrm>
            <a:off x="12207693" y="7429500"/>
            <a:ext cx="5623107" cy="2133600"/>
          </a:xfrm>
          <a:prstGeom prst="rect">
            <a:avLst/>
          </a:prstGeom>
        </p:spPr>
      </p:pic>
    </p:spTree>
    <p:extLst>
      <p:ext uri="{BB962C8B-B14F-4D97-AF65-F5344CB8AC3E}">
        <p14:creationId xmlns:p14="http://schemas.microsoft.com/office/powerpoint/2010/main" val="3572171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6281895" y="8449488"/>
            <a:ext cx="5489207" cy="35954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30769">
            <a:off x="-1919741" y="155053"/>
            <a:ext cx="4217029" cy="27621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665759" y="441474"/>
            <a:ext cx="277024" cy="2770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3082" y="9563100"/>
            <a:ext cx="361782" cy="361782"/>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706868" y="9743991"/>
            <a:ext cx="340969" cy="340969"/>
          </a:xfrm>
          <a:prstGeom prst="rect">
            <a:avLst/>
          </a:prstGeom>
        </p:spPr>
      </p:pic>
      <p:sp>
        <p:nvSpPr>
          <p:cNvPr id="4" name="Rectangle 3"/>
          <p:cNvSpPr/>
          <p:nvPr/>
        </p:nvSpPr>
        <p:spPr>
          <a:xfrm>
            <a:off x="689726" y="342900"/>
            <a:ext cx="10206874"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a typeface="Arial" panose="020B0604020202020204" pitchFamily="34" charset="0"/>
                <a:cs typeface="Times New Roman" panose="02020603050405020304" pitchFamily="18" charset="0"/>
              </a:rPr>
              <a:t>Bước 4: Chuyển đĩa nhỏ nhất ở cọc 1 </a:t>
            </a:r>
            <a:r>
              <a:rPr lang="vi-VN" sz="4000" dirty="0" smtClean="0">
                <a:solidFill>
                  <a:srgbClr val="000000"/>
                </a:solidFill>
                <a:ea typeface="Arial" panose="020B0604020202020204" pitchFamily="34" charset="0"/>
                <a:cs typeface="Times New Roman" panose="02020603050405020304" pitchFamily="18" charset="0"/>
              </a:rPr>
              <a:t>sang</a:t>
            </a:r>
            <a:r>
              <a:rPr lang="en-US" sz="4000" dirty="0" smtClean="0">
                <a:solidFill>
                  <a:srgbClr val="000000"/>
                </a:solidFill>
                <a:ea typeface="Arial" panose="020B0604020202020204" pitchFamily="34" charset="0"/>
                <a:cs typeface="Times New Roman" panose="02020603050405020304" pitchFamily="18" charset="0"/>
              </a:rPr>
              <a:t> </a:t>
            </a:r>
            <a:r>
              <a:rPr lang="vi-VN" sz="4000" dirty="0" smtClean="0">
                <a:solidFill>
                  <a:srgbClr val="000000"/>
                </a:solidFill>
                <a:ea typeface="Arial" panose="020B0604020202020204" pitchFamily="34" charset="0"/>
                <a:cs typeface="Times New Roman" panose="02020603050405020304" pitchFamily="18" charset="0"/>
              </a:rPr>
              <a:t>cọc </a:t>
            </a:r>
            <a:r>
              <a:rPr lang="vi-VN" sz="4000" dirty="0">
                <a:solidFill>
                  <a:srgbClr val="000000"/>
                </a:solidFill>
                <a:ea typeface="Arial" panose="020B0604020202020204" pitchFamily="34" charset="0"/>
                <a:cs typeface="Times New Roman" panose="02020603050405020304" pitchFamily="18" charset="0"/>
              </a:rPr>
              <a:t>3</a:t>
            </a:r>
            <a:r>
              <a:rPr lang="vi-VN" sz="4000" dirty="0" smtClean="0">
                <a:solidFill>
                  <a:srgbClr val="000000"/>
                </a:solidFill>
                <a:ea typeface="Arial" panose="020B0604020202020204" pitchFamily="34" charset="0"/>
                <a:cs typeface="Times New Roman" panose="02020603050405020304" pitchFamily="18" charset="0"/>
              </a:rPr>
              <a:t>.</a:t>
            </a:r>
            <a:endParaRPr lang="vi-VN" sz="4000" dirty="0">
              <a:solidFill>
                <a:srgbClr val="000000"/>
              </a:solidFill>
              <a:ea typeface="Arial" panose="020B0604020202020204" pitchFamily="34" charset="0"/>
              <a:cs typeface="Times New Roman" panose="02020603050405020304" pitchFamily="18" charset="0"/>
            </a:endParaRPr>
          </a:p>
        </p:txBody>
      </p:sp>
      <p:sp>
        <p:nvSpPr>
          <p:cNvPr id="6" name="Rectangle 5"/>
          <p:cNvSpPr/>
          <p:nvPr/>
        </p:nvSpPr>
        <p:spPr>
          <a:xfrm>
            <a:off x="701758" y="8005920"/>
            <a:ext cx="10042442"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smtClean="0">
                <a:solidFill>
                  <a:srgbClr val="000000"/>
                </a:solidFill>
                <a:ea typeface="Arial" panose="020B0604020202020204" pitchFamily="34" charset="0"/>
                <a:cs typeface="Times New Roman" panose="02020603050405020304" pitchFamily="18" charset="0"/>
              </a:rPr>
              <a:t>Bước </a:t>
            </a:r>
            <a:r>
              <a:rPr lang="vi-VN" sz="4000" dirty="0">
                <a:solidFill>
                  <a:srgbClr val="000000"/>
                </a:solidFill>
                <a:ea typeface="Arial" panose="020B0604020202020204" pitchFamily="34" charset="0"/>
                <a:cs typeface="Times New Roman" panose="02020603050405020304" pitchFamily="18" charset="0"/>
              </a:rPr>
              <a:t>7: Chuyển đĩa nhỏ nhất ở cọc 1 </a:t>
            </a:r>
            <a:r>
              <a:rPr lang="vi-VN" sz="4000" dirty="0" smtClean="0">
                <a:solidFill>
                  <a:srgbClr val="000000"/>
                </a:solidFill>
                <a:ea typeface="Arial" panose="020B0604020202020204" pitchFamily="34" charset="0"/>
                <a:cs typeface="Times New Roman" panose="02020603050405020304" pitchFamily="18" charset="0"/>
              </a:rPr>
              <a:t>sang</a:t>
            </a:r>
            <a:r>
              <a:rPr lang="en-US" sz="4000" dirty="0" smtClean="0">
                <a:solidFill>
                  <a:srgbClr val="000000"/>
                </a:solidFill>
                <a:ea typeface="Arial" panose="020B0604020202020204" pitchFamily="34" charset="0"/>
                <a:cs typeface="Times New Roman" panose="02020603050405020304" pitchFamily="18" charset="0"/>
              </a:rPr>
              <a:t> </a:t>
            </a:r>
            <a:r>
              <a:rPr lang="vi-VN" sz="4000" dirty="0" smtClean="0">
                <a:solidFill>
                  <a:srgbClr val="000000"/>
                </a:solidFill>
                <a:ea typeface="Arial" panose="020B0604020202020204" pitchFamily="34" charset="0"/>
                <a:cs typeface="Times New Roman" panose="02020603050405020304" pitchFamily="18" charset="0"/>
              </a:rPr>
              <a:t>cọc </a:t>
            </a:r>
            <a:r>
              <a:rPr lang="vi-VN" sz="4000" dirty="0">
                <a:solidFill>
                  <a:srgbClr val="000000"/>
                </a:solidFill>
                <a:ea typeface="Arial" panose="020B0604020202020204" pitchFamily="34" charset="0"/>
                <a:cs typeface="Times New Roman" panose="02020603050405020304" pitchFamily="18" charset="0"/>
              </a:rPr>
              <a:t>3.</a:t>
            </a:r>
            <a:endParaRPr lang="vi-VN" sz="4000" dirty="0">
              <a:solidFill>
                <a:srgbClr val="000000"/>
              </a:solidFill>
              <a:ea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14"/>
          <a:stretch>
            <a:fillRect/>
          </a:stretch>
        </p:blipFill>
        <p:spPr>
          <a:xfrm>
            <a:off x="11658600" y="114300"/>
            <a:ext cx="6002609" cy="2323991"/>
          </a:xfrm>
          <a:prstGeom prst="rect">
            <a:avLst/>
          </a:prstGeom>
        </p:spPr>
      </p:pic>
      <p:sp>
        <p:nvSpPr>
          <p:cNvPr id="11" name="Rectangle 10"/>
          <p:cNvSpPr/>
          <p:nvPr/>
        </p:nvSpPr>
        <p:spPr>
          <a:xfrm>
            <a:off x="701758" y="2644942"/>
            <a:ext cx="10042442"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a typeface="Arial" panose="020B0604020202020204" pitchFamily="34" charset="0"/>
                <a:cs typeface="Times New Roman" panose="02020603050405020304" pitchFamily="18" charset="0"/>
              </a:rPr>
              <a:t>Bước 5: Chuyển đĩa nhỏ nhất ở cọc 2 sang cọc 1 (để có thể chuyển được đĩa nhỏ thứ hai).</a:t>
            </a:r>
            <a:endParaRPr lang="vi-VN" sz="4000" dirty="0">
              <a:solidFill>
                <a:srgbClr val="000000"/>
              </a:solidFill>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15"/>
          <a:stretch>
            <a:fillRect/>
          </a:stretch>
        </p:blipFill>
        <p:spPr>
          <a:xfrm>
            <a:off x="11658599" y="2781300"/>
            <a:ext cx="6002609" cy="2087864"/>
          </a:xfrm>
          <a:prstGeom prst="rect">
            <a:avLst/>
          </a:prstGeom>
        </p:spPr>
      </p:pic>
      <p:sp>
        <p:nvSpPr>
          <p:cNvPr id="13" name="Rectangle 12"/>
          <p:cNvSpPr/>
          <p:nvPr/>
        </p:nvSpPr>
        <p:spPr>
          <a:xfrm>
            <a:off x="701758" y="5804153"/>
            <a:ext cx="10042442"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a typeface="Arial" panose="020B0604020202020204" pitchFamily="34" charset="0"/>
                <a:cs typeface="Times New Roman" panose="02020603050405020304" pitchFamily="18" charset="0"/>
              </a:rPr>
              <a:t>Bước 6: Chuyển đĩa nhỏ thứ hai ở cọc 2 sang cọc 3.</a:t>
            </a:r>
            <a:endParaRPr lang="vi-VN" sz="4000" dirty="0">
              <a:solidFill>
                <a:srgbClr val="000000"/>
              </a:solidFill>
              <a:ea typeface="Arial" panose="020B0604020202020204" pitchFamily="34" charset="0"/>
              <a:cs typeface="Times New Roman" panose="02020603050405020304" pitchFamily="18" charset="0"/>
            </a:endParaRPr>
          </a:p>
        </p:txBody>
      </p:sp>
      <p:pic>
        <p:nvPicPr>
          <p:cNvPr id="14" name="Picture 13"/>
          <p:cNvPicPr>
            <a:picLocks noChangeAspect="1"/>
          </p:cNvPicPr>
          <p:nvPr/>
        </p:nvPicPr>
        <p:blipFill>
          <a:blip r:embed="rId16"/>
          <a:stretch>
            <a:fillRect/>
          </a:stretch>
        </p:blipFill>
        <p:spPr>
          <a:xfrm>
            <a:off x="11658599" y="5381662"/>
            <a:ext cx="6002609" cy="2276438"/>
          </a:xfrm>
          <a:prstGeom prst="rect">
            <a:avLst/>
          </a:prstGeom>
        </p:spPr>
      </p:pic>
      <p:pic>
        <p:nvPicPr>
          <p:cNvPr id="15" name="Picture 14"/>
          <p:cNvPicPr>
            <a:picLocks noChangeAspect="1"/>
          </p:cNvPicPr>
          <p:nvPr/>
        </p:nvPicPr>
        <p:blipFill>
          <a:blip r:embed="rId17"/>
          <a:stretch>
            <a:fillRect/>
          </a:stretch>
        </p:blipFill>
        <p:spPr>
          <a:xfrm>
            <a:off x="11658599" y="7824595"/>
            <a:ext cx="6002609" cy="2271905"/>
          </a:xfrm>
          <a:prstGeom prst="rect">
            <a:avLst/>
          </a:prstGeom>
        </p:spPr>
      </p:pic>
    </p:spTree>
    <p:extLst>
      <p:ext uri="{BB962C8B-B14F-4D97-AF65-F5344CB8AC3E}">
        <p14:creationId xmlns:p14="http://schemas.microsoft.com/office/powerpoint/2010/main" val="61530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3825997" y="6448411"/>
            <a:ext cx="12059743" cy="78991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353651" y="30397"/>
            <a:ext cx="4217029" cy="27621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73600" y="612921"/>
            <a:ext cx="277024" cy="2770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88842" y="9572065"/>
            <a:ext cx="361782" cy="361782"/>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33600" y="751433"/>
            <a:ext cx="340969" cy="340969"/>
          </a:xfrm>
          <a:prstGeom prst="rect">
            <a:avLst/>
          </a:prstGeom>
        </p:spPr>
      </p:pic>
      <p:sp>
        <p:nvSpPr>
          <p:cNvPr id="19" name="TextBox 18"/>
          <p:cNvSpPr txBox="1"/>
          <p:nvPr/>
        </p:nvSpPr>
        <p:spPr>
          <a:xfrm>
            <a:off x="7857142" y="723900"/>
            <a:ext cx="2843462" cy="1015663"/>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sz="40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524000" y="2137708"/>
            <a:ext cx="15509747" cy="1938992"/>
          </a:xfrm>
          <a:prstGeom prst="rect">
            <a:avLst/>
          </a:prstGeom>
        </p:spPr>
        <p:txBody>
          <a:bodyPr wrap="square">
            <a:spAutoFit/>
          </a:bodyPr>
          <a:lstStyle/>
          <a:p>
            <a:pPr algn="just">
              <a:lnSpc>
                <a:spcPct val="150000"/>
              </a:lnSpc>
              <a:spcBef>
                <a:spcPts val="100"/>
              </a:spcBef>
              <a:spcAft>
                <a:spcPts val="100"/>
              </a:spcAft>
            </a:pPr>
            <a:r>
              <a:rPr lang="vi-VN" sz="4000" dirty="0">
                <a:solidFill>
                  <a:srgbClr val="000000"/>
                </a:solidFill>
                <a:ea typeface="Arial" panose="020B0604020202020204" pitchFamily="34" charset="0"/>
                <a:cs typeface="Times New Roman" panose="02020603050405020304" pitchFamily="18" charset="0"/>
              </a:rPr>
              <a:t>2) Sau 7 bước chuyển như trên thì kết thúc thành công chuyển chồng đĩa ở cọc 1 sang cọc 3. Cần thực hiện đúng thứ tự nêu trên. </a:t>
            </a:r>
            <a:endParaRPr lang="en-US" sz="4000" dirty="0">
              <a:ea typeface="Arial" panose="020B0604020202020204" pitchFamily="34" charset="0"/>
              <a:cs typeface="Times New Roman" panose="02020603050405020304" pitchFamily="18" charset="0"/>
            </a:endParaRPr>
          </a:p>
        </p:txBody>
      </p:sp>
      <p:grpSp>
        <p:nvGrpSpPr>
          <p:cNvPr id="12" name="Group 11"/>
          <p:cNvGrpSpPr/>
          <p:nvPr/>
        </p:nvGrpSpPr>
        <p:grpSpPr>
          <a:xfrm>
            <a:off x="2590800" y="4547942"/>
            <a:ext cx="14401800" cy="3262558"/>
            <a:chOff x="2895600" y="4138858"/>
            <a:chExt cx="14401800" cy="3262558"/>
          </a:xfrm>
        </p:grpSpPr>
        <p:sp>
          <p:nvSpPr>
            <p:cNvPr id="11" name="Rounded Rectangular Callout 10"/>
            <p:cNvSpPr/>
            <p:nvPr/>
          </p:nvSpPr>
          <p:spPr>
            <a:xfrm>
              <a:off x="4038600" y="4138858"/>
              <a:ext cx="13258800" cy="3262558"/>
            </a:xfrm>
            <a:prstGeom prst="wedgeRoundRect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46528" y="4305300"/>
              <a:ext cx="12649200" cy="2862322"/>
            </a:xfrm>
            <a:prstGeom prst="rect">
              <a:avLst/>
            </a:prstGeom>
          </p:spPr>
          <p:txBody>
            <a:bodyPr wrap="square">
              <a:spAutoFit/>
            </a:bodyPr>
            <a:lstStyle/>
            <a:p>
              <a:pPr lvl="0" algn="just">
                <a:lnSpc>
                  <a:spcPct val="150000"/>
                </a:lnSpc>
                <a:spcBef>
                  <a:spcPts val="100"/>
                </a:spcBef>
                <a:spcAft>
                  <a:spcPts val="100"/>
                </a:spcAft>
              </a:pP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4000" dirty="0" smtClean="0">
                  <a:solidFill>
                    <a:srgbClr val="000000"/>
                  </a:solidFill>
                  <a:ea typeface="Arial" panose="020B0604020202020204" pitchFamily="34" charset="0"/>
                  <a:cs typeface="Times New Roman" panose="02020603050405020304" pitchFamily="18" charset="0"/>
                </a:rPr>
                <a:t>hứ </a:t>
              </a:r>
              <a:r>
                <a:rPr lang="vi-VN" sz="4000" dirty="0">
                  <a:solidFill>
                    <a:srgbClr val="000000"/>
                  </a:solidFill>
                  <a:ea typeface="Arial" panose="020B0604020202020204" pitchFamily="34" charset="0"/>
                  <a:cs typeface="Times New Roman" panose="02020603050405020304" pitchFamily="18" charset="0"/>
                </a:rPr>
                <a:t>tự các bước rất quan trọng, nếu đảo lộn thứ tự các bước dẫn đến chuyển đĩa vi phạm quy tắc, đĩa nhỏ phải đặt trên đĩa lớn, mỗi lần chỉ được chuyển một đĩa.</a:t>
              </a:r>
              <a:endParaRPr lang="en-US" sz="4000" dirty="0">
                <a:solidFill>
                  <a:prstClr val="black"/>
                </a:solidFill>
                <a:ea typeface="Arial" panose="020B0604020202020204" pitchFamily="34" charset="0"/>
                <a:cs typeface="Times New Roman" panose="02020603050405020304" pitchFamily="18" charset="0"/>
              </a:endParaRPr>
            </a:p>
          </p:txBody>
        </p:sp>
        <p:sp>
          <p:nvSpPr>
            <p:cNvPr id="10" name="Right Arrow 9"/>
            <p:cNvSpPr/>
            <p:nvPr/>
          </p:nvSpPr>
          <p:spPr>
            <a:xfrm>
              <a:off x="2895600" y="4615690"/>
              <a:ext cx="816223" cy="476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flipH="1">
            <a:off x="746842" y="6906981"/>
            <a:ext cx="2600790" cy="2992777"/>
            <a:chOff x="9359574" y="4076233"/>
            <a:chExt cx="5163645" cy="6524527"/>
          </a:xfrm>
        </p:grpSpPr>
        <p:pic>
          <p:nvPicPr>
            <p:cNvPr id="15"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47817">
              <a:off x="13678962" y="4076233"/>
              <a:ext cx="781515" cy="548037"/>
            </a:xfrm>
            <a:prstGeom prst="rect">
              <a:avLst/>
            </a:prstGeom>
          </p:spPr>
        </p:pic>
        <p:pic>
          <p:nvPicPr>
            <p:cNvPr id="16"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59574" y="4453563"/>
              <a:ext cx="5163645" cy="6147197"/>
            </a:xfrm>
            <a:prstGeom prst="rect">
              <a:avLst/>
            </a:prstGeom>
          </p:spPr>
        </p:pic>
        <p:pic>
          <p:nvPicPr>
            <p:cNvPr id="17"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10274">
              <a:off x="10318703" y="5375070"/>
              <a:ext cx="602076" cy="422207"/>
            </a:xfrm>
            <a:prstGeom prst="rect">
              <a:avLst/>
            </a:prstGeom>
          </p:spPr>
        </p:pic>
      </p:grpSp>
    </p:spTree>
    <p:extLst>
      <p:ext uri="{BB962C8B-B14F-4D97-AF65-F5344CB8AC3E}">
        <p14:creationId xmlns:p14="http://schemas.microsoft.com/office/powerpoint/2010/main" val="11512426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19200" y="465219"/>
            <a:ext cx="15849600" cy="841550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1950">
            <a:off x="10326613" y="6572646"/>
            <a:ext cx="9390585" cy="61508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98488">
            <a:off x="383399" y="-2424738"/>
            <a:ext cx="5126117" cy="3357606"/>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96475">
            <a:off x="1361091" y="8805855"/>
            <a:ext cx="446643" cy="44664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37906">
            <a:off x="17117368" y="5961032"/>
            <a:ext cx="652658" cy="48244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86600" y="7915948"/>
            <a:ext cx="8785284" cy="440362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29717" y="7635398"/>
            <a:ext cx="1766883" cy="1040854"/>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1049000" y="6033402"/>
            <a:ext cx="3230151" cy="2642850"/>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92655" y="1648095"/>
            <a:ext cx="362101" cy="521350"/>
          </a:xfrm>
          <a:prstGeom prst="rect">
            <a:avLst/>
          </a:prstGeom>
        </p:spPr>
      </p:pic>
      <p:sp>
        <p:nvSpPr>
          <p:cNvPr id="16" name="Rectangle 15"/>
          <p:cNvSpPr/>
          <p:nvPr/>
        </p:nvSpPr>
        <p:spPr>
          <a:xfrm>
            <a:off x="2895600" y="1638300"/>
            <a:ext cx="11926663" cy="2169825"/>
          </a:xfrm>
          <a:prstGeom prst="rect">
            <a:avLst/>
          </a:prstGeom>
        </p:spPr>
        <p:txBody>
          <a:bodyPr wrap="none">
            <a:spAutoFit/>
          </a:bodyPr>
          <a:lstStyle/>
          <a:p>
            <a:pPr algn="ctr">
              <a:lnSpc>
                <a:spcPct val="150000"/>
              </a:lnSpc>
              <a:spcAft>
                <a:spcPts val="0"/>
              </a:spcAft>
            </a:pPr>
            <a:r>
              <a:rPr lang="en-US" sz="4500" b="1" kern="0" dirty="0">
                <a:latin typeface="Arial" panose="020B0604020202020204" pitchFamily="34" charset="0"/>
                <a:ea typeface="Times New Roman" panose="02020603050405020304" pitchFamily="18" charset="0"/>
                <a:cs typeface="Arial" panose="020B0604020202020204" pitchFamily="34" charset="0"/>
              </a:rPr>
              <a:t>CHỦ ĐỀ F1. </a:t>
            </a:r>
            <a:endParaRPr lang="en-US" sz="4500" b="1" kern="0" dirty="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vi-VN" sz="4500" b="1" kern="0" dirty="0" smtClean="0">
                <a:latin typeface="Arial" panose="020B0604020202020204" pitchFamily="34" charset="0"/>
                <a:ea typeface="Times New Roman" panose="02020603050405020304" pitchFamily="18" charset="0"/>
                <a:cs typeface="Arial" panose="020B0604020202020204" pitchFamily="34" charset="0"/>
              </a:rPr>
              <a:t>THỰC </a:t>
            </a:r>
            <a:r>
              <a:rPr lang="vi-VN" sz="4500" b="1" kern="0" dirty="0">
                <a:latin typeface="Arial" panose="020B0604020202020204" pitchFamily="34" charset="0"/>
                <a:ea typeface="Times New Roman" panose="02020603050405020304" pitchFamily="18" charset="0"/>
                <a:cs typeface="Arial" panose="020B0604020202020204" pitchFamily="34" charset="0"/>
              </a:rPr>
              <a:t>HIỆN CÔNG VIỆC THEO CÁC BƯỚC</a:t>
            </a:r>
            <a:endParaRPr lang="en-US" sz="45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2665724" y="4090827"/>
            <a:ext cx="12574276" cy="1205073"/>
          </a:xfrm>
          <a:prstGeom prst="rect">
            <a:avLst/>
          </a:prstGeom>
        </p:spPr>
        <p:txBody>
          <a:bodyPr wrap="none">
            <a:spAutoFit/>
          </a:bodyPr>
          <a:lstStyle/>
          <a:p>
            <a:pPr algn="ctr">
              <a:lnSpc>
                <a:spcPct val="150000"/>
              </a:lnSpc>
              <a:spcBef>
                <a:spcPts val="1200"/>
              </a:spcBef>
              <a:spcAft>
                <a:spcPts val="0"/>
              </a:spcAft>
            </a:pPr>
            <a:r>
              <a:rPr lang="en-US" sz="5500" b="1" dirty="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BÀI 1. </a:t>
            </a:r>
            <a:r>
              <a:rPr lang="vi-VN" sz="5500" b="1" dirty="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LÀM VIỆC THEO TỪNG BƯỚC</a:t>
            </a:r>
            <a:endParaRPr lang="en-US" sz="5500" b="1" dirty="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9535087"/>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47497">
            <a:off x="14260224" y="-483768"/>
            <a:ext cx="2782425" cy="2205070"/>
          </a:xfrm>
          <a:prstGeom prst="rect">
            <a:avLst/>
          </a:prstGeom>
        </p:spPr>
      </p:pic>
      <p:grpSp>
        <p:nvGrpSpPr>
          <p:cNvPr id="14" name="Group 13"/>
          <p:cNvGrpSpPr/>
          <p:nvPr/>
        </p:nvGrpSpPr>
        <p:grpSpPr>
          <a:xfrm>
            <a:off x="13351894" y="5829300"/>
            <a:ext cx="4783706" cy="6228803"/>
            <a:chOff x="1824985" y="6220724"/>
            <a:chExt cx="5317106" cy="693961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7471">
              <a:off x="1824985" y="8042619"/>
              <a:ext cx="5317106" cy="511771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25551" y="6220724"/>
              <a:ext cx="3515975" cy="446601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769901" y="6666701"/>
              <a:ext cx="455515" cy="476298"/>
            </a:xfrm>
            <a:prstGeom prst="rect">
              <a:avLst/>
            </a:prstGeom>
          </p:spPr>
        </p:pic>
      </p:grpSp>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02394" y="782813"/>
            <a:ext cx="546720" cy="54672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80371" y="9105900"/>
            <a:ext cx="468743" cy="46874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448103" y="342900"/>
            <a:ext cx="313349" cy="313349"/>
          </a:xfrm>
          <a:prstGeom prst="rect">
            <a:avLst/>
          </a:prstGeom>
        </p:spPr>
      </p:pic>
      <p:sp>
        <p:nvSpPr>
          <p:cNvPr id="18" name="Rectangle 17"/>
          <p:cNvSpPr/>
          <p:nvPr/>
        </p:nvSpPr>
        <p:spPr>
          <a:xfrm>
            <a:off x="5562600" y="337532"/>
            <a:ext cx="7494359" cy="1605568"/>
          </a:xfrm>
          <a:prstGeom prst="rect">
            <a:avLst/>
          </a:prstGeom>
          <a:solidFill>
            <a:schemeClr val="bg1"/>
          </a:solidFill>
        </p:spPr>
        <p:txBody>
          <a:bodyPr wrap="none">
            <a:spAutoFit/>
          </a:bodyPr>
          <a:lstStyle/>
          <a:p>
            <a:pPr lvl="0" algn="ctr">
              <a:lnSpc>
                <a:spcPts val="11787"/>
              </a:lnSpc>
              <a:defRPr/>
            </a:pPr>
            <a:r>
              <a:rPr lang="en-US" sz="6000" b="1" dirty="0" smtClean="0">
                <a:solidFill>
                  <a:srgbClr val="1F497D"/>
                </a:solidFill>
                <a:latin typeface="Arial" panose="020B0604020202020204" pitchFamily="34" charset="0"/>
                <a:cs typeface="Arial" panose="020B0604020202020204" pitchFamily="34" charset="0"/>
              </a:rPr>
              <a:t>NỘI DUNG BÀI HỌC</a:t>
            </a:r>
            <a:endParaRPr lang="en-US" sz="6000" b="1" dirty="0">
              <a:solidFill>
                <a:srgbClr val="1F497D"/>
              </a:solidFill>
              <a:latin typeface="Arial" panose="020B0604020202020204" pitchFamily="34" charset="0"/>
              <a:cs typeface="Arial" panose="020B0604020202020204" pitchFamily="34" charset="0"/>
            </a:endParaRPr>
          </a:p>
        </p:txBody>
      </p:sp>
      <p:grpSp>
        <p:nvGrpSpPr>
          <p:cNvPr id="24" name="Group 23"/>
          <p:cNvGrpSpPr/>
          <p:nvPr/>
        </p:nvGrpSpPr>
        <p:grpSpPr>
          <a:xfrm>
            <a:off x="533400" y="1429491"/>
            <a:ext cx="13963826" cy="7752609"/>
            <a:chOff x="782015" y="1519773"/>
            <a:chExt cx="13963826" cy="7752609"/>
          </a:xfrm>
        </p:grpSpPr>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971298">
              <a:off x="782015" y="1519773"/>
              <a:ext cx="13963826" cy="7752609"/>
            </a:xfrm>
            <a:prstGeom prst="rect">
              <a:avLst/>
            </a:prstGeom>
          </p:spPr>
        </p:pic>
        <p:sp>
          <p:nvSpPr>
            <p:cNvPr id="19" name="TextBox 18"/>
            <p:cNvSpPr txBox="1"/>
            <p:nvPr/>
          </p:nvSpPr>
          <p:spPr>
            <a:xfrm>
              <a:off x="2615219" y="2477036"/>
              <a:ext cx="10980929" cy="6247864"/>
            </a:xfrm>
            <a:prstGeom prst="rect">
              <a:avLst/>
            </a:prstGeom>
            <a:noFill/>
          </p:spPr>
          <p:txBody>
            <a:bodyPr wrap="square" rtlCol="0">
              <a:spAutoFit/>
            </a:bodyPr>
            <a:lstStyle/>
            <a:p>
              <a:pPr marL="1028700" indent="-1028700">
                <a:lnSpc>
                  <a:spcPct val="200000"/>
                </a:lnSpc>
                <a:buFont typeface="+mj-lt"/>
                <a:buAutoNum type="romanUcPeriod"/>
              </a:pPr>
              <a:r>
                <a:rPr lang="en-US" sz="4000" b="1" dirty="0" smtClean="0">
                  <a:latin typeface="Arial" panose="020B0604020202020204" pitchFamily="34" charset="0"/>
                  <a:cs typeface="Arial" panose="020B0604020202020204" pitchFamily="34" charset="0"/>
                </a:rPr>
                <a:t>KHỞI ĐỘNG</a:t>
              </a:r>
            </a:p>
            <a:p>
              <a:pPr marL="1028700" indent="-1028700">
                <a:lnSpc>
                  <a:spcPct val="200000"/>
                </a:lnSpc>
                <a:buFont typeface="+mj-lt"/>
                <a:buAutoNum type="romanUcPeriod"/>
              </a:pPr>
              <a:r>
                <a:rPr lang="en-US" sz="4000" b="1" dirty="0" smtClean="0">
                  <a:latin typeface="Arial" panose="020B0604020202020204" pitchFamily="34" charset="0"/>
                  <a:cs typeface="Arial" panose="020B0604020202020204" pitchFamily="34" charset="0"/>
                </a:rPr>
                <a:t>KHÁM PHÁ </a:t>
              </a:r>
            </a:p>
            <a:p>
              <a:pPr marL="1828800" lvl="2" indent="-914400">
                <a:lnSpc>
                  <a:spcPct val="200000"/>
                </a:lnSpc>
                <a:buFont typeface="+mj-lt"/>
                <a:buAutoNum type="arabicPeriod"/>
              </a:pPr>
              <a:r>
                <a:rPr lang="vi-VN" sz="4000" b="1" dirty="0" smtClean="0">
                  <a:solidFill>
                    <a:srgbClr val="000000"/>
                  </a:solidFill>
                  <a:ea typeface="Arial" panose="020B0604020202020204" pitchFamily="34" charset="0"/>
                </a:rPr>
                <a:t>Thực </a:t>
              </a:r>
              <a:r>
                <a:rPr lang="vi-VN" sz="4000" b="1" dirty="0">
                  <a:solidFill>
                    <a:srgbClr val="000000"/>
                  </a:solidFill>
                  <a:ea typeface="Arial" panose="020B0604020202020204" pitchFamily="34" charset="0"/>
                </a:rPr>
                <a:t>hiện nhiệm vụ theo từng </a:t>
              </a:r>
              <a:r>
                <a:rPr lang="vi-VN" sz="4000" b="1" dirty="0" smtClean="0">
                  <a:solidFill>
                    <a:srgbClr val="000000"/>
                  </a:solidFill>
                  <a:ea typeface="Arial" panose="020B0604020202020204" pitchFamily="34" charset="0"/>
                </a:rPr>
                <a:t>bước</a:t>
              </a:r>
              <a:endParaRPr lang="en-US" sz="4000" b="1" dirty="0" smtClean="0">
                <a:latin typeface="Arial" panose="020B0604020202020204" pitchFamily="34" charset="0"/>
                <a:cs typeface="Arial" panose="020B0604020202020204" pitchFamily="34" charset="0"/>
              </a:endParaRPr>
            </a:p>
            <a:p>
              <a:pPr marL="1828800" lvl="2" indent="-914400">
                <a:lnSpc>
                  <a:spcPct val="200000"/>
                </a:lnSpc>
                <a:buFont typeface="+mj-lt"/>
                <a:buAutoNum type="arabicPeriod"/>
              </a:pPr>
              <a:r>
                <a:rPr lang="vi-VN" sz="4000" b="1" dirty="0" smtClean="0">
                  <a:solidFill>
                    <a:srgbClr val="000000"/>
                  </a:solidFill>
                  <a:ea typeface="Arial" panose="020B0604020202020204" pitchFamily="34" charset="0"/>
                </a:rPr>
                <a:t>Chia </a:t>
              </a:r>
              <a:r>
                <a:rPr lang="vi-VN" sz="4000" b="1" dirty="0">
                  <a:solidFill>
                    <a:srgbClr val="000000"/>
                  </a:solidFill>
                  <a:ea typeface="Arial" panose="020B0604020202020204" pitchFamily="34" charset="0"/>
                </a:rPr>
                <a:t>việc thanh những việc </a:t>
              </a:r>
              <a:r>
                <a:rPr lang="vi-VN" sz="4000" b="1" dirty="0" smtClean="0">
                  <a:solidFill>
                    <a:srgbClr val="000000"/>
                  </a:solidFill>
                  <a:ea typeface="Arial" panose="020B0604020202020204" pitchFamily="34" charset="0"/>
                </a:rPr>
                <a:t>nhỏ</a:t>
              </a:r>
              <a:endParaRPr lang="en-US" sz="4000" b="1" dirty="0" smtClean="0">
                <a:latin typeface="Arial" panose="020B0604020202020204" pitchFamily="34" charset="0"/>
                <a:cs typeface="Arial" panose="020B0604020202020204" pitchFamily="34" charset="0"/>
              </a:endParaRPr>
            </a:p>
            <a:p>
              <a:pPr marL="1028700" indent="-1028700">
                <a:lnSpc>
                  <a:spcPct val="200000"/>
                </a:lnSpc>
                <a:buFont typeface="+mj-lt"/>
                <a:buAutoNum type="romanUcPeriod"/>
              </a:pPr>
              <a:r>
                <a:rPr lang="en-US" sz="4000" b="1" dirty="0" smtClean="0">
                  <a:latin typeface="Arial" panose="020B0604020202020204" pitchFamily="34" charset="0"/>
                  <a:cs typeface="Arial" panose="020B0604020202020204" pitchFamily="34" charset="0"/>
                </a:rPr>
                <a:t>LUYỆN TẬP VÀ VẬN DỤNG </a:t>
              </a:r>
              <a:endParaRPr lang="en-US" sz="4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67914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1716763" y="8644713"/>
            <a:ext cx="4052395" cy="234302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560848" y="8931713"/>
            <a:ext cx="903767" cy="85067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55987" y="-814703"/>
            <a:ext cx="2454626" cy="23475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5065880" y="309446"/>
            <a:ext cx="606528" cy="57089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82256">
            <a:off x="12375471" y="8398340"/>
            <a:ext cx="7541027" cy="673208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567398">
            <a:off x="339978" y="333117"/>
            <a:ext cx="1345504" cy="1296577"/>
          </a:xfrm>
          <a:prstGeom prst="rect">
            <a:avLst/>
          </a:prstGeom>
        </p:spPr>
      </p:pic>
      <p:grpSp>
        <p:nvGrpSpPr>
          <p:cNvPr id="28" name="Group 27"/>
          <p:cNvGrpSpPr/>
          <p:nvPr/>
        </p:nvGrpSpPr>
        <p:grpSpPr>
          <a:xfrm>
            <a:off x="14980921" y="7999925"/>
            <a:ext cx="1997987" cy="2165171"/>
            <a:chOff x="14461213" y="7085765"/>
            <a:chExt cx="2999612" cy="3194706"/>
          </a:xfrm>
        </p:grpSpPr>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461213" y="8104389"/>
              <a:ext cx="2999612" cy="21760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56104" y="7085765"/>
              <a:ext cx="1135976" cy="1442925"/>
            </a:xfrm>
            <a:prstGeom prst="rect">
              <a:avLst/>
            </a:prstGeom>
          </p:spPr>
        </p:pic>
      </p:grpSp>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428970">
            <a:off x="17383007" y="8866433"/>
            <a:ext cx="517158" cy="517158"/>
          </a:xfrm>
          <a:prstGeom prst="rect">
            <a:avLst/>
          </a:prstGeom>
        </p:spPr>
      </p:pic>
      <p:sp>
        <p:nvSpPr>
          <p:cNvPr id="23" name="Rectangle 22"/>
          <p:cNvSpPr/>
          <p:nvPr/>
        </p:nvSpPr>
        <p:spPr>
          <a:xfrm>
            <a:off x="7058345" y="266700"/>
            <a:ext cx="4333238" cy="1402435"/>
          </a:xfrm>
          <a:prstGeom prst="rect">
            <a:avLst/>
          </a:prstGeom>
        </p:spPr>
        <p:txBody>
          <a:bodyPr wrap="none">
            <a:spAutoFit/>
          </a:bodyPr>
          <a:lstStyle/>
          <a:p>
            <a:pPr lvl="0" algn="ctr">
              <a:lnSpc>
                <a:spcPts val="11787"/>
              </a:lnSpc>
              <a:defRPr/>
            </a:pPr>
            <a:r>
              <a:rPr lang="en-US" sz="6000" b="1" dirty="0" smtClean="0">
                <a:solidFill>
                  <a:srgbClr val="1F497D"/>
                </a:solidFill>
                <a:latin typeface="Arial" panose="020B0604020202020204" pitchFamily="34" charset="0"/>
                <a:cs typeface="Arial" panose="020B0604020202020204" pitchFamily="34" charset="0"/>
              </a:rPr>
              <a:t>KHÁM PHÁ</a:t>
            </a:r>
            <a:endParaRPr lang="en-US" sz="6000" b="1" dirty="0">
              <a:solidFill>
                <a:srgbClr val="1F497D"/>
              </a:solidFill>
              <a:latin typeface="Arial" panose="020B0604020202020204" pitchFamily="34" charset="0"/>
              <a:cs typeface="Arial" panose="020B0604020202020204" pitchFamily="34" charset="0"/>
            </a:endParaRPr>
          </a:p>
        </p:txBody>
      </p:sp>
      <p:sp>
        <p:nvSpPr>
          <p:cNvPr id="24" name="TextBox 23"/>
          <p:cNvSpPr txBox="1"/>
          <p:nvPr/>
        </p:nvSpPr>
        <p:spPr>
          <a:xfrm>
            <a:off x="3387333" y="2171700"/>
            <a:ext cx="11896728" cy="784830"/>
          </a:xfrm>
          <a:prstGeom prst="rect">
            <a:avLst/>
          </a:prstGeom>
          <a:noFill/>
        </p:spPr>
        <p:txBody>
          <a:bodyPr wrap="square" rtlCol="0">
            <a:spAutoFit/>
          </a:bodyPr>
          <a:lstStyle/>
          <a:p>
            <a:pPr lvl="0">
              <a:defRPr/>
            </a:pPr>
            <a:r>
              <a:rPr lang="en-US" sz="4500" b="1" dirty="0" smtClean="0">
                <a:solidFill>
                  <a:srgbClr val="C00000"/>
                </a:solidFill>
                <a:latin typeface="Arial" panose="020B0604020202020204" pitchFamily="34" charset="0"/>
                <a:cs typeface="Arial" panose="020B0604020202020204" pitchFamily="34" charset="0"/>
              </a:rPr>
              <a:t>HĐ1. </a:t>
            </a:r>
            <a:r>
              <a:rPr lang="vi-VN" sz="4500" b="1" dirty="0" smtClean="0">
                <a:solidFill>
                  <a:srgbClr val="C00000"/>
                </a:solidFill>
                <a:cs typeface="Arial" panose="020B0604020202020204" pitchFamily="34" charset="0"/>
              </a:rPr>
              <a:t>Thực </a:t>
            </a:r>
            <a:r>
              <a:rPr lang="vi-VN" sz="4500" b="1" dirty="0">
                <a:solidFill>
                  <a:srgbClr val="C00000"/>
                </a:solidFill>
                <a:cs typeface="Arial" panose="020B0604020202020204" pitchFamily="34" charset="0"/>
              </a:rPr>
              <a:t>hiện nhiệm vụ theo từng bước</a:t>
            </a:r>
          </a:p>
        </p:txBody>
      </p:sp>
      <p:pic>
        <p:nvPicPr>
          <p:cNvPr id="26" name="Picture 25"/>
          <p:cNvPicPr>
            <a:picLocks noChangeAspect="1"/>
          </p:cNvPicPr>
          <p:nvPr/>
        </p:nvPicPr>
        <p:blipFill>
          <a:blip r:embed="rId18"/>
          <a:stretch>
            <a:fillRect/>
          </a:stretch>
        </p:blipFill>
        <p:spPr>
          <a:xfrm>
            <a:off x="9705520" y="4398866"/>
            <a:ext cx="8277680" cy="3220298"/>
          </a:xfrm>
          <a:prstGeom prst="rect">
            <a:avLst/>
          </a:prstGeom>
        </p:spPr>
      </p:pic>
      <p:sp>
        <p:nvSpPr>
          <p:cNvPr id="27" name="Rounded Rectangular Callout 26"/>
          <p:cNvSpPr/>
          <p:nvPr/>
        </p:nvSpPr>
        <p:spPr>
          <a:xfrm>
            <a:off x="533400" y="3848100"/>
            <a:ext cx="8197372" cy="4191000"/>
          </a:xfrm>
          <a:prstGeom prst="wedgeRoundRectCallout">
            <a:avLst>
              <a:gd name="adj1" fmla="val 54029"/>
              <a:gd name="adj2" fmla="val 23176"/>
              <a:gd name="adj3" fmla="val 16667"/>
            </a:avLst>
          </a:prstGeom>
          <a:solidFill>
            <a:srgbClr val="FFFF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rPr>
              <a:t>Ví dụ 1: Động tác vươn thở của bài tập thể dục buổi sáng gồm nhiều bước, các bước được thực hiện theo thứ tự quy định.</a:t>
            </a:r>
            <a:endParaRPr lang="vi-VN" sz="4000" dirty="0">
              <a:solidFill>
                <a:schemeClr val="tx1"/>
              </a:solidFill>
            </a:endParaRPr>
          </a:p>
        </p:txBody>
      </p:sp>
    </p:spTree>
    <p:extLst>
      <p:ext uri="{BB962C8B-B14F-4D97-AF65-F5344CB8AC3E}">
        <p14:creationId xmlns:p14="http://schemas.microsoft.com/office/powerpoint/2010/main" val="3343116766"/>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870</Words>
  <Application>Microsoft Office PowerPoint</Application>
  <PresentationFormat>Custom</PresentationFormat>
  <Paragraphs>73</Paragraphs>
  <Slides>20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Modern Mathematics Class Presentation</dc:title>
  <cp:lastModifiedBy>Admin</cp:lastModifiedBy>
  <cp:revision>83</cp:revision>
  <dcterms:created xsi:type="dcterms:W3CDTF">2006-08-16T00:00:00Z</dcterms:created>
  <dcterms:modified xsi:type="dcterms:W3CDTF">2022-12-01T06:30:16Z</dcterms:modified>
  <dc:identifier>DAFSQ4Qx1jE</dc:identifier>
</cp:coreProperties>
</file>