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56" r:id="rId2"/>
    <p:sldId id="272" r:id="rId3"/>
    <p:sldId id="273" r:id="rId4"/>
    <p:sldId id="274" r:id="rId5"/>
    <p:sldId id="257" r:id="rId6"/>
    <p:sldId id="275" r:id="rId7"/>
    <p:sldId id="276" r:id="rId8"/>
    <p:sldId id="259" r:id="rId9"/>
    <p:sldId id="277" r:id="rId10"/>
    <p:sldId id="260" r:id="rId11"/>
    <p:sldId id="278" r:id="rId12"/>
    <p:sldId id="279" r:id="rId13"/>
    <p:sldId id="280" r:id="rId14"/>
    <p:sldId id="261" r:id="rId15"/>
    <p:sldId id="264" r:id="rId16"/>
    <p:sldId id="263" r:id="rId17"/>
    <p:sldId id="268" r:id="rId18"/>
    <p:sldId id="266" r:id="rId19"/>
    <p:sldId id="270" r:id="rId20"/>
  </p:sldIdLst>
  <p:sldSz cx="18288000" cy="10287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35" autoAdjust="0"/>
    <p:restoredTop sz="94622" autoAdjust="0"/>
  </p:normalViewPr>
  <p:slideViewPr>
    <p:cSldViewPr>
      <p:cViewPr varScale="1">
        <p:scale>
          <a:sx n="40" d="100"/>
          <a:sy n="40" d="100"/>
        </p:scale>
        <p:origin x="220" y="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A34747-67A2-487A-8000-0A5C43A07FF8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0DB9D5-E650-47BE-9EB0-EB65C51DE6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1446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0DB9D5-E650-47BE-9EB0-EB65C51DE6B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1577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0DB9D5-E650-47BE-9EB0-EB65C51DE6B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8497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8" Type="http://schemas.openxmlformats.org/officeDocument/2006/relationships/image" Target="../media/image20.png"/><Relationship Id="rId3" Type="http://schemas.openxmlformats.org/officeDocument/2006/relationships/image" Target="../media/image27.png"/><Relationship Id="rId17" Type="http://schemas.openxmlformats.org/officeDocument/2006/relationships/image" Target="../media/image190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20.png"/><Relationship Id="rId5" Type="http://schemas.openxmlformats.org/officeDocument/2006/relationships/image" Target="../media/image7.png"/><Relationship Id="rId10" Type="http://schemas.microsoft.com/office/2007/relationships/hdphoto" Target="../media/hdphoto2.wdp"/><Relationship Id="rId4" Type="http://schemas.openxmlformats.org/officeDocument/2006/relationships/image" Target="../media/image5.svg"/><Relationship Id="rId9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35.png"/><Relationship Id="rId39" Type="http://schemas.microsoft.com/office/2007/relationships/hdphoto" Target="../media/hdphoto2.wdp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12" Type="http://schemas.microsoft.com/office/2007/relationships/hdphoto" Target="../media/hdphoto3.wdp"/><Relationship Id="rId38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41" Type="http://schemas.openxmlformats.org/officeDocument/2006/relationships/image" Target="../media/image5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34.png"/><Relationship Id="rId37" Type="http://schemas.openxmlformats.org/officeDocument/2006/relationships/image" Target="../media/image141.svg"/><Relationship Id="rId40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20.png"/><Relationship Id="rId4" Type="http://schemas.openxmlformats.org/officeDocument/2006/relationships/image" Target="../media/image5.svg"/><Relationship Id="rId9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.svg"/><Relationship Id="rId21" Type="http://schemas.openxmlformats.org/officeDocument/2006/relationships/image" Target="../media/image115.svg"/><Relationship Id="rId7" Type="http://schemas.openxmlformats.org/officeDocument/2006/relationships/image" Target="../media/image12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7.svg"/><Relationship Id="rId4" Type="http://schemas.openxmlformats.org/officeDocument/2006/relationships/image" Target="../media/image38.png"/><Relationship Id="rId9" Type="http://schemas.openxmlformats.org/officeDocument/2006/relationships/image" Target="../media/image40.png"/><Relationship Id="rId22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5.svg"/><Relationship Id="rId7" Type="http://schemas.openxmlformats.org/officeDocument/2006/relationships/image" Target="../media/image12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7.sv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7" Type="http://schemas.openxmlformats.org/officeDocument/2006/relationships/image" Target="../media/image4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47.png"/><Relationship Id="rId10" Type="http://schemas.openxmlformats.org/officeDocument/2006/relationships/image" Target="../media/image21.png"/><Relationship Id="rId4" Type="http://schemas.openxmlformats.org/officeDocument/2006/relationships/image" Target="../media/image5.svg"/><Relationship Id="rId9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microsoft.com/office/2007/relationships/hdphoto" Target="../media/hdphoto1.wdp"/><Relationship Id="rId7" Type="http://schemas.openxmlformats.org/officeDocument/2006/relationships/image" Target="../media/image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8" Type="http://schemas.openxmlformats.org/officeDocument/2006/relationships/image" Target="../media/image11.png"/><Relationship Id="rId7" Type="http://schemas.openxmlformats.org/officeDocument/2006/relationships/image" Target="../media/image8.png"/><Relationship Id="rId17" Type="http://schemas.openxmlformats.org/officeDocument/2006/relationships/image" Target="../media/image190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19" Type="http://schemas.openxmlformats.org/officeDocument/2006/relationships/image" Target="../media/image12.png"/><Relationship Id="rId31" Type="http://schemas.openxmlformats.org/officeDocument/2006/relationships/image" Target="../media/image29.svg"/><Relationship Id="rId4" Type="http://schemas.openxmlformats.org/officeDocument/2006/relationships/image" Target="../media/image5.sv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8" Type="http://schemas.openxmlformats.org/officeDocument/2006/relationships/image" Target="../media/image13.png"/><Relationship Id="rId39" Type="http://schemas.openxmlformats.org/officeDocument/2006/relationships/image" Target="../media/image12.png"/><Relationship Id="rId7" Type="http://schemas.openxmlformats.org/officeDocument/2006/relationships/image" Target="../media/image8.png"/><Relationship Id="rId17" Type="http://schemas.openxmlformats.org/officeDocument/2006/relationships/image" Target="../media/image190.svg"/><Relationship Id="rId38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37" Type="http://schemas.openxmlformats.org/officeDocument/2006/relationships/image" Target="../media/image141.svg"/><Relationship Id="rId40" Type="http://schemas.openxmlformats.org/officeDocument/2006/relationships/image" Target="../media/image11.png"/><Relationship Id="rId5" Type="http://schemas.openxmlformats.org/officeDocument/2006/relationships/image" Target="../media/image7.png"/><Relationship Id="rId31" Type="http://schemas.openxmlformats.org/officeDocument/2006/relationships/image" Target="../media/image29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8" Type="http://schemas.openxmlformats.org/officeDocument/2006/relationships/image" Target="../media/image14.png"/><Relationship Id="rId34" Type="http://schemas.microsoft.com/office/2007/relationships/hdphoto" Target="../media/hdphoto2.wdp"/><Relationship Id="rId7" Type="http://schemas.openxmlformats.org/officeDocument/2006/relationships/image" Target="../media/image8.png"/><Relationship Id="rId17" Type="http://schemas.openxmlformats.org/officeDocument/2006/relationships/image" Target="../media/image190.svg"/><Relationship Id="rId3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32" Type="http://schemas.openxmlformats.org/officeDocument/2006/relationships/image" Target="../media/image11.png"/><Relationship Id="rId5" Type="http://schemas.openxmlformats.org/officeDocument/2006/relationships/image" Target="../media/image7.png"/><Relationship Id="rId19" Type="http://schemas.openxmlformats.org/officeDocument/2006/relationships/image" Target="../media/image12.png"/><Relationship Id="rId31" Type="http://schemas.openxmlformats.org/officeDocument/2006/relationships/image" Target="../media/image29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7.svg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17" Type="http://schemas.openxmlformats.org/officeDocument/2006/relationships/image" Target="../media/image190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3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14" Type="http://schemas.openxmlformats.org/officeDocument/2006/relationships/image" Target="../media/image3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C6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1549007" y="600096"/>
            <a:ext cx="15189986" cy="1241781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r="227"/>
          <a:stretch>
            <a:fillRect/>
          </a:stretch>
        </p:blipFill>
        <p:spPr>
          <a:xfrm>
            <a:off x="-4585868" y="4383284"/>
            <a:ext cx="14349733" cy="1477018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5429944">
            <a:off x="10798236" y="5341624"/>
            <a:ext cx="1337437" cy="128150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3080411">
            <a:off x="2346006" y="7136232"/>
            <a:ext cx="1293894" cy="1239786"/>
          </a:xfrm>
          <a:prstGeom prst="rect">
            <a:avLst/>
          </a:prstGeom>
        </p:spPr>
      </p:pic>
      <p:sp>
        <p:nvSpPr>
          <p:cNvPr id="9" name="Google Shape;7484;p29"/>
          <p:cNvSpPr txBox="1">
            <a:spLocks/>
          </p:cNvSpPr>
          <p:nvPr/>
        </p:nvSpPr>
        <p:spPr>
          <a:xfrm>
            <a:off x="1153769" y="1221900"/>
            <a:ext cx="15915031" cy="34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Kavoon"/>
              <a:buNone/>
              <a:defRPr sz="7466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5200"/>
              <a:buFont typeface="Kavoon"/>
              <a:buNone/>
              <a:tabLst/>
              <a:defRPr/>
            </a:pPr>
            <a:r>
              <a:rPr kumimoji="0" lang="en-US" sz="7500" b="1" i="0" u="none" strike="noStrike" kern="0" cap="none" spc="0" normalizeH="0" baseline="0" noProof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rgbClr val="04596F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avoon"/>
              </a:rPr>
              <a:t>CHÀO</a:t>
            </a:r>
            <a:r>
              <a:rPr kumimoji="0" lang="en-US" sz="7500" b="1" i="0" u="none" strike="noStrike" kern="0" cap="none" spc="0" normalizeH="0" noProof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rgbClr val="04596F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avoon"/>
              </a:rPr>
              <a:t> MỪNG CÁC EM ĐẾN VỚI BUỔI HỌC NGÀY HÔM NAY</a:t>
            </a:r>
            <a:r>
              <a:rPr kumimoji="0" lang="vi-VN" sz="7500" b="1" i="0" u="none" strike="noStrike" kern="0" cap="none" spc="0" normalizeH="0" baseline="0" noProof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rgbClr val="04596F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avoon"/>
              </a:rPr>
              <a:t>!</a:t>
            </a:r>
            <a:endParaRPr kumimoji="0" lang="vi-VN" sz="7500" b="1" i="0" u="none" strike="noStrike" kern="0" cap="none" spc="0" normalizeH="0" baseline="0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rgbClr val="04596F">
                    <a:alpha val="4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Kavoon"/>
            </a:endParaRPr>
          </a:p>
        </p:txBody>
      </p:sp>
      <p:pic>
        <p:nvPicPr>
          <p:cNvPr id="10" name="Picture 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987325" y="6569299"/>
            <a:ext cx="3822829" cy="37177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4"/>
          <p:cNvSpPr txBox="1"/>
          <p:nvPr/>
        </p:nvSpPr>
        <p:spPr>
          <a:xfrm>
            <a:off x="5715000" y="424378"/>
            <a:ext cx="6934200" cy="1213922"/>
          </a:xfrm>
          <a:prstGeom prst="rect">
            <a:avLst/>
          </a:prstGeom>
          <a:ln>
            <a:solidFill>
              <a:schemeClr val="tx1"/>
            </a:solidFill>
            <a:prstDash val="lgDash"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KHÁM PHÁ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67063" y="1790700"/>
            <a:ext cx="16358937" cy="2041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45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HĐ2: </a:t>
            </a:r>
            <a:r>
              <a:rPr lang="vi-VN" sz="45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Những </a:t>
            </a:r>
            <a:r>
              <a:rPr lang="vi-VN" sz="4500" b="1" dirty="0">
                <a:solidFill>
                  <a:srgbClr val="C00000"/>
                </a:solidFill>
                <a:cs typeface="Arial" panose="020B0604020202020204" pitchFamily="34" charset="0"/>
              </a:rPr>
              <a:t>điều em tìm hiểu được về quá trình nảy mầm của hạt đậu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143000" y="4668190"/>
            <a:ext cx="6749217" cy="1999310"/>
            <a:chOff x="1905000" y="4533900"/>
            <a:chExt cx="6749217" cy="199931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05000" y="4533900"/>
              <a:ext cx="1143000" cy="1190625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3227731" y="4594218"/>
              <a:ext cx="5426486" cy="193899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000" dirty="0" smtClean="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vi-VN" sz="4000" dirty="0" smtClean="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rò chơi</a:t>
              </a:r>
              <a:endPara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4000" dirty="0" smtClean="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4000" b="1" i="1" dirty="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Đi tìm nhà thông thái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7804" y="3467100"/>
            <a:ext cx="8796243" cy="6553200"/>
          </a:xfrm>
          <a:prstGeom prst="rect">
            <a:avLst/>
          </a:prstGeom>
        </p:spPr>
      </p:pic>
      <p:pic>
        <p:nvPicPr>
          <p:cNvPr id="16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21050359">
            <a:off x="281358" y="289911"/>
            <a:ext cx="634941" cy="1670898"/>
          </a:xfrm>
          <a:prstGeom prst="rect">
            <a:avLst/>
          </a:prstGeom>
        </p:spPr>
      </p:pic>
      <p:pic>
        <p:nvPicPr>
          <p:cNvPr id="18" name="Picture 5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 flipH="1">
            <a:off x="3657600" y="7527734"/>
            <a:ext cx="1895152" cy="21877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 dir="d"/>
      </p:transition>
    </mc:Choice>
    <mc:Fallback xmlns="">
      <p:transition spd="med">
        <p:pull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533400" y="371475"/>
            <a:ext cx="4102579" cy="1190625"/>
            <a:chOff x="1905000" y="4533900"/>
            <a:chExt cx="4102579" cy="119062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05000" y="4533900"/>
              <a:ext cx="1143000" cy="1190625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3200400" y="4799082"/>
              <a:ext cx="2807179" cy="7848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500" b="1" dirty="0" err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Luật</a:t>
              </a:r>
              <a:r>
                <a:rPr lang="en-US" sz="4500" b="1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chơi</a:t>
              </a:r>
              <a:endPara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81000" y="1618000"/>
            <a:ext cx="17602200" cy="8402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Ngồi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theo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nhóm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người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chơi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trò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chơi</a:t>
            </a: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Sử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dụng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đó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đại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diện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mình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Tất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cả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người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chơi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xuất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phát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ở ô “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Bắt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đầu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”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lần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lượt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theo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sơ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1.</a:t>
            </a: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Dùng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xúc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xắc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xác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định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ô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mình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đến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ô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thì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thực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hiện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yêu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cầu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ở ô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đó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Trả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sẽ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thêm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lượt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Trả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sai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thì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chuyển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lượt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chơi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tiếp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theo.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Nếu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di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chuyển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đến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ô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“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Mất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lượt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”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thì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chuyển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tiếp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theo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chơi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đích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đầu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tiên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người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chiến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thắng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Lưu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ý: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quá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trình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chơi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xem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lại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video.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002000" y="8191500"/>
            <a:ext cx="1676400" cy="1935238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9816132">
            <a:off x="15374800" y="-25230"/>
            <a:ext cx="1641608" cy="2515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22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0710" y="1866900"/>
            <a:ext cx="8797290" cy="66294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57200" y="523875"/>
            <a:ext cx="3596030" cy="1190625"/>
            <a:chOff x="1905000" y="4533900"/>
            <a:chExt cx="3596030" cy="119062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05000" y="4533900"/>
              <a:ext cx="1143000" cy="1190625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3200400" y="4799082"/>
              <a:ext cx="2300630" cy="7848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Câu</a:t>
              </a:r>
              <a:r>
                <a:rPr kumimoji="0" lang="en-US" sz="45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5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hỏi</a:t>
              </a:r>
              <a:endPara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457200" y="1990467"/>
            <a:ext cx="9144000" cy="66582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+mj-lt"/>
              <a:buAutoNum type="arabicPeriod"/>
            </a:pPr>
            <a:r>
              <a:rPr lang="vi-VN" sz="40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Rễ </a:t>
            </a:r>
            <a:r>
              <a:rPr lang="vi-VN" sz="4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hay lá đậu mọc </a:t>
            </a:r>
            <a:r>
              <a:rPr lang="vi-VN" sz="40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trước?</a:t>
            </a:r>
            <a:endParaRPr lang="en-US" sz="4000" dirty="0" smtClean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+mj-lt"/>
              <a:buAutoNum type="arabicPeriod"/>
            </a:pPr>
            <a:r>
              <a:rPr lang="vi-VN" sz="40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Ngày </a:t>
            </a:r>
            <a:r>
              <a:rPr lang="vi-VN" sz="4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thứ mấy thì hạt đậu nảy ra 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vi-VN" sz="40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cái </a:t>
            </a:r>
            <a:r>
              <a:rPr lang="vi-VN" sz="4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rễ đầu tiên và có màu gì</a:t>
            </a:r>
            <a:r>
              <a:rPr lang="vi-VN" sz="40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000" dirty="0" smtClean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+mj-lt"/>
              <a:buAutoNum type="arabicPeriod"/>
            </a:pPr>
            <a:r>
              <a:rPr lang="vi-VN" sz="40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Lá đậu sẽ mọc ra từ </a:t>
            </a:r>
            <a:r>
              <a:rPr lang="vi-VN" sz="40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đâu?</a:t>
            </a:r>
            <a:endParaRPr lang="en-US" sz="4000" dirty="0" smtClean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+mj-lt"/>
              <a:buAutoNum type="arabicPeriod"/>
            </a:pPr>
            <a:r>
              <a:rPr lang="vi-VN" sz="40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Lúc </a:t>
            </a:r>
            <a:r>
              <a:rPr lang="vi-VN" sz="4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mới đầu cây đậu có mấy cái </a:t>
            </a:r>
            <a:r>
              <a:rPr lang="vi-VN" sz="40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lá?</a:t>
            </a:r>
            <a:endParaRPr lang="en-US" sz="4000" dirty="0" smtClean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+mj-lt"/>
              <a:buAutoNum type="arabicPeriod"/>
            </a:pPr>
            <a:r>
              <a:rPr lang="vi-VN" sz="40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Thời </a:t>
            </a:r>
            <a:r>
              <a:rPr lang="vi-VN" sz="4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gian từ lúc bắt đầu gieo hạt đến lúc đủ cành lá là bao lâu?</a:t>
            </a:r>
            <a:endParaRPr lang="en-US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383000" y="1133489"/>
            <a:ext cx="1295400" cy="149541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-228600" y="9413161"/>
            <a:ext cx="18821400" cy="106433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92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0" y="2628900"/>
            <a:ext cx="8797290" cy="66294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61211" y="1362075"/>
            <a:ext cx="3581400" cy="1190625"/>
            <a:chOff x="1905000" y="4533900"/>
            <a:chExt cx="3581400" cy="119062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05000" y="4533900"/>
              <a:ext cx="1143000" cy="1190625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3200400" y="4799082"/>
              <a:ext cx="2286000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500" b="1" dirty="0" err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Trả</a:t>
              </a:r>
              <a:r>
                <a:rPr lang="en-US" sz="4500" b="1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endPara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609600" y="2857500"/>
            <a:ext cx="8285747" cy="5734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0" indent="-7429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+mj-lt"/>
              <a:buAutoNum type="arabicPeriod"/>
            </a:pPr>
            <a:r>
              <a:rPr lang="vi-VN" sz="4000" dirty="0" smtClean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Rễ </a:t>
            </a:r>
            <a:r>
              <a:rPr lang="vi-VN" sz="4000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mọc trước.</a:t>
            </a:r>
          </a:p>
          <a:p>
            <a:pPr marL="742950" lvl="0" indent="-7429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+mj-lt"/>
              <a:buAutoNum type="arabicPeriod"/>
            </a:pPr>
            <a:r>
              <a:rPr lang="vi-VN" sz="4000" dirty="0" smtClean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Ngày </a:t>
            </a:r>
            <a:r>
              <a:rPr lang="vi-VN" sz="4000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đầu tiên và rễ màu trắng.</a:t>
            </a:r>
          </a:p>
          <a:p>
            <a:pPr marL="742950" lvl="0" indent="-7429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+mj-lt"/>
              <a:buAutoNum type="arabicPeriod"/>
            </a:pPr>
            <a:r>
              <a:rPr lang="vi-VN" sz="4000" dirty="0" smtClean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Lá </a:t>
            </a:r>
            <a:r>
              <a:rPr lang="vi-VN" sz="4000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đậu sẽ mọc ra từ hạt.</a:t>
            </a:r>
          </a:p>
          <a:p>
            <a:pPr marL="742950" lvl="0" indent="-7429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+mj-lt"/>
              <a:buAutoNum type="arabicPeriod"/>
            </a:pPr>
            <a:r>
              <a:rPr lang="vi-VN" sz="4000" dirty="0" smtClean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Lúc </a:t>
            </a:r>
            <a:r>
              <a:rPr lang="vi-VN" sz="4000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mới đầu cây đậu có 2 lá.</a:t>
            </a:r>
          </a:p>
          <a:p>
            <a:pPr marL="742950" lvl="0" indent="-7429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+mj-lt"/>
              <a:buAutoNum type="arabicPeriod"/>
            </a:pPr>
            <a:r>
              <a:rPr lang="vi-VN" sz="4000" dirty="0" smtClean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Thời </a:t>
            </a:r>
            <a:r>
              <a:rPr lang="vi-VN" sz="4000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gian từ lúc bắt đầu gieo hạt đến lúc đủ cành lá là 25 ngày.</a:t>
            </a:r>
          </a:p>
        </p:txBody>
      </p:sp>
      <p:pic>
        <p:nvPicPr>
          <p:cNvPr id="16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383000" y="1895489"/>
            <a:ext cx="1295400" cy="149541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-304800" y="-342900"/>
            <a:ext cx="18821400" cy="106433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9816132">
            <a:off x="-291047" y="8784211"/>
            <a:ext cx="1303987" cy="1998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54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C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1086977" y="5143500"/>
            <a:ext cx="7371223" cy="1295400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4"/>
          <p:cNvSpPr txBox="1"/>
          <p:nvPr/>
        </p:nvSpPr>
        <p:spPr>
          <a:xfrm>
            <a:off x="5715000" y="576778"/>
            <a:ext cx="6934200" cy="1213922"/>
          </a:xfrm>
          <a:prstGeom prst="rect">
            <a:avLst/>
          </a:prstGeom>
          <a:ln>
            <a:solidFill>
              <a:schemeClr val="tx1"/>
            </a:solidFill>
            <a:prstDash val="lgDash"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95400" y="2400300"/>
            <a:ext cx="9144000" cy="64731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20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4200" b="1" u="sng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Bài tập </a:t>
            </a:r>
            <a:r>
              <a:rPr lang="vi-VN" sz="4200" b="1" u="sng" dirty="0" smtClean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1</a:t>
            </a:r>
            <a:r>
              <a:rPr lang="en-US" sz="4200" dirty="0" smtClean="0">
                <a:ea typeface="Arial" panose="020B0604020202020204" pitchFamily="34" charset="0"/>
                <a:cs typeface="Times New Roman" panose="02020603050405020304" pitchFamily="18" charset="0"/>
              </a:rPr>
              <a:t>  </a:t>
            </a:r>
            <a:r>
              <a:rPr lang="vi-VN" sz="4200" dirty="0" smtClean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“Cây </a:t>
            </a:r>
            <a:r>
              <a:rPr lang="vi-VN" sz="42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đậu có mấy rễ?”</a:t>
            </a:r>
            <a:endParaRPr lang="en-US" sz="4200" dirty="0"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42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1) Một rễ.</a:t>
            </a:r>
            <a:endParaRPr lang="en-US" sz="4200" dirty="0"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42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2) Một rễ to và nhiều rễ nhỏ.</a:t>
            </a:r>
            <a:endParaRPr lang="en-US" sz="4200" dirty="0"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42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3) Nhiều rễ nhỏ.</a:t>
            </a:r>
            <a:endParaRPr lang="en-US" sz="4200" dirty="0"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42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4) Nhiều rễ to.</a:t>
            </a:r>
            <a:endParaRPr lang="en-US" sz="4200" dirty="0">
              <a:effectLst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785366" y="8955304"/>
            <a:ext cx="2793467" cy="760196"/>
            <a:chOff x="11467127" y="6630123"/>
            <a:chExt cx="4592143" cy="1296605"/>
          </a:xfrm>
        </p:grpSpPr>
        <p:pic>
          <p:nvPicPr>
            <p:cNvPr id="9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 rot="3895077">
              <a:off x="11440016" y="6657234"/>
              <a:ext cx="1296605" cy="1242383"/>
            </a:xfrm>
            <a:prstGeom prst="rect">
              <a:avLst/>
            </a:prstGeom>
          </p:spPr>
        </p:pic>
        <p:pic>
          <p:nvPicPr>
            <p:cNvPr id="10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3895077">
              <a:off x="13114896" y="6657234"/>
              <a:ext cx="1296605" cy="1242383"/>
            </a:xfrm>
            <a:prstGeom prst="rect">
              <a:avLst/>
            </a:prstGeom>
          </p:spPr>
        </p:pic>
        <p:pic>
          <p:nvPicPr>
            <p:cNvPr id="11" name="Picture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 rot="3895077">
              <a:off x="14789776" y="6657234"/>
              <a:ext cx="1296605" cy="1242383"/>
            </a:xfrm>
            <a:prstGeom prst="rect">
              <a:avLst/>
            </a:prstGeom>
          </p:spPr>
        </p:pic>
      </p:grpSp>
      <p:pic>
        <p:nvPicPr>
          <p:cNvPr id="12" name="Picture 2" descr="Hình ảnh Mầm Vẽ Tay Đậu Nảy Mầm Giá đỗ Hạt Giống PNG , Vẽ, Cây Giống đậu,  Tay PNG miễn phí tải tập tin PSDComment và Vector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7202" y="3463219"/>
            <a:ext cx="5181598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flipH="1">
            <a:off x="4876800" y="230382"/>
            <a:ext cx="1295400" cy="14954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" grpId="0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C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5880575" y="175808"/>
            <a:ext cx="2237589" cy="801940"/>
            <a:chOff x="0" y="0"/>
            <a:chExt cx="4849303" cy="1641646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 rot="3895077">
              <a:off x="182537" y="221308"/>
              <a:ext cx="1251360" cy="119903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3895077">
              <a:off x="1798972" y="221308"/>
              <a:ext cx="1251360" cy="119903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 rot="3895077">
              <a:off x="3415406" y="221308"/>
              <a:ext cx="1251360" cy="1199030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382013">
            <a:off x="-530574" y="8146950"/>
            <a:ext cx="2107326" cy="291671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334000" y="190500"/>
            <a:ext cx="7772400" cy="1636518"/>
            <a:chOff x="4876800" y="306582"/>
            <a:chExt cx="7772400" cy="1636518"/>
          </a:xfrm>
        </p:grpSpPr>
        <p:sp>
          <p:nvSpPr>
            <p:cNvPr id="9" name="TextBox 4"/>
            <p:cNvSpPr txBox="1"/>
            <p:nvPr/>
          </p:nvSpPr>
          <p:spPr>
            <a:xfrm>
              <a:off x="5715000" y="729178"/>
              <a:ext cx="6934200" cy="1213922"/>
            </a:xfrm>
            <a:prstGeom prst="rect">
              <a:avLst/>
            </a:prstGeom>
            <a:ln>
              <a:solidFill>
                <a:schemeClr val="tx1"/>
              </a:solidFill>
              <a:prstDash val="lgDash"/>
            </a:ln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dirty="0" smtClean="0">
                  <a:solidFill>
                    <a:srgbClr val="1F497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LUYỆN TẬP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0" name="Picture 3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 flipH="1">
              <a:off x="4876800" y="306582"/>
              <a:ext cx="1295400" cy="1495412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12187896" y="2400300"/>
            <a:ext cx="4880904" cy="3886200"/>
            <a:chOff x="12344400" y="4378805"/>
            <a:chExt cx="5943600" cy="5908195"/>
          </a:xfrm>
        </p:grpSpPr>
        <p:pic>
          <p:nvPicPr>
            <p:cNvPr id="12" name="Picture 2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>
              <a:off x="12344400" y="5643562"/>
              <a:ext cx="5943600" cy="4643438"/>
            </a:xfrm>
            <a:prstGeom prst="rect">
              <a:avLst/>
            </a:prstGeom>
          </p:spPr>
        </p:pic>
        <p:pic>
          <p:nvPicPr>
            <p:cNvPr id="13" name="Picture 8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7"/>
                </a:ext>
              </a:extLst>
            </a:blip>
            <a:srcRect/>
            <a:stretch>
              <a:fillRect/>
            </a:stretch>
          </p:blipFill>
          <p:spPr>
            <a:xfrm rot="20862129">
              <a:off x="15279542" y="4378805"/>
              <a:ext cx="816764" cy="1174795"/>
            </a:xfrm>
            <a:prstGeom prst="rect">
              <a:avLst/>
            </a:prstGeom>
          </p:spPr>
        </p:pic>
        <p:pic>
          <p:nvPicPr>
            <p:cNvPr id="15" name="Picture 2" descr="Hình ảnh Mầm Vẽ Tay Đậu Nảy Mầm Giá đỗ Hạt Giống PNG , Vẽ, Cây Giống đậu,  Tay PNG miễn phí tải tập tin PSDComment và Vector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BEBA8EAE-BF5A-486C-A8C5-ECC9F3942E4B}">
                  <a14:imgProps xmlns:a14="http://schemas.microsoft.com/office/drawing/2010/main">
                    <a14:imgLayer r:embed="rId39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85924">
              <a:off x="14688953" y="5966022"/>
              <a:ext cx="2939424" cy="24186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Rounded Rectangular Callout 16"/>
          <p:cNvSpPr/>
          <p:nvPr/>
        </p:nvSpPr>
        <p:spPr>
          <a:xfrm>
            <a:off x="948544" y="2822308"/>
            <a:ext cx="10477352" cy="3495174"/>
          </a:xfrm>
          <a:prstGeom prst="wedgeRoundRectCallout">
            <a:avLst>
              <a:gd name="adj1" fmla="val 54029"/>
              <a:gd name="adj2" fmla="val 23176"/>
              <a:gd name="adj3" fmla="val 16667"/>
            </a:avLst>
          </a:prstGeom>
          <a:solidFill>
            <a:srgbClr val="FFFF99"/>
          </a:solidFill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000" b="1" u="sng" dirty="0">
                <a:solidFill>
                  <a:schemeClr val="tx1"/>
                </a:solidFill>
              </a:rPr>
              <a:t>Bài tập 2:</a:t>
            </a:r>
            <a:r>
              <a:rPr lang="vi-VN" sz="4000" dirty="0">
                <a:solidFill>
                  <a:schemeClr val="tx1"/>
                </a:solidFill>
              </a:rPr>
              <a:t> Nếu không có máy tính, em làm cách nào để biết những thông tin về sự phát triển của cây đậu như trong trò chơi?</a:t>
            </a:r>
          </a:p>
        </p:txBody>
      </p:sp>
      <p:pic>
        <p:nvPicPr>
          <p:cNvPr id="19" name="Picture 12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1"/>
              </a:ext>
            </a:extLst>
          </a:blip>
          <a:srcRect b="12159"/>
          <a:stretch>
            <a:fillRect/>
          </a:stretch>
        </p:blipFill>
        <p:spPr>
          <a:xfrm>
            <a:off x="15589026" y="7775854"/>
            <a:ext cx="1524000" cy="201584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48000" y="6929378"/>
            <a:ext cx="112014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4000" b="1" u="sng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4000" b="1" u="sng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ý:</a:t>
            </a:r>
            <a:r>
              <a:rPr lang="en-US" sz="4000" b="1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smtClean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Em </a:t>
            </a:r>
            <a:r>
              <a:rPr lang="vi-VN" sz="40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có thể hỏi ông, bà, bố, mẹ; em có thể </a:t>
            </a:r>
            <a:r>
              <a:rPr lang="vi-VN" sz="4000" dirty="0" smtClean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tr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ồ</a:t>
            </a:r>
            <a:r>
              <a:rPr lang="vi-VN" sz="4000" dirty="0" smtClean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ng </a:t>
            </a:r>
            <a:r>
              <a:rPr lang="vi-VN" sz="40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một cây đậu và quan sát; em có thể đọc trong sách báo...</a:t>
            </a:r>
            <a:endParaRPr lang="en-US" sz="4000" dirty="0">
              <a:effectLst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r"/>
      </p:transition>
    </mc:Choice>
    <mc:Fallback xmlns="">
      <p:transition spd="med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DD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66800" y="897092"/>
            <a:ext cx="2514600" cy="817408"/>
            <a:chOff x="0" y="0"/>
            <a:chExt cx="4849303" cy="1641646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3895077">
              <a:off x="182537" y="221308"/>
              <a:ext cx="1251360" cy="119903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3895077">
              <a:off x="1798972" y="221308"/>
              <a:ext cx="1251360" cy="119903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 rot="3895077">
              <a:off x="3415406" y="221308"/>
              <a:ext cx="1251360" cy="1199030"/>
            </a:xfrm>
            <a:prstGeom prst="rect">
              <a:avLst/>
            </a:prstGeom>
          </p:spPr>
        </p:pic>
      </p:grpSp>
      <p:sp>
        <p:nvSpPr>
          <p:cNvPr id="9" name="TextBox 4"/>
          <p:cNvSpPr txBox="1"/>
          <p:nvPr/>
        </p:nvSpPr>
        <p:spPr>
          <a:xfrm>
            <a:off x="5715000" y="576778"/>
            <a:ext cx="6934200" cy="1213922"/>
          </a:xfrm>
          <a:prstGeom prst="rect">
            <a:avLst/>
          </a:prstGeom>
          <a:ln>
            <a:solidFill>
              <a:schemeClr val="tx1"/>
            </a:solidFill>
            <a:prstDash val="lgDash"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5773400" y="1336139"/>
            <a:ext cx="1390217" cy="1145191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2469999" y="2400300"/>
            <a:ext cx="11277600" cy="5410200"/>
            <a:chOff x="990600" y="2857500"/>
            <a:chExt cx="11277600" cy="6385277"/>
          </a:xfrm>
        </p:grpSpPr>
        <p:sp>
          <p:nvSpPr>
            <p:cNvPr id="15" name="Cloud Callout 14"/>
            <p:cNvSpPr/>
            <p:nvPr/>
          </p:nvSpPr>
          <p:spPr>
            <a:xfrm>
              <a:off x="990600" y="2857500"/>
              <a:ext cx="11277600" cy="6385277"/>
            </a:xfrm>
            <a:prstGeom prst="cloudCallout">
              <a:avLst>
                <a:gd name="adj1" fmla="val 61272"/>
                <a:gd name="adj2" fmla="val 17344"/>
              </a:avLst>
            </a:prstGeom>
            <a:noFill/>
            <a:ln>
              <a:solidFill>
                <a:schemeClr val="tx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362200" y="3838321"/>
              <a:ext cx="8953500" cy="37856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100"/>
                </a:spcBef>
                <a:spcAft>
                  <a:spcPts val="100"/>
                </a:spcAft>
              </a:pPr>
              <a:r>
                <a:rPr lang="vi-VN" sz="4000" dirty="0">
                  <a:solidFill>
                    <a:srgbClr val="000000"/>
                  </a:solidFill>
                  <a:ea typeface="Arial" panose="020B0604020202020204" pitchFamily="34" charset="0"/>
                  <a:cs typeface="Times New Roman" panose="02020603050405020304" pitchFamily="18" charset="0"/>
                </a:rPr>
                <a:t>Em hãy kể cho thầy, cô và các bạn nghe về những gì em biết thêm được sau khi xem một video về thế giới </a:t>
              </a:r>
              <a:r>
                <a:rPr lang="en-US" sz="4000" dirty="0" smtClean="0">
                  <a:solidFill>
                    <a:srgbClr val="000000"/>
                  </a:solidFill>
                  <a:ea typeface="Arial" panose="020B0604020202020204" pitchFamily="34" charset="0"/>
                  <a:cs typeface="Times New Roman" panose="02020603050405020304" pitchFamily="18" charset="0"/>
                </a:rPr>
                <a:t>       </a:t>
              </a:r>
              <a:r>
                <a:rPr lang="vi-VN" sz="4000" dirty="0" smtClean="0">
                  <a:solidFill>
                    <a:srgbClr val="000000"/>
                  </a:solidFill>
                  <a:ea typeface="Arial" panose="020B0604020202020204" pitchFamily="34" charset="0"/>
                  <a:cs typeface="Times New Roman" panose="02020603050405020304" pitchFamily="18" charset="0"/>
                </a:rPr>
                <a:t>tự </a:t>
              </a:r>
              <a:r>
                <a:rPr lang="vi-VN" sz="4000" dirty="0">
                  <a:solidFill>
                    <a:srgbClr val="000000"/>
                  </a:solidFill>
                  <a:ea typeface="Arial" panose="020B0604020202020204" pitchFamily="34" charset="0"/>
                  <a:cs typeface="Times New Roman" panose="02020603050405020304" pitchFamily="18" charset="0"/>
                </a:rPr>
                <a:t>nhiên mà em thích.</a:t>
              </a:r>
              <a:endParaRPr lang="en-US" sz="4000" dirty="0">
                <a:effectLst/>
                <a:ea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flipH="1">
            <a:off x="304800" y="8070800"/>
            <a:ext cx="1948894" cy="1912351"/>
          </a:xfrm>
          <a:prstGeom prst="rect">
            <a:avLst/>
          </a:prstGeom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14166699" y="4457700"/>
            <a:ext cx="2647697" cy="394687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957904" y="8191500"/>
            <a:ext cx="101727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4000" b="1" u="sng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4000" b="1" u="sng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ý:</a:t>
            </a:r>
            <a:r>
              <a:rPr lang="en-US" sz="4000" b="1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smtClean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Video </a:t>
            </a:r>
            <a:r>
              <a:rPr lang="vi-VN" sz="40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nói về điều gì? Ai hướng dẫn em xem? Vì sao em thích?...</a:t>
            </a:r>
            <a:endParaRPr lang="en-US" sz="4000" dirty="0">
              <a:effectLst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C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7287410" y="8722246"/>
            <a:ext cx="3636977" cy="1231235"/>
            <a:chOff x="0" y="0"/>
            <a:chExt cx="4849303" cy="1641646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3895077">
              <a:off x="182537" y="221308"/>
              <a:ext cx="1251360" cy="119903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3895077">
              <a:off x="1798972" y="221308"/>
              <a:ext cx="1251360" cy="119903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 rot="3895077">
              <a:off x="3415406" y="221308"/>
              <a:ext cx="1251360" cy="1199030"/>
            </a:xfrm>
            <a:prstGeom prst="rect">
              <a:avLst/>
            </a:prstGeom>
          </p:spPr>
        </p:pic>
      </p:grpSp>
      <p:sp>
        <p:nvSpPr>
          <p:cNvPr id="10" name="Rounded Rectangle 9"/>
          <p:cNvSpPr/>
          <p:nvPr/>
        </p:nvSpPr>
        <p:spPr>
          <a:xfrm>
            <a:off x="2226476" y="3487252"/>
            <a:ext cx="13758847" cy="389398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500" dirty="0">
                <a:solidFill>
                  <a:schemeClr val="tx1"/>
                </a:solidFill>
                <a:cs typeface="Arial" panose="020B0604020202020204" pitchFamily="34" charset="0"/>
              </a:rPr>
              <a:t>Sử dụng công cụ đa phương tiện giúp em quan </a:t>
            </a:r>
            <a:r>
              <a:rPr lang="vi-VN" sz="4500" dirty="0" smtClean="0">
                <a:solidFill>
                  <a:schemeClr val="tx1"/>
                </a:solidFill>
                <a:cs typeface="Arial" panose="020B0604020202020204" pitchFamily="34" charset="0"/>
              </a:rPr>
              <a:t>s</a:t>
            </a:r>
            <a:r>
              <a:rPr lang="en-US" sz="4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vi-VN" sz="4500" dirty="0" smtClean="0">
                <a:solidFill>
                  <a:schemeClr val="tx1"/>
                </a:solidFill>
                <a:cs typeface="Arial" panose="020B0604020202020204" pitchFamily="34" charset="0"/>
              </a:rPr>
              <a:t>t </a:t>
            </a:r>
            <a:r>
              <a:rPr lang="vi-VN" sz="4500" dirty="0">
                <a:solidFill>
                  <a:schemeClr val="tx1"/>
                </a:solidFill>
                <a:cs typeface="Arial" panose="020B0604020202020204" pitchFamily="34" charset="0"/>
              </a:rPr>
              <a:t>và hiểu biết thêm về thế giới tự nhiên một cách sinh động và trực quan.</a:t>
            </a:r>
            <a:endParaRPr lang="en-US" sz="45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304800" y="1138786"/>
            <a:ext cx="18821400" cy="139661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5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NỘI DUNG GHI NHỚ </a:t>
            </a:r>
          </a:p>
        </p:txBody>
      </p:sp>
      <p:pic>
        <p:nvPicPr>
          <p:cNvPr id="12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385042">
            <a:off x="15357860" y="4735922"/>
            <a:ext cx="3386349" cy="63893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C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7560558" y="9029700"/>
            <a:ext cx="2822875" cy="902372"/>
            <a:chOff x="0" y="0"/>
            <a:chExt cx="4849303" cy="1641646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 rot="3895077">
              <a:off x="182537" y="221308"/>
              <a:ext cx="1251360" cy="119903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3895077">
              <a:off x="1798972" y="221308"/>
              <a:ext cx="1251360" cy="119903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 rot="3895077">
              <a:off x="3415406" y="221308"/>
              <a:ext cx="1251360" cy="1199030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571499" y="3289491"/>
            <a:ext cx="5406547" cy="3730072"/>
            <a:chOff x="924909" y="3568797"/>
            <a:chExt cx="5411428" cy="4241703"/>
          </a:xfrm>
          <a:solidFill>
            <a:schemeClr val="accent6">
              <a:lumMod val="60000"/>
              <a:lumOff val="40000"/>
            </a:schemeClr>
          </a:solidFill>
        </p:grpSpPr>
        <p:grpSp>
          <p:nvGrpSpPr>
            <p:cNvPr id="10" name="Group 3"/>
            <p:cNvGrpSpPr/>
            <p:nvPr/>
          </p:nvGrpSpPr>
          <p:grpSpPr>
            <a:xfrm>
              <a:off x="924909" y="3568797"/>
              <a:ext cx="5411428" cy="4241703"/>
              <a:chOff x="0" y="0"/>
              <a:chExt cx="3183193" cy="3101958"/>
            </a:xfrm>
            <a:grpFill/>
          </p:grpSpPr>
          <p:sp>
            <p:nvSpPr>
              <p:cNvPr id="12" name="Freeform 4"/>
              <p:cNvSpPr/>
              <p:nvPr/>
            </p:nvSpPr>
            <p:spPr>
              <a:xfrm>
                <a:off x="10160" y="16510"/>
                <a:ext cx="3160333" cy="3074018"/>
              </a:xfrm>
              <a:custGeom>
                <a:avLst/>
                <a:gdLst/>
                <a:ahLst/>
                <a:cxnLst/>
                <a:rect l="l" t="t" r="r" b="b"/>
                <a:pathLst>
                  <a:path w="3160333" h="3074018">
                    <a:moveTo>
                      <a:pt x="3160333" y="3074018"/>
                    </a:moveTo>
                    <a:lnTo>
                      <a:pt x="0" y="3066398"/>
                    </a:lnTo>
                    <a:lnTo>
                      <a:pt x="0" y="1079377"/>
                    </a:lnTo>
                    <a:lnTo>
                      <a:pt x="17780" y="19050"/>
                    </a:lnTo>
                    <a:lnTo>
                      <a:pt x="1573825" y="0"/>
                    </a:lnTo>
                    <a:lnTo>
                      <a:pt x="3141283" y="508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13" name="Freeform 5"/>
              <p:cNvSpPr/>
              <p:nvPr/>
            </p:nvSpPr>
            <p:spPr>
              <a:xfrm>
                <a:off x="-3810" y="0"/>
                <a:ext cx="3189543" cy="3100688"/>
              </a:xfrm>
              <a:custGeom>
                <a:avLst/>
                <a:gdLst/>
                <a:ahLst/>
                <a:cxnLst/>
                <a:rect l="l" t="t" r="r" b="b"/>
                <a:pathLst>
                  <a:path w="3189543" h="3100688">
                    <a:moveTo>
                      <a:pt x="3155253" y="21590"/>
                    </a:moveTo>
                    <a:cubicBezTo>
                      <a:pt x="3156523" y="34290"/>
                      <a:pt x="3156523" y="44450"/>
                      <a:pt x="3157793" y="54610"/>
                    </a:cubicBezTo>
                    <a:cubicBezTo>
                      <a:pt x="3160333" y="110368"/>
                      <a:pt x="3161603" y="177021"/>
                      <a:pt x="3164143" y="241294"/>
                    </a:cubicBezTo>
                    <a:cubicBezTo>
                      <a:pt x="3164143" y="334133"/>
                      <a:pt x="3176843" y="2164722"/>
                      <a:pt x="3183193" y="2257561"/>
                    </a:cubicBezTo>
                    <a:cubicBezTo>
                      <a:pt x="3189543" y="2398009"/>
                      <a:pt x="3185733" y="2540838"/>
                      <a:pt x="3185733" y="2681286"/>
                    </a:cubicBezTo>
                    <a:cubicBezTo>
                      <a:pt x="3185733" y="2805071"/>
                      <a:pt x="3187003" y="2919334"/>
                      <a:pt x="3188273" y="3039728"/>
                    </a:cubicBezTo>
                    <a:cubicBezTo>
                      <a:pt x="3188273" y="3061318"/>
                      <a:pt x="3188273" y="3075288"/>
                      <a:pt x="3188273" y="3099418"/>
                    </a:cubicBezTo>
                    <a:cubicBezTo>
                      <a:pt x="3165413" y="3099418"/>
                      <a:pt x="3145093" y="3100688"/>
                      <a:pt x="3119988" y="3099418"/>
                    </a:cubicBezTo>
                    <a:cubicBezTo>
                      <a:pt x="2961402" y="3094338"/>
                      <a:pt x="2800375" y="3100688"/>
                      <a:pt x="2641788" y="3095608"/>
                    </a:cubicBezTo>
                    <a:cubicBezTo>
                      <a:pt x="2546636" y="3091798"/>
                      <a:pt x="2453923" y="3094338"/>
                      <a:pt x="2358771" y="3091798"/>
                    </a:cubicBezTo>
                    <a:cubicBezTo>
                      <a:pt x="2314855" y="3090528"/>
                      <a:pt x="2270938" y="3089258"/>
                      <a:pt x="2227022" y="3087988"/>
                    </a:cubicBezTo>
                    <a:cubicBezTo>
                      <a:pt x="2200184" y="3087988"/>
                      <a:pt x="2175786" y="3089258"/>
                      <a:pt x="2148949" y="3089258"/>
                    </a:cubicBezTo>
                    <a:cubicBezTo>
                      <a:pt x="2080634" y="3087988"/>
                      <a:pt x="1892770" y="3089258"/>
                      <a:pt x="1824455" y="3087988"/>
                    </a:cubicBezTo>
                    <a:cubicBezTo>
                      <a:pt x="1775659" y="3086718"/>
                      <a:pt x="799740" y="3095608"/>
                      <a:pt x="750944" y="3094338"/>
                    </a:cubicBezTo>
                    <a:cubicBezTo>
                      <a:pt x="738745" y="3094338"/>
                      <a:pt x="724106" y="3095608"/>
                      <a:pt x="711907" y="3095608"/>
                    </a:cubicBezTo>
                    <a:cubicBezTo>
                      <a:pt x="682630" y="3095608"/>
                      <a:pt x="655792" y="3096878"/>
                      <a:pt x="626514" y="3096878"/>
                    </a:cubicBezTo>
                    <a:cubicBezTo>
                      <a:pt x="553320" y="3096878"/>
                      <a:pt x="482566" y="3095608"/>
                      <a:pt x="409372" y="3094338"/>
                    </a:cubicBezTo>
                    <a:cubicBezTo>
                      <a:pt x="365456" y="3093068"/>
                      <a:pt x="321540" y="3091798"/>
                      <a:pt x="280063" y="3090528"/>
                    </a:cubicBezTo>
                    <a:cubicBezTo>
                      <a:pt x="201989" y="3089258"/>
                      <a:pt x="123916" y="3087988"/>
                      <a:pt x="48260" y="3087988"/>
                    </a:cubicBezTo>
                    <a:cubicBezTo>
                      <a:pt x="38100" y="3087988"/>
                      <a:pt x="29210" y="3087988"/>
                      <a:pt x="19050" y="3086718"/>
                    </a:cubicBezTo>
                    <a:cubicBezTo>
                      <a:pt x="10160" y="3085448"/>
                      <a:pt x="5080" y="3079098"/>
                      <a:pt x="7620" y="3070208"/>
                    </a:cubicBezTo>
                    <a:cubicBezTo>
                      <a:pt x="16510" y="3038358"/>
                      <a:pt x="12700" y="2978846"/>
                      <a:pt x="11430" y="2916954"/>
                    </a:cubicBezTo>
                    <a:cubicBezTo>
                      <a:pt x="10160" y="2790788"/>
                      <a:pt x="6350" y="2667003"/>
                      <a:pt x="7620" y="2540838"/>
                    </a:cubicBezTo>
                    <a:cubicBezTo>
                      <a:pt x="5080" y="2383726"/>
                      <a:pt x="0" y="438874"/>
                      <a:pt x="7620" y="279382"/>
                    </a:cubicBezTo>
                    <a:cubicBezTo>
                      <a:pt x="8890" y="248436"/>
                      <a:pt x="7620" y="215109"/>
                      <a:pt x="8890" y="184163"/>
                    </a:cubicBezTo>
                    <a:cubicBezTo>
                      <a:pt x="10160" y="134173"/>
                      <a:pt x="12700" y="79422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2921" y="30480"/>
                      <a:pt x="101958" y="29210"/>
                    </a:cubicBezTo>
                    <a:cubicBezTo>
                      <a:pt x="167832" y="25400"/>
                      <a:pt x="233707" y="22860"/>
                      <a:pt x="302021" y="20320"/>
                    </a:cubicBezTo>
                    <a:cubicBezTo>
                      <a:pt x="348377" y="17780"/>
                      <a:pt x="394733" y="16510"/>
                      <a:pt x="438650" y="13970"/>
                    </a:cubicBezTo>
                    <a:cubicBezTo>
                      <a:pt x="482566" y="11430"/>
                      <a:pt x="528922" y="8890"/>
                      <a:pt x="572839" y="8890"/>
                    </a:cubicBezTo>
                    <a:cubicBezTo>
                      <a:pt x="621635" y="7620"/>
                      <a:pt x="670431" y="10160"/>
                      <a:pt x="719227" y="8890"/>
                    </a:cubicBezTo>
                    <a:cubicBezTo>
                      <a:pt x="780222" y="8890"/>
                      <a:pt x="1885450" y="6350"/>
                      <a:pt x="1946445" y="5080"/>
                    </a:cubicBezTo>
                    <a:cubicBezTo>
                      <a:pt x="2005000" y="3810"/>
                      <a:pt x="2063556" y="2540"/>
                      <a:pt x="2124551" y="2540"/>
                    </a:cubicBezTo>
                    <a:cubicBezTo>
                      <a:pt x="2224582" y="1270"/>
                      <a:pt x="2322174" y="0"/>
                      <a:pt x="2422206" y="0"/>
                    </a:cubicBezTo>
                    <a:cubicBezTo>
                      <a:pt x="2463683" y="0"/>
                      <a:pt x="2507599" y="2540"/>
                      <a:pt x="2549076" y="2540"/>
                    </a:cubicBezTo>
                    <a:cubicBezTo>
                      <a:pt x="2663746" y="3810"/>
                      <a:pt x="2780856" y="5080"/>
                      <a:pt x="2895527" y="7620"/>
                    </a:cubicBezTo>
                    <a:cubicBezTo>
                      <a:pt x="2956522" y="8890"/>
                      <a:pt x="3017517" y="12700"/>
                      <a:pt x="3078512" y="16510"/>
                    </a:cubicBezTo>
                    <a:cubicBezTo>
                      <a:pt x="3093151" y="16510"/>
                      <a:pt x="3107789" y="16510"/>
                      <a:pt x="3119988" y="16510"/>
                    </a:cubicBezTo>
                    <a:cubicBezTo>
                      <a:pt x="3136203" y="17780"/>
                      <a:pt x="3145093" y="20320"/>
                      <a:pt x="3155253" y="21590"/>
                    </a:cubicBezTo>
                    <a:close/>
                    <a:moveTo>
                      <a:pt x="3165413" y="3082908"/>
                    </a:moveTo>
                    <a:cubicBezTo>
                      <a:pt x="3166683" y="3066398"/>
                      <a:pt x="3167953" y="3053698"/>
                      <a:pt x="3167953" y="3040998"/>
                    </a:cubicBezTo>
                    <a:cubicBezTo>
                      <a:pt x="3166683" y="2907432"/>
                      <a:pt x="3165413" y="2781266"/>
                      <a:pt x="3165413" y="2645579"/>
                    </a:cubicBezTo>
                    <a:cubicBezTo>
                      <a:pt x="3165413" y="2583686"/>
                      <a:pt x="3167953" y="2521794"/>
                      <a:pt x="3166683" y="2459901"/>
                    </a:cubicBezTo>
                    <a:cubicBezTo>
                      <a:pt x="3166683" y="2402770"/>
                      <a:pt x="3165413" y="2343258"/>
                      <a:pt x="3164143" y="2286126"/>
                    </a:cubicBezTo>
                    <a:cubicBezTo>
                      <a:pt x="3159063" y="2198049"/>
                      <a:pt x="3147633" y="374601"/>
                      <a:pt x="3147633" y="286523"/>
                    </a:cubicBezTo>
                    <a:cubicBezTo>
                      <a:pt x="3145093" y="212729"/>
                      <a:pt x="3142553" y="136553"/>
                      <a:pt x="3140013" y="63500"/>
                    </a:cubicBezTo>
                    <a:cubicBezTo>
                      <a:pt x="3138743" y="44450"/>
                      <a:pt x="3137473" y="43180"/>
                      <a:pt x="3112669" y="41910"/>
                    </a:cubicBezTo>
                    <a:cubicBezTo>
                      <a:pt x="3105350" y="41910"/>
                      <a:pt x="3100470" y="41910"/>
                      <a:pt x="3093151" y="40640"/>
                    </a:cubicBezTo>
                    <a:cubicBezTo>
                      <a:pt x="3032156" y="36830"/>
                      <a:pt x="2968721" y="31750"/>
                      <a:pt x="2907726" y="30480"/>
                    </a:cubicBezTo>
                    <a:cubicBezTo>
                      <a:pt x="2758898" y="26670"/>
                      <a:pt x="2607631" y="25400"/>
                      <a:pt x="2458803" y="22860"/>
                    </a:cubicBezTo>
                    <a:cubicBezTo>
                      <a:pt x="2436845" y="22860"/>
                      <a:pt x="2412447" y="22860"/>
                      <a:pt x="2390489" y="22860"/>
                    </a:cubicBezTo>
                    <a:cubicBezTo>
                      <a:pt x="2353892" y="22860"/>
                      <a:pt x="2317295" y="22860"/>
                      <a:pt x="2283138" y="22860"/>
                    </a:cubicBezTo>
                    <a:cubicBezTo>
                      <a:pt x="2205064" y="22860"/>
                      <a:pt x="2126990" y="22860"/>
                      <a:pt x="2051357" y="24130"/>
                    </a:cubicBezTo>
                    <a:cubicBezTo>
                      <a:pt x="1985482" y="25400"/>
                      <a:pt x="875374" y="29210"/>
                      <a:pt x="809499" y="29210"/>
                    </a:cubicBezTo>
                    <a:cubicBezTo>
                      <a:pt x="702148" y="29210"/>
                      <a:pt x="594797" y="26670"/>
                      <a:pt x="487446" y="33020"/>
                    </a:cubicBezTo>
                    <a:cubicBezTo>
                      <a:pt x="431330" y="36830"/>
                      <a:pt x="377655" y="36830"/>
                      <a:pt x="323979" y="38100"/>
                    </a:cubicBezTo>
                    <a:cubicBezTo>
                      <a:pt x="231267" y="41910"/>
                      <a:pt x="138555" y="45720"/>
                      <a:pt x="49530" y="50800"/>
                    </a:cubicBezTo>
                    <a:cubicBezTo>
                      <a:pt x="36830" y="50800"/>
                      <a:pt x="34290" y="53340"/>
                      <a:pt x="33020" y="72280"/>
                    </a:cubicBezTo>
                    <a:cubicBezTo>
                      <a:pt x="31750" y="115129"/>
                      <a:pt x="31750" y="157978"/>
                      <a:pt x="30480" y="200826"/>
                    </a:cubicBezTo>
                    <a:cubicBezTo>
                      <a:pt x="29210" y="272241"/>
                      <a:pt x="26670" y="341275"/>
                      <a:pt x="25400" y="412689"/>
                    </a:cubicBezTo>
                    <a:cubicBezTo>
                      <a:pt x="20320" y="488864"/>
                      <a:pt x="26670" y="2350399"/>
                      <a:pt x="29210" y="2426575"/>
                    </a:cubicBezTo>
                    <a:cubicBezTo>
                      <a:pt x="29210" y="2507511"/>
                      <a:pt x="29210" y="2590828"/>
                      <a:pt x="30480" y="2671764"/>
                    </a:cubicBezTo>
                    <a:cubicBezTo>
                      <a:pt x="30480" y="2731276"/>
                      <a:pt x="33020" y="2790788"/>
                      <a:pt x="33020" y="2850300"/>
                    </a:cubicBezTo>
                    <a:cubicBezTo>
                      <a:pt x="33020" y="2914573"/>
                      <a:pt x="33020" y="2978846"/>
                      <a:pt x="31750" y="3040998"/>
                    </a:cubicBezTo>
                    <a:cubicBezTo>
                      <a:pt x="31750" y="3044808"/>
                      <a:pt x="31750" y="3047348"/>
                      <a:pt x="31750" y="3051158"/>
                    </a:cubicBezTo>
                    <a:cubicBezTo>
                      <a:pt x="31750" y="3061318"/>
                      <a:pt x="35560" y="3065128"/>
                      <a:pt x="44450" y="3065128"/>
                    </a:cubicBezTo>
                    <a:cubicBezTo>
                      <a:pt x="67801" y="3065128"/>
                      <a:pt x="101958" y="3066398"/>
                      <a:pt x="133675" y="3066398"/>
                    </a:cubicBezTo>
                    <a:cubicBezTo>
                      <a:pt x="180031" y="3066398"/>
                      <a:pt x="228827" y="3063858"/>
                      <a:pt x="275183" y="3066398"/>
                    </a:cubicBezTo>
                    <a:cubicBezTo>
                      <a:pt x="350817" y="3070208"/>
                      <a:pt x="426451" y="3072748"/>
                      <a:pt x="502085" y="3071478"/>
                    </a:cubicBezTo>
                    <a:cubicBezTo>
                      <a:pt x="550881" y="3070208"/>
                      <a:pt x="597237" y="3072748"/>
                      <a:pt x="646033" y="3072748"/>
                    </a:cubicBezTo>
                    <a:cubicBezTo>
                      <a:pt x="716787" y="3072748"/>
                      <a:pt x="787541" y="3071478"/>
                      <a:pt x="858295" y="3072748"/>
                    </a:cubicBezTo>
                    <a:cubicBezTo>
                      <a:pt x="963207" y="3074018"/>
                      <a:pt x="2114791" y="3063858"/>
                      <a:pt x="2222143" y="3066398"/>
                    </a:cubicBezTo>
                    <a:cubicBezTo>
                      <a:pt x="2268499" y="3067668"/>
                      <a:pt x="2314855" y="3068938"/>
                      <a:pt x="2358771" y="3068938"/>
                    </a:cubicBezTo>
                    <a:cubicBezTo>
                      <a:pt x="2439285" y="3071478"/>
                      <a:pt x="2517358" y="3067668"/>
                      <a:pt x="2597872" y="3071478"/>
                    </a:cubicBezTo>
                    <a:cubicBezTo>
                      <a:pt x="2663746" y="3074018"/>
                      <a:pt x="2729621" y="3074018"/>
                      <a:pt x="2795495" y="3076558"/>
                    </a:cubicBezTo>
                    <a:cubicBezTo>
                      <a:pt x="2893087" y="3080368"/>
                      <a:pt x="2990679" y="3082908"/>
                      <a:pt x="3088271" y="3084178"/>
                    </a:cubicBezTo>
                    <a:cubicBezTo>
                      <a:pt x="3124868" y="3084178"/>
                      <a:pt x="3145093" y="3082908"/>
                      <a:pt x="3165413" y="3082908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11" name="Rectangle 10"/>
            <p:cNvSpPr/>
            <p:nvPr/>
          </p:nvSpPr>
          <p:spPr>
            <a:xfrm>
              <a:off x="1011021" y="4544951"/>
              <a:ext cx="5323176" cy="220495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pt-BR" sz="4000" kern="0" dirty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* </a:t>
              </a:r>
              <a:r>
                <a:rPr lang="pt-BR" sz="40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Ôn tập lại nội dung bài học ngày </a:t>
              </a:r>
              <a:r>
                <a:rPr lang="pt-BR" sz="4000" ker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hôm </a:t>
              </a:r>
              <a:r>
                <a:rPr lang="pt-BR" sz="4000" kern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nay </a:t>
              </a:r>
              <a:endParaRPr lang="pt-BR" sz="4000" kern="0" dirty="0"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388395" y="3312066"/>
            <a:ext cx="5480307" cy="3693752"/>
            <a:chOff x="6840639" y="3553166"/>
            <a:chExt cx="5422223" cy="5001862"/>
          </a:xfrm>
          <a:solidFill>
            <a:schemeClr val="accent6">
              <a:lumMod val="60000"/>
              <a:lumOff val="40000"/>
            </a:schemeClr>
          </a:solidFill>
        </p:grpSpPr>
        <p:grpSp>
          <p:nvGrpSpPr>
            <p:cNvPr id="15" name="Group 3"/>
            <p:cNvGrpSpPr/>
            <p:nvPr/>
          </p:nvGrpSpPr>
          <p:grpSpPr>
            <a:xfrm>
              <a:off x="6840639" y="3553166"/>
              <a:ext cx="5422223" cy="5001862"/>
              <a:chOff x="-3810" y="-1"/>
              <a:chExt cx="3189543" cy="3657863"/>
            </a:xfrm>
            <a:grpFill/>
          </p:grpSpPr>
          <p:sp>
            <p:nvSpPr>
              <p:cNvPr id="17" name="Freeform 4"/>
              <p:cNvSpPr/>
              <p:nvPr/>
            </p:nvSpPr>
            <p:spPr>
              <a:xfrm>
                <a:off x="10160" y="16510"/>
                <a:ext cx="3160333" cy="3641352"/>
              </a:xfrm>
              <a:custGeom>
                <a:avLst/>
                <a:gdLst/>
                <a:ahLst/>
                <a:cxnLst/>
                <a:rect l="l" t="t" r="r" b="b"/>
                <a:pathLst>
                  <a:path w="3160333" h="3074018">
                    <a:moveTo>
                      <a:pt x="3160333" y="3074018"/>
                    </a:moveTo>
                    <a:lnTo>
                      <a:pt x="0" y="3066398"/>
                    </a:lnTo>
                    <a:lnTo>
                      <a:pt x="0" y="1079377"/>
                    </a:lnTo>
                    <a:lnTo>
                      <a:pt x="17780" y="19050"/>
                    </a:lnTo>
                    <a:lnTo>
                      <a:pt x="1573825" y="0"/>
                    </a:lnTo>
                    <a:lnTo>
                      <a:pt x="3141283" y="508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18" name="Freeform 5"/>
              <p:cNvSpPr/>
              <p:nvPr/>
            </p:nvSpPr>
            <p:spPr>
              <a:xfrm>
                <a:off x="-3810" y="-1"/>
                <a:ext cx="3189543" cy="3657862"/>
              </a:xfrm>
              <a:custGeom>
                <a:avLst/>
                <a:gdLst/>
                <a:ahLst/>
                <a:cxnLst/>
                <a:rect l="l" t="t" r="r" b="b"/>
                <a:pathLst>
                  <a:path w="3189543" h="3100688">
                    <a:moveTo>
                      <a:pt x="3155253" y="21590"/>
                    </a:moveTo>
                    <a:cubicBezTo>
                      <a:pt x="3156523" y="34290"/>
                      <a:pt x="3156523" y="44450"/>
                      <a:pt x="3157793" y="54610"/>
                    </a:cubicBezTo>
                    <a:cubicBezTo>
                      <a:pt x="3160333" y="110368"/>
                      <a:pt x="3161603" y="177021"/>
                      <a:pt x="3164143" y="241294"/>
                    </a:cubicBezTo>
                    <a:cubicBezTo>
                      <a:pt x="3164143" y="334133"/>
                      <a:pt x="3176843" y="2164722"/>
                      <a:pt x="3183193" y="2257561"/>
                    </a:cubicBezTo>
                    <a:cubicBezTo>
                      <a:pt x="3189543" y="2398009"/>
                      <a:pt x="3185733" y="2540838"/>
                      <a:pt x="3185733" y="2681286"/>
                    </a:cubicBezTo>
                    <a:cubicBezTo>
                      <a:pt x="3185733" y="2805071"/>
                      <a:pt x="3187003" y="2919334"/>
                      <a:pt x="3188273" y="3039728"/>
                    </a:cubicBezTo>
                    <a:cubicBezTo>
                      <a:pt x="3188273" y="3061318"/>
                      <a:pt x="3188273" y="3075288"/>
                      <a:pt x="3188273" y="3099418"/>
                    </a:cubicBezTo>
                    <a:cubicBezTo>
                      <a:pt x="3165413" y="3099418"/>
                      <a:pt x="3145093" y="3100688"/>
                      <a:pt x="3119988" y="3099418"/>
                    </a:cubicBezTo>
                    <a:cubicBezTo>
                      <a:pt x="2961402" y="3094338"/>
                      <a:pt x="2800375" y="3100688"/>
                      <a:pt x="2641788" y="3095608"/>
                    </a:cubicBezTo>
                    <a:cubicBezTo>
                      <a:pt x="2546636" y="3091798"/>
                      <a:pt x="2453923" y="3094338"/>
                      <a:pt x="2358771" y="3091798"/>
                    </a:cubicBezTo>
                    <a:cubicBezTo>
                      <a:pt x="2314855" y="3090528"/>
                      <a:pt x="2270938" y="3089258"/>
                      <a:pt x="2227022" y="3087988"/>
                    </a:cubicBezTo>
                    <a:cubicBezTo>
                      <a:pt x="2200184" y="3087988"/>
                      <a:pt x="2175786" y="3089258"/>
                      <a:pt x="2148949" y="3089258"/>
                    </a:cubicBezTo>
                    <a:cubicBezTo>
                      <a:pt x="2080634" y="3087988"/>
                      <a:pt x="1892770" y="3089258"/>
                      <a:pt x="1824455" y="3087988"/>
                    </a:cubicBezTo>
                    <a:cubicBezTo>
                      <a:pt x="1775659" y="3086718"/>
                      <a:pt x="799740" y="3095608"/>
                      <a:pt x="750944" y="3094338"/>
                    </a:cubicBezTo>
                    <a:cubicBezTo>
                      <a:pt x="738745" y="3094338"/>
                      <a:pt x="724106" y="3095608"/>
                      <a:pt x="711907" y="3095608"/>
                    </a:cubicBezTo>
                    <a:cubicBezTo>
                      <a:pt x="682630" y="3095608"/>
                      <a:pt x="655792" y="3096878"/>
                      <a:pt x="626514" y="3096878"/>
                    </a:cubicBezTo>
                    <a:cubicBezTo>
                      <a:pt x="553320" y="3096878"/>
                      <a:pt x="482566" y="3095608"/>
                      <a:pt x="409372" y="3094338"/>
                    </a:cubicBezTo>
                    <a:cubicBezTo>
                      <a:pt x="365456" y="3093068"/>
                      <a:pt x="321540" y="3091798"/>
                      <a:pt x="280063" y="3090528"/>
                    </a:cubicBezTo>
                    <a:cubicBezTo>
                      <a:pt x="201989" y="3089258"/>
                      <a:pt x="123916" y="3087988"/>
                      <a:pt x="48260" y="3087988"/>
                    </a:cubicBezTo>
                    <a:cubicBezTo>
                      <a:pt x="38100" y="3087988"/>
                      <a:pt x="29210" y="3087988"/>
                      <a:pt x="19050" y="3086718"/>
                    </a:cubicBezTo>
                    <a:cubicBezTo>
                      <a:pt x="10160" y="3085448"/>
                      <a:pt x="5080" y="3079098"/>
                      <a:pt x="7620" y="3070208"/>
                    </a:cubicBezTo>
                    <a:cubicBezTo>
                      <a:pt x="16510" y="3038358"/>
                      <a:pt x="12700" y="2978846"/>
                      <a:pt x="11430" y="2916954"/>
                    </a:cubicBezTo>
                    <a:cubicBezTo>
                      <a:pt x="10160" y="2790788"/>
                      <a:pt x="6350" y="2667003"/>
                      <a:pt x="7620" y="2540838"/>
                    </a:cubicBezTo>
                    <a:cubicBezTo>
                      <a:pt x="5080" y="2383726"/>
                      <a:pt x="0" y="438874"/>
                      <a:pt x="7620" y="279382"/>
                    </a:cubicBezTo>
                    <a:cubicBezTo>
                      <a:pt x="8890" y="248436"/>
                      <a:pt x="7620" y="215109"/>
                      <a:pt x="8890" y="184163"/>
                    </a:cubicBezTo>
                    <a:cubicBezTo>
                      <a:pt x="10160" y="134173"/>
                      <a:pt x="12700" y="79422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2921" y="30480"/>
                      <a:pt x="101958" y="29210"/>
                    </a:cubicBezTo>
                    <a:cubicBezTo>
                      <a:pt x="167832" y="25400"/>
                      <a:pt x="233707" y="22860"/>
                      <a:pt x="302021" y="20320"/>
                    </a:cubicBezTo>
                    <a:cubicBezTo>
                      <a:pt x="348377" y="17780"/>
                      <a:pt x="394733" y="16510"/>
                      <a:pt x="438650" y="13970"/>
                    </a:cubicBezTo>
                    <a:cubicBezTo>
                      <a:pt x="482566" y="11430"/>
                      <a:pt x="528922" y="8890"/>
                      <a:pt x="572839" y="8890"/>
                    </a:cubicBezTo>
                    <a:cubicBezTo>
                      <a:pt x="621635" y="7620"/>
                      <a:pt x="670431" y="10160"/>
                      <a:pt x="719227" y="8890"/>
                    </a:cubicBezTo>
                    <a:cubicBezTo>
                      <a:pt x="780222" y="8890"/>
                      <a:pt x="1885450" y="6350"/>
                      <a:pt x="1946445" y="5080"/>
                    </a:cubicBezTo>
                    <a:cubicBezTo>
                      <a:pt x="2005000" y="3810"/>
                      <a:pt x="2063556" y="2540"/>
                      <a:pt x="2124551" y="2540"/>
                    </a:cubicBezTo>
                    <a:cubicBezTo>
                      <a:pt x="2224582" y="1270"/>
                      <a:pt x="2322174" y="0"/>
                      <a:pt x="2422206" y="0"/>
                    </a:cubicBezTo>
                    <a:cubicBezTo>
                      <a:pt x="2463683" y="0"/>
                      <a:pt x="2507599" y="2540"/>
                      <a:pt x="2549076" y="2540"/>
                    </a:cubicBezTo>
                    <a:cubicBezTo>
                      <a:pt x="2663746" y="3810"/>
                      <a:pt x="2780856" y="5080"/>
                      <a:pt x="2895527" y="7620"/>
                    </a:cubicBezTo>
                    <a:cubicBezTo>
                      <a:pt x="2956522" y="8890"/>
                      <a:pt x="3017517" y="12700"/>
                      <a:pt x="3078512" y="16510"/>
                    </a:cubicBezTo>
                    <a:cubicBezTo>
                      <a:pt x="3093151" y="16510"/>
                      <a:pt x="3107789" y="16510"/>
                      <a:pt x="3119988" y="16510"/>
                    </a:cubicBezTo>
                    <a:cubicBezTo>
                      <a:pt x="3136203" y="17780"/>
                      <a:pt x="3145093" y="20320"/>
                      <a:pt x="3155253" y="21590"/>
                    </a:cubicBezTo>
                    <a:close/>
                    <a:moveTo>
                      <a:pt x="3165413" y="3082908"/>
                    </a:moveTo>
                    <a:cubicBezTo>
                      <a:pt x="3166683" y="3066398"/>
                      <a:pt x="3167953" y="3053698"/>
                      <a:pt x="3167953" y="3040998"/>
                    </a:cubicBezTo>
                    <a:cubicBezTo>
                      <a:pt x="3166683" y="2907432"/>
                      <a:pt x="3165413" y="2781266"/>
                      <a:pt x="3165413" y="2645579"/>
                    </a:cubicBezTo>
                    <a:cubicBezTo>
                      <a:pt x="3165413" y="2583686"/>
                      <a:pt x="3167953" y="2521794"/>
                      <a:pt x="3166683" y="2459901"/>
                    </a:cubicBezTo>
                    <a:cubicBezTo>
                      <a:pt x="3166683" y="2402770"/>
                      <a:pt x="3165413" y="2343258"/>
                      <a:pt x="3164143" y="2286126"/>
                    </a:cubicBezTo>
                    <a:cubicBezTo>
                      <a:pt x="3159063" y="2198049"/>
                      <a:pt x="3147633" y="374601"/>
                      <a:pt x="3147633" y="286523"/>
                    </a:cubicBezTo>
                    <a:cubicBezTo>
                      <a:pt x="3145093" y="212729"/>
                      <a:pt x="3142553" y="136553"/>
                      <a:pt x="3140013" y="63500"/>
                    </a:cubicBezTo>
                    <a:cubicBezTo>
                      <a:pt x="3138743" y="44450"/>
                      <a:pt x="3137473" y="43180"/>
                      <a:pt x="3112669" y="41910"/>
                    </a:cubicBezTo>
                    <a:cubicBezTo>
                      <a:pt x="3105350" y="41910"/>
                      <a:pt x="3100470" y="41910"/>
                      <a:pt x="3093151" y="40640"/>
                    </a:cubicBezTo>
                    <a:cubicBezTo>
                      <a:pt x="3032156" y="36830"/>
                      <a:pt x="2968721" y="31750"/>
                      <a:pt x="2907726" y="30480"/>
                    </a:cubicBezTo>
                    <a:cubicBezTo>
                      <a:pt x="2758898" y="26670"/>
                      <a:pt x="2607631" y="25400"/>
                      <a:pt x="2458803" y="22860"/>
                    </a:cubicBezTo>
                    <a:cubicBezTo>
                      <a:pt x="2436845" y="22860"/>
                      <a:pt x="2412447" y="22860"/>
                      <a:pt x="2390489" y="22860"/>
                    </a:cubicBezTo>
                    <a:cubicBezTo>
                      <a:pt x="2353892" y="22860"/>
                      <a:pt x="2317295" y="22860"/>
                      <a:pt x="2283138" y="22860"/>
                    </a:cubicBezTo>
                    <a:cubicBezTo>
                      <a:pt x="2205064" y="22860"/>
                      <a:pt x="2126990" y="22860"/>
                      <a:pt x="2051357" y="24130"/>
                    </a:cubicBezTo>
                    <a:cubicBezTo>
                      <a:pt x="1985482" y="25400"/>
                      <a:pt x="875374" y="29210"/>
                      <a:pt x="809499" y="29210"/>
                    </a:cubicBezTo>
                    <a:cubicBezTo>
                      <a:pt x="702148" y="29210"/>
                      <a:pt x="594797" y="26670"/>
                      <a:pt x="487446" y="33020"/>
                    </a:cubicBezTo>
                    <a:cubicBezTo>
                      <a:pt x="431330" y="36830"/>
                      <a:pt x="377655" y="36830"/>
                      <a:pt x="323979" y="38100"/>
                    </a:cubicBezTo>
                    <a:cubicBezTo>
                      <a:pt x="231267" y="41910"/>
                      <a:pt x="138555" y="45720"/>
                      <a:pt x="49530" y="50800"/>
                    </a:cubicBezTo>
                    <a:cubicBezTo>
                      <a:pt x="36830" y="50800"/>
                      <a:pt x="34290" y="53340"/>
                      <a:pt x="33020" y="72280"/>
                    </a:cubicBezTo>
                    <a:cubicBezTo>
                      <a:pt x="31750" y="115129"/>
                      <a:pt x="31750" y="157978"/>
                      <a:pt x="30480" y="200826"/>
                    </a:cubicBezTo>
                    <a:cubicBezTo>
                      <a:pt x="29210" y="272241"/>
                      <a:pt x="26670" y="341275"/>
                      <a:pt x="25400" y="412689"/>
                    </a:cubicBezTo>
                    <a:cubicBezTo>
                      <a:pt x="20320" y="488864"/>
                      <a:pt x="26670" y="2350399"/>
                      <a:pt x="29210" y="2426575"/>
                    </a:cubicBezTo>
                    <a:cubicBezTo>
                      <a:pt x="29210" y="2507511"/>
                      <a:pt x="29210" y="2590828"/>
                      <a:pt x="30480" y="2671764"/>
                    </a:cubicBezTo>
                    <a:cubicBezTo>
                      <a:pt x="30480" y="2731276"/>
                      <a:pt x="33020" y="2790788"/>
                      <a:pt x="33020" y="2850300"/>
                    </a:cubicBezTo>
                    <a:cubicBezTo>
                      <a:pt x="33020" y="2914573"/>
                      <a:pt x="33020" y="2978846"/>
                      <a:pt x="31750" y="3040998"/>
                    </a:cubicBezTo>
                    <a:cubicBezTo>
                      <a:pt x="31750" y="3044808"/>
                      <a:pt x="31750" y="3047348"/>
                      <a:pt x="31750" y="3051158"/>
                    </a:cubicBezTo>
                    <a:cubicBezTo>
                      <a:pt x="31750" y="3061318"/>
                      <a:pt x="35560" y="3065128"/>
                      <a:pt x="44450" y="3065128"/>
                    </a:cubicBezTo>
                    <a:cubicBezTo>
                      <a:pt x="67801" y="3065128"/>
                      <a:pt x="101958" y="3066398"/>
                      <a:pt x="133675" y="3066398"/>
                    </a:cubicBezTo>
                    <a:cubicBezTo>
                      <a:pt x="180031" y="3066398"/>
                      <a:pt x="228827" y="3063858"/>
                      <a:pt x="275183" y="3066398"/>
                    </a:cubicBezTo>
                    <a:cubicBezTo>
                      <a:pt x="350817" y="3070208"/>
                      <a:pt x="426451" y="3072748"/>
                      <a:pt x="502085" y="3071478"/>
                    </a:cubicBezTo>
                    <a:cubicBezTo>
                      <a:pt x="550881" y="3070208"/>
                      <a:pt x="597237" y="3072748"/>
                      <a:pt x="646033" y="3072748"/>
                    </a:cubicBezTo>
                    <a:cubicBezTo>
                      <a:pt x="716787" y="3072748"/>
                      <a:pt x="787541" y="3071478"/>
                      <a:pt x="858295" y="3072748"/>
                    </a:cubicBezTo>
                    <a:cubicBezTo>
                      <a:pt x="963207" y="3074018"/>
                      <a:pt x="2114791" y="3063858"/>
                      <a:pt x="2222143" y="3066398"/>
                    </a:cubicBezTo>
                    <a:cubicBezTo>
                      <a:pt x="2268499" y="3067668"/>
                      <a:pt x="2314855" y="3068938"/>
                      <a:pt x="2358771" y="3068938"/>
                    </a:cubicBezTo>
                    <a:cubicBezTo>
                      <a:pt x="2439285" y="3071478"/>
                      <a:pt x="2517358" y="3067668"/>
                      <a:pt x="2597872" y="3071478"/>
                    </a:cubicBezTo>
                    <a:cubicBezTo>
                      <a:pt x="2663746" y="3074018"/>
                      <a:pt x="2729621" y="3074018"/>
                      <a:pt x="2795495" y="3076558"/>
                    </a:cubicBezTo>
                    <a:cubicBezTo>
                      <a:pt x="2893087" y="3080368"/>
                      <a:pt x="2990679" y="3082908"/>
                      <a:pt x="3088271" y="3084178"/>
                    </a:cubicBezTo>
                    <a:cubicBezTo>
                      <a:pt x="3124868" y="3084178"/>
                      <a:pt x="3145093" y="3082908"/>
                      <a:pt x="3165413" y="3082908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16" name="Rectangle 15"/>
            <p:cNvSpPr/>
            <p:nvPr/>
          </p:nvSpPr>
          <p:spPr>
            <a:xfrm>
              <a:off x="7072129" y="4631637"/>
              <a:ext cx="4957083" cy="247120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0000"/>
                </a:buClr>
                <a:buFont typeface="Arial"/>
                <a:buNone/>
              </a:pPr>
              <a:r>
                <a:rPr lang="pt-BR" sz="40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* </a:t>
              </a:r>
              <a:r>
                <a:rPr lang="vi-VN" sz="40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Hoàn thành các bài tập về nhà được </a:t>
              </a:r>
              <a:r>
                <a:rPr lang="vi-VN" sz="4000" kern="0" dirty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giao</a:t>
              </a:r>
              <a:endParaRPr lang="vi-VN" sz="4000" kern="0" dirty="0"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2245984" y="3186648"/>
            <a:ext cx="5432076" cy="3795035"/>
            <a:chOff x="12644694" y="3400648"/>
            <a:chExt cx="5422223" cy="4788950"/>
          </a:xfrm>
          <a:solidFill>
            <a:schemeClr val="accent6">
              <a:lumMod val="60000"/>
              <a:lumOff val="40000"/>
            </a:schemeClr>
          </a:solidFill>
        </p:grpSpPr>
        <p:grpSp>
          <p:nvGrpSpPr>
            <p:cNvPr id="20" name="Group 3"/>
            <p:cNvGrpSpPr/>
            <p:nvPr/>
          </p:nvGrpSpPr>
          <p:grpSpPr>
            <a:xfrm>
              <a:off x="12644694" y="3479846"/>
              <a:ext cx="5422223" cy="4709752"/>
              <a:chOff x="-3810" y="0"/>
              <a:chExt cx="3189543" cy="3444242"/>
            </a:xfrm>
            <a:grpFill/>
          </p:grpSpPr>
          <p:sp>
            <p:nvSpPr>
              <p:cNvPr id="22" name="Freeform 4"/>
              <p:cNvSpPr/>
              <p:nvPr/>
            </p:nvSpPr>
            <p:spPr>
              <a:xfrm>
                <a:off x="10160" y="16510"/>
                <a:ext cx="3160333" cy="3427732"/>
              </a:xfrm>
              <a:custGeom>
                <a:avLst/>
                <a:gdLst/>
                <a:ahLst/>
                <a:cxnLst/>
                <a:rect l="l" t="t" r="r" b="b"/>
                <a:pathLst>
                  <a:path w="3160333" h="3074018">
                    <a:moveTo>
                      <a:pt x="3160333" y="3074018"/>
                    </a:moveTo>
                    <a:lnTo>
                      <a:pt x="0" y="3066398"/>
                    </a:lnTo>
                    <a:lnTo>
                      <a:pt x="0" y="1079377"/>
                    </a:lnTo>
                    <a:lnTo>
                      <a:pt x="17780" y="19050"/>
                    </a:lnTo>
                    <a:lnTo>
                      <a:pt x="1573825" y="0"/>
                    </a:lnTo>
                    <a:lnTo>
                      <a:pt x="3141283" y="508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23" name="Freeform 5"/>
              <p:cNvSpPr/>
              <p:nvPr/>
            </p:nvSpPr>
            <p:spPr>
              <a:xfrm>
                <a:off x="-3810" y="0"/>
                <a:ext cx="3189543" cy="3444242"/>
              </a:xfrm>
              <a:custGeom>
                <a:avLst/>
                <a:gdLst/>
                <a:ahLst/>
                <a:cxnLst/>
                <a:rect l="l" t="t" r="r" b="b"/>
                <a:pathLst>
                  <a:path w="3189543" h="3100688">
                    <a:moveTo>
                      <a:pt x="3155253" y="21590"/>
                    </a:moveTo>
                    <a:cubicBezTo>
                      <a:pt x="3156523" y="34290"/>
                      <a:pt x="3156523" y="44450"/>
                      <a:pt x="3157793" y="54610"/>
                    </a:cubicBezTo>
                    <a:cubicBezTo>
                      <a:pt x="3160333" y="110368"/>
                      <a:pt x="3161603" y="177021"/>
                      <a:pt x="3164143" y="241294"/>
                    </a:cubicBezTo>
                    <a:cubicBezTo>
                      <a:pt x="3164143" y="334133"/>
                      <a:pt x="3176843" y="2164722"/>
                      <a:pt x="3183193" y="2257561"/>
                    </a:cubicBezTo>
                    <a:cubicBezTo>
                      <a:pt x="3189543" y="2398009"/>
                      <a:pt x="3185733" y="2540838"/>
                      <a:pt x="3185733" y="2681286"/>
                    </a:cubicBezTo>
                    <a:cubicBezTo>
                      <a:pt x="3185733" y="2805071"/>
                      <a:pt x="3187003" y="2919334"/>
                      <a:pt x="3188273" y="3039728"/>
                    </a:cubicBezTo>
                    <a:cubicBezTo>
                      <a:pt x="3188273" y="3061318"/>
                      <a:pt x="3188273" y="3075288"/>
                      <a:pt x="3188273" y="3099418"/>
                    </a:cubicBezTo>
                    <a:cubicBezTo>
                      <a:pt x="3165413" y="3099418"/>
                      <a:pt x="3145093" y="3100688"/>
                      <a:pt x="3119988" y="3099418"/>
                    </a:cubicBezTo>
                    <a:cubicBezTo>
                      <a:pt x="2961402" y="3094338"/>
                      <a:pt x="2800375" y="3100688"/>
                      <a:pt x="2641788" y="3095608"/>
                    </a:cubicBezTo>
                    <a:cubicBezTo>
                      <a:pt x="2546636" y="3091798"/>
                      <a:pt x="2453923" y="3094338"/>
                      <a:pt x="2358771" y="3091798"/>
                    </a:cubicBezTo>
                    <a:cubicBezTo>
                      <a:pt x="2314855" y="3090528"/>
                      <a:pt x="2270938" y="3089258"/>
                      <a:pt x="2227022" y="3087988"/>
                    </a:cubicBezTo>
                    <a:cubicBezTo>
                      <a:pt x="2200184" y="3087988"/>
                      <a:pt x="2175786" y="3089258"/>
                      <a:pt x="2148949" y="3089258"/>
                    </a:cubicBezTo>
                    <a:cubicBezTo>
                      <a:pt x="2080634" y="3087988"/>
                      <a:pt x="1892770" y="3089258"/>
                      <a:pt x="1824455" y="3087988"/>
                    </a:cubicBezTo>
                    <a:cubicBezTo>
                      <a:pt x="1775659" y="3086718"/>
                      <a:pt x="799740" y="3095608"/>
                      <a:pt x="750944" y="3094338"/>
                    </a:cubicBezTo>
                    <a:cubicBezTo>
                      <a:pt x="738745" y="3094338"/>
                      <a:pt x="724106" y="3095608"/>
                      <a:pt x="711907" y="3095608"/>
                    </a:cubicBezTo>
                    <a:cubicBezTo>
                      <a:pt x="682630" y="3095608"/>
                      <a:pt x="655792" y="3096878"/>
                      <a:pt x="626514" y="3096878"/>
                    </a:cubicBezTo>
                    <a:cubicBezTo>
                      <a:pt x="553320" y="3096878"/>
                      <a:pt x="482566" y="3095608"/>
                      <a:pt x="409372" y="3094338"/>
                    </a:cubicBezTo>
                    <a:cubicBezTo>
                      <a:pt x="365456" y="3093068"/>
                      <a:pt x="321540" y="3091798"/>
                      <a:pt x="280063" y="3090528"/>
                    </a:cubicBezTo>
                    <a:cubicBezTo>
                      <a:pt x="201989" y="3089258"/>
                      <a:pt x="123916" y="3087988"/>
                      <a:pt x="48260" y="3087988"/>
                    </a:cubicBezTo>
                    <a:cubicBezTo>
                      <a:pt x="38100" y="3087988"/>
                      <a:pt x="29210" y="3087988"/>
                      <a:pt x="19050" y="3086718"/>
                    </a:cubicBezTo>
                    <a:cubicBezTo>
                      <a:pt x="10160" y="3085448"/>
                      <a:pt x="5080" y="3079098"/>
                      <a:pt x="7620" y="3070208"/>
                    </a:cubicBezTo>
                    <a:cubicBezTo>
                      <a:pt x="16510" y="3038358"/>
                      <a:pt x="12700" y="2978846"/>
                      <a:pt x="11430" y="2916954"/>
                    </a:cubicBezTo>
                    <a:cubicBezTo>
                      <a:pt x="10160" y="2790788"/>
                      <a:pt x="6350" y="2667003"/>
                      <a:pt x="7620" y="2540838"/>
                    </a:cubicBezTo>
                    <a:cubicBezTo>
                      <a:pt x="5080" y="2383726"/>
                      <a:pt x="0" y="438874"/>
                      <a:pt x="7620" y="279382"/>
                    </a:cubicBezTo>
                    <a:cubicBezTo>
                      <a:pt x="8890" y="248436"/>
                      <a:pt x="7620" y="215109"/>
                      <a:pt x="8890" y="184163"/>
                    </a:cubicBezTo>
                    <a:cubicBezTo>
                      <a:pt x="10160" y="134173"/>
                      <a:pt x="12700" y="79422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2921" y="30480"/>
                      <a:pt x="101958" y="29210"/>
                    </a:cubicBezTo>
                    <a:cubicBezTo>
                      <a:pt x="167832" y="25400"/>
                      <a:pt x="233707" y="22860"/>
                      <a:pt x="302021" y="20320"/>
                    </a:cubicBezTo>
                    <a:cubicBezTo>
                      <a:pt x="348377" y="17780"/>
                      <a:pt x="394733" y="16510"/>
                      <a:pt x="438650" y="13970"/>
                    </a:cubicBezTo>
                    <a:cubicBezTo>
                      <a:pt x="482566" y="11430"/>
                      <a:pt x="528922" y="8890"/>
                      <a:pt x="572839" y="8890"/>
                    </a:cubicBezTo>
                    <a:cubicBezTo>
                      <a:pt x="621635" y="7620"/>
                      <a:pt x="670431" y="10160"/>
                      <a:pt x="719227" y="8890"/>
                    </a:cubicBezTo>
                    <a:cubicBezTo>
                      <a:pt x="780222" y="8890"/>
                      <a:pt x="1885450" y="6350"/>
                      <a:pt x="1946445" y="5080"/>
                    </a:cubicBezTo>
                    <a:cubicBezTo>
                      <a:pt x="2005000" y="3810"/>
                      <a:pt x="2063556" y="2540"/>
                      <a:pt x="2124551" y="2540"/>
                    </a:cubicBezTo>
                    <a:cubicBezTo>
                      <a:pt x="2224582" y="1270"/>
                      <a:pt x="2322174" y="0"/>
                      <a:pt x="2422206" y="0"/>
                    </a:cubicBezTo>
                    <a:cubicBezTo>
                      <a:pt x="2463683" y="0"/>
                      <a:pt x="2507599" y="2540"/>
                      <a:pt x="2549076" y="2540"/>
                    </a:cubicBezTo>
                    <a:cubicBezTo>
                      <a:pt x="2663746" y="3810"/>
                      <a:pt x="2780856" y="5080"/>
                      <a:pt x="2895527" y="7620"/>
                    </a:cubicBezTo>
                    <a:cubicBezTo>
                      <a:pt x="2956522" y="8890"/>
                      <a:pt x="3017517" y="12700"/>
                      <a:pt x="3078512" y="16510"/>
                    </a:cubicBezTo>
                    <a:cubicBezTo>
                      <a:pt x="3093151" y="16510"/>
                      <a:pt x="3107789" y="16510"/>
                      <a:pt x="3119988" y="16510"/>
                    </a:cubicBezTo>
                    <a:cubicBezTo>
                      <a:pt x="3136203" y="17780"/>
                      <a:pt x="3145093" y="20320"/>
                      <a:pt x="3155253" y="21590"/>
                    </a:cubicBezTo>
                    <a:close/>
                    <a:moveTo>
                      <a:pt x="3165413" y="3082908"/>
                    </a:moveTo>
                    <a:cubicBezTo>
                      <a:pt x="3166683" y="3066398"/>
                      <a:pt x="3167953" y="3053698"/>
                      <a:pt x="3167953" y="3040998"/>
                    </a:cubicBezTo>
                    <a:cubicBezTo>
                      <a:pt x="3166683" y="2907432"/>
                      <a:pt x="3165413" y="2781266"/>
                      <a:pt x="3165413" y="2645579"/>
                    </a:cubicBezTo>
                    <a:cubicBezTo>
                      <a:pt x="3165413" y="2583686"/>
                      <a:pt x="3167953" y="2521794"/>
                      <a:pt x="3166683" y="2459901"/>
                    </a:cubicBezTo>
                    <a:cubicBezTo>
                      <a:pt x="3166683" y="2402770"/>
                      <a:pt x="3165413" y="2343258"/>
                      <a:pt x="3164143" y="2286126"/>
                    </a:cubicBezTo>
                    <a:cubicBezTo>
                      <a:pt x="3159063" y="2198049"/>
                      <a:pt x="3147633" y="374601"/>
                      <a:pt x="3147633" y="286523"/>
                    </a:cubicBezTo>
                    <a:cubicBezTo>
                      <a:pt x="3145093" y="212729"/>
                      <a:pt x="3142553" y="136553"/>
                      <a:pt x="3140013" y="63500"/>
                    </a:cubicBezTo>
                    <a:cubicBezTo>
                      <a:pt x="3138743" y="44450"/>
                      <a:pt x="3137473" y="43180"/>
                      <a:pt x="3112669" y="41910"/>
                    </a:cubicBezTo>
                    <a:cubicBezTo>
                      <a:pt x="3105350" y="41910"/>
                      <a:pt x="3100470" y="41910"/>
                      <a:pt x="3093151" y="40640"/>
                    </a:cubicBezTo>
                    <a:cubicBezTo>
                      <a:pt x="3032156" y="36830"/>
                      <a:pt x="2968721" y="31750"/>
                      <a:pt x="2907726" y="30480"/>
                    </a:cubicBezTo>
                    <a:cubicBezTo>
                      <a:pt x="2758898" y="26670"/>
                      <a:pt x="2607631" y="25400"/>
                      <a:pt x="2458803" y="22860"/>
                    </a:cubicBezTo>
                    <a:cubicBezTo>
                      <a:pt x="2436845" y="22860"/>
                      <a:pt x="2412447" y="22860"/>
                      <a:pt x="2390489" y="22860"/>
                    </a:cubicBezTo>
                    <a:cubicBezTo>
                      <a:pt x="2353892" y="22860"/>
                      <a:pt x="2317295" y="22860"/>
                      <a:pt x="2283138" y="22860"/>
                    </a:cubicBezTo>
                    <a:cubicBezTo>
                      <a:pt x="2205064" y="22860"/>
                      <a:pt x="2126990" y="22860"/>
                      <a:pt x="2051357" y="24130"/>
                    </a:cubicBezTo>
                    <a:cubicBezTo>
                      <a:pt x="1985482" y="25400"/>
                      <a:pt x="875374" y="29210"/>
                      <a:pt x="809499" y="29210"/>
                    </a:cubicBezTo>
                    <a:cubicBezTo>
                      <a:pt x="702148" y="29210"/>
                      <a:pt x="594797" y="26670"/>
                      <a:pt x="487446" y="33020"/>
                    </a:cubicBezTo>
                    <a:cubicBezTo>
                      <a:pt x="431330" y="36830"/>
                      <a:pt x="377655" y="36830"/>
                      <a:pt x="323979" y="38100"/>
                    </a:cubicBezTo>
                    <a:cubicBezTo>
                      <a:pt x="231267" y="41910"/>
                      <a:pt x="138555" y="45720"/>
                      <a:pt x="49530" y="50800"/>
                    </a:cubicBezTo>
                    <a:cubicBezTo>
                      <a:pt x="36830" y="50800"/>
                      <a:pt x="34290" y="53340"/>
                      <a:pt x="33020" y="72280"/>
                    </a:cubicBezTo>
                    <a:cubicBezTo>
                      <a:pt x="31750" y="115129"/>
                      <a:pt x="31750" y="157978"/>
                      <a:pt x="30480" y="200826"/>
                    </a:cubicBezTo>
                    <a:cubicBezTo>
                      <a:pt x="29210" y="272241"/>
                      <a:pt x="26670" y="341275"/>
                      <a:pt x="25400" y="412689"/>
                    </a:cubicBezTo>
                    <a:cubicBezTo>
                      <a:pt x="20320" y="488864"/>
                      <a:pt x="26670" y="2350399"/>
                      <a:pt x="29210" y="2426575"/>
                    </a:cubicBezTo>
                    <a:cubicBezTo>
                      <a:pt x="29210" y="2507511"/>
                      <a:pt x="29210" y="2590828"/>
                      <a:pt x="30480" y="2671764"/>
                    </a:cubicBezTo>
                    <a:cubicBezTo>
                      <a:pt x="30480" y="2731276"/>
                      <a:pt x="33020" y="2790788"/>
                      <a:pt x="33020" y="2850300"/>
                    </a:cubicBezTo>
                    <a:cubicBezTo>
                      <a:pt x="33020" y="2914573"/>
                      <a:pt x="33020" y="2978846"/>
                      <a:pt x="31750" y="3040998"/>
                    </a:cubicBezTo>
                    <a:cubicBezTo>
                      <a:pt x="31750" y="3044808"/>
                      <a:pt x="31750" y="3047348"/>
                      <a:pt x="31750" y="3051158"/>
                    </a:cubicBezTo>
                    <a:cubicBezTo>
                      <a:pt x="31750" y="3061318"/>
                      <a:pt x="35560" y="3065128"/>
                      <a:pt x="44450" y="3065128"/>
                    </a:cubicBezTo>
                    <a:cubicBezTo>
                      <a:pt x="67801" y="3065128"/>
                      <a:pt x="101958" y="3066398"/>
                      <a:pt x="133675" y="3066398"/>
                    </a:cubicBezTo>
                    <a:cubicBezTo>
                      <a:pt x="180031" y="3066398"/>
                      <a:pt x="228827" y="3063858"/>
                      <a:pt x="275183" y="3066398"/>
                    </a:cubicBezTo>
                    <a:cubicBezTo>
                      <a:pt x="350817" y="3070208"/>
                      <a:pt x="426451" y="3072748"/>
                      <a:pt x="502085" y="3071478"/>
                    </a:cubicBezTo>
                    <a:cubicBezTo>
                      <a:pt x="550881" y="3070208"/>
                      <a:pt x="597237" y="3072748"/>
                      <a:pt x="646033" y="3072748"/>
                    </a:cubicBezTo>
                    <a:cubicBezTo>
                      <a:pt x="716787" y="3072748"/>
                      <a:pt x="787541" y="3071478"/>
                      <a:pt x="858295" y="3072748"/>
                    </a:cubicBezTo>
                    <a:cubicBezTo>
                      <a:pt x="963207" y="3074018"/>
                      <a:pt x="2114791" y="3063858"/>
                      <a:pt x="2222143" y="3066398"/>
                    </a:cubicBezTo>
                    <a:cubicBezTo>
                      <a:pt x="2268499" y="3067668"/>
                      <a:pt x="2314855" y="3068938"/>
                      <a:pt x="2358771" y="3068938"/>
                    </a:cubicBezTo>
                    <a:cubicBezTo>
                      <a:pt x="2439285" y="3071478"/>
                      <a:pt x="2517358" y="3067668"/>
                      <a:pt x="2597872" y="3071478"/>
                    </a:cubicBezTo>
                    <a:cubicBezTo>
                      <a:pt x="2663746" y="3074018"/>
                      <a:pt x="2729621" y="3074018"/>
                      <a:pt x="2795495" y="3076558"/>
                    </a:cubicBezTo>
                    <a:cubicBezTo>
                      <a:pt x="2893087" y="3080368"/>
                      <a:pt x="2990679" y="3082908"/>
                      <a:pt x="3088271" y="3084178"/>
                    </a:cubicBezTo>
                    <a:cubicBezTo>
                      <a:pt x="3124868" y="3084178"/>
                      <a:pt x="3145093" y="3082908"/>
                      <a:pt x="3165413" y="3082908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21" name="Rectangle 20"/>
            <p:cNvSpPr/>
            <p:nvPr/>
          </p:nvSpPr>
          <p:spPr>
            <a:xfrm>
              <a:off x="12915152" y="3400648"/>
              <a:ext cx="4617936" cy="4777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571500" indent="-571500" algn="ctr">
                <a:lnSpc>
                  <a:spcPct val="150000"/>
                </a:lnSpc>
                <a:buClr>
                  <a:srgbClr val="000000"/>
                </a:buClr>
                <a:buFont typeface="Arial" panose="020B0604020202020204" pitchFamily="34" charset="0"/>
                <a:buChar char="•"/>
              </a:pPr>
              <a:r>
                <a:rPr lang="vi-VN" sz="4000" kern="0" dirty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Soạn </a:t>
              </a:r>
              <a:r>
                <a:rPr lang="en-US" sz="4000" kern="0" dirty="0" err="1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bài</a:t>
              </a:r>
              <a:r>
                <a:rPr lang="en-US" sz="4000" kern="0" dirty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kern="0" dirty="0" err="1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mới</a:t>
              </a:r>
              <a:endParaRPr lang="en-US" sz="4000" kern="0" dirty="0" smtClean="0"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  <a:p>
              <a:pPr algn="ctr">
                <a:lnSpc>
                  <a:spcPct val="150000"/>
                </a:lnSpc>
                <a:buClr>
                  <a:srgbClr val="000000"/>
                </a:buClr>
              </a:pPr>
              <a:r>
                <a:rPr lang="en-US" sz="4000" b="1" kern="0" dirty="0" err="1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Bài</a:t>
              </a:r>
              <a:r>
                <a:rPr lang="en-US" sz="4000" b="1" kern="0" dirty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2: </a:t>
              </a:r>
              <a:r>
                <a:rPr lang="en-US" sz="4000" b="1" kern="0" dirty="0" err="1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Máy</a:t>
              </a:r>
              <a:r>
                <a:rPr lang="en-US" sz="4000" b="1" kern="0" dirty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b="1" kern="0" dirty="0" err="1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tính</a:t>
              </a:r>
              <a:r>
                <a:rPr lang="en-US" sz="4000" b="1" kern="0" dirty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b="1" kern="0" dirty="0" err="1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giúp</a:t>
              </a:r>
              <a:r>
                <a:rPr lang="en-US" sz="4000" b="1" kern="0" dirty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b="1" kern="0" dirty="0" err="1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em</a:t>
              </a:r>
              <a:r>
                <a:rPr lang="en-US" sz="4000" b="1" kern="0" dirty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b="1" kern="0" dirty="0" err="1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quan</a:t>
              </a:r>
              <a:r>
                <a:rPr lang="en-US" sz="4000" b="1" kern="0" dirty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b="1" kern="0" dirty="0" err="1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sát</a:t>
              </a:r>
              <a:r>
                <a:rPr lang="en-US" sz="4000" b="1" kern="0" dirty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b="1" kern="0" dirty="0" err="1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nhiều</a:t>
              </a:r>
              <a:r>
                <a:rPr lang="en-US" sz="4000" b="1" kern="0" dirty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b="1" kern="0" dirty="0" err="1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điều</a:t>
              </a:r>
              <a:r>
                <a:rPr lang="en-US" sz="4000" b="1" kern="0" dirty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b="1" kern="0" dirty="0" err="1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kì</a:t>
              </a:r>
              <a:r>
                <a:rPr lang="en-US" sz="4000" b="1" kern="0" dirty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b="1" kern="0" dirty="0" err="1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thú</a:t>
              </a:r>
              <a:endParaRPr lang="pt-BR" sz="4000" b="1" kern="0" dirty="0"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24" name="Picture 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flipH="1">
            <a:off x="2569091" y="2200288"/>
            <a:ext cx="1240909" cy="1495412"/>
          </a:xfrm>
          <a:prstGeom prst="rect">
            <a:avLst/>
          </a:prstGeom>
        </p:spPr>
      </p:pic>
      <p:pic>
        <p:nvPicPr>
          <p:cNvPr id="25" name="Picture 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flipH="1">
            <a:off x="8606911" y="6395483"/>
            <a:ext cx="1174196" cy="1415017"/>
          </a:xfrm>
          <a:prstGeom prst="rect">
            <a:avLst/>
          </a:prstGeom>
        </p:spPr>
      </p:pic>
      <p:pic>
        <p:nvPicPr>
          <p:cNvPr id="26" name="Picture 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flipH="1">
            <a:off x="16764629" y="2418076"/>
            <a:ext cx="1174196" cy="1415017"/>
          </a:xfrm>
          <a:prstGeom prst="rect">
            <a:avLst/>
          </a:prstGeom>
        </p:spPr>
      </p:pic>
      <p:sp>
        <p:nvSpPr>
          <p:cNvPr id="28" name="TextBox 4"/>
          <p:cNvSpPr txBox="1"/>
          <p:nvPr/>
        </p:nvSpPr>
        <p:spPr>
          <a:xfrm>
            <a:off x="4514296" y="786705"/>
            <a:ext cx="8915400" cy="1384995"/>
          </a:xfrm>
          <a:prstGeom prst="rect">
            <a:avLst/>
          </a:prstGeom>
          <a:ln>
            <a:solidFill>
              <a:schemeClr val="tx1"/>
            </a:solidFill>
            <a:prstDash val="lgDash"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HƯỚNG</a:t>
            </a:r>
            <a:r>
              <a:rPr kumimoji="0" lang="en-US" sz="6000" b="1" i="0" u="none" strike="noStrike" kern="1200" cap="none" spc="0" normalizeH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DẪN VỀ NHÀ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9" name="Picture 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257544">
            <a:off x="-653082" y="7666627"/>
            <a:ext cx="2483674" cy="58611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C6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1549007" y="600096"/>
            <a:ext cx="15189986" cy="1241781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5429944">
            <a:off x="14867973" y="1243758"/>
            <a:ext cx="1337437" cy="128150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3080411">
            <a:off x="2346006" y="7136232"/>
            <a:ext cx="1293894" cy="123978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948458" y="4697288"/>
            <a:ext cx="12491586" cy="1282832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90800" y="2415155"/>
            <a:ext cx="130302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  <a:endParaRPr lang="en-US" sz="75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US" sz="75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</a:t>
            </a:r>
            <a:r>
              <a:rPr lang="en-US" sz="7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LẮNG </a:t>
            </a:r>
            <a:r>
              <a:rPr lang="en-US" sz="75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 BÀI HỌC!</a:t>
            </a:r>
            <a:endParaRPr lang="en-US" sz="7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DD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2"/>
          <p:cNvGrpSpPr/>
          <p:nvPr/>
        </p:nvGrpSpPr>
        <p:grpSpPr>
          <a:xfrm>
            <a:off x="533400" y="457200"/>
            <a:ext cx="17221199" cy="9372600"/>
            <a:chOff x="-19121" y="86613"/>
            <a:chExt cx="6290592" cy="3291278"/>
          </a:xfrm>
        </p:grpSpPr>
        <p:sp>
          <p:nvSpPr>
            <p:cNvPr id="9" name="Freeform 3"/>
            <p:cNvSpPr/>
            <p:nvPr/>
          </p:nvSpPr>
          <p:spPr>
            <a:xfrm>
              <a:off x="-19121" y="86613"/>
              <a:ext cx="6290592" cy="3291278"/>
            </a:xfrm>
            <a:custGeom>
              <a:avLst/>
              <a:gdLst/>
              <a:ahLst/>
              <a:cxnLst/>
              <a:rect l="l" t="t" r="r" b="b"/>
              <a:pathLst>
                <a:path w="6290592" h="3291278">
                  <a:moveTo>
                    <a:pt x="6166132" y="3291278"/>
                  </a:moveTo>
                  <a:lnTo>
                    <a:pt x="124460" y="3291278"/>
                  </a:lnTo>
                  <a:cubicBezTo>
                    <a:pt x="55880" y="3291278"/>
                    <a:pt x="0" y="3235398"/>
                    <a:pt x="0" y="31668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166132" y="0"/>
                  </a:lnTo>
                  <a:cubicBezTo>
                    <a:pt x="6234712" y="0"/>
                    <a:pt x="6290592" y="55880"/>
                    <a:pt x="6290592" y="124460"/>
                  </a:cubicBezTo>
                  <a:lnTo>
                    <a:pt x="6290592" y="3166818"/>
                  </a:lnTo>
                  <a:cubicBezTo>
                    <a:pt x="6290592" y="3235398"/>
                    <a:pt x="6234712" y="3291278"/>
                    <a:pt x="6166132" y="329127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0" name="TextBox 4"/>
          <p:cNvSpPr txBox="1"/>
          <p:nvPr/>
        </p:nvSpPr>
        <p:spPr>
          <a:xfrm>
            <a:off x="6019800" y="785398"/>
            <a:ext cx="6324600" cy="1310102"/>
          </a:xfrm>
          <a:prstGeom prst="rect">
            <a:avLst/>
          </a:prstGeom>
          <a:ln>
            <a:solidFill>
              <a:schemeClr val="tx1"/>
            </a:solidFill>
            <a:prstDash val="lgDash"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87"/>
              </a:lnSpc>
            </a:pPr>
            <a:r>
              <a:rPr lang="en-US" sz="6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0744200" y="8726905"/>
            <a:ext cx="2793467" cy="760196"/>
            <a:chOff x="11467127" y="6630123"/>
            <a:chExt cx="4592143" cy="1296605"/>
          </a:xfrm>
        </p:grpSpPr>
        <p:pic>
          <p:nvPicPr>
            <p:cNvPr id="12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 rot="3895077">
              <a:off x="11440016" y="6657234"/>
              <a:ext cx="1296605" cy="1242383"/>
            </a:xfrm>
            <a:prstGeom prst="rect">
              <a:avLst/>
            </a:prstGeom>
          </p:spPr>
        </p:pic>
        <p:pic>
          <p:nvPicPr>
            <p:cNvPr id="13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3895077">
              <a:off x="13114896" y="6657234"/>
              <a:ext cx="1296605" cy="1242383"/>
            </a:xfrm>
            <a:prstGeom prst="rect">
              <a:avLst/>
            </a:prstGeom>
          </p:spPr>
        </p:pic>
        <p:pic>
          <p:nvPicPr>
            <p:cNvPr id="14" name="Picture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 rot="3895077">
              <a:off x="14789776" y="6657234"/>
              <a:ext cx="1296605" cy="1242383"/>
            </a:xfrm>
            <a:prstGeom prst="rect">
              <a:avLst/>
            </a:prstGeom>
          </p:spPr>
        </p:pic>
      </p:grpSp>
      <p:sp>
        <p:nvSpPr>
          <p:cNvPr id="15" name="Rectangle 14"/>
          <p:cNvSpPr/>
          <p:nvPr/>
        </p:nvSpPr>
        <p:spPr>
          <a:xfrm>
            <a:off x="2990292" y="2550824"/>
            <a:ext cx="1261172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4000" dirty="0" smtClean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* </a:t>
            </a:r>
            <a:r>
              <a:rPr lang="vi-VN" sz="4000" dirty="0" smtClean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HS </a:t>
            </a:r>
            <a:r>
              <a:rPr lang="vi-VN" sz="40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quan sát và đọc bài thơ </a:t>
            </a:r>
            <a:r>
              <a:rPr lang="vi-VN" sz="4000" b="1" i="1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Hạt đậu </a:t>
            </a:r>
            <a:r>
              <a:rPr lang="vi-VN" sz="40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trong SGK tr.59:</a:t>
            </a:r>
            <a:endParaRPr lang="en-US" sz="4000" dirty="0">
              <a:effectLst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8200" y="3905653"/>
            <a:ext cx="16687800" cy="3752447"/>
          </a:xfrm>
          <a:prstGeom prst="rect">
            <a:avLst/>
          </a:prstGeom>
        </p:spPr>
      </p:pic>
      <p:pic>
        <p:nvPicPr>
          <p:cNvPr id="1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6535400" y="3915679"/>
            <a:ext cx="585243" cy="1540113"/>
          </a:xfrm>
          <a:prstGeom prst="rect">
            <a:avLst/>
          </a:prstGeom>
        </p:spPr>
      </p:pic>
      <p:pic>
        <p:nvPicPr>
          <p:cNvPr id="18" name="Picture 6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 rot="296545" flipH="1">
            <a:off x="415494" y="8847816"/>
            <a:ext cx="1441034" cy="1187052"/>
          </a:xfrm>
          <a:prstGeom prst="rect">
            <a:avLst/>
          </a:prstGeom>
        </p:spPr>
      </p:pic>
      <p:pic>
        <p:nvPicPr>
          <p:cNvPr id="20" name="Picture 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1002599" y="748205"/>
            <a:ext cx="1740601" cy="152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733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DD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2"/>
          <p:cNvGrpSpPr/>
          <p:nvPr/>
        </p:nvGrpSpPr>
        <p:grpSpPr>
          <a:xfrm>
            <a:off x="533400" y="457200"/>
            <a:ext cx="17221199" cy="9372600"/>
            <a:chOff x="-19121" y="86613"/>
            <a:chExt cx="6290592" cy="3291278"/>
          </a:xfrm>
        </p:grpSpPr>
        <p:sp>
          <p:nvSpPr>
            <p:cNvPr id="9" name="Freeform 3"/>
            <p:cNvSpPr/>
            <p:nvPr/>
          </p:nvSpPr>
          <p:spPr>
            <a:xfrm>
              <a:off x="-19121" y="86613"/>
              <a:ext cx="6290592" cy="3291278"/>
            </a:xfrm>
            <a:custGeom>
              <a:avLst/>
              <a:gdLst/>
              <a:ahLst/>
              <a:cxnLst/>
              <a:rect l="l" t="t" r="r" b="b"/>
              <a:pathLst>
                <a:path w="6290592" h="3291278">
                  <a:moveTo>
                    <a:pt x="6166132" y="3291278"/>
                  </a:moveTo>
                  <a:lnTo>
                    <a:pt x="124460" y="3291278"/>
                  </a:lnTo>
                  <a:cubicBezTo>
                    <a:pt x="55880" y="3291278"/>
                    <a:pt x="0" y="3235398"/>
                    <a:pt x="0" y="31668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166132" y="0"/>
                  </a:lnTo>
                  <a:cubicBezTo>
                    <a:pt x="6234712" y="0"/>
                    <a:pt x="6290592" y="55880"/>
                    <a:pt x="6290592" y="124460"/>
                  </a:cubicBezTo>
                  <a:lnTo>
                    <a:pt x="6290592" y="3166818"/>
                  </a:lnTo>
                  <a:cubicBezTo>
                    <a:pt x="6290592" y="3235398"/>
                    <a:pt x="6234712" y="3291278"/>
                    <a:pt x="6166132" y="329127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0" name="TextBox 4"/>
          <p:cNvSpPr txBox="1"/>
          <p:nvPr/>
        </p:nvSpPr>
        <p:spPr>
          <a:xfrm>
            <a:off x="6324600" y="937798"/>
            <a:ext cx="6324600" cy="1310102"/>
          </a:xfrm>
          <a:prstGeom prst="rect">
            <a:avLst/>
          </a:prstGeom>
          <a:ln>
            <a:solidFill>
              <a:schemeClr val="tx1"/>
            </a:solidFill>
            <a:prstDash val="lgDash"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7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KHỞI ĐỘNG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4136074" y="8724900"/>
            <a:ext cx="2793467" cy="760196"/>
            <a:chOff x="11467127" y="6630123"/>
            <a:chExt cx="4592143" cy="1296605"/>
          </a:xfrm>
        </p:grpSpPr>
        <p:pic>
          <p:nvPicPr>
            <p:cNvPr id="12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 rot="3895077">
              <a:off x="11440016" y="6657234"/>
              <a:ext cx="1296605" cy="1242383"/>
            </a:xfrm>
            <a:prstGeom prst="rect">
              <a:avLst/>
            </a:prstGeom>
          </p:spPr>
        </p:pic>
        <p:pic>
          <p:nvPicPr>
            <p:cNvPr id="13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3895077">
              <a:off x="13114896" y="6657234"/>
              <a:ext cx="1296605" cy="1242383"/>
            </a:xfrm>
            <a:prstGeom prst="rect">
              <a:avLst/>
            </a:prstGeom>
          </p:spPr>
        </p:pic>
        <p:pic>
          <p:nvPicPr>
            <p:cNvPr id="14" name="Picture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 rot="3895077">
              <a:off x="14789776" y="6657234"/>
              <a:ext cx="1296605" cy="1242383"/>
            </a:xfrm>
            <a:prstGeom prst="rect">
              <a:avLst/>
            </a:prstGeom>
          </p:spPr>
        </p:pic>
      </p:grpSp>
      <p:pic>
        <p:nvPicPr>
          <p:cNvPr id="1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349852">
            <a:off x="17198023" y="143869"/>
            <a:ext cx="576852" cy="151803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819400" y="3966508"/>
            <a:ext cx="141531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40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Em có biết công cụ đa phương tiện có thể giúp em trả lời các câu hỏi trong bài thơ không?</a:t>
            </a:r>
            <a:endParaRPr lang="en-US" sz="4000" dirty="0">
              <a:effectLst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7"/>
              </a:ext>
            </a:extLst>
          </a:blip>
          <a:srcRect/>
          <a:stretch>
            <a:fillRect/>
          </a:stretch>
        </p:blipFill>
        <p:spPr>
          <a:xfrm rot="20862129">
            <a:off x="1709007" y="4220869"/>
            <a:ext cx="998620" cy="14960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19400" y="2911614"/>
            <a:ext cx="8574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67200" y="6123294"/>
            <a:ext cx="1120422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Các công cụ đa phương tiện có thể giúp em quan sát hạt đậu nảy mầm là video, hình ảnh...</a:t>
            </a:r>
            <a:endParaRPr lang="en-US" sz="4000" dirty="0">
              <a:effectLst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6615340"/>
            <a:ext cx="1103463" cy="882057"/>
          </a:xfrm>
          <a:prstGeom prst="rect">
            <a:avLst/>
          </a:prstGeom>
        </p:spPr>
      </p:pic>
      <p:pic>
        <p:nvPicPr>
          <p:cNvPr id="22" name="Picture 6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1002599" y="748205"/>
            <a:ext cx="1740601" cy="1525201"/>
          </a:xfrm>
          <a:prstGeom prst="rect">
            <a:avLst/>
          </a:prstGeom>
        </p:spPr>
      </p:pic>
      <p:pic>
        <p:nvPicPr>
          <p:cNvPr id="23" name="Picture 6"/>
          <p:cNvPicPr>
            <a:picLocks noChangeAspect="1"/>
          </p:cNvPicPr>
          <p:nvPr/>
        </p:nvPicPr>
        <p:blipFill>
          <a:blip r:embed="rId40"/>
          <a:srcRect/>
          <a:stretch>
            <a:fillRect/>
          </a:stretch>
        </p:blipFill>
        <p:spPr>
          <a:xfrm rot="296545" flipH="1">
            <a:off x="383409" y="8836564"/>
            <a:ext cx="1441034" cy="118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79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DD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2"/>
          <p:cNvGrpSpPr/>
          <p:nvPr/>
        </p:nvGrpSpPr>
        <p:grpSpPr>
          <a:xfrm>
            <a:off x="533400" y="495300"/>
            <a:ext cx="17221199" cy="9372600"/>
            <a:chOff x="-19121" y="86613"/>
            <a:chExt cx="6290592" cy="3291278"/>
          </a:xfrm>
        </p:grpSpPr>
        <p:sp>
          <p:nvSpPr>
            <p:cNvPr id="9" name="Freeform 3"/>
            <p:cNvSpPr/>
            <p:nvPr/>
          </p:nvSpPr>
          <p:spPr>
            <a:xfrm>
              <a:off x="-19121" y="86613"/>
              <a:ext cx="6290592" cy="3291278"/>
            </a:xfrm>
            <a:custGeom>
              <a:avLst/>
              <a:gdLst/>
              <a:ahLst/>
              <a:cxnLst/>
              <a:rect l="l" t="t" r="r" b="b"/>
              <a:pathLst>
                <a:path w="6290592" h="3291278">
                  <a:moveTo>
                    <a:pt x="6166132" y="3291278"/>
                  </a:moveTo>
                  <a:lnTo>
                    <a:pt x="124460" y="3291278"/>
                  </a:lnTo>
                  <a:cubicBezTo>
                    <a:pt x="55880" y="3291278"/>
                    <a:pt x="0" y="3235398"/>
                    <a:pt x="0" y="31668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166132" y="0"/>
                  </a:lnTo>
                  <a:cubicBezTo>
                    <a:pt x="6234712" y="0"/>
                    <a:pt x="6290592" y="55880"/>
                    <a:pt x="6290592" y="124460"/>
                  </a:cubicBezTo>
                  <a:lnTo>
                    <a:pt x="6290592" y="3166818"/>
                  </a:lnTo>
                  <a:cubicBezTo>
                    <a:pt x="6290592" y="3235398"/>
                    <a:pt x="6234712" y="3291278"/>
                    <a:pt x="6166132" y="329127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0" name="TextBox 4"/>
          <p:cNvSpPr txBox="1"/>
          <p:nvPr/>
        </p:nvSpPr>
        <p:spPr>
          <a:xfrm>
            <a:off x="6096000" y="1028700"/>
            <a:ext cx="6324600" cy="1310102"/>
          </a:xfrm>
          <a:prstGeom prst="rect">
            <a:avLst/>
          </a:prstGeom>
          <a:ln>
            <a:solidFill>
              <a:schemeClr val="tx1"/>
            </a:solidFill>
            <a:prstDash val="lgDash"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7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KHỞI ĐỘNG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7861566" y="8879104"/>
            <a:ext cx="2793467" cy="760196"/>
            <a:chOff x="11467127" y="6630123"/>
            <a:chExt cx="4592143" cy="1296605"/>
          </a:xfrm>
        </p:grpSpPr>
        <p:pic>
          <p:nvPicPr>
            <p:cNvPr id="12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 rot="3895077">
              <a:off x="11440016" y="6657234"/>
              <a:ext cx="1296605" cy="1242383"/>
            </a:xfrm>
            <a:prstGeom prst="rect">
              <a:avLst/>
            </a:prstGeom>
          </p:spPr>
        </p:pic>
        <p:pic>
          <p:nvPicPr>
            <p:cNvPr id="13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3895077">
              <a:off x="13114896" y="6657234"/>
              <a:ext cx="1296605" cy="1242383"/>
            </a:xfrm>
            <a:prstGeom prst="rect">
              <a:avLst/>
            </a:prstGeom>
          </p:spPr>
        </p:pic>
        <p:pic>
          <p:nvPicPr>
            <p:cNvPr id="14" name="Picture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 rot="3895077">
              <a:off x="14789776" y="6657234"/>
              <a:ext cx="1296605" cy="1242383"/>
            </a:xfrm>
            <a:prstGeom prst="rect">
              <a:avLst/>
            </a:prstGeom>
          </p:spPr>
        </p:pic>
      </p:grpSp>
      <p:pic>
        <p:nvPicPr>
          <p:cNvPr id="1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349852">
            <a:off x="17198023" y="143869"/>
            <a:ext cx="576852" cy="151803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79077" y="2628900"/>
            <a:ext cx="14153148" cy="183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vi-VN" sz="4000" dirty="0" smtClean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ể </a:t>
            </a:r>
            <a:r>
              <a:rPr lang="vi-VN" sz="40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về những điều các em biết khi quan sát hạt đậu nảy mầm trong thực tế.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67200" y="4827894"/>
            <a:ext cx="11204224" cy="183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40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Các hạt đậu nảy mầm trong thực tế cần đất, nước và thời gian để chúng lớn lên.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5319940"/>
            <a:ext cx="1103463" cy="882057"/>
          </a:xfrm>
          <a:prstGeom prst="rect">
            <a:avLst/>
          </a:prstGeom>
        </p:spPr>
      </p:pic>
      <p:pic>
        <p:nvPicPr>
          <p:cNvPr id="22" name="Picture 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1066800" y="2786102"/>
            <a:ext cx="1740601" cy="1525201"/>
          </a:xfrm>
          <a:prstGeom prst="rect">
            <a:avLst/>
          </a:prstGeom>
        </p:spPr>
      </p:pic>
      <p:pic>
        <p:nvPicPr>
          <p:cNvPr id="23" name="Picture 6"/>
          <p:cNvPicPr>
            <a:picLocks noChangeAspect="1"/>
          </p:cNvPicPr>
          <p:nvPr/>
        </p:nvPicPr>
        <p:blipFill>
          <a:blip r:embed="rId32"/>
          <a:srcRect/>
          <a:stretch>
            <a:fillRect/>
          </a:stretch>
        </p:blipFill>
        <p:spPr>
          <a:xfrm rot="296545" flipH="1">
            <a:off x="383409" y="8836564"/>
            <a:ext cx="1441034" cy="1187052"/>
          </a:xfrm>
          <a:prstGeom prst="rect">
            <a:avLst/>
          </a:prstGeom>
        </p:spPr>
      </p:pic>
      <p:pic>
        <p:nvPicPr>
          <p:cNvPr id="1026" name="Picture 2" descr="Hình ảnh Mầm Vẽ Tay Đậu Nảy Mầm Giá đỗ Hạt Giống PNG , Vẽ, Cây Giống đậu,  Tay PNG miễn phí tải tập tin PSDComment và Vector"/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3067" y="6379025"/>
            <a:ext cx="3336474" cy="333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17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C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722921">
            <a:off x="14860146" y="-176500"/>
            <a:ext cx="4219252" cy="190921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3932446">
            <a:off x="-212828" y="629937"/>
            <a:ext cx="2168635" cy="20779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5833455">
            <a:off x="7968271" y="8803009"/>
            <a:ext cx="2219133" cy="2126333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529777" y="1511282"/>
            <a:ext cx="13202421" cy="21844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chemeClr val="tx1"/>
                </a:solidFill>
                <a:cs typeface="Arial" panose="020B0604020202020204" pitchFamily="34" charset="0"/>
              </a:rPr>
              <a:t>CHỦ ĐỀ E3. SỬ DỤNG CÔNG CỤ ĐA PHƯƠNG TIỆN </a:t>
            </a:r>
            <a:r>
              <a:rPr lang="vi-VN" sz="40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ĐỂ </a:t>
            </a:r>
            <a:r>
              <a:rPr lang="vi-VN" sz="4000" b="1" dirty="0">
                <a:solidFill>
                  <a:schemeClr val="tx1"/>
                </a:solidFill>
                <a:cs typeface="Arial" panose="020B0604020202020204" pitchFamily="34" charset="0"/>
              </a:rPr>
              <a:t>TÌM HIỂU THẾ GIỚI TỰ NHIÊN</a:t>
            </a:r>
            <a:endParaRPr lang="en-US" sz="4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10549" y="4433450"/>
            <a:ext cx="13967651" cy="2691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BÀI 1. MÁY TÍNH GIÚP EM QUAN SÁT HẠT ĐẬU NẢY MẦM</a:t>
            </a:r>
          </a:p>
        </p:txBody>
      </p:sp>
      <p:pic>
        <p:nvPicPr>
          <p:cNvPr id="10" name="Picture 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304800" y="7124700"/>
            <a:ext cx="4004894" cy="3014043"/>
          </a:xfrm>
          <a:prstGeom prst="rect">
            <a:avLst/>
          </a:prstGeom>
        </p:spPr>
      </p:pic>
      <p:pic>
        <p:nvPicPr>
          <p:cNvPr id="12" name="Picture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528365">
            <a:off x="14659769" y="6699925"/>
            <a:ext cx="2836861" cy="32748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DD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2"/>
          <p:cNvGrpSpPr/>
          <p:nvPr/>
        </p:nvGrpSpPr>
        <p:grpSpPr>
          <a:xfrm>
            <a:off x="533400" y="457200"/>
            <a:ext cx="17221199" cy="9372600"/>
            <a:chOff x="-19121" y="86613"/>
            <a:chExt cx="6290592" cy="3291278"/>
          </a:xfrm>
        </p:grpSpPr>
        <p:sp>
          <p:nvSpPr>
            <p:cNvPr id="9" name="Freeform 3"/>
            <p:cNvSpPr/>
            <p:nvPr/>
          </p:nvSpPr>
          <p:spPr>
            <a:xfrm>
              <a:off x="-19121" y="86613"/>
              <a:ext cx="6290592" cy="3291278"/>
            </a:xfrm>
            <a:custGeom>
              <a:avLst/>
              <a:gdLst/>
              <a:ahLst/>
              <a:cxnLst/>
              <a:rect l="l" t="t" r="r" b="b"/>
              <a:pathLst>
                <a:path w="6290592" h="3291278">
                  <a:moveTo>
                    <a:pt x="6166132" y="3291278"/>
                  </a:moveTo>
                  <a:lnTo>
                    <a:pt x="124460" y="3291278"/>
                  </a:lnTo>
                  <a:cubicBezTo>
                    <a:pt x="55880" y="3291278"/>
                    <a:pt x="0" y="3235398"/>
                    <a:pt x="0" y="31668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166132" y="0"/>
                  </a:lnTo>
                  <a:cubicBezTo>
                    <a:pt x="6234712" y="0"/>
                    <a:pt x="6290592" y="55880"/>
                    <a:pt x="6290592" y="124460"/>
                  </a:cubicBezTo>
                  <a:lnTo>
                    <a:pt x="6290592" y="3166818"/>
                  </a:lnTo>
                  <a:cubicBezTo>
                    <a:pt x="6290592" y="3235398"/>
                    <a:pt x="6234712" y="3291278"/>
                    <a:pt x="6166132" y="329127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0" name="TextBox 4"/>
          <p:cNvSpPr txBox="1"/>
          <p:nvPr/>
        </p:nvSpPr>
        <p:spPr>
          <a:xfrm>
            <a:off x="5334000" y="800100"/>
            <a:ext cx="8001000" cy="1213922"/>
          </a:xfrm>
          <a:prstGeom prst="rect">
            <a:avLst/>
          </a:prstGeom>
          <a:ln>
            <a:solidFill>
              <a:schemeClr val="tx1"/>
            </a:solidFill>
            <a:prstDash val="lgDash"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NỘI</a:t>
            </a:r>
            <a:r>
              <a:rPr kumimoji="0" lang="en-US" sz="6000" b="1" i="0" u="none" strike="noStrike" kern="1200" cap="none" spc="0" normalizeH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DUNG BÀI HỌC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28800" y="2095500"/>
            <a:ext cx="14782800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700" indent="-1028700">
              <a:lnSpc>
                <a:spcPct val="200000"/>
              </a:lnSpc>
              <a:buFont typeface="+mj-lt"/>
              <a:buAutoNum type="romanUcPeriod"/>
            </a:pP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  <a:p>
            <a:pPr marL="1028700" indent="-1028700">
              <a:lnSpc>
                <a:spcPct val="200000"/>
              </a:lnSpc>
              <a:buFont typeface="+mj-lt"/>
              <a:buAutoNum type="romanUcPeriod"/>
            </a:pP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KHÁM PHÁ </a:t>
            </a:r>
          </a:p>
          <a:p>
            <a:pPr marL="1828800" lvl="2" indent="-914400">
              <a:lnSpc>
                <a:spcPct val="200000"/>
              </a:lnSpc>
              <a:buFont typeface="+mj-lt"/>
              <a:buAutoNum type="arabicPeriod"/>
            </a:pP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hạt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đậu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nảy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mầm</a:t>
            </a:r>
            <a:endParaRPr lang="en-US" sz="4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8800" lvl="2" indent="-914400">
              <a:lnSpc>
                <a:spcPct val="200000"/>
              </a:lnSpc>
              <a:buFont typeface="+mj-lt"/>
              <a:buAutoNum type="arabicPeriod"/>
            </a:pPr>
            <a:r>
              <a:rPr lang="vi-VN" sz="4000" b="1" dirty="0" smtClean="0">
                <a:cs typeface="Arial" panose="020B0604020202020204" pitchFamily="34" charset="0"/>
              </a:rPr>
              <a:t>Những </a:t>
            </a:r>
            <a:r>
              <a:rPr lang="vi-VN" sz="4000" b="1" dirty="0">
                <a:cs typeface="Arial" panose="020B0604020202020204" pitchFamily="34" charset="0"/>
              </a:rPr>
              <a:t>điều em tìm hiểu được về quá trình nảy mầm của hạt đậu</a:t>
            </a:r>
            <a:endParaRPr lang="en-US" sz="4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28700" indent="-1028700">
              <a:lnSpc>
                <a:spcPct val="200000"/>
              </a:lnSpc>
              <a:buFont typeface="+mj-lt"/>
              <a:buAutoNum type="romanUcPeriod"/>
            </a:pP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LUYỆN TẬP VÀ VẬN DỤNG 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528365">
            <a:off x="14399600" y="2268679"/>
            <a:ext cx="2099897" cy="2424122"/>
          </a:xfrm>
          <a:prstGeom prst="rect">
            <a:avLst/>
          </a:prstGeom>
        </p:spPr>
      </p:pic>
      <p:pic>
        <p:nvPicPr>
          <p:cNvPr id="14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57544">
            <a:off x="15692349" y="7372401"/>
            <a:ext cx="2793646" cy="6592676"/>
          </a:xfrm>
          <a:prstGeom prst="rect">
            <a:avLst/>
          </a:prstGeom>
        </p:spPr>
      </p:pic>
      <p:pic>
        <p:nvPicPr>
          <p:cNvPr id="15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20107197">
            <a:off x="567240" y="125590"/>
            <a:ext cx="694323" cy="1827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17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C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688226">
            <a:off x="16281138" y="549117"/>
            <a:ext cx="1463726" cy="1421644"/>
          </a:xfrm>
          <a:prstGeom prst="rect">
            <a:avLst/>
          </a:prstGeom>
        </p:spPr>
      </p:pic>
      <p:sp>
        <p:nvSpPr>
          <p:cNvPr id="6" name="TextBox 4"/>
          <p:cNvSpPr txBox="1"/>
          <p:nvPr/>
        </p:nvSpPr>
        <p:spPr>
          <a:xfrm>
            <a:off x="5867400" y="652978"/>
            <a:ext cx="6934200" cy="1213922"/>
          </a:xfrm>
          <a:prstGeom prst="rect">
            <a:avLst/>
          </a:prstGeom>
          <a:ln>
            <a:solidFill>
              <a:schemeClr val="tx1"/>
            </a:solidFill>
            <a:prstDash val="lgDash"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KHÁM PHÁ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38463" y="2529870"/>
            <a:ext cx="1078043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HĐ1. </a:t>
            </a:r>
            <a:r>
              <a:rPr kumimoji="0" lang="en-US" sz="4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</a:t>
            </a:r>
            <a:r>
              <a:rPr kumimoji="0" lang="en-US" sz="4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hiểu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hạt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đậu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nảy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mầm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38463" y="3737908"/>
            <a:ext cx="16459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Em hãy xem video sau để kiểm tra dự đoán của mình có đúng không và quan sát thật kĩ quá trình hạt đậu nảy mầm.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156250" y="6678230"/>
            <a:ext cx="5562651" cy="3608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0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C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ean Time-Lapse - 25 days _ Soil cross sec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419100"/>
            <a:ext cx="17373600" cy="9448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81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C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688226">
            <a:off x="16281138" y="549117"/>
            <a:ext cx="1463726" cy="1421644"/>
          </a:xfrm>
          <a:prstGeom prst="rect">
            <a:avLst/>
          </a:prstGeom>
        </p:spPr>
      </p:pic>
      <p:sp>
        <p:nvSpPr>
          <p:cNvPr id="6" name="TextBox 4"/>
          <p:cNvSpPr txBox="1"/>
          <p:nvPr/>
        </p:nvSpPr>
        <p:spPr>
          <a:xfrm>
            <a:off x="5867400" y="729178"/>
            <a:ext cx="6934200" cy="1213922"/>
          </a:xfrm>
          <a:prstGeom prst="rect">
            <a:avLst/>
          </a:prstGeom>
          <a:ln>
            <a:solidFill>
              <a:schemeClr val="tx1"/>
            </a:solidFill>
            <a:prstDash val="lgDash"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KHÁM PHÁ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228600" y="2783761"/>
            <a:ext cx="18821400" cy="106433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  <a:endParaRPr lang="en-US" sz="45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38200" y="4970249"/>
            <a:ext cx="12877800" cy="2916451"/>
          </a:xfrm>
          <a:prstGeom prst="roundRect">
            <a:avLst/>
          </a:prstGeom>
          <a:solidFill>
            <a:srgbClr val="FFFF99"/>
          </a:solidFill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200000"/>
              </a:lnSpc>
            </a:pPr>
            <a:r>
              <a:rPr lang="vi-VN" sz="4000" dirty="0">
                <a:solidFill>
                  <a:schemeClr val="tx1"/>
                </a:solidFill>
              </a:rPr>
              <a:t>Những video, ảnh, hoạt hình, âm thanh... trên máy tính và mạng Internet là những công cụ đa phương tiện.</a:t>
            </a:r>
          </a:p>
        </p:txBody>
      </p:sp>
      <p:pic>
        <p:nvPicPr>
          <p:cNvPr id="13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4173200" y="5124520"/>
            <a:ext cx="3135338" cy="489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25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</TotalTime>
  <Words>776</Words>
  <Application>Microsoft Office PowerPoint</Application>
  <PresentationFormat>Custom</PresentationFormat>
  <Paragraphs>71</Paragraphs>
  <Slides>19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Kavoon</vt:lpstr>
      <vt:lpstr>Times New Roman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Pink Colorful Vintage Aesthetic Minimalist Home Decor Virtual Work From Home Never Have I Ever Game Presentation</dc:title>
  <cp:lastModifiedBy>Admin</cp:lastModifiedBy>
  <cp:revision>27</cp:revision>
  <dcterms:created xsi:type="dcterms:W3CDTF">2006-08-16T00:00:00Z</dcterms:created>
  <dcterms:modified xsi:type="dcterms:W3CDTF">2022-12-02T06:22:27Z</dcterms:modified>
  <dc:identifier>DAFNwRqBPOo</dc:identifier>
</cp:coreProperties>
</file>