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71" r:id="rId2"/>
    <p:sldId id="320" r:id="rId3"/>
    <p:sldId id="259" r:id="rId4"/>
    <p:sldId id="256" r:id="rId5"/>
    <p:sldId id="323" r:id="rId6"/>
    <p:sldId id="324" r:id="rId7"/>
    <p:sldId id="325" r:id="rId8"/>
    <p:sldId id="346" r:id="rId9"/>
    <p:sldId id="326" r:id="rId10"/>
    <p:sldId id="347" r:id="rId11"/>
    <p:sldId id="348" r:id="rId12"/>
    <p:sldId id="350" r:id="rId13"/>
    <p:sldId id="349" r:id="rId14"/>
    <p:sldId id="351" r:id="rId15"/>
    <p:sldId id="352" r:id="rId16"/>
    <p:sldId id="279" r:id="rId17"/>
    <p:sldId id="345" r:id="rId18"/>
  </p:sldIdLst>
  <p:sldSz cx="18288000" cy="10287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73725D-79BA-4A44-973E-6F60B523A01D}">
          <p14:sldIdLst>
            <p14:sldId id="271"/>
            <p14:sldId id="320"/>
            <p14:sldId id="259"/>
            <p14:sldId id="256"/>
            <p14:sldId id="323"/>
            <p14:sldId id="324"/>
            <p14:sldId id="325"/>
            <p14:sldId id="346"/>
            <p14:sldId id="326"/>
            <p14:sldId id="347"/>
            <p14:sldId id="348"/>
            <p14:sldId id="350"/>
            <p14:sldId id="349"/>
            <p14:sldId id="351"/>
            <p14:sldId id="352"/>
            <p14:sldId id="279"/>
            <p14:sldId id="345"/>
          </p14:sldIdLst>
        </p14:section>
        <p14:section name="Untitled Section" id="{2336CC5B-F269-42A4-86BA-CFD5BF63B6E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9D3F5"/>
    <a:srgbClr val="FBCD9C"/>
    <a:srgbClr val="FFF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33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86311-2F53-4AEC-8AD1-D96A5C225207}"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53EB4-3FB7-4AC7-84D6-D78E96AC3255}" type="slidenum">
              <a:rPr lang="en-US" smtClean="0"/>
              <a:t>‹#›</a:t>
            </a:fld>
            <a:endParaRPr lang="en-US"/>
          </a:p>
        </p:txBody>
      </p:sp>
    </p:spTree>
    <p:extLst>
      <p:ext uri="{BB962C8B-B14F-4D97-AF65-F5344CB8AC3E}">
        <p14:creationId xmlns:p14="http://schemas.microsoft.com/office/powerpoint/2010/main" val="269784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94.svg"/><Relationship Id="rId12" Type="http://schemas.openxmlformats.org/officeDocument/2006/relationships/image" Target="../media/image37.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5.svg"/><Relationship Id="rId15" Type="http://schemas.openxmlformats.org/officeDocument/2006/relationships/image" Target="../media/image8.png"/><Relationship Id="rId49" Type="http://schemas.openxmlformats.org/officeDocument/2006/relationships/image" Target="../media/image63.sv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29.svg"/><Relationship Id="rId14" Type="http://schemas.openxmlformats.org/officeDocument/2006/relationships/image" Target="../media/image96.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37.pn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62" Type="http://schemas.openxmlformats.org/officeDocument/2006/relationships/image" Target="../media/image39.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38.png"/><Relationship Id="rId5" Type="http://schemas.openxmlformats.org/officeDocument/2006/relationships/image" Target="../media/image133.sv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40.pn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62" Type="http://schemas.openxmlformats.org/officeDocument/2006/relationships/image" Target="../media/image41.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18.png"/><Relationship Id="rId44" Type="http://schemas.openxmlformats.org/officeDocument/2006/relationships/image" Target="../media/image12.png"/><Relationship Id="rId60" Type="http://schemas.openxmlformats.org/officeDocument/2006/relationships/image" Target="../media/image6.png"/><Relationship Id="rId10" Type="http://schemas.openxmlformats.org/officeDocument/2006/relationships/image" Target="../media/image31.sv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840.svg"/><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42.pn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04.svg"/><Relationship Id="rId3" Type="http://schemas.openxmlformats.org/officeDocument/2006/relationships/image" Target="../media/image98.svg"/><Relationship Id="rId7" Type="http://schemas.openxmlformats.org/officeDocument/2006/relationships/image" Target="../media/image102.svg"/><Relationship Id="rId17" Type="http://schemas.openxmlformats.org/officeDocument/2006/relationships/image" Target="../media/image108.svg"/><Relationship Id="rId2" Type="http://schemas.openxmlformats.org/officeDocument/2006/relationships/image" Target="../media/image43.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00.svg"/><Relationship Id="rId15" Type="http://schemas.openxmlformats.org/officeDocument/2006/relationships/image" Target="../media/image106.svg"/><Relationship Id="rId4" Type="http://schemas.openxmlformats.org/officeDocument/2006/relationships/image" Target="../media/image44.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94.svg"/><Relationship Id="rId12" Type="http://schemas.openxmlformats.org/officeDocument/2006/relationships/image" Target="../media/image37.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5.svg"/><Relationship Id="rId15" Type="http://schemas.openxmlformats.org/officeDocument/2006/relationships/image" Target="../media/image8.png"/><Relationship Id="rId49" Type="http://schemas.openxmlformats.org/officeDocument/2006/relationships/image" Target="../media/image63.sv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29.svg"/><Relationship Id="rId14" Type="http://schemas.openxmlformats.org/officeDocument/2006/relationships/image" Target="../media/image96.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12" Type="http://schemas.openxmlformats.org/officeDocument/2006/relationships/image" Target="../media/image33.svg"/><Relationship Id="rId2" Type="http://schemas.openxmlformats.org/officeDocument/2006/relationships/image" Target="../media/image11.png"/><Relationship Id="rId54" Type="http://schemas.openxmlformats.org/officeDocument/2006/relationships/image" Target="../media/image14.png"/><Relationship Id="rId62" Type="http://schemas.openxmlformats.org/officeDocument/2006/relationships/image" Target="../media/image18.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17.pn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image" Target="../media/image76.svg"/><Relationship Id="rId21" Type="http://schemas.openxmlformats.org/officeDocument/2006/relationships/image" Target="../media/image213.svg"/><Relationship Id="rId7" Type="http://schemas.openxmlformats.org/officeDocument/2006/relationships/image" Target="../media/image78.svg"/><Relationship Id="rId12" Type="http://schemas.openxmlformats.org/officeDocument/2006/relationships/image" Target="../media/image24.png"/><Relationship Id="rId17" Type="http://schemas.openxmlformats.org/officeDocument/2006/relationships/image" Target="../media/image9.svg"/><Relationship Id="rId2" Type="http://schemas.openxmlformats.org/officeDocument/2006/relationships/image" Target="../media/image19.png"/><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svg"/><Relationship Id="rId5" Type="http://schemas.openxmlformats.org/officeDocument/2006/relationships/image" Target="../media/image131.svg"/><Relationship Id="rId15" Type="http://schemas.openxmlformats.org/officeDocument/2006/relationships/image" Target="../media/image82.svg"/><Relationship Id="rId10" Type="http://schemas.openxmlformats.org/officeDocument/2006/relationships/image" Target="../media/image23.png"/><Relationship Id="rId19" Type="http://schemas.openxmlformats.org/officeDocument/2006/relationships/image" Target="../media/image84.svg"/><Relationship Id="rId4" Type="http://schemas.openxmlformats.org/officeDocument/2006/relationships/image" Target="../media/image20.png"/><Relationship Id="rId9" Type="http://schemas.openxmlformats.org/officeDocument/2006/relationships/image" Target="../media/image23.svg"/><Relationship Id="rId22" Type="http://schemas.openxmlformats.org/officeDocument/2006/relationships/image" Target="../media/image28.png"/><Relationship Id="rId27" Type="http://schemas.openxmlformats.org/officeDocument/2006/relationships/image" Target="../media/image710.sv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5.png"/><Relationship Id="rId18" Type="http://schemas.openxmlformats.org/officeDocument/2006/relationships/image" Target="../media/image15.svg"/><Relationship Id="rId3" Type="http://schemas.openxmlformats.org/officeDocument/2006/relationships/slideLayout" Target="../slideLayouts/slideLayout7.xml"/><Relationship Id="rId7" Type="http://schemas.openxmlformats.org/officeDocument/2006/relationships/image" Target="../media/image2.png"/><Relationship Id="rId12" Type="http://schemas.openxmlformats.org/officeDocument/2006/relationships/image" Target="../media/image9.svg"/><Relationship Id="rId17" Type="http://schemas.openxmlformats.org/officeDocument/2006/relationships/image" Target="../media/image8.png"/><Relationship Id="rId2" Type="http://schemas.openxmlformats.org/officeDocument/2006/relationships/audio" Target="../media/media1.mp3"/><Relationship Id="rId16" Type="http://schemas.openxmlformats.org/officeDocument/2006/relationships/image" Target="../media/image131.svg"/><Relationship Id="rId20" Type="http://schemas.openxmlformats.org/officeDocument/2006/relationships/image" Target="../media/image36.svg"/><Relationship Id="rId1" Type="http://schemas.microsoft.com/office/2007/relationships/media" Target="../media/media1.mp3"/><Relationship Id="rId6" Type="http://schemas.openxmlformats.org/officeDocument/2006/relationships/image" Target="../media/image3.svg"/><Relationship Id="rId11" Type="http://schemas.openxmlformats.org/officeDocument/2006/relationships/image" Target="../media/image30.png"/><Relationship Id="rId5" Type="http://schemas.openxmlformats.org/officeDocument/2006/relationships/image" Target="../media/image1.png"/><Relationship Id="rId15" Type="http://schemas.openxmlformats.org/officeDocument/2006/relationships/image" Target="../media/image20.png"/><Relationship Id="rId10" Type="http://schemas.openxmlformats.org/officeDocument/2006/relationships/image" Target="../media/image7.svg"/><Relationship Id="rId19"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11.png"/><Relationship Id="rId1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32.pn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33.pn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49" Type="http://schemas.openxmlformats.org/officeDocument/2006/relationships/image" Target="../media/image63.svg"/><Relationship Id="rId57" Type="http://schemas.openxmlformats.org/officeDocument/2006/relationships/image" Target="../media/image11.svg"/><Relationship Id="rId44" Type="http://schemas.openxmlformats.org/officeDocument/2006/relationships/image" Target="../media/image12.png"/><Relationship Id="rId60" Type="http://schemas.openxmlformats.org/officeDocument/2006/relationships/image" Target="../media/image34.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49" Type="http://schemas.openxmlformats.org/officeDocument/2006/relationships/image" Target="../media/image63.svg"/><Relationship Id="rId57" Type="http://schemas.openxmlformats.org/officeDocument/2006/relationships/image" Target="../media/image11.svg"/><Relationship Id="rId44" Type="http://schemas.openxmlformats.org/officeDocument/2006/relationships/image" Target="../media/image12.png"/><Relationship Id="rId60" Type="http://schemas.openxmlformats.org/officeDocument/2006/relationships/image" Target="../media/image35.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 Id="rId27" Type="http://schemas.openxmlformats.org/officeDocument/2006/relationships/image" Target="../media/image711.svg"/></Relationships>
</file>

<file path=ppt/slides/_rels/slide9.xml.rels><?xml version="1.0" encoding="UTF-8" standalone="yes"?>
<Relationships xmlns="http://schemas.openxmlformats.org/package/2006/relationships"><Relationship Id="rId8" Type="http://schemas.openxmlformats.org/officeDocument/2006/relationships/image" Target="../media/image290.svg"/><Relationship Id="rId3" Type="http://schemas.openxmlformats.org/officeDocument/2006/relationships/image" Target="../media/image7.svg"/><Relationship Id="rId50" Type="http://schemas.openxmlformats.org/officeDocument/2006/relationships/image" Target="../media/image13.png"/><Relationship Id="rId55" Type="http://schemas.openxmlformats.org/officeDocument/2006/relationships/image" Target="../media/image69.svg"/><Relationship Id="rId59" Type="http://schemas.openxmlformats.org/officeDocument/2006/relationships/image" Target="../media/image71.svg"/><Relationship Id="rId2" Type="http://schemas.openxmlformats.org/officeDocument/2006/relationships/image" Target="../media/image11.png"/><Relationship Id="rId54" Type="http://schemas.openxmlformats.org/officeDocument/2006/relationships/image" Target="../media/image14.png"/><Relationship Id="rId62" Type="http://schemas.openxmlformats.org/officeDocument/2006/relationships/image" Target="../media/image18.png"/><Relationship Id="rId1" Type="http://schemas.openxmlformats.org/officeDocument/2006/relationships/slideLayout" Target="../slideLayouts/slideLayout7.xml"/><Relationship Id="rId53" Type="http://schemas.openxmlformats.org/officeDocument/2006/relationships/image" Target="../media/image67.svg"/><Relationship Id="rId58" Type="http://schemas.openxmlformats.org/officeDocument/2006/relationships/image" Target="../media/image16.png"/><Relationship Id="rId11" Type="http://schemas.openxmlformats.org/officeDocument/2006/relationships/image" Target="../media/image37.svg"/><Relationship Id="rId49" Type="http://schemas.openxmlformats.org/officeDocument/2006/relationships/image" Target="../media/image63.svg"/><Relationship Id="rId57" Type="http://schemas.openxmlformats.org/officeDocument/2006/relationships/image" Target="../media/image11.svg"/><Relationship Id="rId61" Type="http://schemas.openxmlformats.org/officeDocument/2006/relationships/image" Target="../media/image36.png"/><Relationship Id="rId44" Type="http://schemas.openxmlformats.org/officeDocument/2006/relationships/image" Target="../media/image12.png"/><Relationship Id="rId60" Type="http://schemas.openxmlformats.org/officeDocument/2006/relationships/image" Target="../media/image6.png"/><Relationship Id="rId4" Type="http://schemas.openxmlformats.org/officeDocument/2006/relationships/image" Target="../media/image8.png"/><Relationship Id="rId43" Type="http://schemas.openxmlformats.org/officeDocument/2006/relationships/image" Target="../media/image15.svg"/><Relationship Id="rId5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99797">
            <a:off x="-3143391" y="3289039"/>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45734">
            <a:off x="16526576" y="3708032"/>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02178" y="1670295"/>
            <a:ext cx="14344330" cy="73796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42177">
            <a:off x="15042268" y="7976179"/>
            <a:ext cx="2160970" cy="1235959"/>
          </a:xfrm>
          <a:prstGeom prst="rect">
            <a:avLst/>
          </a:prstGeom>
        </p:spPr>
      </p:pic>
      <p:sp>
        <p:nvSpPr>
          <p:cNvPr id="6" name="TextBox 6"/>
          <p:cNvSpPr txBox="1"/>
          <p:nvPr/>
        </p:nvSpPr>
        <p:spPr>
          <a:xfrm>
            <a:off x="2096012" y="3573745"/>
            <a:ext cx="13756661" cy="3032048"/>
          </a:xfrm>
          <a:prstGeom prst="rect">
            <a:avLst/>
          </a:prstGeom>
        </p:spPr>
        <p:txBody>
          <a:bodyPr lIns="0" tIns="0" rIns="0" bIns="0" rtlCol="0" anchor="t">
            <a:spAutoFit/>
          </a:bodyPr>
          <a:lstStyle/>
          <a:p>
            <a:pPr algn="ctr">
              <a:lnSpc>
                <a:spcPct val="150000"/>
              </a:lnSpc>
            </a:pPr>
            <a:r>
              <a:rPr lang="en-US" sz="7000" b="1" smtClean="0">
                <a:latin typeface="Arial" panose="020B0604020202020204" pitchFamily="34" charset="0"/>
                <a:cs typeface="Arial" panose="020B0604020202020204" pitchFamily="34" charset="0"/>
              </a:rPr>
              <a:t>CHÀO MỪNG CÁC EM ĐẾN VỚI BUỔI HỌC NGÀY HÔM NAY!</a:t>
            </a:r>
            <a:endParaRPr lang="en-US" sz="7000" b="1">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70192" y="932739"/>
            <a:ext cx="3093073" cy="1769071"/>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92955">
            <a:off x="1700644" y="715865"/>
            <a:ext cx="1727685" cy="6125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81850">
            <a:off x="15736980" y="5407012"/>
            <a:ext cx="1148540" cy="1156954"/>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95222">
            <a:off x="3406102" y="8751292"/>
            <a:ext cx="3453731" cy="1130312"/>
          </a:xfrm>
          <a:prstGeom prst="rect">
            <a:avLst/>
          </a:prstGeom>
        </p:spPr>
      </p:pic>
      <p:pic>
        <p:nvPicPr>
          <p:cNvPr id="18" name="Picture 4"/>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l="47105"/>
          <a:stretch/>
        </p:blipFill>
        <p:spPr>
          <a:xfrm>
            <a:off x="1653502" y="1356609"/>
            <a:ext cx="1289303" cy="1928648"/>
          </a:xfrm>
          <a:prstGeom prst="rect">
            <a:avLst/>
          </a:prstGeom>
        </p:spPr>
      </p:pic>
      <p:pic>
        <p:nvPicPr>
          <p:cNvPr id="19" name="Picture 1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5738464" y="7430806"/>
            <a:ext cx="1012053" cy="1460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a:t>
            </a:r>
            <a:endParaRPr lang="en-US" sz="6000" b="1">
              <a:latin typeface="Arial" panose="020B0604020202020204" pitchFamily="34" charset="0"/>
              <a:cs typeface="Arial" panose="020B0604020202020204" pitchFamily="34" charset="0"/>
            </a:endParaRPr>
          </a:p>
        </p:txBody>
      </p:sp>
      <p:sp>
        <p:nvSpPr>
          <p:cNvPr id="15" name="TextBox 14"/>
          <p:cNvSpPr txBox="1"/>
          <p:nvPr/>
        </p:nvSpPr>
        <p:spPr>
          <a:xfrm>
            <a:off x="1333584" y="1966948"/>
            <a:ext cx="15688872" cy="861774"/>
          </a:xfrm>
          <a:prstGeom prst="rect">
            <a:avLst/>
          </a:prstGeom>
          <a:noFill/>
        </p:spPr>
        <p:txBody>
          <a:bodyPr wrap="square" rtlCol="0">
            <a:spAutoFit/>
          </a:bodyPr>
          <a:lstStyle/>
          <a:p>
            <a:r>
              <a:rPr lang="en-US" sz="5000" b="1" smtClean="0">
                <a:solidFill>
                  <a:srgbClr val="C00000"/>
                </a:solidFill>
                <a:latin typeface="Arial" panose="020B0604020202020204" pitchFamily="34" charset="0"/>
                <a:cs typeface="Arial" panose="020B0604020202020204" pitchFamily="34" charset="0"/>
              </a:rPr>
              <a:t>HĐ 2: </a:t>
            </a:r>
            <a:r>
              <a:rPr lang="en-US" sz="5000" smtClean="0">
                <a:solidFill>
                  <a:srgbClr val="C00000"/>
                </a:solidFill>
                <a:latin typeface="Arial" panose="020B0604020202020204" pitchFamily="34" charset="0"/>
                <a:cs typeface="Arial" panose="020B0604020202020204" pitchFamily="34" charset="0"/>
              </a:rPr>
              <a:t>Thao tác với nút cuộn chuột </a:t>
            </a:r>
            <a:endParaRPr lang="en-US" sz="5000">
              <a:solidFill>
                <a:srgbClr val="C00000"/>
              </a:solidFill>
              <a:latin typeface="Arial" panose="020B0604020202020204" pitchFamily="34" charset="0"/>
              <a:cs typeface="Arial" panose="020B0604020202020204" pitchFamily="34" charset="0"/>
            </a:endParaRPr>
          </a:p>
        </p:txBody>
      </p:sp>
      <p:pic>
        <p:nvPicPr>
          <p:cNvPr id="16" name="Picture 8"/>
          <p:cNvPicPr>
            <a:picLocks noChangeAspect="1"/>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97097" y="3312965"/>
            <a:ext cx="6172200" cy="5711856"/>
          </a:xfrm>
          <a:prstGeom prst="rect">
            <a:avLst/>
          </a:prstGeom>
        </p:spPr>
      </p:pic>
      <p:sp>
        <p:nvSpPr>
          <p:cNvPr id="3" name="Cloud Callout 2"/>
          <p:cNvSpPr/>
          <p:nvPr/>
        </p:nvSpPr>
        <p:spPr>
          <a:xfrm>
            <a:off x="7904195" y="2866628"/>
            <a:ext cx="9118261" cy="5247477"/>
          </a:xfrm>
          <a:prstGeom prst="cloudCallout">
            <a:avLst>
              <a:gd name="adj1" fmla="val -56993"/>
              <a:gd name="adj2" fmla="val 48518"/>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Phần mềm Mouse Skills không hướng dẫn em sử dụng nút cuộn chuột. Vậy em có muốn biết chức năng của nút này không?</a:t>
            </a:r>
            <a:endParaRPr lang="en-US" sz="3500">
              <a:solidFill>
                <a:schemeClr val="tx1"/>
              </a:solidFill>
            </a:endParaRPr>
          </a:p>
        </p:txBody>
      </p:sp>
    </p:spTree>
    <p:extLst>
      <p:ext uri="{BB962C8B-B14F-4D97-AF65-F5344CB8AC3E}">
        <p14:creationId xmlns:p14="http://schemas.microsoft.com/office/powerpoint/2010/main" val="23002937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a:t>
            </a:r>
            <a:endParaRPr lang="en-US" sz="6000" b="1">
              <a:latin typeface="Arial" panose="020B0604020202020204" pitchFamily="34" charset="0"/>
              <a:cs typeface="Arial" panose="020B0604020202020204" pitchFamily="34" charset="0"/>
            </a:endParaRPr>
          </a:p>
        </p:txBody>
      </p:sp>
      <p:sp>
        <p:nvSpPr>
          <p:cNvPr id="4" name="TextBox 3"/>
          <p:cNvSpPr txBox="1"/>
          <p:nvPr/>
        </p:nvSpPr>
        <p:spPr>
          <a:xfrm>
            <a:off x="1556352" y="1758704"/>
            <a:ext cx="15175294"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i="1" smtClean="0">
                <a:solidFill>
                  <a:srgbClr val="C00000"/>
                </a:solidFill>
                <a:latin typeface="Arial" panose="020B0604020202020204" pitchFamily="34" charset="0"/>
                <a:cs typeface="Arial" panose="020B0604020202020204" pitchFamily="34" charset="0"/>
              </a:rPr>
              <a:t>Em hãy làm theo các thao tác sau để khám phá chức năng của nút cuộn chuột:</a:t>
            </a:r>
            <a:endParaRPr lang="en-US" sz="4000" i="1">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61">
            <a:extLst>
              <a:ext uri="{28A0092B-C50C-407E-A947-70E740481C1C}">
                <a14:useLocalDpi xmlns:a14="http://schemas.microsoft.com/office/drawing/2010/main" val="0"/>
              </a:ext>
            </a:extLst>
          </a:blip>
          <a:srcRect l="70617" t="27355" r="7990" b="7235"/>
          <a:stretch/>
        </p:blipFill>
        <p:spPr>
          <a:xfrm>
            <a:off x="11543395" y="3098006"/>
            <a:ext cx="5234337" cy="4191000"/>
          </a:xfrm>
          <a:prstGeom prst="rect">
            <a:avLst/>
          </a:prstGeom>
        </p:spPr>
      </p:pic>
      <p:grpSp>
        <p:nvGrpSpPr>
          <p:cNvPr id="7" name="Group 6"/>
          <p:cNvGrpSpPr/>
          <p:nvPr/>
        </p:nvGrpSpPr>
        <p:grpSpPr>
          <a:xfrm>
            <a:off x="954779" y="3603562"/>
            <a:ext cx="10270084" cy="1453213"/>
            <a:chOff x="797278" y="4208187"/>
            <a:chExt cx="10270084" cy="1453213"/>
          </a:xfrm>
        </p:grpSpPr>
        <p:sp>
          <p:nvSpPr>
            <p:cNvPr id="6" name="Rounded Rectangle 5"/>
            <p:cNvSpPr/>
            <p:nvPr/>
          </p:nvSpPr>
          <p:spPr>
            <a:xfrm>
              <a:off x="1847162" y="4480609"/>
              <a:ext cx="9220200" cy="1141348"/>
            </a:xfrm>
            <a:prstGeom prst="roundRect">
              <a:avLst/>
            </a:prstGeom>
            <a:solidFill>
              <a:srgbClr val="FFCC66"/>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Mở một tệp trình chiếu </a:t>
              </a:r>
              <a:endParaRPr lang="en-US" sz="4000">
                <a:solidFill>
                  <a:schemeClr val="tx1"/>
                </a:solidFill>
                <a:latin typeface="Arial" panose="020B0604020202020204" pitchFamily="34" charset="0"/>
                <a:cs typeface="Arial" panose="020B0604020202020204" pitchFamily="34" charset="0"/>
              </a:endParaRPr>
            </a:p>
          </p:txBody>
        </p:sp>
        <p:pic>
          <p:nvPicPr>
            <p:cNvPr id="20" name="Picture 3"/>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97278" y="4208187"/>
              <a:ext cx="1453213" cy="1453213"/>
            </a:xfrm>
            <a:prstGeom prst="rect">
              <a:avLst/>
            </a:prstGeom>
          </p:spPr>
        </p:pic>
      </p:grpSp>
      <p:grpSp>
        <p:nvGrpSpPr>
          <p:cNvPr id="8" name="Group 7"/>
          <p:cNvGrpSpPr/>
          <p:nvPr/>
        </p:nvGrpSpPr>
        <p:grpSpPr>
          <a:xfrm>
            <a:off x="778092" y="5490539"/>
            <a:ext cx="10446771" cy="1752599"/>
            <a:chOff x="620591" y="6276923"/>
            <a:chExt cx="10446771" cy="1752599"/>
          </a:xfrm>
        </p:grpSpPr>
        <p:sp>
          <p:nvSpPr>
            <p:cNvPr id="17" name="Rounded Rectangle 16"/>
            <p:cNvSpPr/>
            <p:nvPr/>
          </p:nvSpPr>
          <p:spPr>
            <a:xfrm>
              <a:off x="1847162" y="6276923"/>
              <a:ext cx="9220200" cy="1752599"/>
            </a:xfrm>
            <a:prstGeom prst="roundRect">
              <a:avLst/>
            </a:prstGeom>
            <a:solidFill>
              <a:srgbClr val="FFCC66"/>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smtClean="0">
                  <a:solidFill>
                    <a:schemeClr val="tx1"/>
                  </a:solidFill>
                  <a:cs typeface="Arial" panose="020B0604020202020204" pitchFamily="34" charset="0"/>
                </a:rPr>
                <a:t>Đặt </a:t>
              </a:r>
              <a:r>
                <a:rPr lang="vi-VN" sz="3700">
                  <a:solidFill>
                    <a:schemeClr val="tx1"/>
                  </a:solidFill>
                  <a:cs typeface="Arial" panose="020B0604020202020204" pitchFamily="34" charset="0"/>
                </a:rPr>
                <a:t>ngón tay trỏ của em lên nút cuộn và cuộn nút xuống dưới, rồi lên trên (Hình </a:t>
              </a:r>
              <a:r>
                <a:rPr lang="vi-VN" sz="3700">
                  <a:solidFill>
                    <a:schemeClr val="tx1"/>
                  </a:solidFill>
                  <a:cs typeface="Arial" panose="020B0604020202020204" pitchFamily="34" charset="0"/>
                </a:rPr>
                <a:t>2</a:t>
              </a:r>
              <a:r>
                <a:rPr lang="vi-VN" sz="3700" smtClean="0">
                  <a:solidFill>
                    <a:schemeClr val="tx1"/>
                  </a:solidFill>
                  <a:cs typeface="Arial" panose="020B0604020202020204" pitchFamily="34" charset="0"/>
                </a:rPr>
                <a:t>)</a:t>
              </a:r>
              <a:endParaRPr lang="en-US" sz="3700">
                <a:solidFill>
                  <a:schemeClr val="tx1"/>
                </a:solidFill>
                <a:latin typeface="Arial" panose="020B0604020202020204" pitchFamily="34" charset="0"/>
                <a:cs typeface="Arial" panose="020B0604020202020204" pitchFamily="34" charset="0"/>
              </a:endParaRPr>
            </a:p>
          </p:txBody>
        </p:sp>
        <p:pic>
          <p:nvPicPr>
            <p:cNvPr id="21" name="Picture 3"/>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0591" y="6319415"/>
              <a:ext cx="1453213" cy="1453213"/>
            </a:xfrm>
            <a:prstGeom prst="rect">
              <a:avLst/>
            </a:prstGeom>
          </p:spPr>
        </p:pic>
      </p:grpSp>
      <p:sp>
        <p:nvSpPr>
          <p:cNvPr id="9" name="Right Arrow 8"/>
          <p:cNvSpPr/>
          <p:nvPr/>
        </p:nvSpPr>
        <p:spPr>
          <a:xfrm>
            <a:off x="1800011" y="8032372"/>
            <a:ext cx="1113663" cy="78541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08196" y="7455581"/>
            <a:ext cx="12822770" cy="1824923"/>
          </a:xfrm>
          <a:prstGeom prst="rect">
            <a:avLst/>
          </a:prstGeom>
          <a:noFill/>
        </p:spPr>
        <p:txBody>
          <a:bodyPr wrap="square" rtlCol="0">
            <a:spAutoFit/>
          </a:bodyPr>
          <a:lstStyle/>
          <a:p>
            <a:pPr algn="just">
              <a:lnSpc>
                <a:spcPct val="150000"/>
              </a:lnSpc>
            </a:pPr>
            <a:r>
              <a:rPr lang="en-US" sz="4000" i="1">
                <a:solidFill>
                  <a:srgbClr val="C00000"/>
                </a:solidFill>
                <a:latin typeface="Arial" panose="020B0604020202020204" pitchFamily="34" charset="0"/>
                <a:cs typeface="Arial" panose="020B0604020202020204" pitchFamily="34" charset="0"/>
              </a:rPr>
              <a:t>Sau đó hãy trình bày cho thầy, cô và các bạn biết em đã thấy điều gì.</a:t>
            </a:r>
            <a:endParaRPr lang="en-US" sz="4000" i="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1520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a:t>
            </a:r>
            <a:endParaRPr lang="en-US" sz="6000" b="1">
              <a:latin typeface="Arial" panose="020B0604020202020204" pitchFamily="34" charset="0"/>
              <a:cs typeface="Arial" panose="020B0604020202020204" pitchFamily="34" charset="0"/>
            </a:endParaRPr>
          </a:p>
        </p:txBody>
      </p:sp>
      <p:pic>
        <p:nvPicPr>
          <p:cNvPr id="22" name="Picture 2"/>
          <p:cNvPicPr>
            <a:picLocks noChangeAspect="1"/>
          </p:cNvPicPr>
          <p:nvPr/>
        </p:nvPicPr>
        <p:blipFill>
          <a:blip r:embed="rId61"/>
          <a:srcRect/>
          <a:stretch>
            <a:fillRect/>
          </a:stretch>
        </p:blipFill>
        <p:spPr>
          <a:xfrm>
            <a:off x="1084597" y="2584694"/>
            <a:ext cx="7983203" cy="5857676"/>
          </a:xfrm>
          <a:prstGeom prst="rect">
            <a:avLst/>
          </a:prstGeom>
        </p:spPr>
      </p:pic>
      <p:sp>
        <p:nvSpPr>
          <p:cNvPr id="3" name="Rounded Rectangular Callout 2"/>
          <p:cNvSpPr/>
          <p:nvPr/>
        </p:nvSpPr>
        <p:spPr>
          <a:xfrm>
            <a:off x="9192538" y="2635432"/>
            <a:ext cx="7396225" cy="5671963"/>
          </a:xfrm>
          <a:prstGeom prst="wedgeRoundRectCallout">
            <a:avLst>
              <a:gd name="adj1" fmla="val -56209"/>
              <a:gd name="adj2" fmla="val 2874"/>
              <a:gd name="adj3" fmla="val 16667"/>
            </a:avLst>
          </a:prstGeom>
          <a:solidFill>
            <a:schemeClr val="accent4">
              <a:lumMod val="20000"/>
              <a:lumOff val="80000"/>
            </a:schemeClr>
          </a:solidFill>
          <a:ln w="571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Khi em thao tác với nút cuộn chuột: cuộn nút xuống dưới, rồi lên trên thì trang trình chiếu của em cũng di chuyển xuống dưới hoặc lên trên.</a:t>
            </a:r>
            <a:endParaRPr lang="en-US" sz="4000">
              <a:solidFill>
                <a:schemeClr val="tx1"/>
              </a:solidFill>
            </a:endParaRPr>
          </a:p>
        </p:txBody>
      </p:sp>
    </p:spTree>
    <p:extLst>
      <p:ext uri="{BB962C8B-B14F-4D97-AF65-F5344CB8AC3E}">
        <p14:creationId xmlns:p14="http://schemas.microsoft.com/office/powerpoint/2010/main" val="41641434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3" name="TextBox 2"/>
          <p:cNvSpPr txBox="1"/>
          <p:nvPr/>
        </p:nvSpPr>
        <p:spPr>
          <a:xfrm>
            <a:off x="1661471" y="1932651"/>
            <a:ext cx="14965056" cy="3166824"/>
          </a:xfrm>
          <a:prstGeom prst="roundRect">
            <a:avLst/>
          </a:prstGeom>
          <a:ln w="38100">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Các em hãy thực hiện thao tác sau: </a:t>
            </a:r>
            <a:r>
              <a:rPr lang="en-US" sz="4000">
                <a:latin typeface="Arial" panose="020B0604020202020204" pitchFamily="34" charset="0"/>
                <a:cs typeface="Arial" panose="020B0604020202020204" pitchFamily="34" charset="0"/>
              </a:rPr>
              <a:t>“Nhấn nhanh nút chuột trái hai lần rồi thả ngón tay ra ngay” là mô tả thao tác nào với chuột máy tính?</a:t>
            </a:r>
            <a:endParaRPr lang="en-US" sz="4000">
              <a:latin typeface="Arial" panose="020B0604020202020204" pitchFamily="34" charset="0"/>
              <a:cs typeface="Arial" panose="020B0604020202020204" pitchFamily="34" charset="0"/>
            </a:endParaRPr>
          </a:p>
        </p:txBody>
      </p:sp>
      <p:sp>
        <p:nvSpPr>
          <p:cNvPr id="9" name="TextBox 8"/>
          <p:cNvSpPr txBox="1"/>
          <p:nvPr/>
        </p:nvSpPr>
        <p:spPr>
          <a:xfrm>
            <a:off x="2850920" y="5763545"/>
            <a:ext cx="8930326" cy="2748253"/>
          </a:xfrm>
          <a:prstGeom prst="rect">
            <a:avLst/>
          </a:prstGeom>
          <a:noFill/>
        </p:spPr>
        <p:txBody>
          <a:bodyPr wrap="square" rtlCol="0">
            <a:spAutoFit/>
          </a:bodyPr>
          <a:lstStyle/>
          <a:p>
            <a:pPr algn="just">
              <a:lnSpc>
                <a:spcPct val="150000"/>
              </a:lnSpc>
            </a:pPr>
            <a:r>
              <a:rPr lang="en-US" sz="4000" i="1">
                <a:solidFill>
                  <a:srgbClr val="C00000"/>
                </a:solidFill>
                <a:latin typeface="Arial" panose="020B0604020202020204" pitchFamily="34" charset="0"/>
                <a:cs typeface="Arial" panose="020B0604020202020204" pitchFamily="34" charset="0"/>
              </a:rPr>
              <a:t>Nhấn nhanh nút chuột trái hai lần rồi thả ngón tay ra ngay là mô tả của thao tác nháy đúp </a:t>
            </a:r>
            <a:r>
              <a:rPr lang="en-US" sz="4000" i="1">
                <a:solidFill>
                  <a:srgbClr val="C00000"/>
                </a:solidFill>
                <a:latin typeface="Arial" panose="020B0604020202020204" pitchFamily="34" charset="0"/>
                <a:cs typeface="Arial" panose="020B0604020202020204" pitchFamily="34" charset="0"/>
              </a:rPr>
              <a:t>chuột</a:t>
            </a:r>
            <a:r>
              <a:rPr lang="en-US" sz="4000" i="1" smtClean="0">
                <a:solidFill>
                  <a:srgbClr val="C00000"/>
                </a:solidFill>
                <a:latin typeface="Arial" panose="020B0604020202020204" pitchFamily="34" charset="0"/>
                <a:cs typeface="Arial" panose="020B0604020202020204" pitchFamily="34" charset="0"/>
              </a:rPr>
              <a:t>.</a:t>
            </a:r>
            <a:endParaRPr lang="en-US" sz="4000" i="1">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61">
            <a:extLst>
              <a:ext uri="{28A0092B-C50C-407E-A947-70E740481C1C}">
                <a14:useLocalDpi xmlns:a14="http://schemas.microsoft.com/office/drawing/2010/main" val="0"/>
              </a:ext>
            </a:extLst>
          </a:blip>
          <a:srcRect l="15200" t="27548" r="19200" b="22853"/>
          <a:stretch/>
        </p:blipFill>
        <p:spPr>
          <a:xfrm>
            <a:off x="1235686" y="6658439"/>
            <a:ext cx="1759308" cy="1330208"/>
          </a:xfrm>
          <a:prstGeom prst="rect">
            <a:avLst/>
          </a:prstGeom>
        </p:spPr>
      </p:pic>
      <p:pic>
        <p:nvPicPr>
          <p:cNvPr id="23" name="Picture 6"/>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715409" y="4212492"/>
            <a:ext cx="3553830" cy="5549247"/>
          </a:xfrm>
          <a:prstGeom prst="rect">
            <a:avLst/>
          </a:prstGeom>
        </p:spPr>
      </p:pic>
    </p:spTree>
    <p:extLst>
      <p:ext uri="{BB962C8B-B14F-4D97-AF65-F5344CB8AC3E}">
        <p14:creationId xmlns:p14="http://schemas.microsoft.com/office/powerpoint/2010/main" val="23058014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ppt_x"/>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3"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4" name="TextBox 3"/>
          <p:cNvSpPr txBox="1"/>
          <p:nvPr/>
        </p:nvSpPr>
        <p:spPr>
          <a:xfrm>
            <a:off x="1403510" y="2001929"/>
            <a:ext cx="15480978" cy="2145268"/>
          </a:xfrm>
          <a:prstGeom prst="roundRect">
            <a:avLst/>
          </a:prstGeom>
          <a:solidFill>
            <a:schemeClr val="accent6">
              <a:lumMod val="20000"/>
              <a:lumOff val="80000"/>
            </a:schemeClr>
          </a:solidFill>
          <a:ln w="38100">
            <a:solidFill>
              <a:schemeClr val="accent6">
                <a:lumMod val="75000"/>
              </a:schemeClr>
            </a:solidFill>
          </a:ln>
        </p:spPr>
        <p:txBody>
          <a:bodyPr wrap="square" rtlCol="0">
            <a:spAutoFit/>
          </a:bodyPr>
          <a:lstStyle/>
          <a:p>
            <a:pPr marL="571500" indent="-571500" algn="just">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Khi em cuộn nút cuộn chuột xuống dưới, màn hình làm việc sẽ thay đổi như thế </a:t>
            </a:r>
            <a:r>
              <a:rPr lang="en-US" sz="4000">
                <a:latin typeface="Arial" panose="020B0604020202020204" pitchFamily="34" charset="0"/>
                <a:cs typeface="Arial" panose="020B0604020202020204" pitchFamily="34" charset="0"/>
              </a:rPr>
              <a:t>nào</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5" name="Flowchart: Terminator 4"/>
          <p:cNvSpPr/>
          <p:nvPr/>
        </p:nvSpPr>
        <p:spPr>
          <a:xfrm>
            <a:off x="2630179" y="4893042"/>
            <a:ext cx="5562600" cy="1143000"/>
          </a:xfrm>
          <a:prstGeom prst="flowChartTerminator">
            <a:avLst/>
          </a:prstGeom>
          <a:solidFill>
            <a:schemeClr val="accent1">
              <a:lumMod val="40000"/>
              <a:lumOff val="6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1. </a:t>
            </a:r>
            <a:r>
              <a:rPr lang="en-US" sz="4000">
                <a:solidFill>
                  <a:schemeClr val="tx1"/>
                </a:solidFill>
                <a:latin typeface="Arial" panose="020B0604020202020204" pitchFamily="34" charset="0"/>
                <a:cs typeface="Arial" panose="020B0604020202020204" pitchFamily="34" charset="0"/>
              </a:rPr>
              <a:t>Sang </a:t>
            </a:r>
            <a:r>
              <a:rPr lang="en-US" sz="4000" smtClean="0">
                <a:solidFill>
                  <a:schemeClr val="tx1"/>
                </a:solidFill>
                <a:latin typeface="Arial" panose="020B0604020202020204" pitchFamily="34" charset="0"/>
                <a:cs typeface="Arial" panose="020B0604020202020204" pitchFamily="34" charset="0"/>
              </a:rPr>
              <a:t>trái </a:t>
            </a:r>
            <a:endParaRPr lang="en-US" sz="4000">
              <a:solidFill>
                <a:schemeClr val="tx1"/>
              </a:solidFill>
              <a:latin typeface="Arial" panose="020B0604020202020204" pitchFamily="34" charset="0"/>
              <a:cs typeface="Arial" panose="020B0604020202020204" pitchFamily="34" charset="0"/>
            </a:endParaRPr>
          </a:p>
        </p:txBody>
      </p:sp>
      <p:sp>
        <p:nvSpPr>
          <p:cNvPr id="17" name="Flowchart: Terminator 16"/>
          <p:cNvSpPr/>
          <p:nvPr/>
        </p:nvSpPr>
        <p:spPr>
          <a:xfrm>
            <a:off x="10058400" y="4893042"/>
            <a:ext cx="5562600" cy="1143000"/>
          </a:xfrm>
          <a:prstGeom prst="flowChartTerminator">
            <a:avLst/>
          </a:prstGeom>
          <a:solidFill>
            <a:schemeClr val="accent1">
              <a:lumMod val="40000"/>
              <a:lumOff val="6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2. Sang phải</a:t>
            </a:r>
            <a:endParaRPr lang="en-US" sz="4000">
              <a:solidFill>
                <a:schemeClr val="tx1"/>
              </a:solidFill>
              <a:latin typeface="Arial" panose="020B0604020202020204" pitchFamily="34" charset="0"/>
              <a:cs typeface="Arial" panose="020B0604020202020204" pitchFamily="34" charset="0"/>
            </a:endParaRPr>
          </a:p>
        </p:txBody>
      </p:sp>
      <p:sp>
        <p:nvSpPr>
          <p:cNvPr id="19" name="Flowchart: Terminator 18"/>
          <p:cNvSpPr/>
          <p:nvPr/>
        </p:nvSpPr>
        <p:spPr>
          <a:xfrm>
            <a:off x="2630179" y="7107745"/>
            <a:ext cx="5562600" cy="1143000"/>
          </a:xfrm>
          <a:prstGeom prst="flowChartTerminator">
            <a:avLst/>
          </a:prstGeom>
          <a:solidFill>
            <a:schemeClr val="accent1">
              <a:lumMod val="40000"/>
              <a:lumOff val="6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3. Lên trên </a:t>
            </a:r>
            <a:endParaRPr lang="en-US" sz="4000">
              <a:solidFill>
                <a:schemeClr val="tx1"/>
              </a:solidFill>
              <a:latin typeface="Arial" panose="020B0604020202020204" pitchFamily="34" charset="0"/>
              <a:cs typeface="Arial" panose="020B0604020202020204" pitchFamily="34" charset="0"/>
            </a:endParaRPr>
          </a:p>
        </p:txBody>
      </p:sp>
      <p:sp>
        <p:nvSpPr>
          <p:cNvPr id="20" name="Flowchart: Terminator 19"/>
          <p:cNvSpPr/>
          <p:nvPr/>
        </p:nvSpPr>
        <p:spPr>
          <a:xfrm>
            <a:off x="10058400" y="7040697"/>
            <a:ext cx="5562600" cy="1143000"/>
          </a:xfrm>
          <a:prstGeom prst="flowChartTerminator">
            <a:avLst/>
          </a:prstGeom>
          <a:solidFill>
            <a:schemeClr val="accent1">
              <a:lumMod val="40000"/>
              <a:lumOff val="6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smtClean="0">
                <a:solidFill>
                  <a:schemeClr val="tx1"/>
                </a:solidFill>
                <a:cs typeface="Arial" panose="020B0604020202020204" pitchFamily="34" charset="0"/>
              </a:rPr>
              <a:t>4</a:t>
            </a:r>
            <a:r>
              <a:rPr lang="en-US" sz="4000" smtClean="0">
                <a:solidFill>
                  <a:schemeClr val="tx1"/>
                </a:solidFill>
                <a:cs typeface="Arial" panose="020B0604020202020204" pitchFamily="34" charset="0"/>
              </a:rPr>
              <a:t>. </a:t>
            </a:r>
            <a:r>
              <a:rPr lang="vi-VN" sz="4000" smtClean="0">
                <a:solidFill>
                  <a:schemeClr val="tx1"/>
                </a:solidFill>
                <a:cs typeface="Arial" panose="020B0604020202020204" pitchFamily="34" charset="0"/>
              </a:rPr>
              <a:t>Xuống dưới</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4668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9"/>
                                        </p:tgtEl>
                                        <p:attrNameLst>
                                          <p:attrName>fillcolor</p:attrName>
                                        </p:attrNameLst>
                                      </p:cBhvr>
                                      <p:to>
                                        <a:srgbClr val="92D050"/>
                                      </p:to>
                                    </p:animClr>
                                    <p:set>
                                      <p:cBhvr>
                                        <p:cTn id="26" dur="2000" fill="hold"/>
                                        <p:tgtEl>
                                          <p:spTgt spid="19"/>
                                        </p:tgtEl>
                                        <p:attrNameLst>
                                          <p:attrName>fill.type</p:attrName>
                                        </p:attrNameLst>
                                      </p:cBhvr>
                                      <p:to>
                                        <p:strVal val="solid"/>
                                      </p:to>
                                    </p:set>
                                    <p:set>
                                      <p:cBhvr>
                                        <p:cTn id="27"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3" name="TextBox 2"/>
          <p:cNvSpPr txBox="1"/>
          <p:nvPr/>
        </p:nvSpPr>
        <p:spPr>
          <a:xfrm>
            <a:off x="4610099" y="2231260"/>
            <a:ext cx="9067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Trò chơi “Thử tài nhanh tay” </a:t>
            </a:r>
            <a:endParaRPr lang="en-US" sz="5000" b="1">
              <a:latin typeface="Arial" panose="020B0604020202020204" pitchFamily="34" charset="0"/>
              <a:cs typeface="Arial" panose="020B0604020202020204" pitchFamily="34" charset="0"/>
            </a:endParaRPr>
          </a:p>
        </p:txBody>
      </p:sp>
      <p:sp>
        <p:nvSpPr>
          <p:cNvPr id="6" name="TextBox 5"/>
          <p:cNvSpPr txBox="1"/>
          <p:nvPr/>
        </p:nvSpPr>
        <p:spPr>
          <a:xfrm>
            <a:off x="1794931" y="3611138"/>
            <a:ext cx="8839200" cy="5209937"/>
          </a:xfrm>
          <a:prstGeom prst="roundRect">
            <a:avLst/>
          </a:prstGeom>
          <a:ln w="57150">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4000" b="1" smtClean="0">
                <a:latin typeface="Arial" panose="020B0604020202020204" pitchFamily="34" charset="0"/>
                <a:cs typeface="Arial" panose="020B0604020202020204" pitchFamily="34" charset="0"/>
              </a:rPr>
              <a:t>Luật chơi: </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Hai bạn sử dụng chuột để kích hoạt phần mềm trình chiếu.</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Ai thực hiện thao tác đó nhanh hơn thì chiến thắng. </a:t>
            </a:r>
            <a:endParaRPr lang="en-US" sz="4000">
              <a:latin typeface="Arial" panose="020B0604020202020204" pitchFamily="34" charset="0"/>
              <a:cs typeface="Arial" panose="020B0604020202020204" pitchFamily="34" charset="0"/>
            </a:endParaRPr>
          </a:p>
        </p:txBody>
      </p:sp>
      <p:pic>
        <p:nvPicPr>
          <p:cNvPr id="18" name="Picture 5"/>
          <p:cNvPicPr>
            <a:picLocks noChangeAspect="1"/>
          </p:cNvPicPr>
          <p:nvPr/>
        </p:nvPicPr>
        <p:blipFill>
          <a:blip r:embed="rId61"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816574" y="3780093"/>
            <a:ext cx="5722650" cy="5729812"/>
          </a:xfrm>
          <a:prstGeom prst="rect">
            <a:avLst/>
          </a:prstGeom>
        </p:spPr>
      </p:pic>
    </p:spTree>
    <p:extLst>
      <p:ext uri="{BB962C8B-B14F-4D97-AF65-F5344CB8AC3E}">
        <p14:creationId xmlns:p14="http://schemas.microsoft.com/office/powerpoint/2010/main" val="7639226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ppt_x"/>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3"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8778">
            <a:off x="14167244" y="5036858"/>
            <a:ext cx="3970995" cy="506666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78009">
            <a:off x="-727684" y="3169375"/>
            <a:ext cx="3970995" cy="506666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2177">
            <a:off x="15082914" y="7868794"/>
            <a:ext cx="2160970" cy="1235959"/>
          </a:xfrm>
          <a:prstGeom prst="rect">
            <a:avLst/>
          </a:prstGeom>
        </p:spPr>
      </p:pic>
      <p:sp>
        <p:nvSpPr>
          <p:cNvPr id="6" name="TextBox 6"/>
          <p:cNvSpPr txBox="1"/>
          <p:nvPr/>
        </p:nvSpPr>
        <p:spPr>
          <a:xfrm>
            <a:off x="2265669" y="1624708"/>
            <a:ext cx="13756661" cy="1136978"/>
          </a:xfrm>
          <a:prstGeom prst="rect">
            <a:avLst/>
          </a:prstGeom>
        </p:spPr>
        <p:txBody>
          <a:bodyPr lIns="0" tIns="0" rIns="0" bIns="0" rtlCol="0" anchor="t">
            <a:spAutoFit/>
          </a:bodyPr>
          <a:lstStyle/>
          <a:p>
            <a:pPr algn="ctr">
              <a:lnSpc>
                <a:spcPts val="9999"/>
              </a:lnSpc>
            </a:pPr>
            <a:r>
              <a:rPr lang="en-US" sz="6000" b="1" smtClean="0">
                <a:solidFill>
                  <a:srgbClr val="000000"/>
                </a:solidFill>
                <a:latin typeface="Arial" panose="020B0604020202020204" pitchFamily="34" charset="0"/>
                <a:cs typeface="Arial" panose="020B0604020202020204" pitchFamily="34" charset="0"/>
              </a:rPr>
              <a:t>HƯỚNG DẪN VỀ NHÀ </a:t>
            </a:r>
            <a:endParaRPr lang="en-US" sz="6000" b="1">
              <a:solidFill>
                <a:srgbClr val="0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85860">
            <a:off x="825576" y="5150008"/>
            <a:ext cx="2617820" cy="283028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306233">
            <a:off x="12532323" y="457513"/>
            <a:ext cx="1288231" cy="1297668"/>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285787">
            <a:off x="3574196" y="8272552"/>
            <a:ext cx="1907708" cy="1873022"/>
          </a:xfrm>
          <a:prstGeom prst="rect">
            <a:avLst/>
          </a:prstGeom>
        </p:spPr>
      </p:pic>
      <p:sp>
        <p:nvSpPr>
          <p:cNvPr id="19" name="TextBox 18"/>
          <p:cNvSpPr txBox="1"/>
          <p:nvPr/>
        </p:nvSpPr>
        <p:spPr>
          <a:xfrm>
            <a:off x="3767104" y="3073791"/>
            <a:ext cx="10668000" cy="470898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Các em ôn tập lại nội dung của bài học ngày hôm nay</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Hoàn thành các nhiệm vụ được giao</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Soạn </a:t>
            </a:r>
            <a:r>
              <a:rPr lang="en-US" sz="4000" smtClean="0">
                <a:latin typeface="Arial" panose="020B0604020202020204" pitchFamily="34" charset="0"/>
                <a:cs typeface="Arial" panose="020B0604020202020204" pitchFamily="34" charset="0"/>
              </a:rPr>
              <a:t>bài mới, </a:t>
            </a:r>
            <a:r>
              <a:rPr lang="en-US" sz="4000" b="1" i="1" smtClean="0">
                <a:latin typeface="Arial" panose="020B0604020202020204" pitchFamily="34" charset="0"/>
                <a:cs typeface="Arial" panose="020B0604020202020204" pitchFamily="34" charset="0"/>
              </a:rPr>
              <a:t>Bài </a:t>
            </a:r>
            <a:r>
              <a:rPr lang="en-US" sz="4000" b="1" i="1" smtClean="0">
                <a:latin typeface="Arial" panose="020B0604020202020204" pitchFamily="34" charset="0"/>
                <a:cs typeface="Arial" panose="020B0604020202020204" pitchFamily="34" charset="0"/>
              </a:rPr>
              <a:t>2. Em luyện tập sử dụng chuột</a:t>
            </a:r>
            <a:endParaRPr lang="en-US" sz="4000" b="1" i="1">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99797">
            <a:off x="-3143391" y="3289039"/>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45734">
            <a:off x="16526576" y="3708032"/>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02178" y="1670295"/>
            <a:ext cx="14344330" cy="737961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42177">
            <a:off x="15042268" y="7976179"/>
            <a:ext cx="2160970" cy="1235959"/>
          </a:xfrm>
          <a:prstGeom prst="rect">
            <a:avLst/>
          </a:prstGeom>
        </p:spPr>
      </p:pic>
      <p:sp>
        <p:nvSpPr>
          <p:cNvPr id="6" name="TextBox 6"/>
          <p:cNvSpPr txBox="1"/>
          <p:nvPr/>
        </p:nvSpPr>
        <p:spPr>
          <a:xfrm>
            <a:off x="2096012" y="3573745"/>
            <a:ext cx="13756661" cy="3231654"/>
          </a:xfrm>
          <a:prstGeom prst="rect">
            <a:avLst/>
          </a:prstGeom>
        </p:spPr>
        <p:txBody>
          <a:bodyPr lIns="0" tIns="0" rIns="0" bIns="0" rtlCol="0" anchor="t">
            <a:spAutoFit/>
          </a:bodyPr>
          <a:lstStyle/>
          <a:p>
            <a:pPr algn="ctr">
              <a:lnSpc>
                <a:spcPct val="150000"/>
              </a:lnSpc>
            </a:pPr>
            <a:r>
              <a:rPr lang="en-US" sz="7000" b="1" smtClean="0">
                <a:latin typeface="Arial" panose="020B0604020202020204" pitchFamily="34" charset="0"/>
                <a:cs typeface="Arial" panose="020B0604020202020204" pitchFamily="34" charset="0"/>
              </a:rPr>
              <a:t>CẢM ƠN CÁC EM ĐÃ CHÚ Ý LẮNG NGHE BÀI GIẢNG!</a:t>
            </a:r>
            <a:endParaRPr lang="en-US" sz="7000" b="1">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70192" y="932739"/>
            <a:ext cx="3093073" cy="1769071"/>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92955">
            <a:off x="1700644" y="715865"/>
            <a:ext cx="1727685" cy="6125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81850">
            <a:off x="15736980" y="5407012"/>
            <a:ext cx="1148540" cy="1156954"/>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95222">
            <a:off x="3406102" y="8751292"/>
            <a:ext cx="3453731" cy="1130312"/>
          </a:xfrm>
          <a:prstGeom prst="rect">
            <a:avLst/>
          </a:prstGeom>
        </p:spPr>
      </p:pic>
      <p:pic>
        <p:nvPicPr>
          <p:cNvPr id="18" name="Picture 4"/>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l="47105"/>
          <a:stretch/>
        </p:blipFill>
        <p:spPr>
          <a:xfrm>
            <a:off x="1653502" y="1356609"/>
            <a:ext cx="1289303" cy="1928648"/>
          </a:xfrm>
          <a:prstGeom prst="rect">
            <a:avLst/>
          </a:prstGeom>
        </p:spPr>
      </p:pic>
      <p:pic>
        <p:nvPicPr>
          <p:cNvPr id="19" name="Picture 1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5738464" y="7430806"/>
            <a:ext cx="1012053" cy="1460968"/>
          </a:xfrm>
          <a:prstGeom prst="rect">
            <a:avLst/>
          </a:prstGeom>
        </p:spPr>
      </p:pic>
    </p:spTree>
    <p:extLst>
      <p:ext uri="{BB962C8B-B14F-4D97-AF65-F5344CB8AC3E}">
        <p14:creationId xmlns:p14="http://schemas.microsoft.com/office/powerpoint/2010/main" val="32594957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3" name="Cloud Callout 2"/>
          <p:cNvSpPr/>
          <p:nvPr/>
        </p:nvSpPr>
        <p:spPr>
          <a:xfrm>
            <a:off x="1225053" y="2336693"/>
            <a:ext cx="10591800" cy="4748142"/>
          </a:xfrm>
          <a:prstGeom prst="cloudCallout">
            <a:avLst>
              <a:gd name="adj1" fmla="val -63195"/>
              <a:gd name="adj2" fmla="val 60709"/>
            </a:avLst>
          </a:prstGeom>
          <a:solidFill>
            <a:schemeClr val="accent5">
              <a:lumMod val="20000"/>
              <a:lumOff val="80000"/>
            </a:schemeClr>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a:solidFill>
                  <a:schemeClr val="tx1"/>
                </a:solidFill>
              </a:rPr>
              <a:t>Khi học sử dụng máy tính, em đã sử dụng chuột. Nhưng em đã thao tác thành thạo với chuột chưa?</a:t>
            </a:r>
            <a:endParaRPr lang="en-US" sz="4000">
              <a:solidFill>
                <a:schemeClr val="tx1"/>
              </a:solidFill>
            </a:endParaRPr>
          </a:p>
        </p:txBody>
      </p:sp>
      <p:pic>
        <p:nvPicPr>
          <p:cNvPr id="15" name="Picture 7"/>
          <p:cNvPicPr>
            <a:picLocks noChangeAspect="1"/>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017729" y="4833044"/>
            <a:ext cx="7185674" cy="4661706"/>
          </a:xfrm>
          <a:prstGeom prst="rect">
            <a:avLst/>
          </a:prstGeom>
        </p:spPr>
      </p:pic>
      <p:pic>
        <p:nvPicPr>
          <p:cNvPr id="16" name="Picture 15"/>
          <p:cNvPicPr>
            <a:picLocks noChangeAspect="1"/>
          </p:cNvPicPr>
          <p:nvPr/>
        </p:nvPicPr>
        <p:blipFill rotWithShape="1">
          <a:blip r:embed="rId62">
            <a:extLst>
              <a:ext uri="{28A0092B-C50C-407E-A947-70E740481C1C}">
                <a14:useLocalDpi xmlns:a14="http://schemas.microsoft.com/office/drawing/2010/main" val="0"/>
              </a:ext>
            </a:extLst>
          </a:blip>
          <a:srcRect l="15200" t="27548" r="19200" b="22853"/>
          <a:stretch/>
        </p:blipFill>
        <p:spPr>
          <a:xfrm>
            <a:off x="1955589" y="7569846"/>
            <a:ext cx="1981200" cy="1497980"/>
          </a:xfrm>
          <a:prstGeom prst="rect">
            <a:avLst/>
          </a:prstGeom>
        </p:spPr>
      </p:pic>
      <p:sp>
        <p:nvSpPr>
          <p:cNvPr id="4" name="TextBox 3"/>
          <p:cNvSpPr txBox="1"/>
          <p:nvPr/>
        </p:nvSpPr>
        <p:spPr>
          <a:xfrm>
            <a:off x="3945649" y="7406374"/>
            <a:ext cx="6781800"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smtClean="0">
                <a:solidFill>
                  <a:srgbClr val="C00000"/>
                </a:solidFill>
                <a:latin typeface="Arial" panose="020B0604020202020204" pitchFamily="34" charset="0"/>
                <a:cs typeface="Arial" panose="020B0604020202020204" pitchFamily="34" charset="0"/>
              </a:rPr>
              <a:t>Thành thạo</a:t>
            </a:r>
          </a:p>
          <a:p>
            <a:pPr marL="571500" indent="-571500">
              <a:lnSpc>
                <a:spcPct val="150000"/>
              </a:lnSpc>
              <a:buFont typeface="Wingdings" panose="05000000000000000000" pitchFamily="2" charset="2"/>
              <a:buChar char="§"/>
            </a:pPr>
            <a:r>
              <a:rPr lang="en-US" sz="4000" smtClean="0">
                <a:solidFill>
                  <a:srgbClr val="C00000"/>
                </a:solidFill>
                <a:latin typeface="Arial" panose="020B0604020202020204" pitchFamily="34" charset="0"/>
                <a:cs typeface="Arial" panose="020B0604020202020204" pitchFamily="34" charset="0"/>
              </a:rPr>
              <a:t>Cần cải thiện thêm </a:t>
            </a:r>
            <a:endParaRPr lang="en-US" sz="400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869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ppt_x"/>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29349">
            <a:off x="397809" y="6699654"/>
            <a:ext cx="2813887" cy="292559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4936">
            <a:off x="14947058" y="3923741"/>
            <a:ext cx="2150546" cy="209971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670">
            <a:off x="831074" y="1111087"/>
            <a:ext cx="16603694" cy="815063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90796">
            <a:off x="961767" y="919621"/>
            <a:ext cx="3134565" cy="179280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7095">
            <a:off x="1493961" y="832347"/>
            <a:ext cx="1543416" cy="586498"/>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42177">
            <a:off x="15645937" y="8412534"/>
            <a:ext cx="2160970" cy="1235959"/>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31368">
            <a:off x="17321690" y="7845893"/>
            <a:ext cx="894552" cy="120294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081850">
            <a:off x="1071928" y="1154843"/>
            <a:ext cx="1585022" cy="1596634"/>
          </a:xfrm>
          <a:prstGeom prst="rect">
            <a:avLst/>
          </a:prstGeom>
        </p:spPr>
      </p:pic>
      <p:pic>
        <p:nvPicPr>
          <p:cNvPr id="19" name="Picture 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212974" y="373950"/>
            <a:ext cx="2237446" cy="2265768"/>
          </a:xfrm>
          <a:prstGeom prst="rect">
            <a:avLst/>
          </a:prstGeom>
        </p:spPr>
      </p:pic>
      <p:pic>
        <p:nvPicPr>
          <p:cNvPr id="20"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6256300" y="7240740"/>
            <a:ext cx="5465378" cy="3050364"/>
          </a:xfrm>
          <a:prstGeom prst="rect">
            <a:avLst/>
          </a:prstGeom>
        </p:spPr>
      </p:pic>
      <p:sp>
        <p:nvSpPr>
          <p:cNvPr id="21" name="TextBox 20"/>
          <p:cNvSpPr txBox="1"/>
          <p:nvPr/>
        </p:nvSpPr>
        <p:spPr>
          <a:xfrm>
            <a:off x="831560" y="2856138"/>
            <a:ext cx="16418371" cy="1477328"/>
          </a:xfrm>
          <a:prstGeom prst="rect">
            <a:avLst/>
          </a:prstGeom>
          <a:solidFill>
            <a:schemeClr val="accent5">
              <a:lumMod val="20000"/>
              <a:lumOff val="80000"/>
            </a:schemeClr>
          </a:solidFill>
        </p:spPr>
        <p:txBody>
          <a:bodyPr wrap="square" rtlCol="0" anchor="ctr">
            <a:spAutoFit/>
          </a:bodyPr>
          <a:lstStyle/>
          <a:p>
            <a:pPr algn="ctr">
              <a:lnSpc>
                <a:spcPct val="150000"/>
              </a:lnSpc>
            </a:pPr>
            <a:r>
              <a:rPr lang="en-US" sz="6000" b="1" smtClean="0">
                <a:latin typeface="Arial" panose="020B0604020202020204" pitchFamily="34" charset="0"/>
                <a:cs typeface="Arial" panose="020B0604020202020204" pitchFamily="34" charset="0"/>
              </a:rPr>
              <a:t>CHỦ ĐỀ E. ỨNG DỤNG TIN HỌC </a:t>
            </a:r>
            <a:endParaRPr lang="en-US" sz="6000" b="1">
              <a:latin typeface="Arial" panose="020B0604020202020204" pitchFamily="34" charset="0"/>
              <a:cs typeface="Arial" panose="020B0604020202020204" pitchFamily="34" charset="0"/>
            </a:endParaRPr>
          </a:p>
        </p:txBody>
      </p:sp>
      <p:sp>
        <p:nvSpPr>
          <p:cNvPr id="14" name="TextBox 13"/>
          <p:cNvSpPr txBox="1"/>
          <p:nvPr/>
        </p:nvSpPr>
        <p:spPr>
          <a:xfrm>
            <a:off x="1267982" y="4317282"/>
            <a:ext cx="15468600" cy="3124381"/>
          </a:xfrm>
          <a:prstGeom prst="rect">
            <a:avLst/>
          </a:prstGeom>
          <a:noFill/>
        </p:spPr>
        <p:txBody>
          <a:bodyPr wrap="square" rtlCol="0">
            <a:spAutoFit/>
          </a:bodyPr>
          <a:lstStyle/>
          <a:p>
            <a:pPr algn="ctr">
              <a:lnSpc>
                <a:spcPct val="150000"/>
              </a:lnSpc>
            </a:pPr>
            <a:r>
              <a:rPr lang="en-US" sz="7000" b="1" smtClean="0">
                <a:latin typeface="Arial" panose="020B0604020202020204" pitchFamily="34" charset="0"/>
                <a:cs typeface="Arial" panose="020B0604020202020204" pitchFamily="34" charset="0"/>
              </a:rPr>
              <a:t>BÀI 1. </a:t>
            </a:r>
            <a:r>
              <a:rPr lang="en-US" sz="7000" b="1" smtClean="0">
                <a:latin typeface="Arial" panose="020B0604020202020204" pitchFamily="34" charset="0"/>
                <a:cs typeface="Arial" panose="020B0604020202020204" pitchFamily="34" charset="0"/>
              </a:rPr>
              <a:t>LÀM QUEN VỚI </a:t>
            </a:r>
          </a:p>
          <a:p>
            <a:pPr algn="ctr">
              <a:lnSpc>
                <a:spcPct val="150000"/>
              </a:lnSpc>
            </a:pPr>
            <a:r>
              <a:rPr lang="en-US" sz="7000" b="1" smtClean="0">
                <a:latin typeface="Arial" panose="020B0604020202020204" pitchFamily="34" charset="0"/>
                <a:cs typeface="Arial" panose="020B0604020202020204" pitchFamily="34" charset="0"/>
              </a:rPr>
              <a:t>PHẦN MỀM MOUSE SKILLS</a:t>
            </a:r>
            <a:endParaRPr lang="en-US" sz="7000" b="1"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19400" y="1962150"/>
            <a:ext cx="1219200" cy="12192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999797">
            <a:off x="6087385" y="-1266690"/>
            <a:ext cx="5774080" cy="565859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366926">
            <a:off x="10014843" y="7016359"/>
            <a:ext cx="2297006" cy="5033281"/>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4597" y="524430"/>
            <a:ext cx="16118806" cy="9219089"/>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31368">
            <a:off x="15741870" y="188232"/>
            <a:ext cx="1273060" cy="1711939"/>
          </a:xfrm>
          <a:prstGeom prst="rect">
            <a:avLst/>
          </a:prstGeom>
        </p:spPr>
      </p:pic>
      <p:pic>
        <p:nvPicPr>
          <p:cNvPr id="7"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434936">
            <a:off x="542275" y="7655101"/>
            <a:ext cx="2150546" cy="2099715"/>
          </a:xfrm>
          <a:prstGeom prst="rect">
            <a:avLst/>
          </a:prstGeom>
        </p:spPr>
      </p:pic>
      <p:pic>
        <p:nvPicPr>
          <p:cNvPr id="9" name="Picture 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769548">
            <a:off x="299811" y="1071834"/>
            <a:ext cx="3453731" cy="1130312"/>
          </a:xfrm>
          <a:prstGeom prst="rect">
            <a:avLst/>
          </a:prstGeom>
        </p:spPr>
      </p:pic>
      <p:sp>
        <p:nvSpPr>
          <p:cNvPr id="13" name="TextBox 12"/>
          <p:cNvSpPr txBox="1"/>
          <p:nvPr/>
        </p:nvSpPr>
        <p:spPr>
          <a:xfrm>
            <a:off x="1257300" y="1361688"/>
            <a:ext cx="157734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sp>
        <p:nvSpPr>
          <p:cNvPr id="14" name="TextBox 13"/>
          <p:cNvSpPr txBox="1"/>
          <p:nvPr/>
        </p:nvSpPr>
        <p:spPr>
          <a:xfrm>
            <a:off x="3569481" y="3661580"/>
            <a:ext cx="13572970"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KHÁM PHÁ PHẦN MỀM MOUSE SKILLS </a:t>
            </a:r>
            <a:endParaRPr lang="en-US" sz="5000" b="1" smtClean="0">
              <a:latin typeface="Arial" panose="020B0604020202020204" pitchFamily="34" charset="0"/>
              <a:cs typeface="Arial" panose="020B0604020202020204" pitchFamily="34" charset="0"/>
            </a:endParaRPr>
          </a:p>
        </p:txBody>
      </p:sp>
      <p:sp>
        <p:nvSpPr>
          <p:cNvPr id="15" name="Oval 14"/>
          <p:cNvSpPr/>
          <p:nvPr/>
        </p:nvSpPr>
        <p:spPr>
          <a:xfrm>
            <a:off x="1768059" y="3610729"/>
            <a:ext cx="1447800" cy="1336120"/>
          </a:xfrm>
          <a:prstGeom prst="ellipse">
            <a:avLst/>
          </a:prstGeom>
          <a:solidFill>
            <a:srgbClr val="FFCC66"/>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1</a:t>
            </a:r>
            <a:endParaRPr lang="en-US" sz="5500" b="1">
              <a:solidFill>
                <a:schemeClr val="tx1"/>
              </a:solidFill>
              <a:latin typeface="Arial" panose="020B0604020202020204" pitchFamily="34" charset="0"/>
              <a:cs typeface="Arial" panose="020B0604020202020204" pitchFamily="34" charset="0"/>
            </a:endParaRPr>
          </a:p>
        </p:txBody>
      </p:sp>
      <p:sp>
        <p:nvSpPr>
          <p:cNvPr id="16" name="Oval 15"/>
          <p:cNvSpPr/>
          <p:nvPr/>
        </p:nvSpPr>
        <p:spPr>
          <a:xfrm>
            <a:off x="1739763" y="6197909"/>
            <a:ext cx="1447800" cy="1336120"/>
          </a:xfrm>
          <a:prstGeom prst="ellipse">
            <a:avLst/>
          </a:prstGeom>
          <a:solidFill>
            <a:srgbClr val="FFCC66"/>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tx1"/>
                </a:solidFill>
                <a:latin typeface="Arial" panose="020B0604020202020204" pitchFamily="34" charset="0"/>
                <a:cs typeface="Arial" panose="020B0604020202020204" pitchFamily="34" charset="0"/>
              </a:rPr>
              <a:t>2</a:t>
            </a:r>
          </a:p>
        </p:txBody>
      </p:sp>
      <p:sp>
        <p:nvSpPr>
          <p:cNvPr id="17" name="Rectangle 16"/>
          <p:cNvSpPr/>
          <p:nvPr/>
        </p:nvSpPr>
        <p:spPr>
          <a:xfrm>
            <a:off x="3569481" y="6142655"/>
            <a:ext cx="11024172" cy="1246495"/>
          </a:xfrm>
          <a:prstGeom prst="rect">
            <a:avLst/>
          </a:prstGeom>
        </p:spPr>
        <p:txBody>
          <a:bodyPr wrap="none">
            <a:spAutoFit/>
          </a:bodyPr>
          <a:lstStyle/>
          <a:p>
            <a:pPr lvl="0">
              <a:lnSpc>
                <a:spcPct val="150000"/>
              </a:lnSpc>
            </a:pPr>
            <a:r>
              <a:rPr lang="en-US" sz="5000" b="1" smtClean="0">
                <a:solidFill>
                  <a:prstClr val="black"/>
                </a:solidFill>
                <a:latin typeface="Arial" panose="020B0604020202020204" pitchFamily="34" charset="0"/>
                <a:cs typeface="Arial" panose="020B0604020202020204" pitchFamily="34" charset="0"/>
              </a:rPr>
              <a:t>THAO TÁC VỚI NÚT CUỐN CHUỘT </a:t>
            </a:r>
            <a:endParaRPr lang="en-US" sz="5000" b="1">
              <a:solidFill>
                <a:prstClr val="black"/>
              </a:solidFill>
              <a:latin typeface="Arial" panose="020B0604020202020204" pitchFamily="34" charset="0"/>
              <a:cs typeface="Arial" panose="020B0604020202020204" pitchFamily="34" charset="0"/>
            </a:endParaRPr>
          </a:p>
        </p:txBody>
      </p:sp>
      <p:pic>
        <p:nvPicPr>
          <p:cNvPr id="18"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3729136" y="6462419"/>
            <a:ext cx="4135943" cy="37740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a:t>
            </a:r>
            <a:endParaRPr lang="en-US" sz="6000" b="1">
              <a:latin typeface="Arial" panose="020B0604020202020204" pitchFamily="34" charset="0"/>
              <a:cs typeface="Arial" panose="020B0604020202020204" pitchFamily="34" charset="0"/>
            </a:endParaRPr>
          </a:p>
        </p:txBody>
      </p:sp>
      <p:sp>
        <p:nvSpPr>
          <p:cNvPr id="133" name="TextBox 132"/>
          <p:cNvSpPr txBox="1"/>
          <p:nvPr/>
        </p:nvSpPr>
        <p:spPr>
          <a:xfrm>
            <a:off x="1534851" y="1783850"/>
            <a:ext cx="15688872" cy="861774"/>
          </a:xfrm>
          <a:prstGeom prst="rect">
            <a:avLst/>
          </a:prstGeom>
          <a:noFill/>
        </p:spPr>
        <p:txBody>
          <a:bodyPr wrap="square" rtlCol="0">
            <a:spAutoFit/>
          </a:bodyPr>
          <a:lstStyle/>
          <a:p>
            <a:r>
              <a:rPr lang="en-US" sz="5000" b="1" smtClean="0">
                <a:solidFill>
                  <a:srgbClr val="C00000"/>
                </a:solidFill>
                <a:latin typeface="Arial" panose="020B0604020202020204" pitchFamily="34" charset="0"/>
                <a:cs typeface="Arial" panose="020B0604020202020204" pitchFamily="34" charset="0"/>
              </a:rPr>
              <a:t>HĐ </a:t>
            </a:r>
            <a:r>
              <a:rPr lang="en-US" sz="5000" b="1">
                <a:solidFill>
                  <a:srgbClr val="C00000"/>
                </a:solidFill>
                <a:latin typeface="Arial" panose="020B0604020202020204" pitchFamily="34" charset="0"/>
                <a:cs typeface="Arial" panose="020B0604020202020204" pitchFamily="34" charset="0"/>
              </a:rPr>
              <a:t>1: </a:t>
            </a:r>
            <a:r>
              <a:rPr lang="en-US" sz="5000">
                <a:solidFill>
                  <a:srgbClr val="C00000"/>
                </a:solidFill>
                <a:latin typeface="Arial" panose="020B0604020202020204" pitchFamily="34" charset="0"/>
                <a:cs typeface="Arial" panose="020B0604020202020204" pitchFamily="34" charset="0"/>
              </a:rPr>
              <a:t>Khám phá phần mềm Mouse Skills</a:t>
            </a:r>
            <a:endParaRPr lang="en-US" sz="5000">
              <a:solidFill>
                <a:srgbClr val="C00000"/>
              </a:solidFill>
              <a:latin typeface="Arial" panose="020B0604020202020204" pitchFamily="34" charset="0"/>
              <a:cs typeface="Arial" panose="020B0604020202020204" pitchFamily="34" charset="0"/>
            </a:endParaRPr>
          </a:p>
        </p:txBody>
      </p:sp>
      <p:grpSp>
        <p:nvGrpSpPr>
          <p:cNvPr id="6" name="Group 5"/>
          <p:cNvGrpSpPr/>
          <p:nvPr/>
        </p:nvGrpSpPr>
        <p:grpSpPr>
          <a:xfrm>
            <a:off x="11887200" y="3770647"/>
            <a:ext cx="4886219" cy="4170599"/>
            <a:chOff x="11512633" y="4278425"/>
            <a:chExt cx="4886219" cy="4170599"/>
          </a:xfrm>
        </p:grpSpPr>
        <p:pic>
          <p:nvPicPr>
            <p:cNvPr id="3" name="Picture 2"/>
            <p:cNvPicPr>
              <a:picLocks noChangeAspect="1"/>
            </p:cNvPicPr>
            <p:nvPr/>
          </p:nvPicPr>
          <p:blipFill>
            <a:blip r:embed="rId61"/>
            <a:stretch>
              <a:fillRect/>
            </a:stretch>
          </p:blipFill>
          <p:spPr>
            <a:xfrm>
              <a:off x="12204868" y="4278425"/>
              <a:ext cx="3501751" cy="3501751"/>
            </a:xfrm>
            <a:prstGeom prst="rect">
              <a:avLst/>
            </a:prstGeom>
          </p:spPr>
        </p:pic>
        <p:sp>
          <p:nvSpPr>
            <p:cNvPr id="4" name="TextBox 3"/>
            <p:cNvSpPr txBox="1"/>
            <p:nvPr/>
          </p:nvSpPr>
          <p:spPr>
            <a:xfrm>
              <a:off x="11512633" y="7818082"/>
              <a:ext cx="4886219" cy="630942"/>
            </a:xfrm>
            <a:prstGeom prst="rect">
              <a:avLst/>
            </a:prstGeom>
            <a:noFill/>
          </p:spPr>
          <p:txBody>
            <a:bodyPr wrap="square" rtlCol="0">
              <a:spAutoFit/>
            </a:bodyPr>
            <a:lstStyle/>
            <a:p>
              <a:r>
                <a:rPr lang="en-US" sz="3500" i="1" smtClean="0">
                  <a:solidFill>
                    <a:srgbClr val="002060"/>
                  </a:solidFill>
                  <a:latin typeface="Arial" panose="020B0604020202020204" pitchFamily="34" charset="0"/>
                  <a:cs typeface="Arial" panose="020B0604020202020204" pitchFamily="34" charset="0"/>
                </a:rPr>
                <a:t>Logo của Mouse Skills </a:t>
              </a:r>
              <a:endParaRPr lang="en-US" sz="3500" i="1">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1534851" y="3140946"/>
            <a:ext cx="10933368" cy="5218505"/>
            <a:chOff x="2249233" y="3247292"/>
            <a:chExt cx="10052618" cy="4981113"/>
          </a:xfrm>
        </p:grpSpPr>
        <p:sp>
          <p:nvSpPr>
            <p:cNvPr id="7" name="Cloud 6"/>
            <p:cNvSpPr/>
            <p:nvPr/>
          </p:nvSpPr>
          <p:spPr>
            <a:xfrm>
              <a:off x="2249233" y="3247292"/>
              <a:ext cx="9900218" cy="4828713"/>
            </a:xfrm>
            <a:prstGeom prst="clou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2401633" y="3399692"/>
              <a:ext cx="9900218" cy="4828713"/>
            </a:xfrm>
            <a:prstGeom prst="cloud">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Phần mềm Mouse Skills là một phần mềm hữu ích giúp em luyện tập sử dụng </a:t>
              </a:r>
              <a:r>
                <a:rPr lang="en-US" sz="4000">
                  <a:solidFill>
                    <a:schemeClr val="tx1"/>
                  </a:solidFill>
                  <a:latin typeface="Arial" panose="020B0604020202020204" pitchFamily="34" charset="0"/>
                  <a:cs typeface="Arial" panose="020B0604020202020204" pitchFamily="34" charset="0"/>
                </a:rPr>
                <a:t>chuột</a:t>
              </a:r>
              <a:r>
                <a:rPr lang="en-US" sz="4000" smtClean="0">
                  <a:solidFill>
                    <a:schemeClr val="tx1"/>
                  </a:solidFill>
                  <a:latin typeface="Arial" panose="020B0604020202020204" pitchFamily="34" charset="0"/>
                  <a:cs typeface="Arial" panose="020B0604020202020204" pitchFamily="34" charset="0"/>
                </a:rPr>
                <a:t>.</a:t>
              </a:r>
              <a:endParaRPr lang="en-US" sz="400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433799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ppt_x"/>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barn(inVertical)">
                                      <p:cBhvr>
                                        <p:cTn id="13" dur="500"/>
                                        <p:tgtEl>
                                          <p:spTgt spid="13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a:t>
            </a:r>
            <a:endParaRPr lang="en-US" sz="6000" b="1">
              <a:latin typeface="Arial" panose="020B0604020202020204" pitchFamily="34" charset="0"/>
              <a:cs typeface="Arial" panose="020B0604020202020204" pitchFamily="34" charset="0"/>
            </a:endParaRPr>
          </a:p>
        </p:txBody>
      </p:sp>
      <p:sp>
        <p:nvSpPr>
          <p:cNvPr id="5" name="TextBox 4"/>
          <p:cNvSpPr txBox="1"/>
          <p:nvPr/>
        </p:nvSpPr>
        <p:spPr>
          <a:xfrm>
            <a:off x="1240766" y="1726001"/>
            <a:ext cx="15694923" cy="2862322"/>
          </a:xfrm>
          <a:prstGeom prst="rect">
            <a:avLst/>
          </a:prstGeom>
          <a:noFill/>
          <a:ln w="38100">
            <a:noFill/>
          </a:ln>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Hãy kích hoạt phần mềm Mouse Skills. Tiếp theo, em gõ phím N, di chuyển chuột và nói với bạn những gì em đã thấy trong các mô tả sau đây:</a:t>
            </a:r>
            <a:endParaRPr lang="en-US" sz="400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61">
            <a:extLst>
              <a:ext uri="{28A0092B-C50C-407E-A947-70E740481C1C}">
                <a14:useLocalDpi xmlns:a14="http://schemas.microsoft.com/office/drawing/2010/main" val="0"/>
              </a:ext>
            </a:extLst>
          </a:blip>
          <a:srcRect l="8585" t="35966" r="7303" b="15014"/>
          <a:stretch/>
        </p:blipFill>
        <p:spPr>
          <a:xfrm>
            <a:off x="3571083" y="4032496"/>
            <a:ext cx="11329649" cy="5245208"/>
          </a:xfrm>
          <a:prstGeom prst="rect">
            <a:avLst/>
          </a:prstGeom>
        </p:spPr>
      </p:pic>
    </p:spTree>
    <p:extLst>
      <p:ext uri="{BB962C8B-B14F-4D97-AF65-F5344CB8AC3E}">
        <p14:creationId xmlns:p14="http://schemas.microsoft.com/office/powerpoint/2010/main" val="55330907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a:t>
            </a:r>
            <a:endParaRPr lang="en-US" sz="6000" b="1">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0"/>
          <a:stretch>
            <a:fillRect/>
          </a:stretch>
        </p:blipFill>
        <p:spPr>
          <a:xfrm>
            <a:off x="2251209" y="2340882"/>
            <a:ext cx="8705767" cy="6423407"/>
          </a:xfrm>
          <a:prstGeom prst="rect">
            <a:avLst/>
          </a:prstGeom>
        </p:spPr>
      </p:pic>
      <p:sp>
        <p:nvSpPr>
          <p:cNvPr id="5" name="Oval Callout 4"/>
          <p:cNvSpPr/>
          <p:nvPr/>
        </p:nvSpPr>
        <p:spPr>
          <a:xfrm>
            <a:off x="166171" y="5617334"/>
            <a:ext cx="3920599" cy="1776604"/>
          </a:xfrm>
          <a:prstGeom prst="wedgeEllipseCallout">
            <a:avLst>
              <a:gd name="adj1" fmla="val 25367"/>
              <a:gd name="adj2" fmla="val 91613"/>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Số điểm mà em đạt được </a:t>
            </a:r>
            <a:endParaRPr lang="en-US" sz="3500">
              <a:solidFill>
                <a:schemeClr val="tx1"/>
              </a:solidFill>
              <a:latin typeface="Arial" panose="020B0604020202020204" pitchFamily="34" charset="0"/>
              <a:cs typeface="Arial" panose="020B0604020202020204" pitchFamily="34" charset="0"/>
            </a:endParaRPr>
          </a:p>
        </p:txBody>
      </p:sp>
      <p:sp>
        <p:nvSpPr>
          <p:cNvPr id="19" name="Oval Callout 18"/>
          <p:cNvSpPr/>
          <p:nvPr/>
        </p:nvSpPr>
        <p:spPr>
          <a:xfrm>
            <a:off x="5715000" y="8764289"/>
            <a:ext cx="4267200" cy="1529787"/>
          </a:xfrm>
          <a:prstGeom prst="wedgeEllipseCallout">
            <a:avLst>
              <a:gd name="adj1" fmla="val -57977"/>
              <a:gd name="adj2" fmla="val -60414"/>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Mức độ em đạt được</a:t>
            </a:r>
            <a:endParaRPr lang="en-US" sz="350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1236416" y="3485401"/>
            <a:ext cx="5786040" cy="4131900"/>
          </a:xfrm>
          <a:prstGeom prst="rect">
            <a:avLst/>
          </a:prstGeom>
          <a:noFill/>
        </p:spPr>
        <p:txBody>
          <a:bodyPr wrap="square" rtlCol="0">
            <a:spAutoFit/>
          </a:bodyPr>
          <a:lstStyle/>
          <a:p>
            <a:pPr>
              <a:lnSpc>
                <a:spcPct val="150000"/>
              </a:lnSpc>
            </a:pPr>
            <a:r>
              <a:rPr lang="en-US" sz="3500" b="1" smtClean="0">
                <a:latin typeface="Arial" panose="020B0604020202020204" pitchFamily="34" charset="0"/>
                <a:cs typeface="Arial" panose="020B0604020202020204" pitchFamily="34" charset="0"/>
              </a:rPr>
              <a:t>Các mức độ:</a:t>
            </a:r>
          </a:p>
          <a:p>
            <a:pPr marL="457200" indent="-457200">
              <a:lnSpc>
                <a:spcPct val="150000"/>
              </a:lnSpc>
              <a:buFont typeface="Wingdings" panose="05000000000000000000" pitchFamily="2" charset="2"/>
              <a:buChar char="§"/>
            </a:pPr>
            <a:r>
              <a:rPr lang="vi-VN" sz="3500">
                <a:latin typeface="Arial" panose="020B0604020202020204" pitchFamily="34" charset="0"/>
                <a:cs typeface="Arial" panose="020B0604020202020204" pitchFamily="34" charset="0"/>
              </a:rPr>
              <a:t>Chuyên </a:t>
            </a:r>
            <a:r>
              <a:rPr lang="vi-VN" sz="3500" smtClean="0">
                <a:latin typeface="Arial" panose="020B0604020202020204" pitchFamily="34" charset="0"/>
                <a:cs typeface="Arial" panose="020B0604020202020204" pitchFamily="34" charset="0"/>
              </a:rPr>
              <a:t>gia: 70</a:t>
            </a:r>
            <a:r>
              <a:rPr lang="en-US" sz="3500" smtClean="0">
                <a:latin typeface="Arial" panose="020B0604020202020204" pitchFamily="34" charset="0"/>
                <a:cs typeface="Arial" panose="020B0604020202020204" pitchFamily="34" charset="0"/>
              </a:rPr>
              <a:t>-</a:t>
            </a:r>
            <a:r>
              <a:rPr lang="vi-VN" sz="3500" smtClean="0">
                <a:latin typeface="Arial" panose="020B0604020202020204" pitchFamily="34" charset="0"/>
                <a:cs typeface="Arial" panose="020B0604020202020204" pitchFamily="34" charset="0"/>
              </a:rPr>
              <a:t>100 điểm</a:t>
            </a:r>
            <a:endParaRPr lang="en-US" sz="3500" smtClean="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
            </a:pPr>
            <a:r>
              <a:rPr lang="vi-VN" sz="3500" smtClean="0">
                <a:latin typeface="Arial" panose="020B0604020202020204" pitchFamily="34" charset="0"/>
                <a:cs typeface="Arial" panose="020B0604020202020204" pitchFamily="34" charset="0"/>
              </a:rPr>
              <a:t>Tốt: </a:t>
            </a:r>
            <a:r>
              <a:rPr lang="vi-VN" sz="3500">
                <a:latin typeface="Arial" panose="020B0604020202020204" pitchFamily="34" charset="0"/>
                <a:cs typeface="Arial" panose="020B0604020202020204" pitchFamily="34" charset="0"/>
              </a:rPr>
              <a:t>50- </a:t>
            </a:r>
            <a:r>
              <a:rPr lang="vi-VN" sz="3500">
                <a:latin typeface="Arial" panose="020B0604020202020204" pitchFamily="34" charset="0"/>
                <a:cs typeface="Arial" panose="020B0604020202020204" pitchFamily="34" charset="0"/>
              </a:rPr>
              <a:t>69 </a:t>
            </a:r>
            <a:r>
              <a:rPr lang="vi-VN" sz="3500" smtClean="0">
                <a:latin typeface="Arial" panose="020B0604020202020204" pitchFamily="34" charset="0"/>
                <a:cs typeface="Arial" panose="020B0604020202020204" pitchFamily="34" charset="0"/>
              </a:rPr>
              <a:t>điểm</a:t>
            </a:r>
            <a:endParaRPr lang="en-US" sz="3500" smtClean="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
            </a:pPr>
            <a:r>
              <a:rPr lang="vi-VN" sz="3500" smtClean="0">
                <a:latin typeface="Arial" panose="020B0604020202020204" pitchFamily="34" charset="0"/>
                <a:cs typeface="Arial" panose="020B0604020202020204" pitchFamily="34" charset="0"/>
              </a:rPr>
              <a:t>Không tồi: </a:t>
            </a:r>
            <a:r>
              <a:rPr lang="vi-VN" sz="3500">
                <a:latin typeface="Arial" panose="020B0604020202020204" pitchFamily="34" charset="0"/>
                <a:cs typeface="Arial" panose="020B0604020202020204" pitchFamily="34" charset="0"/>
              </a:rPr>
              <a:t>30 – </a:t>
            </a:r>
            <a:r>
              <a:rPr lang="vi-VN" sz="3500">
                <a:latin typeface="Arial" panose="020B0604020202020204" pitchFamily="34" charset="0"/>
                <a:cs typeface="Arial" panose="020B0604020202020204" pitchFamily="34" charset="0"/>
              </a:rPr>
              <a:t>49 </a:t>
            </a:r>
            <a:r>
              <a:rPr lang="vi-VN" sz="3500" smtClean="0">
                <a:latin typeface="Arial" panose="020B0604020202020204" pitchFamily="34" charset="0"/>
                <a:cs typeface="Arial" panose="020B0604020202020204" pitchFamily="34" charset="0"/>
              </a:rPr>
              <a:t>điểm</a:t>
            </a:r>
            <a:endParaRPr lang="en-US" sz="3500" smtClean="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
            </a:pPr>
            <a:r>
              <a:rPr lang="vi-VN" sz="3500" smtClean="0">
                <a:latin typeface="Arial" panose="020B0604020202020204" pitchFamily="34" charset="0"/>
                <a:cs typeface="Arial" panose="020B0604020202020204" pitchFamily="34" charset="0"/>
              </a:rPr>
              <a:t>Người mới: </a:t>
            </a:r>
            <a:r>
              <a:rPr lang="vi-VN" sz="3500">
                <a:latin typeface="Arial" panose="020B0604020202020204" pitchFamily="34" charset="0"/>
                <a:cs typeface="Arial" panose="020B0604020202020204" pitchFamily="34" charset="0"/>
              </a:rPr>
              <a:t>1 – 29 điểm.</a:t>
            </a:r>
            <a:endParaRPr lang="en-US" sz="3500">
              <a:latin typeface="Arial" panose="020B0604020202020204" pitchFamily="34" charset="0"/>
              <a:cs typeface="Arial" panose="020B0604020202020204" pitchFamily="34" charset="0"/>
            </a:endParaRPr>
          </a:p>
        </p:txBody>
      </p:sp>
      <p:cxnSp>
        <p:nvCxnSpPr>
          <p:cNvPr id="9" name="Straight Connector 8"/>
          <p:cNvCxnSpPr/>
          <p:nvPr/>
        </p:nvCxnSpPr>
        <p:spPr>
          <a:xfrm>
            <a:off x="11455319" y="3238500"/>
            <a:ext cx="534823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55318" y="7810500"/>
            <a:ext cx="534823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1473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a:t>
            </a:r>
            <a:endParaRPr lang="en-US" sz="6000" b="1">
              <a:latin typeface="Arial" panose="020B0604020202020204" pitchFamily="34" charset="0"/>
              <a:cs typeface="Arial" panose="020B0604020202020204" pitchFamily="34" charset="0"/>
            </a:endParaRPr>
          </a:p>
        </p:txBody>
      </p:sp>
      <p:sp>
        <p:nvSpPr>
          <p:cNvPr id="4" name="Pentagon 3"/>
          <p:cNvSpPr/>
          <p:nvPr/>
        </p:nvSpPr>
        <p:spPr>
          <a:xfrm>
            <a:off x="1235686" y="1804864"/>
            <a:ext cx="4373257" cy="1019616"/>
          </a:xfrm>
          <a:prstGeom prst="homePlat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Thực hành </a:t>
            </a:r>
            <a:endParaRPr lang="en-US" sz="4500" b="1">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1904999" y="3502846"/>
            <a:ext cx="14478000" cy="3463098"/>
          </a:xfrm>
          <a:prstGeom prst="roundRect">
            <a:avLst/>
          </a:prstGeom>
          <a:solidFill>
            <a:schemeClr val="accent3">
              <a:lumMod val="40000"/>
              <a:lumOff val="60000"/>
            </a:schemeClr>
          </a:solidFill>
          <a:ln w="5715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Em hãy di chuyển chuột tới vị trí các ô vuông xuất hiện lần lượt. Kết thúc phần này, Score và Rating của em đang ở mức độ nào?</a:t>
            </a:r>
            <a:endParaRPr lang="en-US" sz="4000">
              <a:solidFill>
                <a:schemeClr val="tx1"/>
              </a:solidFill>
            </a:endParaRPr>
          </a:p>
        </p:txBody>
      </p:sp>
      <p:pic>
        <p:nvPicPr>
          <p:cNvPr id="18" name="Picture 14"/>
          <p:cNvPicPr>
            <a:picLocks noChangeAspect="1"/>
          </p:cNvPicPr>
          <p:nvPr/>
        </p:nvPicPr>
        <p:blipFill>
          <a:blip r:embed="rId60"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6000469" y="6704851"/>
            <a:ext cx="6287060" cy="3508965"/>
          </a:xfrm>
          <a:prstGeom prst="rect">
            <a:avLst/>
          </a:prstGeom>
        </p:spPr>
      </p:pic>
    </p:spTree>
    <p:extLst>
      <p:ext uri="{BB962C8B-B14F-4D97-AF65-F5344CB8AC3E}">
        <p14:creationId xmlns:p14="http://schemas.microsoft.com/office/powerpoint/2010/main" val="7302255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CC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597" y="303516"/>
            <a:ext cx="16118806" cy="9219089"/>
          </a:xfrm>
          <a:prstGeom prst="rect">
            <a:avLst/>
          </a:prstGeom>
        </p:spPr>
      </p:pic>
      <p:pic>
        <p:nvPicPr>
          <p:cNvPr id="114" name="Picture 1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rot="1638578">
            <a:off x="-1189656" y="639358"/>
            <a:ext cx="2379311" cy="778684"/>
          </a:xfrm>
          <a:prstGeom prst="rect">
            <a:avLst/>
          </a:prstGeom>
        </p:spPr>
      </p:pic>
      <p:pic>
        <p:nvPicPr>
          <p:cNvPr id="117" name="Picture 117"/>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rot="2578696">
            <a:off x="16604357" y="7739654"/>
            <a:ext cx="1322831" cy="1909598"/>
          </a:xfrm>
          <a:prstGeom prst="rect">
            <a:avLst/>
          </a:prstGeom>
        </p:spPr>
      </p:pic>
      <p:pic>
        <p:nvPicPr>
          <p:cNvPr id="119" name="Picture 119"/>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rot="1434936">
            <a:off x="16247934" y="509107"/>
            <a:ext cx="1514452" cy="1478656"/>
          </a:xfrm>
          <a:prstGeom prst="rect">
            <a:avLst/>
          </a:prstGeom>
        </p:spPr>
      </p:pic>
      <p:pic>
        <p:nvPicPr>
          <p:cNvPr id="120" name="Picture 120"/>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499001" y="8672704"/>
            <a:ext cx="1171192" cy="1171192"/>
          </a:xfrm>
          <a:prstGeom prst="rect">
            <a:avLst/>
          </a:prstGeom>
        </p:spPr>
      </p:pic>
      <p:pic>
        <p:nvPicPr>
          <p:cNvPr id="121" name="Picture 121"/>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rot="734474">
            <a:off x="722206" y="-380300"/>
            <a:ext cx="1026960" cy="1034483"/>
          </a:xfrm>
          <a:prstGeom prst="rect">
            <a:avLst/>
          </a:prstGeom>
        </p:spPr>
      </p:pic>
      <p:pic>
        <p:nvPicPr>
          <p:cNvPr id="122" name="Picture 122"/>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rot="734474">
            <a:off x="17371749" y="4631538"/>
            <a:ext cx="456993" cy="460341"/>
          </a:xfrm>
          <a:prstGeom prst="rect">
            <a:avLst/>
          </a:prstGeom>
        </p:spPr>
      </p:pic>
      <p:pic>
        <p:nvPicPr>
          <p:cNvPr id="131" name="Picture 9"/>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96200" y="9175869"/>
            <a:ext cx="2895600" cy="1026622"/>
          </a:xfrm>
          <a:prstGeom prst="rect">
            <a:avLst/>
          </a:prstGeom>
        </p:spPr>
      </p:pic>
      <p:sp>
        <p:nvSpPr>
          <p:cNvPr id="132" name="TextBox 131"/>
          <p:cNvSpPr txBox="1"/>
          <p:nvPr/>
        </p:nvSpPr>
        <p:spPr>
          <a:xfrm>
            <a:off x="1265543" y="751295"/>
            <a:ext cx="15756913"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a:t>
            </a:r>
            <a:endParaRPr lang="en-US" sz="6000" b="1">
              <a:latin typeface="Arial" panose="020B0604020202020204" pitchFamily="34" charset="0"/>
              <a:cs typeface="Arial" panose="020B0604020202020204" pitchFamily="34" charset="0"/>
            </a:endParaRPr>
          </a:p>
        </p:txBody>
      </p:sp>
      <p:pic>
        <p:nvPicPr>
          <p:cNvPr id="20" name="Picture 5"/>
          <p:cNvPicPr>
            <a:picLocks noChangeAspect="1"/>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09474" y="2548200"/>
            <a:ext cx="6629400" cy="5756529"/>
          </a:xfrm>
          <a:prstGeom prst="rect">
            <a:avLst/>
          </a:prstGeom>
        </p:spPr>
      </p:pic>
      <p:sp>
        <p:nvSpPr>
          <p:cNvPr id="4" name="Rounded Rectangular Callout 3"/>
          <p:cNvSpPr/>
          <p:nvPr/>
        </p:nvSpPr>
        <p:spPr>
          <a:xfrm>
            <a:off x="7438874" y="2466972"/>
            <a:ext cx="9156560" cy="2301242"/>
          </a:xfrm>
          <a:prstGeom prst="wedgeRoundRectCallout">
            <a:avLst>
              <a:gd name="adj1" fmla="val -53455"/>
              <a:gd name="adj2" fmla="val 42863"/>
              <a:gd name="adj3" fmla="val 16667"/>
            </a:avLst>
          </a:prstGeom>
          <a:solidFill>
            <a:srgbClr val="FFCC66"/>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Khi muốn thoát khỏi phần mềm Mouse Skills, em làm thế nào?</a:t>
            </a:r>
          </a:p>
        </p:txBody>
      </p:sp>
      <p:pic>
        <p:nvPicPr>
          <p:cNvPr id="23" name="Picture 22"/>
          <p:cNvPicPr>
            <a:picLocks noChangeAspect="1"/>
          </p:cNvPicPr>
          <p:nvPr/>
        </p:nvPicPr>
        <p:blipFill rotWithShape="1">
          <a:blip r:embed="rId62">
            <a:extLst>
              <a:ext uri="{28A0092B-C50C-407E-A947-70E740481C1C}">
                <a14:useLocalDpi xmlns:a14="http://schemas.microsoft.com/office/drawing/2010/main" val="0"/>
              </a:ext>
            </a:extLst>
          </a:blip>
          <a:srcRect l="15200" t="27548" r="19200" b="22853"/>
          <a:stretch/>
        </p:blipFill>
        <p:spPr>
          <a:xfrm>
            <a:off x="7719670" y="6362700"/>
            <a:ext cx="1759308" cy="1330208"/>
          </a:xfrm>
          <a:prstGeom prst="rect">
            <a:avLst/>
          </a:prstGeom>
        </p:spPr>
      </p:pic>
      <p:sp>
        <p:nvSpPr>
          <p:cNvPr id="7" name="TextBox 6"/>
          <p:cNvSpPr txBox="1"/>
          <p:nvPr/>
        </p:nvSpPr>
        <p:spPr>
          <a:xfrm>
            <a:off x="9419812" y="5549142"/>
            <a:ext cx="7116456" cy="2748253"/>
          </a:xfrm>
          <a:prstGeom prst="rect">
            <a:avLst/>
          </a:prstGeom>
          <a:noFill/>
        </p:spPr>
        <p:txBody>
          <a:bodyPr wrap="square" rtlCol="0">
            <a:spAutoFit/>
          </a:bodyPr>
          <a:lstStyle/>
          <a:p>
            <a:pPr algn="just">
              <a:lnSpc>
                <a:spcPct val="150000"/>
              </a:lnSpc>
            </a:pPr>
            <a:r>
              <a:rPr lang="en-US" sz="4000">
                <a:solidFill>
                  <a:srgbClr val="C00000"/>
                </a:solidFill>
                <a:latin typeface="Arial" panose="020B0604020202020204" pitchFamily="34" charset="0"/>
                <a:cs typeface="Arial" panose="020B0604020202020204" pitchFamily="34" charset="0"/>
              </a:rPr>
              <a:t>Khi muốn thoát khỏi phần mềm Mouse Skills, em hãy gõ phím </a:t>
            </a:r>
            <a:r>
              <a:rPr lang="en-US" sz="4000" b="1">
                <a:solidFill>
                  <a:srgbClr val="C00000"/>
                </a:solidFill>
                <a:latin typeface="Arial" panose="020B0604020202020204" pitchFamily="34" charset="0"/>
                <a:cs typeface="Arial" panose="020B0604020202020204" pitchFamily="34" charset="0"/>
              </a:rPr>
              <a:t>Q</a:t>
            </a:r>
            <a:r>
              <a:rPr lang="en-US" sz="4000">
                <a:solidFill>
                  <a:srgbClr val="C00000"/>
                </a:solidFill>
                <a:latin typeface="Arial" panose="020B0604020202020204" pitchFamily="34" charset="0"/>
                <a:cs typeface="Arial" panose="020B0604020202020204" pitchFamily="34" charset="0"/>
              </a:rPr>
              <a:t> trên bàn </a:t>
            </a:r>
            <a:r>
              <a:rPr lang="en-US" sz="4000">
                <a:solidFill>
                  <a:srgbClr val="C00000"/>
                </a:solidFill>
                <a:latin typeface="Arial" panose="020B0604020202020204" pitchFamily="34" charset="0"/>
                <a:cs typeface="Arial" panose="020B0604020202020204" pitchFamily="34" charset="0"/>
              </a:rPr>
              <a:t>phím</a:t>
            </a:r>
            <a:r>
              <a:rPr lang="en-US" sz="4000" smtClean="0">
                <a:solidFill>
                  <a:srgbClr val="C00000"/>
                </a:solidFill>
                <a:latin typeface="Arial" panose="020B0604020202020204" pitchFamily="34" charset="0"/>
                <a:cs typeface="Arial" panose="020B0604020202020204" pitchFamily="34" charset="0"/>
              </a:rPr>
              <a:t>.</a:t>
            </a:r>
            <a:endParaRPr lang="en-US" sz="400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24056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586</Words>
  <Application>Microsoft Office PowerPoint</Application>
  <PresentationFormat>Custom</PresentationFormat>
  <Paragraphs>62</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Scrapbook Quiz Game Presentation</dc:title>
  <cp:lastModifiedBy>Admin</cp:lastModifiedBy>
  <cp:revision>31</cp:revision>
  <dcterms:created xsi:type="dcterms:W3CDTF">2006-08-16T00:00:00Z</dcterms:created>
  <dcterms:modified xsi:type="dcterms:W3CDTF">2022-11-08T06:20:09Z</dcterms:modified>
  <dc:identifier>DAFQqeCtibQ</dc:identifier>
</cp:coreProperties>
</file>