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0" r:id="rId3"/>
    <p:sldId id="271" r:id="rId4"/>
    <p:sldId id="268" r:id="rId5"/>
    <p:sldId id="258"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88E7DA-484C-41E6-AA21-1680CE4A3F90}">
          <p14:sldIdLst>
            <p14:sldId id="256"/>
            <p14:sldId id="270"/>
            <p14:sldId id="271"/>
            <p14:sldId id="268"/>
            <p14:sldId id="258"/>
            <p14:sldId id="272"/>
            <p14:sldId id="273"/>
            <p14:sldId id="274"/>
            <p14:sldId id="275"/>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E6E9"/>
    <a:srgbClr val="EF8E9D"/>
    <a:srgbClr val="FFFF99"/>
    <a:srgbClr val="FF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8" d="100"/>
          <a:sy n="48" d="100"/>
        </p:scale>
        <p:origin x="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505B5-DCA9-4A4D-B003-B34BA09DBAE4}" type="datetimeFigureOut">
              <a:rPr lang="en-US" smtClean="0"/>
              <a:t>19/11/2022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3CA8-3FDE-40EC-95CA-DC522C977976}" type="slidenum">
              <a:rPr lang="en-US" smtClean="0"/>
              <a:t>‹#›</a:t>
            </a:fld>
            <a:endParaRPr lang="en-US"/>
          </a:p>
        </p:txBody>
      </p:sp>
    </p:spTree>
    <p:extLst>
      <p:ext uri="{BB962C8B-B14F-4D97-AF65-F5344CB8AC3E}">
        <p14:creationId xmlns:p14="http://schemas.microsoft.com/office/powerpoint/2010/main" val="157672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135.svg"/><Relationship Id="rId2" Type="http://schemas.openxmlformats.org/officeDocument/2006/relationships/image" Target="../media/image1.png"/><Relationship Id="rId29" Type="http://schemas.openxmlformats.org/officeDocument/2006/relationships/image" Target="../media/image133.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28" Type="http://schemas.openxmlformats.org/officeDocument/2006/relationships/image" Target="../media/image3.png"/><Relationship Id="rId31" Type="http://schemas.openxmlformats.org/officeDocument/2006/relationships/image" Target="../media/image5.png"/><Relationship Id="rId27" Type="http://schemas.openxmlformats.org/officeDocument/2006/relationships/image" Target="../media/image71.svg"/><Relationship Id="rId30"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52.svg"/><Relationship Id="rId10" Type="http://schemas.openxmlformats.org/officeDocument/2006/relationships/image" Target="../media/image23.png"/><Relationship Id="rId9" Type="http://schemas.openxmlformats.org/officeDocument/2006/relationships/image" Target="../media/image137.svg"/></Relationships>
</file>

<file path=ppt/slides/_rels/slide14.xml.rels><?xml version="1.0" encoding="UTF-8" standalone="yes"?>
<Relationships xmlns="http://schemas.openxmlformats.org/package/2006/relationships"><Relationship Id="rId26"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3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8" Type="http://schemas.openxmlformats.org/officeDocument/2006/relationships/image" Target="../media/image26.png"/><Relationship Id="rId17" Type="http://schemas.openxmlformats.org/officeDocument/2006/relationships/image" Target="../media/image116.svg"/><Relationship Id="rId12" Type="http://schemas.openxmlformats.org/officeDocument/2006/relationships/image" Target="../media/image880.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04.svg"/><Relationship Id="rId1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590.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12" Type="http://schemas.openxmlformats.org/officeDocument/2006/relationships/image" Target="../media/image88.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7" Type="http://schemas.openxmlformats.org/officeDocument/2006/relationships/image" Target="../media/image135.svg"/><Relationship Id="rId2" Type="http://schemas.openxmlformats.org/officeDocument/2006/relationships/image" Target="../media/image1.png"/><Relationship Id="rId29" Type="http://schemas.openxmlformats.org/officeDocument/2006/relationships/image" Target="../media/image133.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 Id="rId28" Type="http://schemas.openxmlformats.org/officeDocument/2006/relationships/image" Target="../media/image3.png"/><Relationship Id="rId31" Type="http://schemas.openxmlformats.org/officeDocument/2006/relationships/image" Target="../media/image5.png"/><Relationship Id="rId27" Type="http://schemas.openxmlformats.org/officeDocument/2006/relationships/image" Target="../media/image71.svg"/><Relationship Id="rId30"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6" Type="http://schemas.openxmlformats.org/officeDocument/2006/relationships/image" Target="../media/image12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6E9"/>
        </a:solidFill>
        <a:effectLst/>
      </p:bgPr>
    </p:bg>
    <p:spTree>
      <p:nvGrpSpPr>
        <p:cNvPr id="1" name=""/>
        <p:cNvGrpSpPr/>
        <p:nvPr/>
      </p:nvGrpSpPr>
      <p:grpSpPr>
        <a:xfrm>
          <a:off x="0" y="0"/>
          <a:ext cx="0" cy="0"/>
          <a:chOff x="0" y="0"/>
          <a:chExt cx="0" cy="0"/>
        </a:xfrm>
      </p:grpSpPr>
      <p:grpSp>
        <p:nvGrpSpPr>
          <p:cNvPr id="2" name="Group 2"/>
          <p:cNvGrpSpPr/>
          <p:nvPr/>
        </p:nvGrpSpPr>
        <p:grpSpPr>
          <a:xfrm>
            <a:off x="17588904" y="0"/>
            <a:ext cx="699096" cy="10287000"/>
            <a:chOff x="0" y="0"/>
            <a:chExt cx="184124" cy="2709333"/>
          </a:xfrm>
        </p:grpSpPr>
        <p:sp>
          <p:nvSpPr>
            <p:cNvPr id="3" name="Freeform 3"/>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FFF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7055020" y="1476630"/>
            <a:ext cx="1786306" cy="536335"/>
            <a:chOff x="0" y="0"/>
            <a:chExt cx="1353548" cy="406400"/>
          </a:xfrm>
        </p:grpSpPr>
        <p:sp>
          <p:nvSpPr>
            <p:cNvPr id="6" name="Freeform 6"/>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7" name="TextBox 7"/>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17773399" y="1562707"/>
            <a:ext cx="349548" cy="0"/>
          </a:xfrm>
          <a:prstGeom prst="line">
            <a:avLst/>
          </a:prstGeom>
          <a:ln w="38100" cap="rnd">
            <a:solidFill>
              <a:srgbClr val="FFFFFB"/>
            </a:solidFill>
            <a:prstDash val="solid"/>
            <a:headEnd type="none" w="sm" len="sm"/>
            <a:tailEnd type="none" w="sm" len="sm"/>
          </a:ln>
        </p:spPr>
      </p:sp>
      <p:sp>
        <p:nvSpPr>
          <p:cNvPr id="9" name="AutoShape 9"/>
          <p:cNvSpPr/>
          <p:nvPr/>
        </p:nvSpPr>
        <p:spPr>
          <a:xfrm>
            <a:off x="17773399" y="1708595"/>
            <a:ext cx="349548" cy="0"/>
          </a:xfrm>
          <a:prstGeom prst="line">
            <a:avLst/>
          </a:prstGeom>
          <a:ln w="38100" cap="rnd">
            <a:solidFill>
              <a:srgbClr val="FFFFFB"/>
            </a:solidFill>
            <a:prstDash val="solid"/>
            <a:headEnd type="none" w="sm" len="sm"/>
            <a:tailEnd type="none" w="sm" len="sm"/>
          </a:ln>
        </p:spPr>
      </p:sp>
      <p:sp>
        <p:nvSpPr>
          <p:cNvPr id="10" name="AutoShape 10"/>
          <p:cNvSpPr/>
          <p:nvPr/>
        </p:nvSpPr>
        <p:spPr>
          <a:xfrm>
            <a:off x="17773399" y="1854483"/>
            <a:ext cx="349548" cy="0"/>
          </a:xfrm>
          <a:prstGeom prst="line">
            <a:avLst/>
          </a:prstGeom>
          <a:ln w="38100" cap="rnd">
            <a:solidFill>
              <a:srgbClr val="FFFFFB"/>
            </a:solidFill>
            <a:prstDash val="solid"/>
            <a:headEnd type="none" w="sm" len="sm"/>
            <a:tailEnd type="none" w="sm" len="sm"/>
          </a:ln>
        </p:spPr>
      </p:sp>
      <p:grpSp>
        <p:nvGrpSpPr>
          <p:cNvPr id="11" name="Group 11"/>
          <p:cNvGrpSpPr/>
          <p:nvPr/>
        </p:nvGrpSpPr>
        <p:grpSpPr>
          <a:xfrm rot="-10800000">
            <a:off x="17680005" y="229955"/>
            <a:ext cx="536335" cy="350674"/>
            <a:chOff x="0" y="0"/>
            <a:chExt cx="411287" cy="268913"/>
          </a:xfrm>
        </p:grpSpPr>
        <p:sp>
          <p:nvSpPr>
            <p:cNvPr id="12" name="Freeform 12"/>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3" name="TextBox 13"/>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7680005" y="9636959"/>
            <a:ext cx="536335" cy="350674"/>
            <a:chOff x="0" y="0"/>
            <a:chExt cx="411287" cy="268913"/>
          </a:xfrm>
        </p:grpSpPr>
        <p:sp>
          <p:nvSpPr>
            <p:cNvPr id="15" name="Freeform 15"/>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6" name="TextBox 16"/>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63621" y="178894"/>
            <a:ext cx="452797" cy="4527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48601" y="178894"/>
            <a:ext cx="452797" cy="45279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333581" y="178894"/>
            <a:ext cx="452797" cy="45279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6" name="AutoShape 26"/>
          <p:cNvSpPr/>
          <p:nvPr/>
        </p:nvSpPr>
        <p:spPr>
          <a:xfrm>
            <a:off x="2401857" y="222749"/>
            <a:ext cx="14809818" cy="0"/>
          </a:xfrm>
          <a:prstGeom prst="line">
            <a:avLst/>
          </a:prstGeom>
          <a:ln w="47625" cap="flat">
            <a:solidFill>
              <a:srgbClr val="EF8E9D"/>
            </a:solidFill>
            <a:prstDash val="solid"/>
            <a:headEnd type="none" w="sm" len="sm"/>
            <a:tailEnd type="none" w="sm" len="sm"/>
          </a:ln>
        </p:spPr>
      </p:sp>
      <p:sp>
        <p:nvSpPr>
          <p:cNvPr id="27" name="AutoShape 27"/>
          <p:cNvSpPr/>
          <p:nvPr/>
        </p:nvSpPr>
        <p:spPr>
          <a:xfrm>
            <a:off x="2401857" y="405292"/>
            <a:ext cx="14809818" cy="0"/>
          </a:xfrm>
          <a:prstGeom prst="line">
            <a:avLst/>
          </a:prstGeom>
          <a:ln w="47625" cap="flat">
            <a:solidFill>
              <a:srgbClr val="EF8E9D"/>
            </a:solidFill>
            <a:prstDash val="solid"/>
            <a:headEnd type="none" w="sm" len="sm"/>
            <a:tailEnd type="none" w="sm" len="sm"/>
          </a:ln>
        </p:spPr>
      </p:sp>
      <p:sp>
        <p:nvSpPr>
          <p:cNvPr id="28" name="AutoShape 28"/>
          <p:cNvSpPr/>
          <p:nvPr/>
        </p:nvSpPr>
        <p:spPr>
          <a:xfrm>
            <a:off x="2401857" y="587835"/>
            <a:ext cx="14809818" cy="0"/>
          </a:xfrm>
          <a:prstGeom prst="line">
            <a:avLst/>
          </a:prstGeom>
          <a:ln w="47625" cap="flat">
            <a:solidFill>
              <a:srgbClr val="EF8E9D"/>
            </a:solidFill>
            <a:prstDash val="solid"/>
            <a:headEnd type="none" w="sm" len="sm"/>
            <a:tailEnd type="none" w="sm" len="sm"/>
          </a:ln>
        </p:spPr>
      </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H="1">
            <a:off x="421321" y="1341142"/>
            <a:ext cx="866389" cy="2378569"/>
          </a:xfrm>
          <a:prstGeom prst="rect">
            <a:avLst/>
          </a:prstGeom>
        </p:spPr>
      </p:pic>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V="1">
            <a:off x="16100706" y="7747610"/>
            <a:ext cx="866389" cy="2378569"/>
          </a:xfrm>
          <a:prstGeom prst="rect">
            <a:avLst/>
          </a:prstGeom>
        </p:spPr>
      </p:pic>
      <p:sp>
        <p:nvSpPr>
          <p:cNvPr id="38" name="TextBox 38"/>
          <p:cNvSpPr txBox="1"/>
          <p:nvPr/>
        </p:nvSpPr>
        <p:spPr>
          <a:xfrm>
            <a:off x="1124780" y="3107316"/>
            <a:ext cx="15711027" cy="3118674"/>
          </a:xfrm>
          <a:prstGeom prst="rect">
            <a:avLst/>
          </a:prstGeom>
        </p:spPr>
        <p:txBody>
          <a:bodyPr wrap="square" lIns="0" tIns="0" rIns="0" bIns="0" rtlCol="0" anchor="t">
            <a:spAutoFit/>
          </a:bodyPr>
          <a:lstStyle/>
          <a:p>
            <a:pPr algn="ctr">
              <a:lnSpc>
                <a:spcPct val="150000"/>
              </a:lnSpc>
            </a:pPr>
            <a:r>
              <a:rPr lang="en-US" sz="7200" b="1" spc="380" smtClean="0">
                <a:latin typeface="Arial" panose="020B0604020202020204" pitchFamily="34" charset="0"/>
                <a:cs typeface="Arial" panose="020B0604020202020204" pitchFamily="34" charset="0"/>
              </a:rPr>
              <a:t>CHÀO MỪNG CÁC EM ĐẾN VỚI BUỔI HỌC NGÀY HÔM NAY!</a:t>
            </a:r>
            <a:endParaRPr lang="en-US" sz="7200" b="1" spc="380">
              <a:latin typeface="Arial" panose="020B0604020202020204" pitchFamily="34" charset="0"/>
              <a:cs typeface="Arial" panose="020B0604020202020204" pitchFamily="34" charset="0"/>
            </a:endParaRPr>
          </a:p>
        </p:txBody>
      </p:sp>
      <p:pic>
        <p:nvPicPr>
          <p:cNvPr id="60"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535546" y="6591076"/>
            <a:ext cx="6622036" cy="3695924"/>
          </a:xfrm>
          <a:prstGeom prst="rect">
            <a:avLst/>
          </a:prstGeom>
        </p:spPr>
      </p:pic>
      <p:pic>
        <p:nvPicPr>
          <p:cNvPr id="61" name="Picture 3"/>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757157" y="779583"/>
            <a:ext cx="1587050" cy="1587050"/>
          </a:xfrm>
          <a:prstGeom prst="rect">
            <a:avLst/>
          </a:prstGeom>
        </p:spPr>
      </p:pic>
      <p:pic>
        <p:nvPicPr>
          <p:cNvPr id="62" name="Picture 3"/>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401291" y="8464149"/>
            <a:ext cx="1434165" cy="1434165"/>
          </a:xfrm>
          <a:prstGeom prst="rect">
            <a:avLst/>
          </a:prstGeom>
        </p:spPr>
      </p:pic>
      <p:pic>
        <p:nvPicPr>
          <p:cNvPr id="63" name="Picture 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0179" y="1053140"/>
            <a:ext cx="914400" cy="871174"/>
          </a:xfrm>
          <a:prstGeom prst="rect">
            <a:avLst/>
          </a:prstGeom>
        </p:spPr>
      </p:pic>
      <p:pic>
        <p:nvPicPr>
          <p:cNvPr id="64" name="Picture 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46300" y="9076222"/>
            <a:ext cx="914400" cy="8711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7" name="Pentagon 36"/>
          <p:cNvSpPr/>
          <p:nvPr/>
        </p:nvSpPr>
        <p:spPr>
          <a:xfrm>
            <a:off x="0" y="1873754"/>
            <a:ext cx="3733800" cy="8382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Thực hành </a:t>
            </a:r>
            <a:endParaRPr lang="en-US" sz="4000" b="1">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947354" y="2889417"/>
            <a:ext cx="16374675" cy="1938992"/>
          </a:xfrm>
          <a:prstGeom prst="rect">
            <a:avLst/>
          </a:prstGeom>
        </p:spPr>
        <p:txBody>
          <a:bodyPr wrap="square">
            <a:spAutoFit/>
          </a:bodyPr>
          <a:lstStyle/>
          <a:p>
            <a:pPr algn="just">
              <a:lnSpc>
                <a:spcPct val="150000"/>
              </a:lnSpc>
            </a:pPr>
            <a:r>
              <a:rPr lang="vi-VN" sz="4000"/>
              <a:t>Trong cây thư mục ở </a:t>
            </a:r>
            <a:r>
              <a:rPr lang="vi-VN" sz="4000" b="1" i="1"/>
              <a:t>Hình 3</a:t>
            </a:r>
            <a:r>
              <a:rPr lang="vi-VN" sz="4000"/>
              <a:t>, em hãy đổi tên thư mục </a:t>
            </a:r>
            <a:r>
              <a:rPr lang="vi-VN" sz="4000" b="1"/>
              <a:t>Mai Anh </a:t>
            </a:r>
            <a:r>
              <a:rPr lang="vi-VN" sz="4000"/>
              <a:t>thành thư mục </a:t>
            </a:r>
            <a:r>
              <a:rPr lang="vi-VN" sz="4000" b="1"/>
              <a:t>Gia dinh </a:t>
            </a:r>
            <a:r>
              <a:rPr lang="vi-VN" sz="4000"/>
              <a:t>theo các bước sau:</a:t>
            </a:r>
            <a:endParaRPr lang="en-US" sz="4000"/>
          </a:p>
        </p:txBody>
      </p:sp>
      <p:sp>
        <p:nvSpPr>
          <p:cNvPr id="4" name="Rounded Rectangle 3"/>
          <p:cNvSpPr/>
          <p:nvPr/>
        </p:nvSpPr>
        <p:spPr>
          <a:xfrm>
            <a:off x="989430" y="5005872"/>
            <a:ext cx="15462729" cy="1128228"/>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solidFill>
              </a:rPr>
              <a:t>1) Chọn thư mục cần đổi tên, ở đây là thư mục </a:t>
            </a:r>
            <a:r>
              <a:rPr lang="vi-VN" sz="4000" b="1">
                <a:solidFill>
                  <a:schemeClr val="tx1"/>
                </a:solidFill>
              </a:rPr>
              <a:t>Mai Anh.</a:t>
            </a:r>
            <a:endParaRPr lang="en-US" sz="4000" b="1">
              <a:solidFill>
                <a:schemeClr val="tx1"/>
              </a:solidFill>
            </a:endParaRPr>
          </a:p>
        </p:txBody>
      </p:sp>
      <p:grpSp>
        <p:nvGrpSpPr>
          <p:cNvPr id="34" name="Group 33"/>
          <p:cNvGrpSpPr/>
          <p:nvPr/>
        </p:nvGrpSpPr>
        <p:grpSpPr>
          <a:xfrm>
            <a:off x="989429" y="6518433"/>
            <a:ext cx="15462729" cy="1128228"/>
            <a:chOff x="989429" y="6319603"/>
            <a:chExt cx="15462729" cy="1128228"/>
          </a:xfrm>
        </p:grpSpPr>
        <p:sp>
          <p:nvSpPr>
            <p:cNvPr id="43" name="Rounded Rectangle 42"/>
            <p:cNvSpPr/>
            <p:nvPr/>
          </p:nvSpPr>
          <p:spPr>
            <a:xfrm>
              <a:off x="989429" y="6319603"/>
              <a:ext cx="15462729" cy="1128228"/>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solidFill>
                </a:rPr>
                <a:t>2) Nháy chuột vào lệnh </a:t>
              </a:r>
              <a:r>
                <a:rPr lang="vi-VN" sz="4000" b="1" i="1">
                  <a:solidFill>
                    <a:schemeClr val="tx1"/>
                  </a:solidFill>
                </a:rPr>
                <a:t>Rename </a:t>
              </a:r>
              <a:endParaRPr lang="en-US" sz="4000" b="1" i="1">
                <a:solidFill>
                  <a:schemeClr val="tx1"/>
                </a:solidFill>
              </a:endParaRPr>
            </a:p>
          </p:txBody>
        </p:sp>
        <p:pic>
          <p:nvPicPr>
            <p:cNvPr id="33" name="Picture 32"/>
            <p:cNvPicPr>
              <a:picLocks noChangeAspect="1"/>
            </p:cNvPicPr>
            <p:nvPr/>
          </p:nvPicPr>
          <p:blipFill rotWithShape="1">
            <a:blip r:embed="rId2"/>
            <a:srcRect r="-9323" b="15548"/>
            <a:stretch/>
          </p:blipFill>
          <p:spPr>
            <a:xfrm>
              <a:off x="8758248" y="6420022"/>
              <a:ext cx="1043908" cy="927389"/>
            </a:xfrm>
            <a:prstGeom prst="rect">
              <a:avLst/>
            </a:prstGeom>
          </p:spPr>
        </p:pic>
      </p:grpSp>
      <p:sp>
        <p:nvSpPr>
          <p:cNvPr id="44" name="Rounded Rectangle 43"/>
          <p:cNvSpPr/>
          <p:nvPr/>
        </p:nvSpPr>
        <p:spPr>
          <a:xfrm>
            <a:off x="989429" y="8039100"/>
            <a:ext cx="15462729" cy="1128228"/>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solidFill>
              </a:rPr>
              <a:t>3) Gõ tên thư mục mới, ở đây là </a:t>
            </a:r>
            <a:r>
              <a:rPr lang="vi-VN" sz="4000" b="1">
                <a:solidFill>
                  <a:schemeClr val="tx1"/>
                </a:solidFill>
              </a:rPr>
              <a:t>Gia dinh</a:t>
            </a:r>
            <a:r>
              <a:rPr lang="vi-VN" sz="4000">
                <a:solidFill>
                  <a:schemeClr val="tx1"/>
                </a:solidFill>
              </a:rPr>
              <a:t>, gõ </a:t>
            </a:r>
            <a:r>
              <a:rPr lang="vi-VN" sz="4000" b="1" i="1">
                <a:solidFill>
                  <a:schemeClr val="tx1"/>
                </a:solidFill>
              </a:rPr>
              <a:t>Enter</a:t>
            </a:r>
            <a:r>
              <a:rPr lang="vi-VN" sz="4000">
                <a:solidFill>
                  <a:schemeClr val="tx1"/>
                </a:solidFill>
              </a:rPr>
              <a:t>.</a:t>
            </a:r>
            <a:endParaRPr lang="en-US" sz="4000" b="1">
              <a:solidFill>
                <a:schemeClr val="tx1"/>
              </a:solidFill>
            </a:endParaRPr>
          </a:p>
        </p:txBody>
      </p:sp>
    </p:spTree>
    <p:extLst>
      <p:ext uri="{BB962C8B-B14F-4D97-AF65-F5344CB8AC3E}">
        <p14:creationId xmlns:p14="http://schemas.microsoft.com/office/powerpoint/2010/main" val="4124241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p:bldP spid="4"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7" name="Pentagon 36"/>
          <p:cNvSpPr/>
          <p:nvPr/>
        </p:nvSpPr>
        <p:spPr>
          <a:xfrm>
            <a:off x="0" y="1873754"/>
            <a:ext cx="3733800" cy="8382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Thực hành </a:t>
            </a:r>
            <a:endParaRPr lang="en-US" sz="4000" b="1">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947354" y="2773190"/>
            <a:ext cx="16374675" cy="1839606"/>
          </a:xfrm>
          <a:prstGeom prst="rect">
            <a:avLst/>
          </a:prstGeom>
        </p:spPr>
        <p:txBody>
          <a:bodyPr wrap="square">
            <a:spAutoFit/>
          </a:bodyPr>
          <a:lstStyle/>
          <a:p>
            <a:pPr algn="just">
              <a:lnSpc>
                <a:spcPct val="150000"/>
              </a:lnSpc>
            </a:pPr>
            <a:r>
              <a:rPr lang="vi-VN" sz="4000"/>
              <a:t>Trong cây thư mục ở </a:t>
            </a:r>
            <a:r>
              <a:rPr lang="vi-VN" sz="4000" b="1" i="1"/>
              <a:t>Hình 3</a:t>
            </a:r>
            <a:r>
              <a:rPr lang="vi-VN" sz="4000"/>
              <a:t>, em hãy xóa thư mục </a:t>
            </a:r>
            <a:r>
              <a:rPr lang="vi-VN" sz="4000" b="1"/>
              <a:t>Giải trí </a:t>
            </a:r>
            <a:r>
              <a:rPr lang="vi-VN" sz="4000"/>
              <a:t>theo các bước sau:</a:t>
            </a:r>
            <a:endParaRPr lang="en-US" sz="4000"/>
          </a:p>
        </p:txBody>
      </p:sp>
      <p:sp>
        <p:nvSpPr>
          <p:cNvPr id="38" name="Rounded Rectangle 37"/>
          <p:cNvSpPr/>
          <p:nvPr/>
        </p:nvSpPr>
        <p:spPr>
          <a:xfrm>
            <a:off x="947355" y="4805454"/>
            <a:ext cx="16313158" cy="1128228"/>
          </a:xfrm>
          <a:prstGeom prst="roundRect">
            <a:avLst/>
          </a:prstGeom>
          <a:solidFill>
            <a:srgbClr val="FFFF99"/>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solidFill>
              </a:rPr>
              <a:t>1) Chọn thư mục cần xóa, ở đây là thư mục </a:t>
            </a:r>
            <a:r>
              <a:rPr lang="vi-VN" sz="4000" b="1">
                <a:solidFill>
                  <a:schemeClr val="tx1"/>
                </a:solidFill>
              </a:rPr>
              <a:t>Giải trí</a:t>
            </a:r>
            <a:r>
              <a:rPr lang="vi-VN" sz="4000">
                <a:solidFill>
                  <a:schemeClr val="tx1"/>
                </a:solidFill>
              </a:rPr>
              <a:t>.</a:t>
            </a:r>
            <a:endParaRPr lang="en-US" sz="4000" b="1">
              <a:solidFill>
                <a:schemeClr val="tx1"/>
              </a:solidFill>
            </a:endParaRPr>
          </a:p>
        </p:txBody>
      </p:sp>
      <p:grpSp>
        <p:nvGrpSpPr>
          <p:cNvPr id="8" name="Group 7"/>
          <p:cNvGrpSpPr/>
          <p:nvPr/>
        </p:nvGrpSpPr>
        <p:grpSpPr>
          <a:xfrm>
            <a:off x="947354" y="6318015"/>
            <a:ext cx="16313159" cy="1128228"/>
            <a:chOff x="989429" y="6518433"/>
            <a:chExt cx="16313159" cy="1128228"/>
          </a:xfrm>
        </p:grpSpPr>
        <p:sp>
          <p:nvSpPr>
            <p:cNvPr id="40" name="Rounded Rectangle 39"/>
            <p:cNvSpPr/>
            <p:nvPr/>
          </p:nvSpPr>
          <p:spPr>
            <a:xfrm>
              <a:off x="989429" y="6518433"/>
              <a:ext cx="16313159" cy="1128228"/>
            </a:xfrm>
            <a:prstGeom prst="roundRect">
              <a:avLst/>
            </a:prstGeom>
            <a:solidFill>
              <a:srgbClr val="FFFF99"/>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a:solidFill>
                    <a:schemeClr val="tx1"/>
                  </a:solidFill>
                </a:rPr>
                <a:t>2) Nháy chuột vào lệnh </a:t>
              </a:r>
              <a:r>
                <a:rPr lang="en-US" sz="4000" b="1" i="1" smtClean="0">
                  <a:solidFill>
                    <a:schemeClr val="tx1"/>
                  </a:solidFill>
                  <a:latin typeface="Arial" panose="020B0604020202020204" pitchFamily="34" charset="0"/>
                  <a:cs typeface="Arial" panose="020B0604020202020204" pitchFamily="34" charset="0"/>
                </a:rPr>
                <a:t>Delete        </a:t>
              </a:r>
              <a:r>
                <a:rPr lang="en-US" sz="4000" smtClean="0">
                  <a:solidFill>
                    <a:schemeClr val="tx1"/>
                  </a:solidFill>
                  <a:latin typeface="Arial" panose="020B0604020202020204" pitchFamily="34" charset="0"/>
                  <a:cs typeface="Arial" panose="020B0604020202020204" pitchFamily="34" charset="0"/>
                </a:rPr>
                <a:t>hoặc phím </a:t>
              </a:r>
              <a:r>
                <a:rPr lang="en-US" sz="4000" b="1" i="1" smtClean="0">
                  <a:solidFill>
                    <a:schemeClr val="tx1"/>
                  </a:solidFill>
                  <a:latin typeface="Arial" panose="020B0604020202020204" pitchFamily="34" charset="0"/>
                  <a:cs typeface="Arial" panose="020B0604020202020204" pitchFamily="34" charset="0"/>
                </a:rPr>
                <a:t>Delete</a:t>
              </a:r>
              <a:r>
                <a:rPr lang="en-US" sz="4000" smtClean="0">
                  <a:solidFill>
                    <a:schemeClr val="tx1"/>
                  </a:solidFill>
                  <a:latin typeface="Arial" panose="020B0604020202020204" pitchFamily="34" charset="0"/>
                  <a:cs typeface="Arial" panose="020B0604020202020204" pitchFamily="34" charset="0"/>
                </a:rPr>
                <a:t> trên bàn phím</a:t>
              </a:r>
              <a:r>
                <a:rPr lang="en-US" sz="4000" b="1" i="1" smtClean="0">
                  <a:solidFill>
                    <a:schemeClr val="tx1"/>
                  </a:solidFill>
                  <a:latin typeface="Arial" panose="020B0604020202020204" pitchFamily="34" charset="0"/>
                  <a:cs typeface="Arial" panose="020B0604020202020204" pitchFamily="34" charset="0"/>
                </a:rPr>
                <a:t>.</a:t>
              </a:r>
              <a:r>
                <a:rPr lang="vi-VN" sz="4000" b="1" i="1" smtClean="0">
                  <a:solidFill>
                    <a:schemeClr val="tx1"/>
                  </a:solidFill>
                  <a:latin typeface="Arial" panose="020B0604020202020204" pitchFamily="34" charset="0"/>
                  <a:cs typeface="Arial" panose="020B0604020202020204" pitchFamily="34" charset="0"/>
                </a:rPr>
                <a:t> </a:t>
              </a:r>
              <a:endParaRPr lang="en-US" sz="4000" b="1" i="1">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11828" t="10440" r="5856" b="11259"/>
            <a:stretch/>
          </p:blipFill>
          <p:spPr>
            <a:xfrm>
              <a:off x="8341747" y="6604614"/>
              <a:ext cx="637244" cy="955866"/>
            </a:xfrm>
            <a:prstGeom prst="rect">
              <a:avLst/>
            </a:prstGeom>
          </p:spPr>
        </p:pic>
      </p:grpSp>
      <p:sp>
        <p:nvSpPr>
          <p:cNvPr id="35" name="Right Arrow 34"/>
          <p:cNvSpPr/>
          <p:nvPr/>
        </p:nvSpPr>
        <p:spPr>
          <a:xfrm>
            <a:off x="415699" y="8572500"/>
            <a:ext cx="656460"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26906" y="7830576"/>
            <a:ext cx="16290337"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Trong phần mềm quản lí tệp, ở dải lệnh Home, </a:t>
            </a:r>
            <a:r>
              <a:rPr lang="en-US" sz="4000" b="1">
                <a:solidFill>
                  <a:srgbClr val="002060"/>
                </a:solidFill>
                <a:latin typeface="Arial" panose="020B0604020202020204" pitchFamily="34" charset="0"/>
                <a:cs typeface="Arial" panose="020B0604020202020204" pitchFamily="34" charset="0"/>
              </a:rPr>
              <a:t>đổi tên </a:t>
            </a:r>
            <a:r>
              <a:rPr lang="en-US" sz="4000">
                <a:latin typeface="Arial" panose="020B0604020202020204" pitchFamily="34" charset="0"/>
                <a:cs typeface="Arial" panose="020B0604020202020204" pitchFamily="34" charset="0"/>
              </a:rPr>
              <a:t>thư mục bằng lệnh </a:t>
            </a:r>
            <a:r>
              <a:rPr lang="en-US" sz="4000" b="1">
                <a:solidFill>
                  <a:srgbClr val="002060"/>
                </a:solidFill>
                <a:latin typeface="Arial" panose="020B0604020202020204" pitchFamily="34" charset="0"/>
                <a:cs typeface="Arial" panose="020B0604020202020204" pitchFamily="34" charset="0"/>
              </a:rPr>
              <a:t>Rename</a:t>
            </a:r>
            <a:r>
              <a:rPr lang="en-US" sz="4000">
                <a:latin typeface="Arial" panose="020B0604020202020204" pitchFamily="34" charset="0"/>
                <a:cs typeface="Arial" panose="020B0604020202020204" pitchFamily="34" charset="0"/>
              </a:rPr>
              <a:t>, </a:t>
            </a:r>
            <a:r>
              <a:rPr lang="en-US" sz="4000" b="1">
                <a:solidFill>
                  <a:srgbClr val="C00000"/>
                </a:solidFill>
                <a:latin typeface="Arial" panose="020B0604020202020204" pitchFamily="34" charset="0"/>
                <a:cs typeface="Arial" panose="020B0604020202020204" pitchFamily="34" charset="0"/>
              </a:rPr>
              <a:t>xóa</a:t>
            </a:r>
            <a:r>
              <a:rPr lang="en-US" sz="4000">
                <a:latin typeface="Arial" panose="020B0604020202020204" pitchFamily="34" charset="0"/>
                <a:cs typeface="Arial" panose="020B0604020202020204" pitchFamily="34" charset="0"/>
              </a:rPr>
              <a:t> thư mục bằng lệnh </a:t>
            </a:r>
            <a:r>
              <a:rPr lang="en-US" sz="4000" b="1">
                <a:solidFill>
                  <a:srgbClr val="C00000"/>
                </a:solidFill>
                <a:latin typeface="Arial" panose="020B0604020202020204" pitchFamily="34" charset="0"/>
                <a:cs typeface="Arial" panose="020B0604020202020204" pitchFamily="34" charset="0"/>
              </a:rPr>
              <a:t>Delete.</a:t>
            </a:r>
          </a:p>
        </p:txBody>
      </p:sp>
    </p:spTree>
    <p:extLst>
      <p:ext uri="{BB962C8B-B14F-4D97-AF65-F5344CB8AC3E}">
        <p14:creationId xmlns:p14="http://schemas.microsoft.com/office/powerpoint/2010/main" val="1494547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animBg="1"/>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9" name="TextBox 38"/>
          <p:cNvSpPr txBox="1"/>
          <p:nvPr/>
        </p:nvSpPr>
        <p:spPr>
          <a:xfrm>
            <a:off x="751320" y="2033071"/>
            <a:ext cx="10099389"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2. Tìm tệp trong thư mục </a:t>
            </a:r>
            <a:endParaRPr lang="en-US" sz="4500" b="1">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0" y="3086100"/>
            <a:ext cx="7162800" cy="784830"/>
          </a:xfrm>
          <a:prstGeom prst="homePlate">
            <a:avLst/>
          </a:prstGeom>
          <a:solidFill>
            <a:schemeClr val="accent2">
              <a:lumMod val="40000"/>
              <a:lumOff val="60000"/>
            </a:schemeClr>
          </a:solidFill>
        </p:spPr>
        <p:txBody>
          <a:bodyPr wrap="square" rtlCol="0">
            <a:spAutoFit/>
          </a:bodyPr>
          <a:lstStyle/>
          <a:p>
            <a:r>
              <a:rPr lang="en-US" sz="4500" b="1" smtClean="0">
                <a:latin typeface="Arial" panose="020B0604020202020204" pitchFamily="34" charset="0"/>
                <a:cs typeface="Arial" panose="020B0604020202020204" pitchFamily="34" charset="0"/>
              </a:rPr>
              <a:t> Chơi trò chơi “Tìm tệp” </a:t>
            </a:r>
            <a:endParaRPr lang="en-US" sz="4500" b="1">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9617" t="19801" r="56292" b="2187"/>
          <a:stretch/>
        </p:blipFill>
        <p:spPr>
          <a:xfrm>
            <a:off x="743929" y="4139129"/>
            <a:ext cx="5539233" cy="6304274"/>
          </a:xfrm>
          <a:prstGeom prst="rect">
            <a:avLst/>
          </a:prstGeom>
        </p:spPr>
      </p:pic>
      <p:sp>
        <p:nvSpPr>
          <p:cNvPr id="34" name="TextBox 33"/>
          <p:cNvSpPr txBox="1"/>
          <p:nvPr/>
        </p:nvSpPr>
        <p:spPr>
          <a:xfrm>
            <a:off x="6425097" y="5524500"/>
            <a:ext cx="11030369" cy="398406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lnSpc>
                <a:spcPct val="150000"/>
              </a:lnSpc>
              <a:buFont typeface="Wingdings" panose="05000000000000000000" pitchFamily="2" charset="2"/>
              <a:buChar char="§"/>
            </a:pPr>
            <a:r>
              <a:rPr lang="en-US" sz="3800" smtClean="0">
                <a:latin typeface="Arial" panose="020B0604020202020204" pitchFamily="34" charset="0"/>
                <a:cs typeface="Arial" panose="020B0604020202020204" pitchFamily="34" charset="0"/>
              </a:rPr>
              <a:t>Các em thực hiện chơi trò chơi theo nhóm. </a:t>
            </a:r>
          </a:p>
          <a:p>
            <a:pPr marL="571500" indent="-571500">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Các nhóm quan sát  cây thư mục ở Hình 4 và đố nhau: đội này chọn một tệp, đội kia phải chỉ ra nó ở vị trí nào.</a:t>
            </a:r>
            <a:endParaRPr lang="en-US" sz="3800">
              <a:latin typeface="Arial" panose="020B0604020202020204" pitchFamily="34" charset="0"/>
              <a:cs typeface="Arial" panose="020B0604020202020204" pitchFamily="34" charset="0"/>
            </a:endParaRPr>
          </a:p>
        </p:txBody>
      </p:sp>
      <p:sp>
        <p:nvSpPr>
          <p:cNvPr id="41" name="Flowchart: Terminator 40"/>
          <p:cNvSpPr/>
          <p:nvPr/>
        </p:nvSpPr>
        <p:spPr>
          <a:xfrm>
            <a:off x="9677400" y="4167008"/>
            <a:ext cx="4191000" cy="1061414"/>
          </a:xfrm>
          <a:prstGeom prst="flowChartTerminator">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Luật chơi </a:t>
            </a:r>
            <a:endParaRPr lang="en-US" sz="4000" b="1">
              <a:solidFill>
                <a:schemeClr val="tx1"/>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3"/>
          <a:stretch>
            <a:fillRect/>
          </a:stretch>
        </p:blipFill>
        <p:spPr>
          <a:xfrm>
            <a:off x="15894167" y="8684150"/>
            <a:ext cx="1561299" cy="1561299"/>
          </a:xfrm>
          <a:prstGeom prst="rect">
            <a:avLst/>
          </a:prstGeom>
        </p:spPr>
      </p:pic>
    </p:spTree>
    <p:extLst>
      <p:ext uri="{BB962C8B-B14F-4D97-AF65-F5344CB8AC3E}">
        <p14:creationId xmlns:p14="http://schemas.microsoft.com/office/powerpoint/2010/main" val="1966840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 grpId="0" animBg="1"/>
      <p:bldP spid="34"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grpSp>
        <p:nvGrpSpPr>
          <p:cNvPr id="3" name="Group 2"/>
          <p:cNvGrpSpPr/>
          <p:nvPr/>
        </p:nvGrpSpPr>
        <p:grpSpPr>
          <a:xfrm>
            <a:off x="859228" y="2182239"/>
            <a:ext cx="15588128" cy="4920519"/>
            <a:chOff x="859228" y="2182239"/>
            <a:chExt cx="15588128" cy="4920519"/>
          </a:xfrm>
        </p:grpSpPr>
        <p:sp>
          <p:nvSpPr>
            <p:cNvPr id="2" name="Rounded Rectangle 1"/>
            <p:cNvSpPr/>
            <p:nvPr/>
          </p:nvSpPr>
          <p:spPr>
            <a:xfrm>
              <a:off x="1400387" y="2759358"/>
              <a:ext cx="15046969" cy="4343400"/>
            </a:xfrm>
            <a:prstGeom prst="roundRect">
              <a:avLst/>
            </a:prstGeom>
            <a:solidFill>
              <a:srgbClr val="FFE6E9"/>
            </a:solidFill>
            <a:ln w="57150">
              <a:solidFill>
                <a:srgbClr val="EF8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KẾT LUẬN</a:t>
              </a:r>
            </a:p>
            <a:p>
              <a:pPr algn="just">
                <a:lnSpc>
                  <a:spcPct val="150000"/>
                </a:lnSpc>
              </a:pPr>
              <a:r>
                <a:rPr lang="vi-VN" sz="4000" smtClean="0">
                  <a:solidFill>
                    <a:schemeClr val="tx1"/>
                  </a:solidFill>
                </a:rPr>
                <a:t>Nháy đúp chuột để mở thư mục cho trước, ta có thể xem thư mục đó chứa các tệp và thư mục bên trong. Từ đó, tìm được tệp theo yêu cầu.</a:t>
              </a:r>
              <a:endParaRPr lang="en-US" sz="4000">
                <a:solidFill>
                  <a:schemeClr val="tx1"/>
                </a:solidFill>
              </a:endParaRPr>
            </a:p>
          </p:txBody>
        </p:sp>
        <p:pic>
          <p:nvPicPr>
            <p:cNvPr id="38"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59228" y="2182239"/>
              <a:ext cx="1410806" cy="1916204"/>
            </a:xfrm>
            <a:prstGeom prst="rect">
              <a:avLst/>
            </a:prstGeom>
          </p:spPr>
        </p:pic>
      </p:grpSp>
      <p:pic>
        <p:nvPicPr>
          <p:cNvPr id="37"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035779" y="6172200"/>
            <a:ext cx="4286250" cy="4114800"/>
          </a:xfrm>
          <a:prstGeom prst="rect">
            <a:avLst/>
          </a:prstGeom>
        </p:spPr>
      </p:pic>
    </p:spTree>
    <p:extLst>
      <p:ext uri="{BB962C8B-B14F-4D97-AF65-F5344CB8AC3E}">
        <p14:creationId xmlns:p14="http://schemas.microsoft.com/office/powerpoint/2010/main" val="2535990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8" name="Rounded Rectangle 7"/>
          <p:cNvSpPr/>
          <p:nvPr/>
        </p:nvSpPr>
        <p:spPr>
          <a:xfrm>
            <a:off x="791395" y="3876443"/>
            <a:ext cx="16147030" cy="3865428"/>
          </a:xfrm>
          <a:prstGeom prst="roundRect">
            <a:avLst/>
          </a:prstGeom>
          <a:solidFill>
            <a:schemeClr val="accent2">
              <a:lumMod val="20000"/>
              <a:lumOff val="80000"/>
            </a:schemeClr>
          </a:solidFill>
          <a:ln w="571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Ổ đĩa D: hiện có một số tệp thông tin thuộc loại sách, báo, truyện. Em hãy tạo một cây thư mục theo ý thích của mình để thể hiện ý định sắp xếp phân loại các tệp trong ổ đĩa D: này.</a:t>
            </a:r>
            <a:endParaRPr lang="en-US" sz="4000">
              <a:solidFill>
                <a:schemeClr val="tx1"/>
              </a:solidFill>
            </a:endParaRPr>
          </a:p>
        </p:txBody>
      </p:sp>
      <p:sp>
        <p:nvSpPr>
          <p:cNvPr id="33" name="TextBox 32"/>
          <p:cNvSpPr txBox="1"/>
          <p:nvPr/>
        </p:nvSpPr>
        <p:spPr>
          <a:xfrm>
            <a:off x="949611" y="2398829"/>
            <a:ext cx="13716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em đọc yêu cầu đề bài và làm bài tập sau đây: </a:t>
            </a:r>
            <a:endParaRPr lang="en-US" sz="4000" i="1">
              <a:latin typeface="Arial" panose="020B0604020202020204" pitchFamily="34" charset="0"/>
              <a:cs typeface="Arial" panose="020B0604020202020204" pitchFamily="34" charset="0"/>
            </a:endParaRPr>
          </a:p>
        </p:txBody>
      </p:sp>
      <p:pic>
        <p:nvPicPr>
          <p:cNvPr id="3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5591708" y="7995759"/>
            <a:ext cx="6546403" cy="2291241"/>
          </a:xfrm>
          <a:prstGeom prst="rect">
            <a:avLst/>
          </a:prstGeom>
        </p:spPr>
      </p:pic>
    </p:spTree>
    <p:extLst>
      <p:ext uri="{BB962C8B-B14F-4D97-AF65-F5344CB8AC3E}">
        <p14:creationId xmlns:p14="http://schemas.microsoft.com/office/powerpoint/2010/main" val="273517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33" name="TextBox 32"/>
          <p:cNvSpPr txBox="1"/>
          <p:nvPr/>
        </p:nvSpPr>
        <p:spPr>
          <a:xfrm>
            <a:off x="991051" y="2434872"/>
            <a:ext cx="13716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em có thể tạo thư mục như sau: </a:t>
            </a:r>
            <a:endParaRPr lang="en-US" sz="4000" i="1">
              <a:latin typeface="Arial" panose="020B0604020202020204" pitchFamily="34" charset="0"/>
              <a:cs typeface="Arial" panose="020B0604020202020204" pitchFamily="34" charset="0"/>
            </a:endParaRPr>
          </a:p>
        </p:txBody>
      </p:sp>
      <p:sp>
        <p:nvSpPr>
          <p:cNvPr id="2" name="Rounded Rectangle 1"/>
          <p:cNvSpPr/>
          <p:nvPr/>
        </p:nvSpPr>
        <p:spPr>
          <a:xfrm>
            <a:off x="6503191" y="3552944"/>
            <a:ext cx="4114800" cy="11430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Ổ đĩa D</a:t>
            </a:r>
            <a:endParaRPr lang="en-US" sz="400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732848" y="5509504"/>
            <a:ext cx="2553553" cy="1143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Sách </a:t>
            </a:r>
            <a:endParaRPr lang="en-US" sz="400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7505986" y="5509504"/>
            <a:ext cx="2553553" cy="1143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Báo </a:t>
            </a:r>
            <a:endParaRPr lang="en-US" sz="4000">
              <a:solidFill>
                <a:schemeClr val="tx1"/>
              </a:solidFill>
              <a:latin typeface="Arial" panose="020B0604020202020204" pitchFamily="34" charset="0"/>
              <a:cs typeface="Arial" panose="020B0604020202020204" pitchFamily="34" charset="0"/>
            </a:endParaRPr>
          </a:p>
        </p:txBody>
      </p:sp>
      <p:sp>
        <p:nvSpPr>
          <p:cNvPr id="37" name="Rounded Rectangle 36"/>
          <p:cNvSpPr/>
          <p:nvPr/>
        </p:nvSpPr>
        <p:spPr>
          <a:xfrm>
            <a:off x="12252472" y="5509504"/>
            <a:ext cx="2553553" cy="1143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Truyện </a:t>
            </a:r>
            <a:endParaRPr lang="en-US" sz="400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1132079" y="7540151"/>
            <a:ext cx="2251793" cy="16344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Tin học lớp 3 </a:t>
            </a:r>
            <a:endParaRPr lang="en-US" sz="3500">
              <a:solidFill>
                <a:schemeClr val="tx1"/>
              </a:solidFill>
              <a:latin typeface="Arial" panose="020B0604020202020204" pitchFamily="34" charset="0"/>
              <a:cs typeface="Arial" panose="020B0604020202020204" pitchFamily="34" charset="0"/>
            </a:endParaRPr>
          </a:p>
        </p:txBody>
      </p:sp>
      <p:sp>
        <p:nvSpPr>
          <p:cNvPr id="40" name="Rounded Rectangle 39"/>
          <p:cNvSpPr/>
          <p:nvPr/>
        </p:nvSpPr>
        <p:spPr>
          <a:xfrm>
            <a:off x="4536672" y="7540150"/>
            <a:ext cx="2251793" cy="16344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Bài tập tin lớp 3</a:t>
            </a:r>
            <a:endParaRPr lang="en-US" sz="350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7656865" y="7541808"/>
            <a:ext cx="2251793" cy="16344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Tin học lớp 3 </a:t>
            </a:r>
            <a:endParaRPr lang="en-US" sz="3500">
              <a:solidFill>
                <a:schemeClr val="tx1"/>
              </a:solidFill>
              <a:latin typeface="Arial" panose="020B0604020202020204" pitchFamily="34" charset="0"/>
              <a:cs typeface="Arial" panose="020B0604020202020204" pitchFamily="34" charset="0"/>
            </a:endParaRPr>
          </a:p>
        </p:txBody>
      </p:sp>
      <p:sp>
        <p:nvSpPr>
          <p:cNvPr id="42" name="Rounded Rectangle 41"/>
          <p:cNvSpPr/>
          <p:nvPr/>
        </p:nvSpPr>
        <p:spPr>
          <a:xfrm>
            <a:off x="11009092" y="7540151"/>
            <a:ext cx="2251793" cy="16344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Tin học lớp 3 </a:t>
            </a:r>
            <a:endParaRPr lang="en-US" sz="3500">
              <a:solidFill>
                <a:schemeClr val="tx1"/>
              </a:solidFill>
              <a:latin typeface="Arial" panose="020B0604020202020204" pitchFamily="34" charset="0"/>
              <a:cs typeface="Arial" panose="020B0604020202020204" pitchFamily="34" charset="0"/>
            </a:endParaRPr>
          </a:p>
        </p:txBody>
      </p:sp>
      <p:sp>
        <p:nvSpPr>
          <p:cNvPr id="43" name="Rounded Rectangle 42"/>
          <p:cNvSpPr/>
          <p:nvPr/>
        </p:nvSpPr>
        <p:spPr>
          <a:xfrm>
            <a:off x="14506621" y="7540151"/>
            <a:ext cx="2251793" cy="16344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Tin học lớp 3 </a:t>
            </a:r>
            <a:endParaRPr lang="en-US" sz="3500">
              <a:solidFill>
                <a:schemeClr val="tx1"/>
              </a:solidFill>
              <a:latin typeface="Arial" panose="020B0604020202020204" pitchFamily="34" charset="0"/>
              <a:cs typeface="Arial" panose="020B0604020202020204" pitchFamily="34" charset="0"/>
            </a:endParaRPr>
          </a:p>
        </p:txBody>
      </p:sp>
      <p:cxnSp>
        <p:nvCxnSpPr>
          <p:cNvPr id="4" name="Straight Arrow Connector 3"/>
          <p:cNvCxnSpPr>
            <a:stCxn id="35" idx="2"/>
            <a:endCxn id="38" idx="0"/>
          </p:cNvCxnSpPr>
          <p:nvPr/>
        </p:nvCxnSpPr>
        <p:spPr>
          <a:xfrm flipH="1">
            <a:off x="2257976" y="6652504"/>
            <a:ext cx="1751649" cy="887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2"/>
            <a:endCxn id="40" idx="0"/>
          </p:cNvCxnSpPr>
          <p:nvPr/>
        </p:nvCxnSpPr>
        <p:spPr>
          <a:xfrm>
            <a:off x="4009625" y="6652504"/>
            <a:ext cx="1652944" cy="8876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 idx="2"/>
            <a:endCxn id="35" idx="0"/>
          </p:cNvCxnSpPr>
          <p:nvPr/>
        </p:nvCxnSpPr>
        <p:spPr>
          <a:xfrm flipH="1">
            <a:off x="4009625" y="4695944"/>
            <a:ext cx="4550966" cy="813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 idx="2"/>
          </p:cNvCxnSpPr>
          <p:nvPr/>
        </p:nvCxnSpPr>
        <p:spPr>
          <a:xfrm>
            <a:off x="8560591" y="4695944"/>
            <a:ext cx="0" cy="813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7" idx="0"/>
          </p:cNvCxnSpPr>
          <p:nvPr/>
        </p:nvCxnSpPr>
        <p:spPr>
          <a:xfrm>
            <a:off x="8536706" y="4697602"/>
            <a:ext cx="4992543" cy="811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815891" y="6726590"/>
            <a:ext cx="0" cy="813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7" idx="2"/>
          </p:cNvCxnSpPr>
          <p:nvPr/>
        </p:nvCxnSpPr>
        <p:spPr>
          <a:xfrm flipH="1">
            <a:off x="12134988" y="6652504"/>
            <a:ext cx="1394261" cy="8876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7" idx="2"/>
            <a:endCxn id="43" idx="0"/>
          </p:cNvCxnSpPr>
          <p:nvPr/>
        </p:nvCxnSpPr>
        <p:spPr>
          <a:xfrm>
            <a:off x="13529249" y="6652504"/>
            <a:ext cx="2103269" cy="887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52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par>
                                <p:cTn id="28" presetID="22" presetClass="entr" presetSubtype="4"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00"/>
                                        <p:tgtEl>
                                          <p:spTgt spid="51"/>
                                        </p:tgtEl>
                                      </p:cBhvr>
                                    </p:animEffect>
                                  </p:childTnLst>
                                </p:cTn>
                              </p:par>
                              <p:par>
                                <p:cTn id="31" presetID="22" presetClass="entr" presetSubtype="4"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500"/>
                                        <p:tgtEl>
                                          <p:spTgt spid="3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par>
                                <p:cTn id="54" presetID="16" presetClass="entr" presetSubtype="2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arn(inVertical)">
                                      <p:cBhvr>
                                        <p:cTn id="56" dur="500"/>
                                        <p:tgtEl>
                                          <p:spTgt spid="45"/>
                                        </p:tgtEl>
                                      </p:cBhvr>
                                    </p:animEffect>
                                  </p:childTnLst>
                                </p:cTn>
                              </p:par>
                              <p:par>
                                <p:cTn id="57" presetID="16" presetClass="entr" presetSubtype="21"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500"/>
                                        <p:tgtEl>
                                          <p:spTgt spid="57"/>
                                        </p:tgtEl>
                                      </p:cBhvr>
                                    </p:animEffect>
                                  </p:childTnLst>
                                </p:cTn>
                              </p:par>
                              <p:par>
                                <p:cTn id="60" presetID="16" presetClass="entr" presetSubtype="21"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par>
                                <p:cTn id="63" presetID="16" presetClass="entr" presetSubtype="21"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barn(inVertical)">
                                      <p:cBhvr>
                                        <p:cTn id="6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5" grpId="0" animBg="1"/>
      <p:bldP spid="36" grpId="0" animBg="1"/>
      <p:bldP spid="37" grpId="0" animBg="1"/>
      <p:bldP spid="38"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3" name="Rounded Rectangle 2"/>
          <p:cNvSpPr/>
          <p:nvPr/>
        </p:nvSpPr>
        <p:spPr>
          <a:xfrm>
            <a:off x="1400387" y="3274658"/>
            <a:ext cx="15737351" cy="3166824"/>
          </a:xfrm>
          <a:prstGeom prst="roundRect">
            <a:avLst/>
          </a:prstGeom>
          <a:ln w="57150">
            <a:solidFill>
              <a:srgbClr val="00206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vi-VN" sz="4000"/>
              <a:t>Trong cây thư mục vừa tạo ở bài luyện tập, em hãy chọn và đổi tên một thư mục. Tiếp theo, hãy nói cho bạn biết em muốn xóa thư mục nào. Cuối cùng, hãy thực hiện xóa thư mục đó.</a:t>
            </a:r>
            <a:endParaRPr lang="en-US" sz="4000"/>
          </a:p>
        </p:txBody>
      </p:sp>
      <p:pic>
        <p:nvPicPr>
          <p:cNvPr id="5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11520" y="7505700"/>
            <a:ext cx="9632208" cy="2781300"/>
          </a:xfrm>
          <a:prstGeom prst="rect">
            <a:avLst/>
          </a:prstGeom>
        </p:spPr>
      </p:pic>
    </p:spTree>
    <p:extLst>
      <p:ext uri="{BB962C8B-B14F-4D97-AF65-F5344CB8AC3E}">
        <p14:creationId xmlns:p14="http://schemas.microsoft.com/office/powerpoint/2010/main" val="245321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2" name="TextBox 1"/>
          <p:cNvSpPr txBox="1"/>
          <p:nvPr/>
        </p:nvSpPr>
        <p:spPr>
          <a:xfrm>
            <a:off x="819414" y="2378214"/>
            <a:ext cx="12517025"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smtClean="0">
                <a:latin typeface="Arial" panose="020B0604020202020204" pitchFamily="34" charset="0"/>
                <a:cs typeface="Arial" panose="020B0604020202020204" pitchFamily="34" charset="0"/>
              </a:rPr>
              <a:t>Các em có thể tham khảo các bước sau đây: </a:t>
            </a:r>
            <a:endParaRPr lang="en-US" sz="4000">
              <a:latin typeface="Arial" panose="020B0604020202020204" pitchFamily="34" charset="0"/>
              <a:cs typeface="Arial" panose="020B0604020202020204" pitchFamily="34" charset="0"/>
            </a:endParaRPr>
          </a:p>
        </p:txBody>
      </p:sp>
      <p:sp>
        <p:nvSpPr>
          <p:cNvPr id="4" name="Rounded Rectangle 3"/>
          <p:cNvSpPr/>
          <p:nvPr/>
        </p:nvSpPr>
        <p:spPr>
          <a:xfrm>
            <a:off x="4153620" y="4071293"/>
            <a:ext cx="2514600" cy="1295400"/>
          </a:xfrm>
          <a:prstGeom prst="roundRect">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Đổi tên </a:t>
            </a:r>
            <a:endParaRPr lang="en-US" sz="4000">
              <a:solidFill>
                <a:schemeClr val="tx1"/>
              </a:solidFill>
              <a:latin typeface="Arial" panose="020B0604020202020204" pitchFamily="34" charset="0"/>
              <a:cs typeface="Arial" panose="020B0604020202020204" pitchFamily="34" charset="0"/>
            </a:endParaRPr>
          </a:p>
        </p:txBody>
      </p:sp>
      <p:sp>
        <p:nvSpPr>
          <p:cNvPr id="34" name="Rounded Rectangle 33"/>
          <p:cNvSpPr/>
          <p:nvPr/>
        </p:nvSpPr>
        <p:spPr>
          <a:xfrm>
            <a:off x="12948072" y="4071293"/>
            <a:ext cx="2514600" cy="1295400"/>
          </a:xfrm>
          <a:prstGeom prst="roundRect">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Xoá </a:t>
            </a:r>
            <a:endParaRPr lang="en-US" sz="400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256830" y="6651287"/>
            <a:ext cx="3201120" cy="152400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Chọn thư mục cần đổi tên </a:t>
            </a:r>
            <a:endParaRPr lang="en-US" sz="350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3810360" y="6651287"/>
            <a:ext cx="3201120" cy="152400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Nháy vào </a:t>
            </a:r>
            <a:r>
              <a:rPr lang="en-US" sz="3500" b="1" i="1" smtClean="0">
                <a:solidFill>
                  <a:schemeClr val="tx1"/>
                </a:solidFill>
                <a:latin typeface="Arial" panose="020B0604020202020204" pitchFamily="34" charset="0"/>
                <a:cs typeface="Arial" panose="020B0604020202020204" pitchFamily="34" charset="0"/>
              </a:rPr>
              <a:t>Rename</a:t>
            </a:r>
            <a:endParaRPr lang="en-US" sz="3500" b="1" i="1">
              <a:solidFill>
                <a:schemeClr val="tx1"/>
              </a:solidFill>
              <a:latin typeface="Arial" panose="020B0604020202020204" pitchFamily="34" charset="0"/>
              <a:cs typeface="Arial" panose="020B0604020202020204" pitchFamily="34" charset="0"/>
            </a:endParaRPr>
          </a:p>
        </p:txBody>
      </p:sp>
      <p:sp>
        <p:nvSpPr>
          <p:cNvPr id="37" name="Rounded Rectangle 36"/>
          <p:cNvSpPr/>
          <p:nvPr/>
        </p:nvSpPr>
        <p:spPr>
          <a:xfrm>
            <a:off x="7322307" y="6651287"/>
            <a:ext cx="3201120" cy="152400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Gõ tên mới </a:t>
            </a:r>
          </a:p>
          <a:p>
            <a:pPr algn="ctr">
              <a:lnSpc>
                <a:spcPct val="150000"/>
              </a:lnSpc>
            </a:pPr>
            <a:r>
              <a:rPr lang="en-US" sz="35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3500" b="1" i="1" smtClean="0">
                <a:solidFill>
                  <a:schemeClr val="tx1"/>
                </a:solidFill>
                <a:latin typeface="Arial" panose="020B0604020202020204" pitchFamily="34" charset="0"/>
                <a:cs typeface="Arial" panose="020B0604020202020204" pitchFamily="34" charset="0"/>
                <a:sym typeface="Wingdings" panose="05000000000000000000" pitchFamily="2" charset="2"/>
              </a:rPr>
              <a:t>Enter</a:t>
            </a:r>
            <a:r>
              <a:rPr lang="en-US" sz="3500" smtClean="0">
                <a:solidFill>
                  <a:schemeClr val="tx1"/>
                </a:solidFill>
                <a:latin typeface="Arial" panose="020B0604020202020204" pitchFamily="34" charset="0"/>
                <a:cs typeface="Arial" panose="020B0604020202020204" pitchFamily="34" charset="0"/>
              </a:rPr>
              <a:t> </a:t>
            </a:r>
            <a:endParaRPr lang="en-US" sz="350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11084843" y="6651287"/>
            <a:ext cx="3201120" cy="152400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Chọn thư mục cần xoá </a:t>
            </a:r>
            <a:endParaRPr lang="en-US" sz="3500">
              <a:solidFill>
                <a:schemeClr val="tx1"/>
              </a:solidFill>
              <a:latin typeface="Arial" panose="020B0604020202020204" pitchFamily="34" charset="0"/>
              <a:cs typeface="Arial" panose="020B0604020202020204" pitchFamily="34" charset="0"/>
            </a:endParaRPr>
          </a:p>
        </p:txBody>
      </p:sp>
      <p:sp>
        <p:nvSpPr>
          <p:cNvPr id="39" name="Rounded Rectangle 38"/>
          <p:cNvSpPr/>
          <p:nvPr/>
        </p:nvSpPr>
        <p:spPr>
          <a:xfrm>
            <a:off x="14572279" y="6651287"/>
            <a:ext cx="3201120" cy="1524000"/>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Nháy chuột vào </a:t>
            </a:r>
            <a:r>
              <a:rPr lang="en-US" sz="3500" b="1" smtClean="0">
                <a:solidFill>
                  <a:schemeClr val="tx1"/>
                </a:solidFill>
                <a:latin typeface="Arial" panose="020B0604020202020204" pitchFamily="34" charset="0"/>
                <a:cs typeface="Arial" panose="020B0604020202020204" pitchFamily="34" charset="0"/>
              </a:rPr>
              <a:t>Delete</a:t>
            </a:r>
            <a:endParaRPr lang="en-US" sz="3500" b="1">
              <a:solidFill>
                <a:schemeClr val="tx1"/>
              </a:solidFill>
              <a:latin typeface="Arial" panose="020B0604020202020204" pitchFamily="34" charset="0"/>
              <a:cs typeface="Arial" panose="020B0604020202020204" pitchFamily="34" charset="0"/>
            </a:endParaRPr>
          </a:p>
        </p:txBody>
      </p:sp>
      <p:cxnSp>
        <p:nvCxnSpPr>
          <p:cNvPr id="33" name="Straight Connector 32"/>
          <p:cNvCxnSpPr>
            <a:stCxn id="34" idx="2"/>
            <a:endCxn id="38" idx="0"/>
          </p:cNvCxnSpPr>
          <p:nvPr/>
        </p:nvCxnSpPr>
        <p:spPr>
          <a:xfrm flipH="1">
            <a:off x="12685403" y="5366693"/>
            <a:ext cx="1519969" cy="12845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4" idx="2"/>
            <a:endCxn id="39" idx="0"/>
          </p:cNvCxnSpPr>
          <p:nvPr/>
        </p:nvCxnSpPr>
        <p:spPr>
          <a:xfrm>
            <a:off x="14205372" y="5366693"/>
            <a:ext cx="1967467" cy="12845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2"/>
            <a:endCxn id="35" idx="0"/>
          </p:cNvCxnSpPr>
          <p:nvPr/>
        </p:nvCxnSpPr>
        <p:spPr>
          <a:xfrm flipH="1">
            <a:off x="1857390" y="5366693"/>
            <a:ext cx="3553530" cy="12845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 idx="2"/>
            <a:endCxn id="36" idx="0"/>
          </p:cNvCxnSpPr>
          <p:nvPr/>
        </p:nvCxnSpPr>
        <p:spPr>
          <a:xfrm>
            <a:off x="5410920" y="5366693"/>
            <a:ext cx="0" cy="12845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7" idx="0"/>
            <a:endCxn id="4" idx="2"/>
          </p:cNvCxnSpPr>
          <p:nvPr/>
        </p:nvCxnSpPr>
        <p:spPr>
          <a:xfrm flipH="1" flipV="1">
            <a:off x="5410920" y="5366693"/>
            <a:ext cx="3511947" cy="128459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409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inVertical)">
                                      <p:cBhvr>
                                        <p:cTn id="54" dur="500"/>
                                        <p:tgtEl>
                                          <p:spTgt spid="4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4" grpId="0" animBg="1"/>
      <p:bldP spid="35" grpId="0" animBg="1"/>
      <p:bldP spid="36"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ĐỌC NỘI DUNG GHI NHỚ </a:t>
            </a:r>
            <a:endParaRPr lang="en-US" sz="5500" b="1">
              <a:latin typeface="Arial" panose="020B0604020202020204" pitchFamily="34" charset="0"/>
              <a:cs typeface="Arial" panose="020B0604020202020204" pitchFamily="34" charset="0"/>
            </a:endParaRPr>
          </a:p>
        </p:txBody>
      </p:sp>
      <p:sp>
        <p:nvSpPr>
          <p:cNvPr id="8" name="Rounded Rectangle 7"/>
          <p:cNvSpPr/>
          <p:nvPr/>
        </p:nvSpPr>
        <p:spPr>
          <a:xfrm>
            <a:off x="785367" y="3619500"/>
            <a:ext cx="16167328" cy="419100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en-US" sz="4000" smtClean="0">
                <a:solidFill>
                  <a:srgbClr val="002060"/>
                </a:solidFill>
                <a:latin typeface="Arial" panose="020B0604020202020204" pitchFamily="34" charset="0"/>
                <a:cs typeface="Arial" panose="020B0604020202020204" pitchFamily="34" charset="0"/>
              </a:rPr>
              <a:t>Để xem các tệp và thư mục trong máy tính, ta sử dụng phần mềm quản lí tệp.</a:t>
            </a:r>
          </a:p>
          <a:p>
            <a:pPr marL="571500" indent="-571500" algn="just">
              <a:lnSpc>
                <a:spcPct val="150000"/>
              </a:lnSpc>
              <a:buFont typeface="Wingdings" panose="05000000000000000000" pitchFamily="2" charset="2"/>
              <a:buChar char="§"/>
            </a:pPr>
            <a:r>
              <a:rPr lang="en-US" sz="4000" smtClean="0">
                <a:solidFill>
                  <a:srgbClr val="002060"/>
                </a:solidFill>
                <a:latin typeface="Arial" panose="020B0604020202020204" pitchFamily="34" charset="0"/>
                <a:cs typeface="Arial" panose="020B0604020202020204" pitchFamily="34" charset="0"/>
              </a:rPr>
              <a:t>Tạo thư mục, đổi tên và xoá thư mục bằng các lệnh tương ứng là: </a:t>
            </a:r>
          </a:p>
          <a:p>
            <a:pPr algn="just">
              <a:lnSpc>
                <a:spcPct val="150000"/>
              </a:lnSpc>
            </a:pPr>
            <a:r>
              <a:rPr lang="en-US" sz="4000" b="1" smtClean="0">
                <a:solidFill>
                  <a:srgbClr val="002060"/>
                </a:solidFill>
                <a:latin typeface="Arial" panose="020B0604020202020204" pitchFamily="34" charset="0"/>
                <a:cs typeface="Arial" panose="020B0604020202020204" pitchFamily="34" charset="0"/>
              </a:rPr>
              <a:t>New folder</a:t>
            </a:r>
            <a:r>
              <a:rPr lang="en-US" sz="4000" smtClean="0">
                <a:solidFill>
                  <a:srgbClr val="002060"/>
                </a:solidFill>
                <a:latin typeface="Arial" panose="020B0604020202020204" pitchFamily="34" charset="0"/>
                <a:cs typeface="Arial" panose="020B0604020202020204" pitchFamily="34" charset="0"/>
              </a:rPr>
              <a:t>, </a:t>
            </a:r>
            <a:r>
              <a:rPr lang="en-US" sz="4000" b="1" smtClean="0">
                <a:solidFill>
                  <a:srgbClr val="002060"/>
                </a:solidFill>
                <a:latin typeface="Arial" panose="020B0604020202020204" pitchFamily="34" charset="0"/>
                <a:cs typeface="Arial" panose="020B0604020202020204" pitchFamily="34" charset="0"/>
              </a:rPr>
              <a:t>Rename</a:t>
            </a:r>
            <a:r>
              <a:rPr lang="en-US" sz="4000" smtClean="0">
                <a:solidFill>
                  <a:srgbClr val="002060"/>
                </a:solidFill>
                <a:latin typeface="Arial" panose="020B0604020202020204" pitchFamily="34" charset="0"/>
                <a:cs typeface="Arial" panose="020B0604020202020204" pitchFamily="34" charset="0"/>
              </a:rPr>
              <a:t> và </a:t>
            </a:r>
            <a:r>
              <a:rPr lang="en-US" sz="4000" b="1" smtClean="0">
                <a:solidFill>
                  <a:srgbClr val="002060"/>
                </a:solidFill>
                <a:latin typeface="Arial" panose="020B0604020202020204" pitchFamily="34" charset="0"/>
                <a:cs typeface="Arial" panose="020B0604020202020204" pitchFamily="34" charset="0"/>
              </a:rPr>
              <a:t>Delete</a:t>
            </a:r>
            <a:endParaRPr lang="en-US" sz="4000" b="1">
              <a:solidFill>
                <a:srgbClr val="002060"/>
              </a:solidFill>
              <a:latin typeface="Arial" panose="020B0604020202020204" pitchFamily="34" charset="0"/>
              <a:cs typeface="Arial" panose="020B0604020202020204" pitchFamily="34" charset="0"/>
            </a:endParaRPr>
          </a:p>
        </p:txBody>
      </p:sp>
      <p:pic>
        <p:nvPicPr>
          <p:cNvPr id="46"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74999" y="2240425"/>
            <a:ext cx="1295400" cy="1663435"/>
          </a:xfrm>
          <a:prstGeom prst="rect">
            <a:avLst/>
          </a:prstGeom>
        </p:spPr>
      </p:pic>
      <p:pic>
        <p:nvPicPr>
          <p:cNvPr id="47"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52753" y="2420636"/>
            <a:ext cx="1295400" cy="1663435"/>
          </a:xfrm>
          <a:prstGeom prst="rect">
            <a:avLst/>
          </a:prstGeom>
        </p:spPr>
      </p:pic>
      <p:pic>
        <p:nvPicPr>
          <p:cNvPr id="50" name="Picture 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90534" y="7603935"/>
            <a:ext cx="1818393" cy="2556615"/>
          </a:xfrm>
          <a:prstGeom prst="rect">
            <a:avLst/>
          </a:prstGeom>
        </p:spPr>
      </p:pic>
      <p:pic>
        <p:nvPicPr>
          <p:cNvPr id="52" name="Picture 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211431" y="8246417"/>
            <a:ext cx="7315200" cy="2084832"/>
          </a:xfrm>
          <a:prstGeom prst="rect">
            <a:avLst/>
          </a:prstGeom>
        </p:spPr>
      </p:pic>
    </p:spTree>
    <p:extLst>
      <p:ext uri="{BB962C8B-B14F-4D97-AF65-F5344CB8AC3E}">
        <p14:creationId xmlns:p14="http://schemas.microsoft.com/office/powerpoint/2010/main" val="1929530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par>
                                <p:cTn id="17" presetID="16" presetClass="entr" presetSubtype="21"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19443" y="1001359"/>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36" name="Picture 6"/>
          <p:cNvPicPr>
            <a:picLocks noChangeAspect="1"/>
          </p:cNvPicPr>
          <p:nvPr/>
        </p:nvPicPr>
        <p:blipFill>
          <a:blip r:embed="rId2"/>
          <a:srcRect/>
          <a:stretch>
            <a:fillRect/>
          </a:stretch>
        </p:blipFill>
        <p:spPr>
          <a:xfrm>
            <a:off x="12356489" y="6639343"/>
            <a:ext cx="4751092" cy="3688035"/>
          </a:xfrm>
          <a:prstGeom prst="rect">
            <a:avLst/>
          </a:prstGeom>
        </p:spPr>
      </p:pic>
      <p:pic>
        <p:nvPicPr>
          <p:cNvPr id="3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31951" y="7689944"/>
            <a:ext cx="3052984" cy="2558956"/>
          </a:xfrm>
          <a:prstGeom prst="rect">
            <a:avLst/>
          </a:prstGeom>
        </p:spPr>
      </p:pic>
      <p:sp>
        <p:nvSpPr>
          <p:cNvPr id="2" name="Cloud 1"/>
          <p:cNvSpPr/>
          <p:nvPr/>
        </p:nvSpPr>
        <p:spPr>
          <a:xfrm>
            <a:off x="1790019" y="3467100"/>
            <a:ext cx="6591981" cy="3657600"/>
          </a:xfrm>
          <a:prstGeom prst="cloud">
            <a:avLst/>
          </a:prstGeom>
          <a:solidFill>
            <a:schemeClr val="bg1">
              <a:lumMod val="9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Ôn tập lại nội dung bài học ngày hôm nay</a:t>
            </a:r>
            <a:endParaRPr lang="en-US" sz="4000">
              <a:solidFill>
                <a:schemeClr val="tx1"/>
              </a:solidFill>
              <a:latin typeface="Arial" panose="020B0604020202020204" pitchFamily="34" charset="0"/>
              <a:cs typeface="Arial" panose="020B0604020202020204" pitchFamily="34" charset="0"/>
            </a:endParaRPr>
          </a:p>
        </p:txBody>
      </p:sp>
      <p:sp>
        <p:nvSpPr>
          <p:cNvPr id="39" name="Cloud 38"/>
          <p:cNvSpPr/>
          <p:nvPr/>
        </p:nvSpPr>
        <p:spPr>
          <a:xfrm>
            <a:off x="9448800" y="3314700"/>
            <a:ext cx="6591981" cy="3657600"/>
          </a:xfrm>
          <a:prstGeom prst="cloud">
            <a:avLst/>
          </a:prstGeom>
          <a:solidFill>
            <a:schemeClr val="bg1">
              <a:lumMod val="9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Soạn bài, </a:t>
            </a:r>
            <a:r>
              <a:rPr lang="en-US" sz="4000" b="1" smtClean="0">
                <a:solidFill>
                  <a:schemeClr val="tx1"/>
                </a:solidFill>
                <a:latin typeface="Arial" panose="020B0604020202020204" pitchFamily="34" charset="0"/>
                <a:cs typeface="Arial" panose="020B0604020202020204" pitchFamily="34" charset="0"/>
              </a:rPr>
              <a:t>Bài học </a:t>
            </a:r>
            <a:r>
              <a:rPr lang="en-US" sz="4000" b="1">
                <a:solidFill>
                  <a:schemeClr val="tx1"/>
                </a:solidFill>
                <a:latin typeface="Arial" panose="020B0604020202020204" pitchFamily="34" charset="0"/>
                <a:cs typeface="Arial" panose="020B0604020202020204" pitchFamily="34" charset="0"/>
              </a:rPr>
              <a:t>b</a:t>
            </a:r>
            <a:r>
              <a:rPr lang="en-US" sz="4000" b="1" smtClean="0">
                <a:solidFill>
                  <a:schemeClr val="tx1"/>
                </a:solidFill>
                <a:latin typeface="Arial" panose="020B0604020202020204" pitchFamily="34" charset="0"/>
                <a:cs typeface="Arial" panose="020B0604020202020204" pitchFamily="34" charset="0"/>
              </a:rPr>
              <a:t>ảo vệ thông tin cá nhân</a:t>
            </a:r>
            <a:endParaRPr lang="en-US" sz="4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14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991051" y="1009023"/>
            <a:ext cx="4759969"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2" name="TextBox 1"/>
          <p:cNvSpPr txBox="1"/>
          <p:nvPr/>
        </p:nvSpPr>
        <p:spPr>
          <a:xfrm>
            <a:off x="991051" y="2259527"/>
            <a:ext cx="126492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smtClean="0">
                <a:latin typeface="Arial" panose="020B0604020202020204" pitchFamily="34" charset="0"/>
                <a:cs typeface="Arial" panose="020B0604020202020204" pitchFamily="34" charset="0"/>
              </a:rPr>
              <a:t>Quan sát hình 1, 2 trong SGK và thực hiện yêu cầu: </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046" t="56484" r="14007"/>
          <a:stretch/>
        </p:blipFill>
        <p:spPr>
          <a:xfrm>
            <a:off x="668532" y="3351479"/>
            <a:ext cx="16622978" cy="2492798"/>
          </a:xfrm>
          <a:prstGeom prst="rect">
            <a:avLst/>
          </a:prstGeom>
        </p:spPr>
      </p:pic>
      <p:sp>
        <p:nvSpPr>
          <p:cNvPr id="4" name="Rounded Rectangular Callout 3"/>
          <p:cNvSpPr/>
          <p:nvPr/>
        </p:nvSpPr>
        <p:spPr>
          <a:xfrm>
            <a:off x="1210557" y="6084794"/>
            <a:ext cx="15538929" cy="2060859"/>
          </a:xfrm>
          <a:prstGeom prst="wedgeRoundRectCallout">
            <a:avLst>
              <a:gd name="adj1" fmla="val -52151"/>
              <a:gd name="adj2" fmla="val -42746"/>
              <a:gd name="adj3" fmla="val 16667"/>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rPr>
              <a:t>Thực hiện thao tác nào với thư mục có thể giúp em thay đổi được cây thư mục ở Hình 1 thành cây thư mục như ở Hình 2?</a:t>
            </a:r>
            <a:endParaRPr lang="en-US" sz="3800">
              <a:solidFill>
                <a:schemeClr val="tx1"/>
              </a:solidFill>
            </a:endParaRPr>
          </a:p>
        </p:txBody>
      </p:sp>
      <p:pic>
        <p:nvPicPr>
          <p:cNvPr id="33"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751020" y="8386170"/>
            <a:ext cx="6669580" cy="1900830"/>
          </a:xfrm>
          <a:prstGeom prst="rect">
            <a:avLst/>
          </a:prstGeom>
        </p:spPr>
      </p:pic>
    </p:spTree>
    <p:extLst>
      <p:ext uri="{BB962C8B-B14F-4D97-AF65-F5344CB8AC3E}">
        <p14:creationId xmlns:p14="http://schemas.microsoft.com/office/powerpoint/2010/main" val="530616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6E9"/>
        </a:solidFill>
        <a:effectLst/>
      </p:bgPr>
    </p:bg>
    <p:spTree>
      <p:nvGrpSpPr>
        <p:cNvPr id="1" name=""/>
        <p:cNvGrpSpPr/>
        <p:nvPr/>
      </p:nvGrpSpPr>
      <p:grpSpPr>
        <a:xfrm>
          <a:off x="0" y="0"/>
          <a:ext cx="0" cy="0"/>
          <a:chOff x="0" y="0"/>
          <a:chExt cx="0" cy="0"/>
        </a:xfrm>
      </p:grpSpPr>
      <p:grpSp>
        <p:nvGrpSpPr>
          <p:cNvPr id="2" name="Group 2"/>
          <p:cNvGrpSpPr/>
          <p:nvPr/>
        </p:nvGrpSpPr>
        <p:grpSpPr>
          <a:xfrm>
            <a:off x="17588904" y="0"/>
            <a:ext cx="699096" cy="10287000"/>
            <a:chOff x="0" y="0"/>
            <a:chExt cx="184124" cy="2709333"/>
          </a:xfrm>
        </p:grpSpPr>
        <p:sp>
          <p:nvSpPr>
            <p:cNvPr id="3" name="Freeform 3"/>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FFF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7055020" y="1476630"/>
            <a:ext cx="1786306" cy="536335"/>
            <a:chOff x="0" y="0"/>
            <a:chExt cx="1353548" cy="406400"/>
          </a:xfrm>
        </p:grpSpPr>
        <p:sp>
          <p:nvSpPr>
            <p:cNvPr id="6" name="Freeform 6"/>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7" name="TextBox 7"/>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17773399" y="1562707"/>
            <a:ext cx="349548" cy="0"/>
          </a:xfrm>
          <a:prstGeom prst="line">
            <a:avLst/>
          </a:prstGeom>
          <a:ln w="38100" cap="rnd">
            <a:solidFill>
              <a:srgbClr val="FFFFFB"/>
            </a:solidFill>
            <a:prstDash val="solid"/>
            <a:headEnd type="none" w="sm" len="sm"/>
            <a:tailEnd type="none" w="sm" len="sm"/>
          </a:ln>
        </p:spPr>
      </p:sp>
      <p:sp>
        <p:nvSpPr>
          <p:cNvPr id="9" name="AutoShape 9"/>
          <p:cNvSpPr/>
          <p:nvPr/>
        </p:nvSpPr>
        <p:spPr>
          <a:xfrm>
            <a:off x="17773399" y="1708595"/>
            <a:ext cx="349548" cy="0"/>
          </a:xfrm>
          <a:prstGeom prst="line">
            <a:avLst/>
          </a:prstGeom>
          <a:ln w="38100" cap="rnd">
            <a:solidFill>
              <a:srgbClr val="FFFFFB"/>
            </a:solidFill>
            <a:prstDash val="solid"/>
            <a:headEnd type="none" w="sm" len="sm"/>
            <a:tailEnd type="none" w="sm" len="sm"/>
          </a:ln>
        </p:spPr>
      </p:sp>
      <p:sp>
        <p:nvSpPr>
          <p:cNvPr id="10" name="AutoShape 10"/>
          <p:cNvSpPr/>
          <p:nvPr/>
        </p:nvSpPr>
        <p:spPr>
          <a:xfrm>
            <a:off x="17773399" y="1854483"/>
            <a:ext cx="349548" cy="0"/>
          </a:xfrm>
          <a:prstGeom prst="line">
            <a:avLst/>
          </a:prstGeom>
          <a:ln w="38100" cap="rnd">
            <a:solidFill>
              <a:srgbClr val="FFFFFB"/>
            </a:solidFill>
            <a:prstDash val="solid"/>
            <a:headEnd type="none" w="sm" len="sm"/>
            <a:tailEnd type="none" w="sm" len="sm"/>
          </a:ln>
        </p:spPr>
      </p:sp>
      <p:grpSp>
        <p:nvGrpSpPr>
          <p:cNvPr id="11" name="Group 11"/>
          <p:cNvGrpSpPr/>
          <p:nvPr/>
        </p:nvGrpSpPr>
        <p:grpSpPr>
          <a:xfrm rot="-10800000">
            <a:off x="17680005" y="229955"/>
            <a:ext cx="536335" cy="350674"/>
            <a:chOff x="0" y="0"/>
            <a:chExt cx="411287" cy="268913"/>
          </a:xfrm>
        </p:grpSpPr>
        <p:sp>
          <p:nvSpPr>
            <p:cNvPr id="12" name="Freeform 12"/>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3" name="TextBox 13"/>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7680005" y="9636959"/>
            <a:ext cx="536335" cy="350674"/>
            <a:chOff x="0" y="0"/>
            <a:chExt cx="411287" cy="268913"/>
          </a:xfrm>
        </p:grpSpPr>
        <p:sp>
          <p:nvSpPr>
            <p:cNvPr id="15" name="Freeform 15"/>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6" name="TextBox 16"/>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63621" y="178894"/>
            <a:ext cx="452797" cy="4527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48601" y="178894"/>
            <a:ext cx="452797" cy="45279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333581" y="178894"/>
            <a:ext cx="452797" cy="45279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6" name="AutoShape 26"/>
          <p:cNvSpPr/>
          <p:nvPr/>
        </p:nvSpPr>
        <p:spPr>
          <a:xfrm>
            <a:off x="2401857" y="222749"/>
            <a:ext cx="14809818" cy="0"/>
          </a:xfrm>
          <a:prstGeom prst="line">
            <a:avLst/>
          </a:prstGeom>
          <a:ln w="47625" cap="flat">
            <a:solidFill>
              <a:srgbClr val="EF8E9D"/>
            </a:solidFill>
            <a:prstDash val="solid"/>
            <a:headEnd type="none" w="sm" len="sm"/>
            <a:tailEnd type="none" w="sm" len="sm"/>
          </a:ln>
        </p:spPr>
      </p:sp>
      <p:sp>
        <p:nvSpPr>
          <p:cNvPr id="27" name="AutoShape 27"/>
          <p:cNvSpPr/>
          <p:nvPr/>
        </p:nvSpPr>
        <p:spPr>
          <a:xfrm>
            <a:off x="2401857" y="405292"/>
            <a:ext cx="14809818" cy="0"/>
          </a:xfrm>
          <a:prstGeom prst="line">
            <a:avLst/>
          </a:prstGeom>
          <a:ln w="47625" cap="flat">
            <a:solidFill>
              <a:srgbClr val="EF8E9D"/>
            </a:solidFill>
            <a:prstDash val="solid"/>
            <a:headEnd type="none" w="sm" len="sm"/>
            <a:tailEnd type="none" w="sm" len="sm"/>
          </a:ln>
        </p:spPr>
      </p:sp>
      <p:sp>
        <p:nvSpPr>
          <p:cNvPr id="28" name="AutoShape 28"/>
          <p:cNvSpPr/>
          <p:nvPr/>
        </p:nvSpPr>
        <p:spPr>
          <a:xfrm>
            <a:off x="2401857" y="587835"/>
            <a:ext cx="14809818" cy="0"/>
          </a:xfrm>
          <a:prstGeom prst="line">
            <a:avLst/>
          </a:prstGeom>
          <a:ln w="47625" cap="flat">
            <a:solidFill>
              <a:srgbClr val="EF8E9D"/>
            </a:solidFill>
            <a:prstDash val="solid"/>
            <a:headEnd type="none" w="sm" len="sm"/>
            <a:tailEnd type="none" w="sm" len="sm"/>
          </a:ln>
        </p:spPr>
      </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H="1">
            <a:off x="421321" y="1341142"/>
            <a:ext cx="866389" cy="2378569"/>
          </a:xfrm>
          <a:prstGeom prst="rect">
            <a:avLst/>
          </a:prstGeom>
        </p:spPr>
      </p:pic>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V="1">
            <a:off x="16100706" y="7747610"/>
            <a:ext cx="866389" cy="2378569"/>
          </a:xfrm>
          <a:prstGeom prst="rect">
            <a:avLst/>
          </a:prstGeom>
        </p:spPr>
      </p:pic>
      <p:sp>
        <p:nvSpPr>
          <p:cNvPr id="38" name="TextBox 38"/>
          <p:cNvSpPr txBox="1"/>
          <p:nvPr/>
        </p:nvSpPr>
        <p:spPr>
          <a:xfrm>
            <a:off x="1124780" y="3107316"/>
            <a:ext cx="15711027" cy="3323987"/>
          </a:xfrm>
          <a:prstGeom prst="rect">
            <a:avLst/>
          </a:prstGeom>
        </p:spPr>
        <p:txBody>
          <a:bodyPr wrap="square" lIns="0" tIns="0" rIns="0" bIns="0" rtlCol="0" anchor="t">
            <a:spAutoFit/>
          </a:bodyPr>
          <a:lstStyle/>
          <a:p>
            <a:pPr algn="ctr">
              <a:lnSpc>
                <a:spcPct val="150000"/>
              </a:lnSpc>
            </a:pPr>
            <a:r>
              <a:rPr lang="en-US" sz="7200" b="1" spc="380" smtClean="0">
                <a:latin typeface="Arial" panose="020B0604020202020204" pitchFamily="34" charset="0"/>
                <a:cs typeface="Arial" panose="020B0604020202020204" pitchFamily="34" charset="0"/>
              </a:rPr>
              <a:t>CẢM ƠN CÁC EM ĐÃ CHÚ Ý LẮNG NGHE BÀI GIẢNG!</a:t>
            </a:r>
            <a:endParaRPr lang="en-US" sz="7200" b="1" spc="380">
              <a:latin typeface="Arial" panose="020B0604020202020204" pitchFamily="34" charset="0"/>
              <a:cs typeface="Arial" panose="020B0604020202020204" pitchFamily="34" charset="0"/>
            </a:endParaRPr>
          </a:p>
        </p:txBody>
      </p:sp>
      <p:pic>
        <p:nvPicPr>
          <p:cNvPr id="60"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535546" y="6591076"/>
            <a:ext cx="6622036" cy="3695924"/>
          </a:xfrm>
          <a:prstGeom prst="rect">
            <a:avLst/>
          </a:prstGeom>
        </p:spPr>
      </p:pic>
      <p:pic>
        <p:nvPicPr>
          <p:cNvPr id="61" name="Picture 3"/>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757157" y="779583"/>
            <a:ext cx="1587050" cy="1587050"/>
          </a:xfrm>
          <a:prstGeom prst="rect">
            <a:avLst/>
          </a:prstGeom>
        </p:spPr>
      </p:pic>
      <p:pic>
        <p:nvPicPr>
          <p:cNvPr id="62" name="Picture 3"/>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401291" y="8464149"/>
            <a:ext cx="1434165" cy="1434165"/>
          </a:xfrm>
          <a:prstGeom prst="rect">
            <a:avLst/>
          </a:prstGeom>
        </p:spPr>
      </p:pic>
      <p:pic>
        <p:nvPicPr>
          <p:cNvPr id="63" name="Picture 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0179" y="1053140"/>
            <a:ext cx="914400" cy="871174"/>
          </a:xfrm>
          <a:prstGeom prst="rect">
            <a:avLst/>
          </a:prstGeom>
        </p:spPr>
      </p:pic>
      <p:pic>
        <p:nvPicPr>
          <p:cNvPr id="64" name="Picture 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46300" y="9076222"/>
            <a:ext cx="914400" cy="871174"/>
          </a:xfrm>
          <a:prstGeom prst="rect">
            <a:avLst/>
          </a:prstGeom>
        </p:spPr>
      </p:pic>
    </p:spTree>
    <p:extLst>
      <p:ext uri="{BB962C8B-B14F-4D97-AF65-F5344CB8AC3E}">
        <p14:creationId xmlns:p14="http://schemas.microsoft.com/office/powerpoint/2010/main" val="2516244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991051" y="1009023"/>
            <a:ext cx="4759969"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34" name="Picture 2"/>
          <p:cNvPicPr>
            <a:picLocks noChangeAspect="1"/>
          </p:cNvPicPr>
          <p:nvPr/>
        </p:nvPicPr>
        <p:blipFill>
          <a:blip r:embed="rId2"/>
          <a:srcRect/>
          <a:stretch>
            <a:fillRect/>
          </a:stretch>
        </p:blipFill>
        <p:spPr>
          <a:xfrm>
            <a:off x="949611" y="4625406"/>
            <a:ext cx="7229164" cy="5268253"/>
          </a:xfrm>
          <a:prstGeom prst="rect">
            <a:avLst/>
          </a:prstGeom>
        </p:spPr>
      </p:pic>
      <p:sp>
        <p:nvSpPr>
          <p:cNvPr id="8" name="Rounded Rectangle 7"/>
          <p:cNvSpPr/>
          <p:nvPr/>
        </p:nvSpPr>
        <p:spPr>
          <a:xfrm>
            <a:off x="9810085" y="6188903"/>
            <a:ext cx="6079415" cy="2459202"/>
          </a:xfrm>
          <a:prstGeom prst="roundRect">
            <a:avLst/>
          </a:prstGeom>
          <a:solidFill>
            <a:srgbClr val="FFFF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smtClean="0">
                <a:solidFill>
                  <a:schemeClr val="tx1"/>
                </a:solidFill>
                <a:latin typeface="Arial" panose="020B0604020202020204" pitchFamily="34" charset="0"/>
                <a:cs typeface="Arial" panose="020B0604020202020204" pitchFamily="34" charset="0"/>
              </a:rPr>
              <a:t>Đổi tên file:</a:t>
            </a:r>
          </a:p>
          <a:p>
            <a:pPr>
              <a:lnSpc>
                <a:spcPct val="150000"/>
              </a:lnSpc>
            </a:pPr>
            <a:r>
              <a:rPr lang="en-US" sz="4000" b="1" i="1" smtClean="0">
                <a:solidFill>
                  <a:schemeClr val="tx1"/>
                </a:solidFill>
                <a:latin typeface="Arial" panose="020B0604020202020204" pitchFamily="34" charset="0"/>
                <a:cs typeface="Arial" panose="020B0604020202020204" pitchFamily="34" charset="0"/>
              </a:rPr>
              <a:t>Giai tri  </a:t>
            </a:r>
            <a:r>
              <a:rPr lang="en-US" sz="40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4000" b="1" i="1" smtClean="0">
                <a:solidFill>
                  <a:schemeClr val="tx1"/>
                </a:solidFill>
                <a:latin typeface="Arial" panose="020B0604020202020204" pitchFamily="34" charset="0"/>
                <a:cs typeface="Arial" panose="020B0604020202020204" pitchFamily="34" charset="0"/>
              </a:rPr>
              <a:t>Am nhac</a:t>
            </a:r>
            <a:endParaRPr lang="en-US" sz="4000" b="1" i="1">
              <a:solidFill>
                <a:schemeClr val="tx1"/>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12046" t="56484" r="14007"/>
          <a:stretch/>
        </p:blipFill>
        <p:spPr>
          <a:xfrm>
            <a:off x="559979" y="2176463"/>
            <a:ext cx="16622978" cy="2492798"/>
          </a:xfrm>
          <a:prstGeom prst="rect">
            <a:avLst/>
          </a:prstGeom>
        </p:spPr>
      </p:pic>
      <p:sp>
        <p:nvSpPr>
          <p:cNvPr id="2" name="TextBox 1"/>
          <p:cNvSpPr txBox="1"/>
          <p:nvPr/>
        </p:nvSpPr>
        <p:spPr>
          <a:xfrm>
            <a:off x="3911280" y="4625406"/>
            <a:ext cx="1341074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smtClean="0">
                <a:latin typeface="Arial" panose="020B0604020202020204" pitchFamily="34" charset="0"/>
                <a:cs typeface="Arial" panose="020B0604020202020204" pitchFamily="34" charset="0"/>
              </a:rPr>
              <a:t>Để có được kết quả như </a:t>
            </a:r>
            <a:r>
              <a:rPr lang="en-US" sz="4000" b="1" i="1" smtClean="0">
                <a:latin typeface="Arial" panose="020B0604020202020204" pitchFamily="34" charset="0"/>
                <a:cs typeface="Arial" panose="020B0604020202020204" pitchFamily="34" charset="0"/>
              </a:rPr>
              <a:t>Hình 2</a:t>
            </a:r>
            <a:r>
              <a:rPr lang="en-US" sz="4000" smtClean="0">
                <a:latin typeface="Arial" panose="020B0604020202020204" pitchFamily="34" charset="0"/>
                <a:cs typeface="Arial" panose="020B0604020202020204" pitchFamily="34" charset="0"/>
              </a:rPr>
              <a:t> ta thực hiện thao tác: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007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8" name="TextBox 38"/>
          <p:cNvSpPr txBox="1"/>
          <p:nvPr/>
        </p:nvSpPr>
        <p:spPr>
          <a:xfrm>
            <a:off x="0" y="3230761"/>
            <a:ext cx="17773399" cy="3323987"/>
          </a:xfrm>
          <a:prstGeom prst="rect">
            <a:avLst/>
          </a:prstGeom>
          <a:solidFill>
            <a:schemeClr val="bg1"/>
          </a:solidFill>
          <a:ln>
            <a:solidFill>
              <a:schemeClr val="bg1"/>
            </a:solidFill>
          </a:ln>
        </p:spPr>
        <p:txBody>
          <a:bodyPr wrap="square" lIns="0" tIns="0" rIns="0" bIns="0" rtlCol="0" anchor="t">
            <a:spAutoFit/>
          </a:bodyPr>
          <a:lstStyle/>
          <a:p>
            <a:pPr algn="ctr">
              <a:lnSpc>
                <a:spcPct val="150000"/>
              </a:lnSpc>
            </a:pPr>
            <a:r>
              <a:rPr lang="en-US" sz="7200" b="1" spc="380" smtClean="0">
                <a:latin typeface="Arial" panose="020B0604020202020204" pitchFamily="34" charset="0"/>
                <a:cs typeface="Arial" panose="020B0604020202020204" pitchFamily="34" charset="0"/>
              </a:rPr>
              <a:t>BÀI 3. EM TẬP THAO TÁC </a:t>
            </a:r>
          </a:p>
          <a:p>
            <a:pPr algn="ctr">
              <a:lnSpc>
                <a:spcPct val="150000"/>
              </a:lnSpc>
            </a:pPr>
            <a:r>
              <a:rPr lang="en-US" sz="7200" b="1" spc="380" smtClean="0">
                <a:latin typeface="Arial" panose="020B0604020202020204" pitchFamily="34" charset="0"/>
                <a:cs typeface="Arial" panose="020B0604020202020204" pitchFamily="34" charset="0"/>
              </a:rPr>
              <a:t>VỚI THƯ MỤC</a:t>
            </a:r>
            <a:endParaRPr lang="en-US" sz="7200" b="1" spc="380">
              <a:latin typeface="Arial" panose="020B0604020202020204" pitchFamily="34" charset="0"/>
              <a:cs typeface="Arial" panose="020B0604020202020204" pitchFamily="34" charset="0"/>
            </a:endParaRPr>
          </a:p>
        </p:txBody>
      </p:sp>
      <p:grpSp>
        <p:nvGrpSpPr>
          <p:cNvPr id="2" name="Group 2"/>
          <p:cNvGrpSpPr/>
          <p:nvPr/>
        </p:nvGrpSpPr>
        <p:grpSpPr>
          <a:xfrm>
            <a:off x="17588904" y="0"/>
            <a:ext cx="699096" cy="10287000"/>
            <a:chOff x="0" y="0"/>
            <a:chExt cx="184124" cy="2709333"/>
          </a:xfrm>
        </p:grpSpPr>
        <p:sp>
          <p:nvSpPr>
            <p:cNvPr id="3" name="Freeform 3"/>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FFF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7055020" y="1476630"/>
            <a:ext cx="1786306" cy="536335"/>
            <a:chOff x="0" y="0"/>
            <a:chExt cx="1353548" cy="406400"/>
          </a:xfrm>
        </p:grpSpPr>
        <p:sp>
          <p:nvSpPr>
            <p:cNvPr id="6" name="Freeform 6"/>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7" name="TextBox 7"/>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17773399" y="1562707"/>
            <a:ext cx="349548" cy="0"/>
          </a:xfrm>
          <a:prstGeom prst="line">
            <a:avLst/>
          </a:prstGeom>
          <a:ln w="38100" cap="rnd">
            <a:solidFill>
              <a:srgbClr val="FFFFFB"/>
            </a:solidFill>
            <a:prstDash val="solid"/>
            <a:headEnd type="none" w="sm" len="sm"/>
            <a:tailEnd type="none" w="sm" len="sm"/>
          </a:ln>
        </p:spPr>
      </p:sp>
      <p:sp>
        <p:nvSpPr>
          <p:cNvPr id="9" name="AutoShape 9"/>
          <p:cNvSpPr/>
          <p:nvPr/>
        </p:nvSpPr>
        <p:spPr>
          <a:xfrm>
            <a:off x="17773399" y="1708595"/>
            <a:ext cx="349548" cy="0"/>
          </a:xfrm>
          <a:prstGeom prst="line">
            <a:avLst/>
          </a:prstGeom>
          <a:ln w="38100" cap="rnd">
            <a:solidFill>
              <a:srgbClr val="FFFFFB"/>
            </a:solidFill>
            <a:prstDash val="solid"/>
            <a:headEnd type="none" w="sm" len="sm"/>
            <a:tailEnd type="none" w="sm" len="sm"/>
          </a:ln>
        </p:spPr>
      </p:sp>
      <p:sp>
        <p:nvSpPr>
          <p:cNvPr id="10" name="AutoShape 10"/>
          <p:cNvSpPr/>
          <p:nvPr/>
        </p:nvSpPr>
        <p:spPr>
          <a:xfrm>
            <a:off x="17773399" y="1854483"/>
            <a:ext cx="349548" cy="0"/>
          </a:xfrm>
          <a:prstGeom prst="line">
            <a:avLst/>
          </a:prstGeom>
          <a:ln w="38100" cap="rnd">
            <a:solidFill>
              <a:srgbClr val="FFFFFB"/>
            </a:solidFill>
            <a:prstDash val="solid"/>
            <a:headEnd type="none" w="sm" len="sm"/>
            <a:tailEnd type="none" w="sm" len="sm"/>
          </a:ln>
        </p:spPr>
      </p:sp>
      <p:grpSp>
        <p:nvGrpSpPr>
          <p:cNvPr id="11" name="Group 11"/>
          <p:cNvGrpSpPr/>
          <p:nvPr/>
        </p:nvGrpSpPr>
        <p:grpSpPr>
          <a:xfrm rot="-10800000">
            <a:off x="17680005" y="229955"/>
            <a:ext cx="536335" cy="350674"/>
            <a:chOff x="0" y="0"/>
            <a:chExt cx="411287" cy="268913"/>
          </a:xfrm>
        </p:grpSpPr>
        <p:sp>
          <p:nvSpPr>
            <p:cNvPr id="12" name="Freeform 12"/>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3" name="TextBox 13"/>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7680005" y="9636959"/>
            <a:ext cx="536335" cy="350674"/>
            <a:chOff x="0" y="0"/>
            <a:chExt cx="411287" cy="268913"/>
          </a:xfrm>
        </p:grpSpPr>
        <p:sp>
          <p:nvSpPr>
            <p:cNvPr id="15" name="Freeform 15"/>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6" name="TextBox 16"/>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63621" y="178894"/>
            <a:ext cx="452797" cy="4527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48601" y="178894"/>
            <a:ext cx="452797" cy="45279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B"/>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333581" y="178894"/>
            <a:ext cx="452797" cy="45279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6" name="AutoShape 26"/>
          <p:cNvSpPr/>
          <p:nvPr/>
        </p:nvSpPr>
        <p:spPr>
          <a:xfrm>
            <a:off x="2401857" y="222749"/>
            <a:ext cx="14809818" cy="0"/>
          </a:xfrm>
          <a:prstGeom prst="line">
            <a:avLst/>
          </a:prstGeom>
          <a:ln w="47625" cap="flat">
            <a:solidFill>
              <a:srgbClr val="EF8E9D"/>
            </a:solidFill>
            <a:prstDash val="solid"/>
            <a:headEnd type="none" w="sm" len="sm"/>
            <a:tailEnd type="none" w="sm" len="sm"/>
          </a:ln>
        </p:spPr>
      </p:sp>
      <p:sp>
        <p:nvSpPr>
          <p:cNvPr id="27" name="AutoShape 27"/>
          <p:cNvSpPr/>
          <p:nvPr/>
        </p:nvSpPr>
        <p:spPr>
          <a:xfrm>
            <a:off x="2401857" y="405292"/>
            <a:ext cx="14809818" cy="0"/>
          </a:xfrm>
          <a:prstGeom prst="line">
            <a:avLst/>
          </a:prstGeom>
          <a:ln w="47625" cap="flat">
            <a:solidFill>
              <a:srgbClr val="EF8E9D"/>
            </a:solidFill>
            <a:prstDash val="solid"/>
            <a:headEnd type="none" w="sm" len="sm"/>
            <a:tailEnd type="none" w="sm" len="sm"/>
          </a:ln>
        </p:spPr>
      </p:sp>
      <p:sp>
        <p:nvSpPr>
          <p:cNvPr id="28" name="AutoShape 28"/>
          <p:cNvSpPr/>
          <p:nvPr/>
        </p:nvSpPr>
        <p:spPr>
          <a:xfrm>
            <a:off x="2401857" y="587835"/>
            <a:ext cx="14809818" cy="0"/>
          </a:xfrm>
          <a:prstGeom prst="line">
            <a:avLst/>
          </a:prstGeom>
          <a:ln w="47625" cap="flat">
            <a:solidFill>
              <a:srgbClr val="EF8E9D"/>
            </a:solidFill>
            <a:prstDash val="solid"/>
            <a:headEnd type="none" w="sm" len="sm"/>
            <a:tailEnd type="none" w="sm" len="sm"/>
          </a:ln>
        </p:spPr>
      </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H="1">
            <a:off x="421321" y="1341142"/>
            <a:ext cx="866389" cy="2378569"/>
          </a:xfrm>
          <a:prstGeom prst="rect">
            <a:avLst/>
          </a:prstGeom>
        </p:spPr>
      </p:pic>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8570" b="16695"/>
          <a:stretch>
            <a:fillRect/>
          </a:stretch>
        </p:blipFill>
        <p:spPr>
          <a:xfrm flipV="1">
            <a:off x="16100706" y="7747610"/>
            <a:ext cx="866389" cy="2378569"/>
          </a:xfrm>
          <a:prstGeom prst="rect">
            <a:avLst/>
          </a:prstGeom>
        </p:spPr>
      </p:pic>
      <p:pic>
        <p:nvPicPr>
          <p:cNvPr id="37" name="Picture 2"/>
          <p:cNvPicPr>
            <a:picLocks noChangeAspect="1"/>
          </p:cNvPicPr>
          <p:nvPr/>
        </p:nvPicPr>
        <p:blipFill>
          <a:blip r:embed="rId6"/>
          <a:srcRect/>
          <a:stretch>
            <a:fillRect/>
          </a:stretch>
        </p:blipFill>
        <p:spPr>
          <a:xfrm>
            <a:off x="2652195" y="2048377"/>
            <a:ext cx="12284515" cy="1182384"/>
          </a:xfrm>
          <a:prstGeom prst="rect">
            <a:avLst/>
          </a:prstGeom>
        </p:spPr>
      </p:pic>
      <p:pic>
        <p:nvPicPr>
          <p:cNvPr id="39"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30400" y="7070406"/>
            <a:ext cx="8382000" cy="3216594"/>
          </a:xfrm>
          <a:prstGeom prst="rect">
            <a:avLst/>
          </a:prstGeom>
        </p:spPr>
      </p:pic>
    </p:spTree>
    <p:extLst>
      <p:ext uri="{BB962C8B-B14F-4D97-AF65-F5344CB8AC3E}">
        <p14:creationId xmlns:p14="http://schemas.microsoft.com/office/powerpoint/2010/main" val="2538514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1" y="1009023"/>
            <a:ext cx="17585752"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grpSp>
        <p:nvGrpSpPr>
          <p:cNvPr id="51" name="Group 50"/>
          <p:cNvGrpSpPr/>
          <p:nvPr/>
        </p:nvGrpSpPr>
        <p:grpSpPr>
          <a:xfrm>
            <a:off x="718529" y="2310634"/>
            <a:ext cx="5818844" cy="7694779"/>
            <a:chOff x="658154" y="2292854"/>
            <a:chExt cx="5818844" cy="7694779"/>
          </a:xfrm>
        </p:grpSpPr>
        <p:pic>
          <p:nvPicPr>
            <p:cNvPr id="1026" name="Picture 2" descr="Tổng hợp hình nền những quyển sách đẹp nhất dành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55" y="2292854"/>
              <a:ext cx="5818843" cy="37186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3"/>
            <a:stretch>
              <a:fillRect/>
            </a:stretch>
          </p:blipFill>
          <p:spPr>
            <a:xfrm>
              <a:off x="658154" y="6350855"/>
              <a:ext cx="5818843" cy="3636778"/>
            </a:xfrm>
            <a:prstGeom prst="rect">
              <a:avLst/>
            </a:prstGeom>
          </p:spPr>
        </p:pic>
      </p:grpSp>
      <p:sp>
        <p:nvSpPr>
          <p:cNvPr id="52" name="TextBox 51"/>
          <p:cNvSpPr txBox="1"/>
          <p:nvPr/>
        </p:nvSpPr>
        <p:spPr>
          <a:xfrm>
            <a:off x="7772400" y="4059303"/>
            <a:ext cx="89916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Tạo, xoá và đổi tên thư mục </a:t>
            </a:r>
            <a:endParaRPr lang="en-US" sz="5000" b="1">
              <a:latin typeface="Arial" panose="020B0604020202020204" pitchFamily="34" charset="0"/>
              <a:cs typeface="Arial" panose="020B0604020202020204" pitchFamily="34" charset="0"/>
            </a:endParaRPr>
          </a:p>
        </p:txBody>
      </p:sp>
      <p:sp>
        <p:nvSpPr>
          <p:cNvPr id="54" name="TextBox 53"/>
          <p:cNvSpPr txBox="1"/>
          <p:nvPr/>
        </p:nvSpPr>
        <p:spPr>
          <a:xfrm>
            <a:off x="7772400" y="7502355"/>
            <a:ext cx="7429499"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Tìm tệp trong thư mục </a:t>
            </a:r>
            <a:endParaRPr lang="en-US" sz="5000" b="1">
              <a:latin typeface="Arial" panose="020B0604020202020204" pitchFamily="34" charset="0"/>
              <a:cs typeface="Arial" panose="020B0604020202020204" pitchFamily="34" charset="0"/>
            </a:endParaRPr>
          </a:p>
        </p:txBody>
      </p:sp>
      <p:sp>
        <p:nvSpPr>
          <p:cNvPr id="53" name="Pentagon 52"/>
          <p:cNvSpPr/>
          <p:nvPr/>
        </p:nvSpPr>
        <p:spPr>
          <a:xfrm>
            <a:off x="6537372" y="3910247"/>
            <a:ext cx="824905" cy="1159885"/>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1</a:t>
            </a:r>
            <a:endParaRPr lang="en-US" sz="5500" b="1">
              <a:solidFill>
                <a:schemeClr val="tx1"/>
              </a:solidFill>
              <a:latin typeface="Arial" panose="020B0604020202020204" pitchFamily="34" charset="0"/>
              <a:cs typeface="Arial" panose="020B0604020202020204" pitchFamily="34" charset="0"/>
            </a:endParaRPr>
          </a:p>
        </p:txBody>
      </p:sp>
      <p:sp>
        <p:nvSpPr>
          <p:cNvPr id="56" name="Pentagon 55"/>
          <p:cNvSpPr/>
          <p:nvPr/>
        </p:nvSpPr>
        <p:spPr>
          <a:xfrm>
            <a:off x="6533467" y="7353300"/>
            <a:ext cx="824905" cy="1159885"/>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2</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4" grpId="0"/>
      <p:bldP spid="53"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751320" y="2033071"/>
            <a:ext cx="10099389"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Tạo, xoá và đổi tên thư mục </a:t>
            </a:r>
            <a:endParaRPr lang="en-US" sz="4500" b="1">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785367" y="3086100"/>
            <a:ext cx="16248671"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Thảo luận nhóm: </a:t>
            </a:r>
            <a:r>
              <a:rPr lang="en-US" sz="4000" i="1" smtClean="0">
                <a:latin typeface="Arial" panose="020B0604020202020204" pitchFamily="34" charset="0"/>
                <a:cs typeface="Arial" panose="020B0604020202020204" pitchFamily="34" charset="0"/>
              </a:rPr>
              <a:t>Quan sát hình 1 trong SGK và thực hiện yêu cầu: </a:t>
            </a:r>
            <a:endParaRPr lang="en-US" sz="4000" i="1">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7208" t="20235" r="7186" b="2649"/>
          <a:stretch/>
        </p:blipFill>
        <p:spPr>
          <a:xfrm>
            <a:off x="803201" y="3879315"/>
            <a:ext cx="9060983" cy="6254484"/>
          </a:xfrm>
          <a:prstGeom prst="rect">
            <a:avLst/>
          </a:prstGeom>
        </p:spPr>
      </p:pic>
      <p:sp>
        <p:nvSpPr>
          <p:cNvPr id="35" name="Rounded Rectangular Callout 34"/>
          <p:cNvSpPr/>
          <p:nvPr/>
        </p:nvSpPr>
        <p:spPr>
          <a:xfrm>
            <a:off x="9677400" y="4516062"/>
            <a:ext cx="7625188" cy="4980990"/>
          </a:xfrm>
          <a:prstGeom prst="wedgeRoundRectCallout">
            <a:avLst>
              <a:gd name="adj1" fmla="val -55311"/>
              <a:gd name="adj2" fmla="val -5914"/>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rPr>
              <a:t>Các em hãy quan sát cách tạo thư mục Mai Anh là thư mục con của thư mục Thùy Anh. Từ đó hãy trao đổi với bạn để nêu các bước tạo một thư mục mới.</a:t>
            </a:r>
            <a:endParaRPr lang="en-US" sz="3500">
              <a:solidFill>
                <a:schemeClr val="tx1"/>
              </a:solidFill>
            </a:endParaRPr>
          </a:p>
        </p:txBody>
      </p:sp>
    </p:spTree>
    <p:extLst>
      <p:ext uri="{BB962C8B-B14F-4D97-AF65-F5344CB8AC3E}">
        <p14:creationId xmlns:p14="http://schemas.microsoft.com/office/powerpoint/2010/main" val="1014308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 grpId="0"/>
      <p:bldP spid="4"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751320" y="2033071"/>
            <a:ext cx="10099389"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Tạo, xoá và đổi tên thư mục </a:t>
            </a:r>
            <a:endParaRPr lang="en-US" sz="450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0" y="2866373"/>
            <a:ext cx="17588904" cy="86064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Các bước thực hiện</a:t>
            </a:r>
            <a:endParaRPr lang="en-US" sz="4000" b="1" i="1">
              <a:solidFill>
                <a:schemeClr val="tx1"/>
              </a:solidFill>
              <a:latin typeface="Arial" panose="020B0604020202020204" pitchFamily="34" charset="0"/>
              <a:cs typeface="Arial" panose="020B0604020202020204" pitchFamily="34" charset="0"/>
            </a:endParaRPr>
          </a:p>
        </p:txBody>
      </p:sp>
      <p:grpSp>
        <p:nvGrpSpPr>
          <p:cNvPr id="36" name="Group 35"/>
          <p:cNvGrpSpPr/>
          <p:nvPr/>
        </p:nvGrpSpPr>
        <p:grpSpPr>
          <a:xfrm>
            <a:off x="799291" y="4568701"/>
            <a:ext cx="4794729" cy="5026343"/>
            <a:chOff x="1602359" y="4533844"/>
            <a:chExt cx="4794729" cy="5026343"/>
          </a:xfrm>
        </p:grpSpPr>
        <p:sp>
          <p:nvSpPr>
            <p:cNvPr id="8" name="Rounded Rectangle 7"/>
            <p:cNvSpPr/>
            <p:nvPr/>
          </p:nvSpPr>
          <p:spPr>
            <a:xfrm>
              <a:off x="1602359" y="5119991"/>
              <a:ext cx="4794729" cy="4440196"/>
            </a:xfrm>
            <a:prstGeom prst="roundRect">
              <a:avLst/>
            </a:prstGeom>
            <a:solidFill>
              <a:schemeClr val="bg1">
                <a:lumMod val="9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Chọn thư mục sẽ tạo thư mục con bên trong đó </a:t>
              </a:r>
              <a:endParaRPr lang="en-US" sz="4000">
                <a:solidFill>
                  <a:schemeClr val="tx1"/>
                </a:solidFill>
                <a:latin typeface="Arial" panose="020B0604020202020204" pitchFamily="34" charset="0"/>
                <a:cs typeface="Arial" panose="020B0604020202020204" pitchFamily="34" charset="0"/>
              </a:endParaRPr>
            </a:p>
          </p:txBody>
        </p:sp>
        <p:sp>
          <p:nvSpPr>
            <p:cNvPr id="34" name="Oval 33"/>
            <p:cNvSpPr/>
            <p:nvPr/>
          </p:nvSpPr>
          <p:spPr>
            <a:xfrm>
              <a:off x="3446884" y="4533844"/>
              <a:ext cx="1105677" cy="1118591"/>
            </a:xfrm>
            <a:prstGeom prst="ellipse">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grpSp>
      <p:grpSp>
        <p:nvGrpSpPr>
          <p:cNvPr id="38" name="Group 37"/>
          <p:cNvGrpSpPr/>
          <p:nvPr/>
        </p:nvGrpSpPr>
        <p:grpSpPr>
          <a:xfrm>
            <a:off x="6689580" y="4568701"/>
            <a:ext cx="4794729" cy="5026343"/>
            <a:chOff x="1602359" y="4533844"/>
            <a:chExt cx="4794729" cy="5026343"/>
          </a:xfrm>
        </p:grpSpPr>
        <p:sp>
          <p:nvSpPr>
            <p:cNvPr id="39" name="Rounded Rectangle 38"/>
            <p:cNvSpPr/>
            <p:nvPr/>
          </p:nvSpPr>
          <p:spPr>
            <a:xfrm>
              <a:off x="1602359" y="5119991"/>
              <a:ext cx="4794729" cy="4440196"/>
            </a:xfrm>
            <a:prstGeom prst="roundRect">
              <a:avLst/>
            </a:prstGeom>
            <a:solidFill>
              <a:schemeClr val="bg1">
                <a:lumMod val="9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Thực hiện nháy chuột vào nút lệnh </a:t>
              </a:r>
              <a:r>
                <a:rPr lang="en-US" sz="4000" b="1" smtClean="0">
                  <a:solidFill>
                    <a:schemeClr val="tx1"/>
                  </a:solidFill>
                  <a:latin typeface="Arial" panose="020B0604020202020204" pitchFamily="34" charset="0"/>
                  <a:cs typeface="Arial" panose="020B0604020202020204" pitchFamily="34" charset="0"/>
                </a:rPr>
                <a:t>New folder</a:t>
              </a:r>
              <a:endParaRPr lang="en-US" sz="4000" b="1">
                <a:solidFill>
                  <a:schemeClr val="tx1"/>
                </a:solidFill>
                <a:latin typeface="Arial" panose="020B0604020202020204" pitchFamily="34" charset="0"/>
                <a:cs typeface="Arial" panose="020B0604020202020204" pitchFamily="34" charset="0"/>
              </a:endParaRPr>
            </a:p>
          </p:txBody>
        </p:sp>
        <p:sp>
          <p:nvSpPr>
            <p:cNvPr id="40" name="Oval 39"/>
            <p:cNvSpPr/>
            <p:nvPr/>
          </p:nvSpPr>
          <p:spPr>
            <a:xfrm>
              <a:off x="3446884" y="4533844"/>
              <a:ext cx="1105677" cy="1118591"/>
            </a:xfrm>
            <a:prstGeom prst="ellipse">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grpSp>
      <p:grpSp>
        <p:nvGrpSpPr>
          <p:cNvPr id="41" name="Group 40"/>
          <p:cNvGrpSpPr/>
          <p:nvPr/>
        </p:nvGrpSpPr>
        <p:grpSpPr>
          <a:xfrm>
            <a:off x="12410483" y="4568701"/>
            <a:ext cx="4794729" cy="5026343"/>
            <a:chOff x="1602359" y="4533844"/>
            <a:chExt cx="4794729" cy="5026343"/>
          </a:xfrm>
        </p:grpSpPr>
        <p:sp>
          <p:nvSpPr>
            <p:cNvPr id="42" name="Rounded Rectangle 41"/>
            <p:cNvSpPr/>
            <p:nvPr/>
          </p:nvSpPr>
          <p:spPr>
            <a:xfrm>
              <a:off x="1602359" y="5119991"/>
              <a:ext cx="4794729" cy="4440196"/>
            </a:xfrm>
            <a:prstGeom prst="roundRect">
              <a:avLst/>
            </a:prstGeom>
            <a:solidFill>
              <a:schemeClr val="bg1">
                <a:lumMod val="9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Gõ tên thư mục cần tạo </a:t>
              </a:r>
              <a:endParaRPr lang="en-US" sz="4000">
                <a:solidFill>
                  <a:schemeClr val="tx1"/>
                </a:solidFill>
                <a:latin typeface="Arial" panose="020B0604020202020204" pitchFamily="34" charset="0"/>
                <a:cs typeface="Arial" panose="020B0604020202020204" pitchFamily="34" charset="0"/>
              </a:endParaRPr>
            </a:p>
          </p:txBody>
        </p:sp>
        <p:sp>
          <p:nvSpPr>
            <p:cNvPr id="43" name="Oval 42"/>
            <p:cNvSpPr/>
            <p:nvPr/>
          </p:nvSpPr>
          <p:spPr>
            <a:xfrm>
              <a:off x="3446884" y="4533844"/>
              <a:ext cx="1105677" cy="1118591"/>
            </a:xfrm>
            <a:prstGeom prst="ellipse">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grpSp>
      <p:pic>
        <p:nvPicPr>
          <p:cNvPr id="44"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790019" y="9328407"/>
            <a:ext cx="2750479" cy="704475"/>
          </a:xfrm>
          <a:prstGeom prst="rect">
            <a:avLst/>
          </a:prstGeom>
        </p:spPr>
      </p:pic>
      <p:pic>
        <p:nvPicPr>
          <p:cNvPr id="4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711703" y="9328407"/>
            <a:ext cx="2750479" cy="704475"/>
          </a:xfrm>
          <a:prstGeom prst="rect">
            <a:avLst/>
          </a:prstGeom>
        </p:spPr>
      </p:pic>
      <p:pic>
        <p:nvPicPr>
          <p:cNvPr id="46"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3591543" y="9328407"/>
            <a:ext cx="2750479" cy="704475"/>
          </a:xfrm>
          <a:prstGeom prst="rect">
            <a:avLst/>
          </a:prstGeom>
        </p:spPr>
      </p:pic>
    </p:spTree>
    <p:extLst>
      <p:ext uri="{BB962C8B-B14F-4D97-AF65-F5344CB8AC3E}">
        <p14:creationId xmlns:p14="http://schemas.microsoft.com/office/powerpoint/2010/main" val="1156923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par>
                                <p:cTn id="13" presetID="16" presetClass="entr" presetSubtype="21"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par>
                                <p:cTn id="29" presetID="16" presetClass="entr" presetSubtype="21"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751320" y="2033071"/>
            <a:ext cx="10099389"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Tạo, xoá và đổi tên thư mục </a:t>
            </a:r>
            <a:endParaRPr lang="en-US" sz="4500" b="1">
              <a:solidFill>
                <a:srgbClr val="C00000"/>
              </a:solidFill>
              <a:latin typeface="Arial" panose="020B0604020202020204" pitchFamily="34" charset="0"/>
              <a:cs typeface="Arial" panose="020B0604020202020204" pitchFamily="34" charset="0"/>
            </a:endParaRPr>
          </a:p>
        </p:txBody>
      </p:sp>
      <p:sp>
        <p:nvSpPr>
          <p:cNvPr id="4" name="Pentagon 3"/>
          <p:cNvSpPr/>
          <p:nvPr/>
        </p:nvSpPr>
        <p:spPr>
          <a:xfrm>
            <a:off x="0" y="3086100"/>
            <a:ext cx="3733800" cy="8382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Thực hành </a:t>
            </a:r>
            <a:endParaRPr lang="en-US" sz="4000" b="1">
              <a:solidFill>
                <a:schemeClr val="tx1"/>
              </a:solidFill>
              <a:latin typeface="Arial" panose="020B0604020202020204" pitchFamily="34" charset="0"/>
              <a:cs typeface="Arial" panose="020B0604020202020204" pitchFamily="34" charset="0"/>
            </a:endParaRPr>
          </a:p>
        </p:txBody>
      </p:sp>
      <p:pic>
        <p:nvPicPr>
          <p:cNvPr id="47" name="Picture 2"/>
          <p:cNvPicPr>
            <a:picLocks noChangeAspect="1"/>
          </p:cNvPicPr>
          <p:nvPr/>
        </p:nvPicPr>
        <p:blipFill>
          <a:blip r:embed="rId2"/>
          <a:srcRect/>
          <a:stretch>
            <a:fillRect/>
          </a:stretch>
        </p:blipFill>
        <p:spPr>
          <a:xfrm>
            <a:off x="10677471" y="3947809"/>
            <a:ext cx="5530601" cy="6430931"/>
          </a:xfrm>
          <a:prstGeom prst="rect">
            <a:avLst/>
          </a:prstGeom>
        </p:spPr>
      </p:pic>
      <p:sp>
        <p:nvSpPr>
          <p:cNvPr id="33" name="Rounded Rectangular Callout 32"/>
          <p:cNvSpPr/>
          <p:nvPr/>
        </p:nvSpPr>
        <p:spPr>
          <a:xfrm>
            <a:off x="1567874" y="4686300"/>
            <a:ext cx="7884169" cy="3810000"/>
          </a:xfrm>
          <a:prstGeom prst="wedgeRoundRectCallout">
            <a:avLst>
              <a:gd name="adj1" fmla="val 55663"/>
              <a:gd name="adj2" fmla="val 29971"/>
              <a:gd name="adj3" fmla="val 16667"/>
            </a:avLst>
          </a:prstGeom>
          <a:solidFill>
            <a:schemeClr val="accent6">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em hãy nêu ra cách tạo một thư mục mới trong máy tính.</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571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par>
                                <p:cTn id="15" presetID="16" presetClass="entr" presetSubtype="21"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grpSp>
        <p:nvGrpSpPr>
          <p:cNvPr id="5" name="Group 5"/>
          <p:cNvGrpSpPr/>
          <p:nvPr/>
        </p:nvGrpSpPr>
        <p:grpSpPr>
          <a:xfrm>
            <a:off x="17588904" y="0"/>
            <a:ext cx="699096" cy="10287000"/>
            <a:chOff x="0" y="0"/>
            <a:chExt cx="184124" cy="2709333"/>
          </a:xfrm>
        </p:grpSpPr>
        <p:sp>
          <p:nvSpPr>
            <p:cNvPr id="6" name="Freeform 6"/>
            <p:cNvSpPr/>
            <p:nvPr/>
          </p:nvSpPr>
          <p:spPr>
            <a:xfrm>
              <a:off x="0" y="0"/>
              <a:ext cx="184124" cy="2709333"/>
            </a:xfrm>
            <a:custGeom>
              <a:avLst/>
              <a:gdLst/>
              <a:ahLst/>
              <a:cxnLst/>
              <a:rect l="l" t="t" r="r" b="b"/>
              <a:pathLst>
                <a:path w="184124" h="2709333">
                  <a:moveTo>
                    <a:pt x="0" y="0"/>
                  </a:moveTo>
                  <a:lnTo>
                    <a:pt x="184124" y="0"/>
                  </a:lnTo>
                  <a:lnTo>
                    <a:pt x="184124" y="2709333"/>
                  </a:lnTo>
                  <a:lnTo>
                    <a:pt x="0" y="2709333"/>
                  </a:lnTo>
                  <a:close/>
                </a:path>
              </a:pathLst>
            </a:custGeom>
            <a:solidFill>
              <a:srgbClr val="FFE6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17055020" y="2381505"/>
            <a:ext cx="1786306" cy="536335"/>
            <a:chOff x="0" y="0"/>
            <a:chExt cx="1353548" cy="406400"/>
          </a:xfrm>
        </p:grpSpPr>
        <p:sp>
          <p:nvSpPr>
            <p:cNvPr id="10" name="Freeform 10"/>
            <p:cNvSpPr/>
            <p:nvPr/>
          </p:nvSpPr>
          <p:spPr>
            <a:xfrm>
              <a:off x="203200" y="-326"/>
              <a:ext cx="947148" cy="407051"/>
            </a:xfrm>
            <a:custGeom>
              <a:avLst/>
              <a:gdLst/>
              <a:ahLst/>
              <a:cxnLst/>
              <a:rect l="l" t="t" r="r" b="b"/>
              <a:pathLst>
                <a:path w="947148" h="407051">
                  <a:moveTo>
                    <a:pt x="947148" y="326"/>
                  </a:moveTo>
                  <a:cubicBezTo>
                    <a:pt x="874335" y="0"/>
                    <a:pt x="806913" y="38659"/>
                    <a:pt x="770412" y="101663"/>
                  </a:cubicBezTo>
                  <a:cubicBezTo>
                    <a:pt x="733912" y="164667"/>
                    <a:pt x="733912" y="242385"/>
                    <a:pt x="770412" y="305389"/>
                  </a:cubicBezTo>
                  <a:cubicBezTo>
                    <a:pt x="806913" y="368393"/>
                    <a:pt x="874335" y="407052"/>
                    <a:pt x="94714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EF8E9D"/>
            </a:solidFill>
          </p:spPr>
        </p:sp>
        <p:sp>
          <p:nvSpPr>
            <p:cNvPr id="11" name="TextBox 11"/>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7773399" y="2467582"/>
            <a:ext cx="349548" cy="0"/>
          </a:xfrm>
          <a:prstGeom prst="line">
            <a:avLst/>
          </a:prstGeom>
          <a:ln w="38100" cap="rnd">
            <a:solidFill>
              <a:srgbClr val="FFFFFB"/>
            </a:solidFill>
            <a:prstDash val="solid"/>
            <a:headEnd type="none" w="sm" len="sm"/>
            <a:tailEnd type="none" w="sm" len="sm"/>
          </a:ln>
        </p:spPr>
      </p:sp>
      <p:sp>
        <p:nvSpPr>
          <p:cNvPr id="13" name="AutoShape 13"/>
          <p:cNvSpPr/>
          <p:nvPr/>
        </p:nvSpPr>
        <p:spPr>
          <a:xfrm>
            <a:off x="17773399" y="2613470"/>
            <a:ext cx="349548" cy="0"/>
          </a:xfrm>
          <a:prstGeom prst="line">
            <a:avLst/>
          </a:prstGeom>
          <a:ln w="38100" cap="rnd">
            <a:solidFill>
              <a:srgbClr val="FFFFFB"/>
            </a:solidFill>
            <a:prstDash val="solid"/>
            <a:headEnd type="none" w="sm" len="sm"/>
            <a:tailEnd type="none" w="sm" len="sm"/>
          </a:ln>
        </p:spPr>
      </p:sp>
      <p:sp>
        <p:nvSpPr>
          <p:cNvPr id="14" name="AutoShape 14"/>
          <p:cNvSpPr/>
          <p:nvPr/>
        </p:nvSpPr>
        <p:spPr>
          <a:xfrm>
            <a:off x="17773399" y="2759358"/>
            <a:ext cx="349548" cy="0"/>
          </a:xfrm>
          <a:prstGeom prst="line">
            <a:avLst/>
          </a:prstGeom>
          <a:ln w="38100" cap="rnd">
            <a:solidFill>
              <a:srgbClr val="FFFFFB"/>
            </a:solidFill>
            <a:prstDash val="solid"/>
            <a:headEnd type="none" w="sm" len="sm"/>
            <a:tailEnd type="none" w="sm" len="sm"/>
          </a:ln>
        </p:spPr>
      </p:sp>
      <p:grpSp>
        <p:nvGrpSpPr>
          <p:cNvPr id="15" name="Group 15"/>
          <p:cNvGrpSpPr/>
          <p:nvPr/>
        </p:nvGrpSpPr>
        <p:grpSpPr>
          <a:xfrm rot="-10800000">
            <a:off x="17680005" y="229955"/>
            <a:ext cx="536335" cy="350674"/>
            <a:chOff x="0" y="0"/>
            <a:chExt cx="411287" cy="268913"/>
          </a:xfrm>
        </p:grpSpPr>
        <p:sp>
          <p:nvSpPr>
            <p:cNvPr id="16" name="Freeform 16"/>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17" name="TextBox 17"/>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7680005" y="9636959"/>
            <a:ext cx="536335" cy="350674"/>
            <a:chOff x="0" y="0"/>
            <a:chExt cx="411287" cy="268913"/>
          </a:xfrm>
        </p:grpSpPr>
        <p:sp>
          <p:nvSpPr>
            <p:cNvPr id="19" name="Freeform 19"/>
            <p:cNvSpPr/>
            <p:nvPr/>
          </p:nvSpPr>
          <p:spPr>
            <a:xfrm>
              <a:off x="0" y="0"/>
              <a:ext cx="411287" cy="268913"/>
            </a:xfrm>
            <a:custGeom>
              <a:avLst/>
              <a:gdLst/>
              <a:ahLst/>
              <a:cxnLst/>
              <a:rect l="l" t="t" r="r" b="b"/>
              <a:pathLst>
                <a:path w="411287" h="268913">
                  <a:moveTo>
                    <a:pt x="205643" y="268913"/>
                  </a:moveTo>
                  <a:lnTo>
                    <a:pt x="411287" y="0"/>
                  </a:lnTo>
                  <a:lnTo>
                    <a:pt x="0" y="0"/>
                  </a:lnTo>
                  <a:lnTo>
                    <a:pt x="205643" y="268913"/>
                  </a:lnTo>
                  <a:close/>
                </a:path>
              </a:pathLst>
            </a:custGeom>
            <a:solidFill>
              <a:srgbClr val="EF8E9D"/>
            </a:solidFill>
          </p:spPr>
        </p:sp>
        <p:sp>
          <p:nvSpPr>
            <p:cNvPr id="20" name="TextBox 20"/>
            <p:cNvSpPr txBox="1"/>
            <p:nvPr/>
          </p:nvSpPr>
          <p:spPr>
            <a:xfrm>
              <a:off x="127000" y="12700"/>
              <a:ext cx="558800" cy="3683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563621" y="178894"/>
            <a:ext cx="452797" cy="45279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CDB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948601" y="178894"/>
            <a:ext cx="452797" cy="452797"/>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E6E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333581" y="178894"/>
            <a:ext cx="452797" cy="45279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F8E9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AutoShape 30"/>
          <p:cNvSpPr/>
          <p:nvPr/>
        </p:nvSpPr>
        <p:spPr>
          <a:xfrm>
            <a:off x="2401857" y="222749"/>
            <a:ext cx="12517025" cy="0"/>
          </a:xfrm>
          <a:prstGeom prst="line">
            <a:avLst/>
          </a:prstGeom>
          <a:ln w="47625" cap="flat">
            <a:solidFill>
              <a:srgbClr val="EF8E9D"/>
            </a:solidFill>
            <a:prstDash val="solid"/>
            <a:headEnd type="none" w="sm" len="sm"/>
            <a:tailEnd type="none" w="sm" len="sm"/>
          </a:ln>
        </p:spPr>
      </p:sp>
      <p:sp>
        <p:nvSpPr>
          <p:cNvPr id="31" name="AutoShape 31"/>
          <p:cNvSpPr/>
          <p:nvPr/>
        </p:nvSpPr>
        <p:spPr>
          <a:xfrm>
            <a:off x="2401857" y="405292"/>
            <a:ext cx="12517025" cy="0"/>
          </a:xfrm>
          <a:prstGeom prst="line">
            <a:avLst/>
          </a:prstGeom>
          <a:ln w="47625" cap="flat">
            <a:solidFill>
              <a:srgbClr val="EF8E9D"/>
            </a:solidFill>
            <a:prstDash val="solid"/>
            <a:headEnd type="none" w="sm" len="sm"/>
            <a:tailEnd type="none" w="sm" len="sm"/>
          </a:ln>
        </p:spPr>
      </p:sp>
      <p:sp>
        <p:nvSpPr>
          <p:cNvPr id="32" name="AutoShape 32"/>
          <p:cNvSpPr/>
          <p:nvPr/>
        </p:nvSpPr>
        <p:spPr>
          <a:xfrm>
            <a:off x="2401857" y="587835"/>
            <a:ext cx="12517025" cy="0"/>
          </a:xfrm>
          <a:prstGeom prst="line">
            <a:avLst/>
          </a:prstGeom>
          <a:ln w="47625" cap="flat">
            <a:solidFill>
              <a:srgbClr val="EF8E9D"/>
            </a:solidFill>
            <a:prstDash val="solid"/>
            <a:headEnd type="none" w="sm" len="sm"/>
            <a:tailEnd type="none" w="sm" len="sm"/>
          </a:ln>
        </p:spPr>
      </p:sp>
      <p:sp>
        <p:nvSpPr>
          <p:cNvPr id="49" name="TextBox 48"/>
          <p:cNvSpPr txBox="1"/>
          <p:nvPr/>
        </p:nvSpPr>
        <p:spPr>
          <a:xfrm>
            <a:off x="0" y="1009023"/>
            <a:ext cx="17608347"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2" name="Rounded Rectangle 1"/>
          <p:cNvSpPr/>
          <p:nvPr/>
        </p:nvSpPr>
        <p:spPr>
          <a:xfrm>
            <a:off x="873298" y="2308339"/>
            <a:ext cx="15867671" cy="2066138"/>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phần mềm quản lí tệp, tạo thư mục bằng lệnh </a:t>
            </a:r>
            <a:r>
              <a:rPr lang="vi-VN" sz="4000" b="1" i="1">
                <a:solidFill>
                  <a:schemeClr val="tx1"/>
                </a:solidFill>
              </a:rPr>
              <a:t>New Folder </a:t>
            </a:r>
            <a:r>
              <a:rPr lang="vi-VN" sz="4000">
                <a:solidFill>
                  <a:schemeClr val="tx1"/>
                </a:solidFill>
              </a:rPr>
              <a:t>ở dải lệnh Home.</a:t>
            </a:r>
            <a:endParaRPr lang="en-US" sz="4000">
              <a:solidFill>
                <a:schemeClr val="tx1"/>
              </a:solidFill>
            </a:endParaRPr>
          </a:p>
        </p:txBody>
      </p:sp>
      <p:pic>
        <p:nvPicPr>
          <p:cNvPr id="8" name="Picture 7"/>
          <p:cNvPicPr>
            <a:picLocks noChangeAspect="1"/>
          </p:cNvPicPr>
          <p:nvPr/>
        </p:nvPicPr>
        <p:blipFill rotWithShape="1">
          <a:blip r:embed="rId2"/>
          <a:srcRect r="2298"/>
          <a:stretch/>
        </p:blipFill>
        <p:spPr>
          <a:xfrm>
            <a:off x="423923" y="4887311"/>
            <a:ext cx="17203879" cy="2544121"/>
          </a:xfrm>
          <a:prstGeom prst="rect">
            <a:avLst/>
          </a:prstGeom>
        </p:spPr>
      </p:pic>
      <p:sp>
        <p:nvSpPr>
          <p:cNvPr id="35" name="Rounded Rectangle 34"/>
          <p:cNvSpPr/>
          <p:nvPr/>
        </p:nvSpPr>
        <p:spPr>
          <a:xfrm>
            <a:off x="9397026" y="5013014"/>
            <a:ext cx="1143000" cy="201501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43644" y="8159964"/>
            <a:ext cx="17373600" cy="2121362"/>
            <a:chOff x="-304800" y="8165638"/>
            <a:chExt cx="17373600" cy="2121362"/>
          </a:xfrm>
        </p:grpSpPr>
        <p:pic>
          <p:nvPicPr>
            <p:cNvPr id="40"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4800" y="8174736"/>
              <a:ext cx="7315200" cy="2112264"/>
            </a:xfrm>
            <a:prstGeom prst="rect">
              <a:avLst/>
            </a:prstGeom>
          </p:spPr>
        </p:pic>
        <p:pic>
          <p:nvPicPr>
            <p:cNvPr id="4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82426" y="8174736"/>
              <a:ext cx="7315200" cy="2112264"/>
            </a:xfrm>
            <a:prstGeom prst="rect">
              <a:avLst/>
            </a:prstGeom>
          </p:spPr>
        </p:pic>
        <p:pic>
          <p:nvPicPr>
            <p:cNvPr id="42" name="Picture 6"/>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59001"/>
            <a:stretch/>
          </p:blipFill>
          <p:spPr>
            <a:xfrm>
              <a:off x="14069652" y="8165638"/>
              <a:ext cx="2999148" cy="2112264"/>
            </a:xfrm>
            <a:prstGeom prst="rect">
              <a:avLst/>
            </a:prstGeom>
          </p:spPr>
        </p:pic>
      </p:grpSp>
    </p:spTree>
    <p:extLst>
      <p:ext uri="{BB962C8B-B14F-4D97-AF65-F5344CB8AC3E}">
        <p14:creationId xmlns:p14="http://schemas.microsoft.com/office/powerpoint/2010/main" val="3071768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805</Words>
  <Application>Microsoft Office PowerPoint</Application>
  <PresentationFormat>Custom</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Illustration Self Love Journey Motivational Tips Keynotes Presentation</dc:title>
  <cp:lastModifiedBy>Admin</cp:lastModifiedBy>
  <cp:revision>24</cp:revision>
  <dcterms:created xsi:type="dcterms:W3CDTF">2006-08-16T00:00:00Z</dcterms:created>
  <dcterms:modified xsi:type="dcterms:W3CDTF">2022-11-19T01:56:51Z</dcterms:modified>
  <dc:identifier>DAFRC3KN3VQ</dc:identifier>
</cp:coreProperties>
</file>