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80" r:id="rId3"/>
    <p:sldId id="257" r:id="rId4"/>
    <p:sldId id="278"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4" r:id="rId18"/>
    <p:sldId id="295" r:id="rId19"/>
    <p:sldId id="279" r:id="rId20"/>
    <p:sldId id="296" r:id="rId21"/>
  </p:sldIdLst>
  <p:sldSz cx="18288000" cy="10287000"/>
  <p:notesSz cx="6858000" cy="9144000"/>
  <p:embeddedFontLst>
    <p:embeddedFont>
      <p:font typeface="Calibri" panose="020F0502020204030204" pitchFamily="34" charset="0"/>
      <p:regular r:id="rId22"/>
      <p:bold r:id="rId23"/>
      <p:italic r:id="rId24"/>
      <p:boldItalic r:id="rId25"/>
    </p:embeddedFont>
    <p:embeddedFont>
      <p:font typeface="Montserrat Bold"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213AD9D-91F5-477A-8301-246300087811}">
          <p14:sldIdLst>
            <p14:sldId id="256"/>
            <p14:sldId id="280"/>
            <p14:sldId id="257"/>
            <p14:sldId id="278"/>
            <p14:sldId id="282"/>
            <p14:sldId id="283"/>
            <p14:sldId id="284"/>
            <p14:sldId id="285"/>
            <p14:sldId id="286"/>
            <p14:sldId id="287"/>
            <p14:sldId id="288"/>
            <p14:sldId id="289"/>
            <p14:sldId id="290"/>
            <p14:sldId id="291"/>
            <p14:sldId id="292"/>
            <p14:sldId id="293"/>
            <p14:sldId id="294"/>
            <p14:sldId id="295"/>
            <p14:sldId id="279"/>
            <p14:sldId id="296"/>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CC66"/>
    <a:srgbClr val="F8CBAD"/>
    <a:srgbClr val="A9D0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22" autoAdjust="0"/>
  </p:normalViewPr>
  <p:slideViewPr>
    <p:cSldViewPr>
      <p:cViewPr varScale="1">
        <p:scale>
          <a:sx n="48" d="100"/>
          <a:sy n="48" d="100"/>
        </p:scale>
        <p:origin x="96"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19/11/2022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19/11/2022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3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10" Type="http://schemas.openxmlformats.org/officeDocument/2006/relationships/image" Target="../media/image5.png"/><Relationship Id="rId9" Type="http://schemas.openxmlformats.org/officeDocument/2006/relationships/image" Target="../media/image8.svg"/><Relationship Id="rId14" Type="http://schemas.openxmlformats.org/officeDocument/2006/relationships/image" Target="../media/image115.svg"/></Relationships>
</file>

<file path=ppt/slides/_rels/slide10.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10" Type="http://schemas.openxmlformats.org/officeDocument/2006/relationships/image" Target="../media/image20.png"/><Relationship Id="rId4" Type="http://schemas.openxmlformats.org/officeDocument/2006/relationships/image" Target="../media/image4.svg"/><Relationship Id="rId9" Type="http://schemas.openxmlformats.org/officeDocument/2006/relationships/image" Target="../media/image19.png"/></Relationships>
</file>

<file path=ppt/slides/_rels/slide1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19.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 Id="rId9"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 Id="rId9" Type="http://schemas.openxmlformats.org/officeDocument/2006/relationships/image" Target="../media/image22.png"/></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13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23.png"/><Relationship Id="rId5" Type="http://schemas.openxmlformats.org/officeDocument/2006/relationships/image" Target="../media/image3.png"/><Relationship Id="rId10" Type="http://schemas.openxmlformats.org/officeDocument/2006/relationships/image" Target="../media/image87.svg"/><Relationship Id="rId4" Type="http://schemas.openxmlformats.org/officeDocument/2006/relationships/image" Target="../media/image4.sv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 Id="rId9" Type="http://schemas.openxmlformats.org/officeDocument/2006/relationships/image" Target="../media/image24.png"/></Relationships>
</file>

<file path=ppt/slides/_rels/slide15.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 Id="rId9" Type="http://schemas.openxmlformats.org/officeDocument/2006/relationships/image" Target="../media/image19.png"/></Relationships>
</file>

<file path=ppt/slides/_rels/slide1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s>
</file>

<file path=ppt/slides/_rels/slide1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s>
</file>

<file path=ppt/slides/_rels/slide1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39.svg"/><Relationship Id="rId5" Type="http://schemas.openxmlformats.org/officeDocument/2006/relationships/image" Target="../media/image3.png"/><Relationship Id="rId4" Type="http://schemas.openxmlformats.org/officeDocument/2006/relationships/image" Target="../media/image4.sv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27.jpeg"/><Relationship Id="rId5" Type="http://schemas.openxmlformats.org/officeDocument/2006/relationships/image" Target="../media/image3.png"/><Relationship Id="rId10" Type="http://schemas.openxmlformats.org/officeDocument/2006/relationships/image" Target="../media/image12.svg"/><Relationship Id="rId4" Type="http://schemas.openxmlformats.org/officeDocument/2006/relationships/image" Target="../media/image4.svg"/><Relationship Id="rId9" Type="http://schemas.openxmlformats.org/officeDocument/2006/relationships/image" Target="../media/image26.png"/></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4.png"/><Relationship Id="rId12" Type="http://schemas.openxmlformats.org/officeDocument/2006/relationships/image" Target="../media/image211.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8.png"/><Relationship Id="rId5" Type="http://schemas.openxmlformats.org/officeDocument/2006/relationships/image" Target="../media/image3.png"/><Relationship Id="rId10" Type="http://schemas.openxmlformats.org/officeDocument/2006/relationships/image" Target="../media/image87.svg"/><Relationship Id="rId4" Type="http://schemas.openxmlformats.org/officeDocument/2006/relationships/image" Target="../media/image4.sv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6.svg"/><Relationship Id="rId12" Type="http://schemas.openxmlformats.org/officeDocument/2006/relationships/image" Target="../media/image33.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10" Type="http://schemas.openxmlformats.org/officeDocument/2006/relationships/image" Target="../media/image5.png"/><Relationship Id="rId9" Type="http://schemas.openxmlformats.org/officeDocument/2006/relationships/image" Target="../media/image8.svg"/><Relationship Id="rId14" Type="http://schemas.openxmlformats.org/officeDocument/2006/relationships/image" Target="../media/image115.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10" Type="http://schemas.openxmlformats.org/officeDocument/2006/relationships/image" Target="../media/image45.svg"/><Relationship Id="rId4" Type="http://schemas.openxmlformats.org/officeDocument/2006/relationships/image" Target="../media/image4.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jpeg"/><Relationship Id="rId7" Type="http://schemas.openxmlformats.org/officeDocument/2006/relationships/image" Target="../media/image6.sv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4.svg"/><Relationship Id="rId4" Type="http://schemas.openxmlformats.org/officeDocument/2006/relationships/image" Target="../media/image2.png"/><Relationship Id="rId9" Type="http://schemas.openxmlformats.org/officeDocument/2006/relationships/image" Target="../media/image8.svg"/></Relationships>
</file>

<file path=ppt/slides/_rels/slide5.xml.rels><?xml version="1.0" encoding="UTF-8" standalone="yes"?>
<Relationships xmlns="http://schemas.openxmlformats.org/package/2006/relationships"><Relationship Id="rId8" Type="http://schemas.openxmlformats.org/officeDocument/2006/relationships/image" Target="../media/image8.svg"/><Relationship Id="rId26" Type="http://schemas.openxmlformats.org/officeDocument/2006/relationships/image" Target="../media/image125.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28" Type="http://schemas.openxmlformats.org/officeDocument/2006/relationships/image" Target="../media/image109.svg"/><Relationship Id="rId10" Type="http://schemas.openxmlformats.org/officeDocument/2006/relationships/image" Target="../media/image12.png"/><Relationship Id="rId4" Type="http://schemas.openxmlformats.org/officeDocument/2006/relationships/image" Target="../media/image4.svg"/><Relationship Id="rId9" Type="http://schemas.openxmlformats.org/officeDocument/2006/relationships/image" Target="../media/image11.png"/><Relationship Id="rId27"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4" Type="http://schemas.openxmlformats.org/officeDocument/2006/relationships/image" Target="../media/image4.svg"/></Relationships>
</file>

<file path=ppt/slides/_rels/slide8.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29"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3.png"/><Relationship Id="rId28" Type="http://schemas.openxmlformats.org/officeDocument/2006/relationships/image" Target="../media/image127.svg"/><Relationship Id="rId10" Type="http://schemas.openxmlformats.org/officeDocument/2006/relationships/image" Target="../media/image15.png"/><Relationship Id="rId4" Type="http://schemas.openxmlformats.org/officeDocument/2006/relationships/image" Target="../media/image4.sv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6.svg"/><Relationship Id="rId11" Type="http://schemas.openxmlformats.org/officeDocument/2006/relationships/image" Target="../media/image18.png"/><Relationship Id="rId5" Type="http://schemas.openxmlformats.org/officeDocument/2006/relationships/image" Target="../media/image3.png"/><Relationship Id="rId10" Type="http://schemas.openxmlformats.org/officeDocument/2006/relationships/image" Target="../media/image137.svg"/><Relationship Id="rId4" Type="http://schemas.openxmlformats.org/officeDocument/2006/relationships/image" Target="../media/image4.svg"/><Relationship Id="rId9"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grpSp>
        <p:nvGrpSpPr>
          <p:cNvPr id="10" name="Group 10"/>
          <p:cNvGrpSpPr/>
          <p:nvPr/>
        </p:nvGrpSpPr>
        <p:grpSpPr>
          <a:xfrm>
            <a:off x="0" y="0"/>
            <a:ext cx="18288000" cy="1028700"/>
            <a:chOff x="0" y="0"/>
            <a:chExt cx="118717047" cy="6677834"/>
          </a:xfrm>
        </p:grpSpPr>
        <p:sp>
          <p:nvSpPr>
            <p:cNvPr id="11" name="Freeform 11"/>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D69478"/>
            </a:solidFill>
          </p:spPr>
        </p:sp>
        <p:sp>
          <p:nvSpPr>
            <p:cNvPr id="12" name="Freeform 12"/>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grpSp>
        <p:nvGrpSpPr>
          <p:cNvPr id="13" name="Group 13"/>
          <p:cNvGrpSpPr/>
          <p:nvPr/>
        </p:nvGrpSpPr>
        <p:grpSpPr>
          <a:xfrm>
            <a:off x="0" y="9258300"/>
            <a:ext cx="18288000" cy="1028700"/>
            <a:chOff x="0" y="0"/>
            <a:chExt cx="118717047" cy="6677834"/>
          </a:xfrm>
        </p:grpSpPr>
        <p:sp>
          <p:nvSpPr>
            <p:cNvPr id="14" name="Freeform 14"/>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A6B3A7"/>
            </a:solidFill>
          </p:spPr>
        </p:sp>
        <p:sp>
          <p:nvSpPr>
            <p:cNvPr id="15" name="Freeform 15"/>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004629" y="9597390"/>
            <a:ext cx="385516" cy="346964"/>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128434" y="9597390"/>
            <a:ext cx="457284" cy="346964"/>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739432" y="425847"/>
            <a:ext cx="885028" cy="177006"/>
          </a:xfrm>
          <a:prstGeom prst="rect">
            <a:avLst/>
          </a:prstGeom>
        </p:spPr>
      </p:pic>
      <p:grpSp>
        <p:nvGrpSpPr>
          <p:cNvPr id="23" name="Group 23"/>
          <p:cNvGrpSpPr/>
          <p:nvPr/>
        </p:nvGrpSpPr>
        <p:grpSpPr>
          <a:xfrm>
            <a:off x="413731" y="0"/>
            <a:ext cx="1642878" cy="1028700"/>
            <a:chOff x="0" y="0"/>
            <a:chExt cx="10664788" cy="6677834"/>
          </a:xfrm>
        </p:grpSpPr>
        <p:sp>
          <p:nvSpPr>
            <p:cNvPr id="24" name="Freeform 24"/>
            <p:cNvSpPr/>
            <p:nvPr/>
          </p:nvSpPr>
          <p:spPr>
            <a:xfrm>
              <a:off x="72390" y="72390"/>
              <a:ext cx="10520008" cy="6533054"/>
            </a:xfrm>
            <a:custGeom>
              <a:avLst/>
              <a:gdLst/>
              <a:ahLst/>
              <a:cxnLst/>
              <a:rect l="l" t="t" r="r" b="b"/>
              <a:pathLst>
                <a:path w="10520008" h="6533054">
                  <a:moveTo>
                    <a:pt x="0" y="0"/>
                  </a:moveTo>
                  <a:lnTo>
                    <a:pt x="10520008" y="0"/>
                  </a:lnTo>
                  <a:lnTo>
                    <a:pt x="10520008" y="6533054"/>
                  </a:lnTo>
                  <a:lnTo>
                    <a:pt x="0" y="6533054"/>
                  </a:lnTo>
                  <a:lnTo>
                    <a:pt x="0" y="0"/>
                  </a:lnTo>
                  <a:close/>
                </a:path>
              </a:pathLst>
            </a:custGeom>
            <a:solidFill>
              <a:srgbClr val="3E2A1E"/>
            </a:solidFill>
          </p:spPr>
        </p:sp>
        <p:sp>
          <p:nvSpPr>
            <p:cNvPr id="25" name="Freeform 25"/>
            <p:cNvSpPr/>
            <p:nvPr/>
          </p:nvSpPr>
          <p:spPr>
            <a:xfrm>
              <a:off x="0" y="0"/>
              <a:ext cx="10664788" cy="6677834"/>
            </a:xfrm>
            <a:custGeom>
              <a:avLst/>
              <a:gdLst/>
              <a:ahLst/>
              <a:cxnLst/>
              <a:rect l="l" t="t" r="r" b="b"/>
              <a:pathLst>
                <a:path w="10664788" h="6677834">
                  <a:moveTo>
                    <a:pt x="10520007" y="6533054"/>
                  </a:moveTo>
                  <a:lnTo>
                    <a:pt x="10664788" y="6533054"/>
                  </a:lnTo>
                  <a:lnTo>
                    <a:pt x="10664788" y="6677834"/>
                  </a:lnTo>
                  <a:lnTo>
                    <a:pt x="10520007" y="6677834"/>
                  </a:lnTo>
                  <a:lnTo>
                    <a:pt x="10520007"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0520007" y="144780"/>
                  </a:moveTo>
                  <a:lnTo>
                    <a:pt x="10664788" y="144780"/>
                  </a:lnTo>
                  <a:lnTo>
                    <a:pt x="10664788" y="6533054"/>
                  </a:lnTo>
                  <a:lnTo>
                    <a:pt x="10520007" y="6533054"/>
                  </a:lnTo>
                  <a:lnTo>
                    <a:pt x="10520007" y="144780"/>
                  </a:lnTo>
                  <a:close/>
                  <a:moveTo>
                    <a:pt x="144780" y="6533054"/>
                  </a:moveTo>
                  <a:lnTo>
                    <a:pt x="10520007" y="6533054"/>
                  </a:lnTo>
                  <a:lnTo>
                    <a:pt x="10520007" y="6677834"/>
                  </a:lnTo>
                  <a:lnTo>
                    <a:pt x="144780" y="6677834"/>
                  </a:lnTo>
                  <a:lnTo>
                    <a:pt x="144780" y="6533054"/>
                  </a:lnTo>
                  <a:close/>
                  <a:moveTo>
                    <a:pt x="10520007" y="0"/>
                  </a:moveTo>
                  <a:lnTo>
                    <a:pt x="10664788" y="0"/>
                  </a:lnTo>
                  <a:lnTo>
                    <a:pt x="10664788" y="144780"/>
                  </a:lnTo>
                  <a:lnTo>
                    <a:pt x="10520007" y="144780"/>
                  </a:lnTo>
                  <a:lnTo>
                    <a:pt x="10520007" y="0"/>
                  </a:lnTo>
                  <a:close/>
                  <a:moveTo>
                    <a:pt x="0" y="0"/>
                  </a:moveTo>
                  <a:lnTo>
                    <a:pt x="144780" y="0"/>
                  </a:lnTo>
                  <a:lnTo>
                    <a:pt x="144780" y="144780"/>
                  </a:lnTo>
                  <a:lnTo>
                    <a:pt x="0" y="144780"/>
                  </a:lnTo>
                  <a:lnTo>
                    <a:pt x="0" y="0"/>
                  </a:lnTo>
                  <a:close/>
                  <a:moveTo>
                    <a:pt x="144780" y="0"/>
                  </a:moveTo>
                  <a:lnTo>
                    <a:pt x="10520007" y="0"/>
                  </a:lnTo>
                  <a:lnTo>
                    <a:pt x="10520007" y="144780"/>
                  </a:lnTo>
                  <a:lnTo>
                    <a:pt x="144780" y="144780"/>
                  </a:lnTo>
                  <a:lnTo>
                    <a:pt x="144780" y="0"/>
                  </a:lnTo>
                  <a:close/>
                </a:path>
              </a:pathLst>
            </a:custGeom>
            <a:solidFill>
              <a:srgbClr val="3E2A1E"/>
            </a:solidFill>
          </p:spPr>
        </p:sp>
      </p:grpSp>
      <p:sp>
        <p:nvSpPr>
          <p:cNvPr id="26" name="TextBox 26"/>
          <p:cNvSpPr txBox="1"/>
          <p:nvPr/>
        </p:nvSpPr>
        <p:spPr>
          <a:xfrm>
            <a:off x="594385" y="339090"/>
            <a:ext cx="1297098" cy="350520"/>
          </a:xfrm>
          <a:prstGeom prst="rect">
            <a:avLst/>
          </a:prstGeom>
        </p:spPr>
        <p:txBody>
          <a:bodyPr lIns="0" tIns="0" rIns="0" bIns="0" rtlCol="0" anchor="t">
            <a:spAutoFit/>
          </a:bodyPr>
          <a:lstStyle/>
          <a:p>
            <a:pPr algn="ctr">
              <a:lnSpc>
                <a:spcPts val="2760"/>
              </a:lnSpc>
            </a:pPr>
            <a:r>
              <a:rPr lang="en-US" sz="2300">
                <a:solidFill>
                  <a:srgbClr val="FDF3E9"/>
                </a:solidFill>
                <a:latin typeface="Montserrat Bold"/>
              </a:rPr>
              <a:t>File</a:t>
            </a:r>
          </a:p>
        </p:txBody>
      </p:sp>
      <p:sp>
        <p:nvSpPr>
          <p:cNvPr id="28" name="TextBox 28"/>
          <p:cNvSpPr txBox="1"/>
          <p:nvPr/>
        </p:nvSpPr>
        <p:spPr>
          <a:xfrm>
            <a:off x="2047084" y="339090"/>
            <a:ext cx="1297098" cy="35052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Edit</a:t>
            </a:r>
          </a:p>
        </p:txBody>
      </p:sp>
      <p:sp>
        <p:nvSpPr>
          <p:cNvPr id="29" name="TextBox 29"/>
          <p:cNvSpPr txBox="1"/>
          <p:nvPr/>
        </p:nvSpPr>
        <p:spPr>
          <a:xfrm>
            <a:off x="3499783" y="339090"/>
            <a:ext cx="1297098" cy="35052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View</a:t>
            </a:r>
          </a:p>
        </p:txBody>
      </p:sp>
      <p:sp>
        <p:nvSpPr>
          <p:cNvPr id="37" name="TextBox 36"/>
          <p:cNvSpPr txBox="1"/>
          <p:nvPr/>
        </p:nvSpPr>
        <p:spPr>
          <a:xfrm>
            <a:off x="805676" y="2781300"/>
            <a:ext cx="16676646" cy="4016484"/>
          </a:xfrm>
          <a:prstGeom prst="rect">
            <a:avLst/>
          </a:prstGeom>
          <a:noFill/>
        </p:spPr>
        <p:txBody>
          <a:bodyPr wrap="square" rtlCol="0">
            <a:spAutoFit/>
          </a:bodyPr>
          <a:lstStyle/>
          <a:p>
            <a:pPr algn="ctr">
              <a:lnSpc>
                <a:spcPct val="150000"/>
              </a:lnSpc>
            </a:pPr>
            <a:r>
              <a:rPr lang="en-US" sz="8500" b="1" smtClean="0">
                <a:latin typeface="Arial" panose="020B0604020202020204" pitchFamily="34" charset="0"/>
                <a:cs typeface="Arial" panose="020B0604020202020204" pitchFamily="34" charset="0"/>
              </a:rPr>
              <a:t>CHÀO MỪNG CÁC EM ĐẾN VỚI BUỔI HỌC NGÀY HÔM NAY!</a:t>
            </a:r>
            <a:endParaRPr lang="en-US" sz="8500" b="1">
              <a:latin typeface="Arial" panose="020B0604020202020204" pitchFamily="34" charset="0"/>
              <a:cs typeface="Arial" panose="020B0604020202020204" pitchFamily="34" charset="0"/>
            </a:endParaRPr>
          </a:p>
        </p:txBody>
      </p:sp>
      <p:pic>
        <p:nvPicPr>
          <p:cNvPr id="38"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 y="6518806"/>
            <a:ext cx="5791200" cy="3757041"/>
          </a:xfrm>
          <a:prstGeom prst="rect">
            <a:avLst/>
          </a:prstGeom>
        </p:spPr>
      </p:pic>
      <p:pic>
        <p:nvPicPr>
          <p:cNvPr id="39" name="Picture 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357076" y="6871342"/>
            <a:ext cx="3391991" cy="332839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grpSp>
        <p:nvGrpSpPr>
          <p:cNvPr id="3" name="Group 3"/>
          <p:cNvGrpSpPr/>
          <p:nvPr/>
        </p:nvGrpSpPr>
        <p:grpSpPr>
          <a:xfrm>
            <a:off x="0" y="9258300"/>
            <a:ext cx="18288000" cy="1028700"/>
            <a:chOff x="0" y="0"/>
            <a:chExt cx="118717047" cy="6677834"/>
          </a:xfrm>
        </p:grpSpPr>
        <p:sp>
          <p:nvSpPr>
            <p:cNvPr id="4" name="Freeform 4"/>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BDA9A0"/>
            </a:solidFill>
          </p:spPr>
        </p:sp>
        <p:sp>
          <p:nvSpPr>
            <p:cNvPr id="5" name="Freeform 5"/>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004629" y="9597390"/>
            <a:ext cx="385516" cy="34696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128434" y="9597390"/>
            <a:ext cx="457284" cy="346964"/>
          </a:xfrm>
          <a:prstGeom prst="rect">
            <a:avLst/>
          </a:prstGeom>
        </p:spPr>
      </p:pic>
      <p:grpSp>
        <p:nvGrpSpPr>
          <p:cNvPr id="8" name="Group 8"/>
          <p:cNvGrpSpPr/>
          <p:nvPr/>
        </p:nvGrpSpPr>
        <p:grpSpPr>
          <a:xfrm>
            <a:off x="0" y="0"/>
            <a:ext cx="18288000" cy="1028700"/>
            <a:chOff x="0" y="0"/>
            <a:chExt cx="118717047" cy="6677834"/>
          </a:xfrm>
        </p:grpSpPr>
        <p:sp>
          <p:nvSpPr>
            <p:cNvPr id="9" name="Freeform 9"/>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A6B3A7"/>
            </a:solidFill>
          </p:spPr>
        </p:sp>
        <p:sp>
          <p:nvSpPr>
            <p:cNvPr id="10" name="Freeform 10"/>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739432" y="425847"/>
            <a:ext cx="885028" cy="177006"/>
          </a:xfrm>
          <a:prstGeom prst="rect">
            <a:avLst/>
          </a:prstGeom>
        </p:spPr>
      </p:pic>
      <p:sp>
        <p:nvSpPr>
          <p:cNvPr id="18" name="TextBox 18"/>
          <p:cNvSpPr txBox="1"/>
          <p:nvPr/>
        </p:nvSpPr>
        <p:spPr>
          <a:xfrm>
            <a:off x="594385"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File</a:t>
            </a:r>
          </a:p>
        </p:txBody>
      </p:sp>
      <p:sp>
        <p:nvSpPr>
          <p:cNvPr id="19" name="TextBox 19"/>
          <p:cNvSpPr txBox="1"/>
          <p:nvPr/>
        </p:nvSpPr>
        <p:spPr>
          <a:xfrm>
            <a:off x="2047084"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Edit</a:t>
            </a:r>
          </a:p>
        </p:txBody>
      </p:sp>
      <p:sp>
        <p:nvSpPr>
          <p:cNvPr id="20" name="TextBox 20"/>
          <p:cNvSpPr txBox="1"/>
          <p:nvPr/>
        </p:nvSpPr>
        <p:spPr>
          <a:xfrm>
            <a:off x="3499783"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View</a:t>
            </a:r>
          </a:p>
        </p:txBody>
      </p:sp>
      <p:sp>
        <p:nvSpPr>
          <p:cNvPr id="21" name="TextBox 20"/>
          <p:cNvSpPr txBox="1"/>
          <p:nvPr/>
        </p:nvSpPr>
        <p:spPr>
          <a:xfrm>
            <a:off x="594385" y="1211641"/>
            <a:ext cx="11430000" cy="861774"/>
          </a:xfrm>
          <a:prstGeom prst="rect">
            <a:avLst/>
          </a:prstGeom>
          <a:noFill/>
        </p:spPr>
        <p:txBody>
          <a:bodyPr wrap="square" rtlCol="0">
            <a:spAutoFit/>
          </a:bodyPr>
          <a:lstStyle/>
          <a:p>
            <a:r>
              <a:rPr lang="en-US" sz="5000" b="1" smtClean="0">
                <a:solidFill>
                  <a:srgbClr val="C00000"/>
                </a:solidFill>
                <a:latin typeface="Arial" panose="020B0604020202020204" pitchFamily="34" charset="0"/>
                <a:cs typeface="Arial" panose="020B0604020202020204" pitchFamily="34" charset="0"/>
              </a:rPr>
              <a:t>HĐ 2. Cấu trúc của cây thư mục </a:t>
            </a:r>
            <a:endParaRPr lang="en-US" sz="5000" b="1">
              <a:solidFill>
                <a:srgbClr val="C00000"/>
              </a:solidFill>
              <a:latin typeface="Arial" panose="020B0604020202020204" pitchFamily="34" charset="0"/>
              <a:cs typeface="Arial" panose="020B0604020202020204" pitchFamily="34" charset="0"/>
            </a:endParaRPr>
          </a:p>
        </p:txBody>
      </p:sp>
      <p:sp>
        <p:nvSpPr>
          <p:cNvPr id="12" name="Pentagon 11"/>
          <p:cNvSpPr/>
          <p:nvPr/>
        </p:nvSpPr>
        <p:spPr>
          <a:xfrm>
            <a:off x="0" y="2118082"/>
            <a:ext cx="5703849" cy="987346"/>
          </a:xfrm>
          <a:prstGeom prst="homePlat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Thảo luận nhóm đôi </a:t>
            </a:r>
            <a:endParaRPr lang="en-US" sz="4000" b="1">
              <a:solidFill>
                <a:schemeClr val="tx1"/>
              </a:solidFill>
              <a:latin typeface="Arial" panose="020B0604020202020204" pitchFamily="34" charset="0"/>
              <a:cs typeface="Arial" panose="020B0604020202020204" pitchFamily="34" charset="0"/>
            </a:endParaRPr>
          </a:p>
        </p:txBody>
      </p:sp>
      <p:pic>
        <p:nvPicPr>
          <p:cNvPr id="16" name="Picture 15"/>
          <p:cNvPicPr>
            <a:picLocks noChangeAspect="1"/>
          </p:cNvPicPr>
          <p:nvPr/>
        </p:nvPicPr>
        <p:blipFill rotWithShape="1">
          <a:blip r:embed="rId9">
            <a:extLst>
              <a:ext uri="{28A0092B-C50C-407E-A947-70E740481C1C}">
                <a14:useLocalDpi xmlns:a14="http://schemas.microsoft.com/office/drawing/2010/main" val="0"/>
              </a:ext>
            </a:extLst>
          </a:blip>
          <a:srcRect l="17424" t="28988" r="13992" b="3062"/>
          <a:stretch/>
        </p:blipFill>
        <p:spPr>
          <a:xfrm>
            <a:off x="758280" y="4194810"/>
            <a:ext cx="8077201" cy="4996336"/>
          </a:xfrm>
          <a:prstGeom prst="rect">
            <a:avLst/>
          </a:prstGeom>
        </p:spPr>
      </p:pic>
      <p:sp>
        <p:nvSpPr>
          <p:cNvPr id="17" name="TextBox 16"/>
          <p:cNvSpPr txBox="1"/>
          <p:nvPr/>
        </p:nvSpPr>
        <p:spPr>
          <a:xfrm>
            <a:off x="759745" y="3268236"/>
            <a:ext cx="14630400"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i="1" smtClean="0">
                <a:latin typeface="Arial" panose="020B0604020202020204" pitchFamily="34" charset="0"/>
                <a:cs typeface="Arial" panose="020B0604020202020204" pitchFamily="34" charset="0"/>
              </a:rPr>
              <a:t>Quan sát </a:t>
            </a:r>
            <a:r>
              <a:rPr lang="en-US" sz="4000" b="1" i="1" smtClean="0">
                <a:latin typeface="Arial" panose="020B0604020202020204" pitchFamily="34" charset="0"/>
                <a:cs typeface="Arial" panose="020B0604020202020204" pitchFamily="34" charset="0"/>
              </a:rPr>
              <a:t>Hình 2</a:t>
            </a:r>
            <a:r>
              <a:rPr lang="en-US" sz="4000" i="1" smtClean="0">
                <a:latin typeface="Arial" panose="020B0604020202020204" pitchFamily="34" charset="0"/>
                <a:cs typeface="Arial" panose="020B0604020202020204" pitchFamily="34" charset="0"/>
              </a:rPr>
              <a:t> trong SGK trang 44 và thực hiện yêu cầu:</a:t>
            </a:r>
            <a:endParaRPr lang="en-US" sz="4000" i="1">
              <a:latin typeface="Arial" panose="020B0604020202020204" pitchFamily="34" charset="0"/>
              <a:cs typeface="Arial" panose="020B0604020202020204" pitchFamily="34" charset="0"/>
            </a:endParaRPr>
          </a:p>
        </p:txBody>
      </p:sp>
      <p:sp>
        <p:nvSpPr>
          <p:cNvPr id="22" name="Rounded Rectangular Callout 21"/>
          <p:cNvSpPr/>
          <p:nvPr/>
        </p:nvSpPr>
        <p:spPr>
          <a:xfrm>
            <a:off x="9593761" y="4351051"/>
            <a:ext cx="7626549" cy="2455300"/>
          </a:xfrm>
          <a:prstGeom prst="wedgeRoundRectCallout">
            <a:avLst>
              <a:gd name="adj1" fmla="val -54501"/>
              <a:gd name="adj2" fmla="val 31974"/>
              <a:gd name="adj3" fmla="val 16667"/>
            </a:avLst>
          </a:prstGeom>
          <a:solidFill>
            <a:srgbClr val="FFCC66"/>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smtClean="0">
                <a:solidFill>
                  <a:schemeClr val="tx1"/>
                </a:solidFill>
              </a:rPr>
              <a:t>Vẽ cây thư mục xuất phát từ một thư mục trong hình.</a:t>
            </a:r>
            <a:endParaRPr lang="en-US" sz="4000">
              <a:solidFill>
                <a:schemeClr val="tx1"/>
              </a:solidFill>
            </a:endParaRPr>
          </a:p>
        </p:txBody>
      </p:sp>
      <p:pic>
        <p:nvPicPr>
          <p:cNvPr id="28" name="Picture 7"/>
          <p:cNvPicPr>
            <a:picLocks noChangeAspect="1"/>
          </p:cNvPicPr>
          <p:nvPr/>
        </p:nvPicPr>
        <p:blipFill>
          <a:blip r:embed="rId10"/>
          <a:srcRect/>
          <a:stretch>
            <a:fillRect/>
          </a:stretch>
        </p:blipFill>
        <p:spPr>
          <a:xfrm>
            <a:off x="12625245" y="6524692"/>
            <a:ext cx="5891355" cy="3925115"/>
          </a:xfrm>
          <a:prstGeom prst="rect">
            <a:avLst/>
          </a:prstGeom>
        </p:spPr>
      </p:pic>
    </p:spTree>
    <p:extLst>
      <p:ext uri="{BB962C8B-B14F-4D97-AF65-F5344CB8AC3E}">
        <p14:creationId xmlns:p14="http://schemas.microsoft.com/office/powerpoint/2010/main" val="415225163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arn(inVertical)">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barn(inVertical)">
                                      <p:cBhvr>
                                        <p:cTn id="23" dur="500"/>
                                        <p:tgtEl>
                                          <p:spTgt spid="16"/>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barn(inVertical)">
                                      <p:cBhvr>
                                        <p:cTn id="2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2" grpId="0" animBg="1"/>
      <p:bldP spid="17" grpId="0"/>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grpSp>
        <p:nvGrpSpPr>
          <p:cNvPr id="3" name="Group 3"/>
          <p:cNvGrpSpPr/>
          <p:nvPr/>
        </p:nvGrpSpPr>
        <p:grpSpPr>
          <a:xfrm>
            <a:off x="0" y="9258300"/>
            <a:ext cx="18288000" cy="1028700"/>
            <a:chOff x="0" y="0"/>
            <a:chExt cx="118717047" cy="6677834"/>
          </a:xfrm>
        </p:grpSpPr>
        <p:sp>
          <p:nvSpPr>
            <p:cNvPr id="4" name="Freeform 4"/>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BDA9A0"/>
            </a:solidFill>
          </p:spPr>
        </p:sp>
        <p:sp>
          <p:nvSpPr>
            <p:cNvPr id="5" name="Freeform 5"/>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004629" y="9597390"/>
            <a:ext cx="385516" cy="34696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128434" y="9597390"/>
            <a:ext cx="457284" cy="346964"/>
          </a:xfrm>
          <a:prstGeom prst="rect">
            <a:avLst/>
          </a:prstGeom>
        </p:spPr>
      </p:pic>
      <p:grpSp>
        <p:nvGrpSpPr>
          <p:cNvPr id="8" name="Group 8"/>
          <p:cNvGrpSpPr/>
          <p:nvPr/>
        </p:nvGrpSpPr>
        <p:grpSpPr>
          <a:xfrm>
            <a:off x="0" y="0"/>
            <a:ext cx="18288000" cy="1028700"/>
            <a:chOff x="0" y="0"/>
            <a:chExt cx="118717047" cy="6677834"/>
          </a:xfrm>
        </p:grpSpPr>
        <p:sp>
          <p:nvSpPr>
            <p:cNvPr id="9" name="Freeform 9"/>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A6B3A7"/>
            </a:solidFill>
          </p:spPr>
        </p:sp>
        <p:sp>
          <p:nvSpPr>
            <p:cNvPr id="10" name="Freeform 10"/>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739432" y="425847"/>
            <a:ext cx="885028" cy="177006"/>
          </a:xfrm>
          <a:prstGeom prst="rect">
            <a:avLst/>
          </a:prstGeom>
        </p:spPr>
      </p:pic>
      <p:sp>
        <p:nvSpPr>
          <p:cNvPr id="18" name="TextBox 18"/>
          <p:cNvSpPr txBox="1"/>
          <p:nvPr/>
        </p:nvSpPr>
        <p:spPr>
          <a:xfrm>
            <a:off x="594385"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File</a:t>
            </a:r>
          </a:p>
        </p:txBody>
      </p:sp>
      <p:sp>
        <p:nvSpPr>
          <p:cNvPr id="19" name="TextBox 19"/>
          <p:cNvSpPr txBox="1"/>
          <p:nvPr/>
        </p:nvSpPr>
        <p:spPr>
          <a:xfrm>
            <a:off x="2047084"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Edit</a:t>
            </a:r>
          </a:p>
        </p:txBody>
      </p:sp>
      <p:sp>
        <p:nvSpPr>
          <p:cNvPr id="20" name="TextBox 20"/>
          <p:cNvSpPr txBox="1"/>
          <p:nvPr/>
        </p:nvSpPr>
        <p:spPr>
          <a:xfrm>
            <a:off x="3499783"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View</a:t>
            </a:r>
          </a:p>
        </p:txBody>
      </p:sp>
      <p:sp>
        <p:nvSpPr>
          <p:cNvPr id="13" name="TextBox 12"/>
          <p:cNvSpPr txBox="1"/>
          <p:nvPr/>
        </p:nvSpPr>
        <p:spPr>
          <a:xfrm>
            <a:off x="594385" y="1360449"/>
            <a:ext cx="11592716" cy="1002710"/>
          </a:xfrm>
          <a:prstGeom prst="rect">
            <a:avLst/>
          </a:prstGeom>
          <a:noFill/>
        </p:spPr>
        <p:txBody>
          <a:bodyPr wrap="square" rtlCol="0">
            <a:spAutoFit/>
          </a:bodyPr>
          <a:lstStyle/>
          <a:p>
            <a:pPr marL="685800" indent="-685800">
              <a:lnSpc>
                <a:spcPct val="150000"/>
              </a:lnSpc>
              <a:buFont typeface="Wingdings" panose="05000000000000000000" pitchFamily="2" charset="2"/>
              <a:buChar char="Ø"/>
            </a:pPr>
            <a:r>
              <a:rPr lang="en-US" sz="4500" i="1" smtClean="0">
                <a:latin typeface="Arial" panose="020B0604020202020204" pitchFamily="34" charset="0"/>
                <a:cs typeface="Arial" panose="020B0604020202020204" pitchFamily="34" charset="0"/>
              </a:rPr>
              <a:t>Các em có thể tham khảo sơ đồ sau đây: </a:t>
            </a:r>
            <a:endParaRPr lang="en-US" sz="4500" i="1">
              <a:latin typeface="Arial" panose="020B0604020202020204" pitchFamily="34" charset="0"/>
              <a:cs typeface="Arial" panose="020B0604020202020204" pitchFamily="34" charset="0"/>
            </a:endParaRPr>
          </a:p>
        </p:txBody>
      </p:sp>
      <p:sp>
        <p:nvSpPr>
          <p:cNvPr id="14" name="Cloud 13"/>
          <p:cNvSpPr/>
          <p:nvPr/>
        </p:nvSpPr>
        <p:spPr>
          <a:xfrm>
            <a:off x="6858000" y="2628900"/>
            <a:ext cx="3886200" cy="1676400"/>
          </a:xfrm>
          <a:prstGeom prst="cloud">
            <a:avLst/>
          </a:prstGeom>
          <a:solidFill>
            <a:srgbClr val="A9D08E"/>
          </a:solidFill>
          <a:ln>
            <a:solidFill>
              <a:srgbClr val="A9D0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Giải trí </a:t>
            </a:r>
            <a:endParaRPr lang="en-US" sz="4000">
              <a:solidFill>
                <a:schemeClr val="tx1"/>
              </a:solidFill>
              <a:latin typeface="Arial" panose="020B0604020202020204" pitchFamily="34" charset="0"/>
              <a:cs typeface="Arial" panose="020B0604020202020204" pitchFamily="34" charset="0"/>
            </a:endParaRPr>
          </a:p>
        </p:txBody>
      </p:sp>
      <p:sp>
        <p:nvSpPr>
          <p:cNvPr id="15" name="Rounded Rectangle 14"/>
          <p:cNvSpPr/>
          <p:nvPr/>
        </p:nvSpPr>
        <p:spPr>
          <a:xfrm>
            <a:off x="1913164" y="5029200"/>
            <a:ext cx="2366768" cy="1219200"/>
          </a:xfrm>
          <a:prstGeom prst="roundRect">
            <a:avLst/>
          </a:prstGeom>
          <a:solidFill>
            <a:srgbClr val="F8CBAD"/>
          </a:solidFill>
          <a:ln>
            <a:solidFill>
              <a:srgbClr val="F8C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Ảnh </a:t>
            </a:r>
            <a:endParaRPr lang="en-US" sz="4000">
              <a:solidFill>
                <a:schemeClr val="tx1"/>
              </a:solidFill>
              <a:latin typeface="Arial" panose="020B0604020202020204" pitchFamily="34" charset="0"/>
              <a:cs typeface="Arial" panose="020B0604020202020204" pitchFamily="34" charset="0"/>
            </a:endParaRPr>
          </a:p>
        </p:txBody>
      </p:sp>
      <p:sp>
        <p:nvSpPr>
          <p:cNvPr id="26" name="Rounded Rectangle 25"/>
          <p:cNvSpPr/>
          <p:nvPr/>
        </p:nvSpPr>
        <p:spPr>
          <a:xfrm>
            <a:off x="7617716" y="5029200"/>
            <a:ext cx="2366768" cy="1219200"/>
          </a:xfrm>
          <a:prstGeom prst="roundRect">
            <a:avLst/>
          </a:prstGeom>
          <a:solidFill>
            <a:srgbClr val="F8CBAD"/>
          </a:solidFill>
          <a:ln>
            <a:solidFill>
              <a:srgbClr val="F8C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Nhạc </a:t>
            </a:r>
            <a:endParaRPr lang="en-US" sz="4000">
              <a:solidFill>
                <a:schemeClr val="tx1"/>
              </a:solidFill>
              <a:latin typeface="Arial" panose="020B0604020202020204" pitchFamily="34" charset="0"/>
              <a:cs typeface="Arial" panose="020B0604020202020204" pitchFamily="34" charset="0"/>
            </a:endParaRPr>
          </a:p>
        </p:txBody>
      </p:sp>
      <p:sp>
        <p:nvSpPr>
          <p:cNvPr id="27" name="Rounded Rectangle 26"/>
          <p:cNvSpPr/>
          <p:nvPr/>
        </p:nvSpPr>
        <p:spPr>
          <a:xfrm>
            <a:off x="13639800" y="5029200"/>
            <a:ext cx="2366768" cy="1219200"/>
          </a:xfrm>
          <a:prstGeom prst="roundRect">
            <a:avLst/>
          </a:prstGeom>
          <a:solidFill>
            <a:srgbClr val="F8CBAD"/>
          </a:solidFill>
          <a:ln>
            <a:solidFill>
              <a:srgbClr val="F8CB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solidFill>
                  <a:schemeClr val="tx1"/>
                </a:solidFill>
                <a:latin typeface="Arial" panose="020B0604020202020204" pitchFamily="34" charset="0"/>
                <a:cs typeface="Arial" panose="020B0604020202020204" pitchFamily="34" charset="0"/>
              </a:rPr>
              <a:t>Video </a:t>
            </a:r>
            <a:endParaRPr lang="en-US" sz="4000">
              <a:solidFill>
                <a:schemeClr val="tx1"/>
              </a:solidFill>
              <a:latin typeface="Arial" panose="020B0604020202020204" pitchFamily="34" charset="0"/>
              <a:cs typeface="Arial" panose="020B0604020202020204" pitchFamily="34" charset="0"/>
            </a:endParaRPr>
          </a:p>
        </p:txBody>
      </p:sp>
      <p:sp>
        <p:nvSpPr>
          <p:cNvPr id="29" name="Rounded Rectangle 28"/>
          <p:cNvSpPr/>
          <p:nvPr/>
        </p:nvSpPr>
        <p:spPr>
          <a:xfrm>
            <a:off x="392188" y="7642589"/>
            <a:ext cx="2366768" cy="851042"/>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chemeClr val="tx1"/>
                </a:solidFill>
                <a:latin typeface="Arial" panose="020B0604020202020204" pitchFamily="34" charset="0"/>
                <a:cs typeface="Arial" panose="020B0604020202020204" pitchFamily="34" charset="0"/>
              </a:rPr>
              <a:t>Động vật </a:t>
            </a:r>
            <a:endParaRPr lang="en-US" sz="3500">
              <a:solidFill>
                <a:schemeClr val="tx1"/>
              </a:solidFill>
              <a:latin typeface="Arial" panose="020B0604020202020204" pitchFamily="34" charset="0"/>
              <a:cs typeface="Arial" panose="020B0604020202020204" pitchFamily="34" charset="0"/>
            </a:endParaRPr>
          </a:p>
        </p:txBody>
      </p:sp>
      <p:sp>
        <p:nvSpPr>
          <p:cNvPr id="30" name="Rounded Rectangle 29"/>
          <p:cNvSpPr/>
          <p:nvPr/>
        </p:nvSpPr>
        <p:spPr>
          <a:xfrm>
            <a:off x="3564238" y="7642589"/>
            <a:ext cx="2366768" cy="851042"/>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chemeClr val="tx1"/>
                </a:solidFill>
                <a:latin typeface="Arial" panose="020B0604020202020204" pitchFamily="34" charset="0"/>
                <a:cs typeface="Arial" panose="020B0604020202020204" pitchFamily="34" charset="0"/>
              </a:rPr>
              <a:t>Hoa </a:t>
            </a:r>
            <a:endParaRPr lang="en-US" sz="3500">
              <a:solidFill>
                <a:schemeClr val="tx1"/>
              </a:solidFill>
              <a:latin typeface="Arial" panose="020B0604020202020204" pitchFamily="34" charset="0"/>
              <a:cs typeface="Arial" panose="020B0604020202020204" pitchFamily="34" charset="0"/>
            </a:endParaRPr>
          </a:p>
        </p:txBody>
      </p:sp>
      <p:sp>
        <p:nvSpPr>
          <p:cNvPr id="31" name="Rounded Rectangle 30"/>
          <p:cNvSpPr/>
          <p:nvPr/>
        </p:nvSpPr>
        <p:spPr>
          <a:xfrm>
            <a:off x="6858000" y="7638881"/>
            <a:ext cx="2791797" cy="851042"/>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chemeClr val="tx1"/>
                </a:solidFill>
                <a:latin typeface="Arial" panose="020B0604020202020204" pitchFamily="34" charset="0"/>
                <a:cs typeface="Arial" panose="020B0604020202020204" pitchFamily="34" charset="0"/>
              </a:rPr>
              <a:t>Phong cảnh</a:t>
            </a:r>
            <a:endParaRPr lang="en-US" sz="3500">
              <a:solidFill>
                <a:schemeClr val="tx1"/>
              </a:solidFill>
              <a:latin typeface="Arial" panose="020B0604020202020204" pitchFamily="34" charset="0"/>
              <a:cs typeface="Arial" panose="020B0604020202020204" pitchFamily="34" charset="0"/>
            </a:endParaRPr>
          </a:p>
        </p:txBody>
      </p:sp>
      <p:cxnSp>
        <p:nvCxnSpPr>
          <p:cNvPr id="32" name="Straight Arrow Connector 31"/>
          <p:cNvCxnSpPr>
            <a:endCxn id="15" idx="0"/>
          </p:cNvCxnSpPr>
          <p:nvPr/>
        </p:nvCxnSpPr>
        <p:spPr>
          <a:xfrm flipH="1">
            <a:off x="3096548" y="4360012"/>
            <a:ext cx="5770254" cy="6691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8866802" y="4346936"/>
            <a:ext cx="1" cy="749606"/>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endCxn id="27" idx="0"/>
          </p:cNvCxnSpPr>
          <p:nvPr/>
        </p:nvCxnSpPr>
        <p:spPr>
          <a:xfrm>
            <a:off x="8866802" y="4360012"/>
            <a:ext cx="5956382" cy="669188"/>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15" idx="2"/>
            <a:endCxn id="29" idx="0"/>
          </p:cNvCxnSpPr>
          <p:nvPr/>
        </p:nvCxnSpPr>
        <p:spPr>
          <a:xfrm flipH="1">
            <a:off x="1575572" y="6248400"/>
            <a:ext cx="1520976" cy="13941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15" idx="2"/>
            <a:endCxn id="30" idx="0"/>
          </p:cNvCxnSpPr>
          <p:nvPr/>
        </p:nvCxnSpPr>
        <p:spPr>
          <a:xfrm>
            <a:off x="3096548" y="6248400"/>
            <a:ext cx="1651074" cy="139418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a:stCxn id="15" idx="2"/>
            <a:endCxn id="31" idx="0"/>
          </p:cNvCxnSpPr>
          <p:nvPr/>
        </p:nvCxnSpPr>
        <p:spPr>
          <a:xfrm>
            <a:off x="3096548" y="6248400"/>
            <a:ext cx="5157351" cy="1390481"/>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4" name="Picture 7"/>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3968019" y="6591939"/>
            <a:ext cx="4020991" cy="3583709"/>
          </a:xfrm>
          <a:prstGeom prst="rect">
            <a:avLst/>
          </a:prstGeom>
        </p:spPr>
      </p:pic>
    </p:spTree>
    <p:extLst>
      <p:ext uri="{BB962C8B-B14F-4D97-AF65-F5344CB8AC3E}">
        <p14:creationId xmlns:p14="http://schemas.microsoft.com/office/powerpoint/2010/main" val="131892557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barn(inVertical)">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par>
                                <p:cTn id="18" presetID="16" presetClass="entr" presetSubtype="21"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Effect transition="in" filter="barn(inVertical)">
                                      <p:cBhvr>
                                        <p:cTn id="20" dur="500"/>
                                        <p:tgtEl>
                                          <p:spTgt spid="26"/>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barn(inVertical)">
                                      <p:cBhvr>
                                        <p:cTn id="23" dur="500"/>
                                        <p:tgtEl>
                                          <p:spTgt spid="27"/>
                                        </p:tgtEl>
                                      </p:cBhvr>
                                    </p:animEffect>
                                  </p:childTnLst>
                                </p:cTn>
                              </p:par>
                              <p:par>
                                <p:cTn id="24" presetID="16" presetClass="entr" presetSubtype="21"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barn(inVertical)">
                                      <p:cBhvr>
                                        <p:cTn id="26" dur="500"/>
                                        <p:tgtEl>
                                          <p:spTgt spid="32"/>
                                        </p:tgtEl>
                                      </p:cBhvr>
                                    </p:animEffect>
                                  </p:childTnLst>
                                </p:cTn>
                              </p:par>
                              <p:par>
                                <p:cTn id="27" presetID="16" presetClass="entr" presetSubtype="21" fill="hold" nodeType="with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barn(inVertical)">
                                      <p:cBhvr>
                                        <p:cTn id="29" dur="500"/>
                                        <p:tgtEl>
                                          <p:spTgt spid="33"/>
                                        </p:tgtEl>
                                      </p:cBhvr>
                                    </p:animEffect>
                                  </p:childTnLst>
                                </p:cTn>
                              </p:par>
                              <p:par>
                                <p:cTn id="30" presetID="16" presetClass="entr" presetSubtype="21" fill="hold"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barn(inVertical)">
                                      <p:cBhvr>
                                        <p:cTn id="32" dur="500"/>
                                        <p:tgtEl>
                                          <p:spTgt spid="4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barn(inVertical)">
                                      <p:cBhvr>
                                        <p:cTn id="37" dur="500"/>
                                        <p:tgtEl>
                                          <p:spTgt spid="29"/>
                                        </p:tgtEl>
                                      </p:cBhvr>
                                    </p:animEffect>
                                  </p:childTnLst>
                                </p:cTn>
                              </p:par>
                              <p:par>
                                <p:cTn id="38" presetID="16" presetClass="entr" presetSubtype="21" fill="hold" grpId="0" nodeType="withEffect">
                                  <p:stCondLst>
                                    <p:cond delay="0"/>
                                  </p:stCondLst>
                                  <p:childTnLst>
                                    <p:set>
                                      <p:cBhvr>
                                        <p:cTn id="39" dur="1" fill="hold">
                                          <p:stCondLst>
                                            <p:cond delay="0"/>
                                          </p:stCondLst>
                                        </p:cTn>
                                        <p:tgtEl>
                                          <p:spTgt spid="30"/>
                                        </p:tgtEl>
                                        <p:attrNameLst>
                                          <p:attrName>style.visibility</p:attrName>
                                        </p:attrNameLst>
                                      </p:cBhvr>
                                      <p:to>
                                        <p:strVal val="visible"/>
                                      </p:to>
                                    </p:set>
                                    <p:animEffect transition="in" filter="barn(inVertical)">
                                      <p:cBhvr>
                                        <p:cTn id="40" dur="500"/>
                                        <p:tgtEl>
                                          <p:spTgt spid="30"/>
                                        </p:tgtEl>
                                      </p:cBhvr>
                                    </p:animEffect>
                                  </p:childTnLst>
                                </p:cTn>
                              </p:par>
                              <p:par>
                                <p:cTn id="41" presetID="16" presetClass="entr" presetSubtype="21"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barn(inVertical)">
                                      <p:cBhvr>
                                        <p:cTn id="43" dur="500"/>
                                        <p:tgtEl>
                                          <p:spTgt spid="31"/>
                                        </p:tgtEl>
                                      </p:cBhvr>
                                    </p:animEffect>
                                  </p:childTnLst>
                                </p:cTn>
                              </p:par>
                              <p:par>
                                <p:cTn id="44" presetID="16" presetClass="entr" presetSubtype="21" fill="hold" nodeType="withEffect">
                                  <p:stCondLst>
                                    <p:cond delay="0"/>
                                  </p:stCondLst>
                                  <p:childTnLst>
                                    <p:set>
                                      <p:cBhvr>
                                        <p:cTn id="45" dur="1" fill="hold">
                                          <p:stCondLst>
                                            <p:cond delay="0"/>
                                          </p:stCondLst>
                                        </p:cTn>
                                        <p:tgtEl>
                                          <p:spTgt spid="44"/>
                                        </p:tgtEl>
                                        <p:attrNameLst>
                                          <p:attrName>style.visibility</p:attrName>
                                        </p:attrNameLst>
                                      </p:cBhvr>
                                      <p:to>
                                        <p:strVal val="visible"/>
                                      </p:to>
                                    </p:set>
                                    <p:animEffect transition="in" filter="barn(inVertical)">
                                      <p:cBhvr>
                                        <p:cTn id="46" dur="500"/>
                                        <p:tgtEl>
                                          <p:spTgt spid="44"/>
                                        </p:tgtEl>
                                      </p:cBhvr>
                                    </p:animEffect>
                                  </p:childTnLst>
                                </p:cTn>
                              </p:par>
                              <p:par>
                                <p:cTn id="47" presetID="16" presetClass="entr" presetSubtype="21" fill="hold" nodeType="withEffect">
                                  <p:stCondLst>
                                    <p:cond delay="0"/>
                                  </p:stCondLst>
                                  <p:childTnLst>
                                    <p:set>
                                      <p:cBhvr>
                                        <p:cTn id="48" dur="1" fill="hold">
                                          <p:stCondLst>
                                            <p:cond delay="0"/>
                                          </p:stCondLst>
                                        </p:cTn>
                                        <p:tgtEl>
                                          <p:spTgt spid="45"/>
                                        </p:tgtEl>
                                        <p:attrNameLst>
                                          <p:attrName>style.visibility</p:attrName>
                                        </p:attrNameLst>
                                      </p:cBhvr>
                                      <p:to>
                                        <p:strVal val="visible"/>
                                      </p:to>
                                    </p:set>
                                    <p:animEffect transition="in" filter="barn(inVertical)">
                                      <p:cBhvr>
                                        <p:cTn id="49" dur="500"/>
                                        <p:tgtEl>
                                          <p:spTgt spid="45"/>
                                        </p:tgtEl>
                                      </p:cBhvr>
                                    </p:animEffect>
                                  </p:childTnLst>
                                </p:cTn>
                              </p:par>
                              <p:par>
                                <p:cTn id="50" presetID="16" presetClass="entr" presetSubtype="21" fill="hold" nodeType="with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barn(inVertical)">
                                      <p:cBhvr>
                                        <p:cTn id="5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animBg="1"/>
      <p:bldP spid="26" grpId="0" animBg="1"/>
      <p:bldP spid="27" grpId="0" animBg="1"/>
      <p:bldP spid="29" grpId="0" animBg="1"/>
      <p:bldP spid="30" grpId="0" animBg="1"/>
      <p:bldP spid="3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grpSp>
        <p:nvGrpSpPr>
          <p:cNvPr id="3" name="Group 3"/>
          <p:cNvGrpSpPr/>
          <p:nvPr/>
        </p:nvGrpSpPr>
        <p:grpSpPr>
          <a:xfrm>
            <a:off x="0" y="9258300"/>
            <a:ext cx="18288000" cy="1028700"/>
            <a:chOff x="0" y="0"/>
            <a:chExt cx="118717047" cy="6677834"/>
          </a:xfrm>
        </p:grpSpPr>
        <p:sp>
          <p:nvSpPr>
            <p:cNvPr id="4" name="Freeform 4"/>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BDA9A0"/>
            </a:solidFill>
          </p:spPr>
        </p:sp>
        <p:sp>
          <p:nvSpPr>
            <p:cNvPr id="5" name="Freeform 5"/>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004629" y="9597390"/>
            <a:ext cx="385516" cy="34696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128434" y="9597390"/>
            <a:ext cx="457284" cy="346964"/>
          </a:xfrm>
          <a:prstGeom prst="rect">
            <a:avLst/>
          </a:prstGeom>
        </p:spPr>
      </p:pic>
      <p:grpSp>
        <p:nvGrpSpPr>
          <p:cNvPr id="8" name="Group 8"/>
          <p:cNvGrpSpPr/>
          <p:nvPr/>
        </p:nvGrpSpPr>
        <p:grpSpPr>
          <a:xfrm>
            <a:off x="0" y="0"/>
            <a:ext cx="18288000" cy="1028700"/>
            <a:chOff x="0" y="0"/>
            <a:chExt cx="118717047" cy="6677834"/>
          </a:xfrm>
        </p:grpSpPr>
        <p:sp>
          <p:nvSpPr>
            <p:cNvPr id="9" name="Freeform 9"/>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A6B3A7"/>
            </a:solidFill>
          </p:spPr>
        </p:sp>
        <p:sp>
          <p:nvSpPr>
            <p:cNvPr id="10" name="Freeform 10"/>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739432" y="425847"/>
            <a:ext cx="885028" cy="177006"/>
          </a:xfrm>
          <a:prstGeom prst="rect">
            <a:avLst/>
          </a:prstGeom>
        </p:spPr>
      </p:pic>
      <p:sp>
        <p:nvSpPr>
          <p:cNvPr id="18" name="TextBox 18"/>
          <p:cNvSpPr txBox="1"/>
          <p:nvPr/>
        </p:nvSpPr>
        <p:spPr>
          <a:xfrm>
            <a:off x="594385"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File</a:t>
            </a:r>
          </a:p>
        </p:txBody>
      </p:sp>
      <p:sp>
        <p:nvSpPr>
          <p:cNvPr id="19" name="TextBox 19"/>
          <p:cNvSpPr txBox="1"/>
          <p:nvPr/>
        </p:nvSpPr>
        <p:spPr>
          <a:xfrm>
            <a:off x="2047084"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Edit</a:t>
            </a:r>
          </a:p>
        </p:txBody>
      </p:sp>
      <p:sp>
        <p:nvSpPr>
          <p:cNvPr id="20" name="TextBox 20"/>
          <p:cNvSpPr txBox="1"/>
          <p:nvPr/>
        </p:nvSpPr>
        <p:spPr>
          <a:xfrm>
            <a:off x="3499783"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View</a:t>
            </a:r>
          </a:p>
        </p:txBody>
      </p:sp>
      <p:sp>
        <p:nvSpPr>
          <p:cNvPr id="13" name="TextBox 12"/>
          <p:cNvSpPr txBox="1"/>
          <p:nvPr/>
        </p:nvSpPr>
        <p:spPr>
          <a:xfrm>
            <a:off x="0" y="1013739"/>
            <a:ext cx="18276848" cy="1103892"/>
          </a:xfrm>
          <a:prstGeom prst="rect">
            <a:avLst/>
          </a:prstGeom>
          <a:noFill/>
        </p:spPr>
        <p:txBody>
          <a:bodyPr wrap="square" rtlCol="0">
            <a:spAutoFit/>
          </a:bodyPr>
          <a:lstStyle/>
          <a:p>
            <a:pPr algn="ctr">
              <a:lnSpc>
                <a:spcPct val="150000"/>
              </a:lnSpc>
            </a:pPr>
            <a:r>
              <a:rPr lang="en-US" sz="5000" smtClean="0">
                <a:solidFill>
                  <a:srgbClr val="C00000"/>
                </a:solidFill>
                <a:latin typeface="Arial" panose="020B0604020202020204" pitchFamily="34" charset="0"/>
                <a:cs typeface="Arial" panose="020B0604020202020204" pitchFamily="34" charset="0"/>
              </a:rPr>
              <a:t>Chơi trò chơi </a:t>
            </a:r>
            <a:r>
              <a:rPr lang="en-US" sz="5000" b="1" smtClean="0">
                <a:solidFill>
                  <a:srgbClr val="C00000"/>
                </a:solidFill>
                <a:latin typeface="Arial" panose="020B0604020202020204" pitchFamily="34" charset="0"/>
                <a:cs typeface="Arial" panose="020B0604020202020204" pitchFamily="34" charset="0"/>
              </a:rPr>
              <a:t>“Vẽ cây thư mục” </a:t>
            </a:r>
            <a:endParaRPr lang="en-US" sz="5000" b="1">
              <a:solidFill>
                <a:srgbClr val="C00000"/>
              </a:solidFill>
              <a:latin typeface="Arial" panose="020B0604020202020204" pitchFamily="34" charset="0"/>
              <a:cs typeface="Arial" panose="020B0604020202020204" pitchFamily="34" charset="0"/>
            </a:endParaRPr>
          </a:p>
        </p:txBody>
      </p:sp>
      <p:sp>
        <p:nvSpPr>
          <p:cNvPr id="12" name="TextBox 11"/>
          <p:cNvSpPr txBox="1"/>
          <p:nvPr/>
        </p:nvSpPr>
        <p:spPr>
          <a:xfrm>
            <a:off x="594385" y="2136402"/>
            <a:ext cx="15849600" cy="1131079"/>
          </a:xfrm>
          <a:prstGeom prst="rect">
            <a:avLst/>
          </a:prstGeom>
          <a:noFill/>
        </p:spPr>
        <p:txBody>
          <a:bodyPr wrap="square" rtlCol="0">
            <a:spAutoFit/>
          </a:bodyPr>
          <a:lstStyle/>
          <a:p>
            <a:pPr marL="685800" indent="-685800">
              <a:lnSpc>
                <a:spcPct val="150000"/>
              </a:lnSpc>
              <a:buFont typeface="Wingdings" panose="05000000000000000000" pitchFamily="2" charset="2"/>
              <a:buChar char="Ø"/>
            </a:pPr>
            <a:r>
              <a:rPr lang="en-US" sz="4500" smtClean="0">
                <a:latin typeface="Arial" panose="020B0604020202020204" pitchFamily="34" charset="0"/>
                <a:cs typeface="Arial" panose="020B0604020202020204" pitchFamily="34" charset="0"/>
              </a:rPr>
              <a:t>Các em quan sát </a:t>
            </a:r>
            <a:r>
              <a:rPr lang="en-US" sz="4500" b="1" i="1" smtClean="0">
                <a:latin typeface="Arial" panose="020B0604020202020204" pitchFamily="34" charset="0"/>
                <a:cs typeface="Arial" panose="020B0604020202020204" pitchFamily="34" charset="0"/>
              </a:rPr>
              <a:t>Hình 2 </a:t>
            </a:r>
            <a:r>
              <a:rPr lang="en-US" sz="4500" smtClean="0">
                <a:latin typeface="Arial" panose="020B0604020202020204" pitchFamily="34" charset="0"/>
                <a:cs typeface="Arial" panose="020B0604020202020204" pitchFamily="34" charset="0"/>
              </a:rPr>
              <a:t>trong SGK và thực hiện yêu cầu:</a:t>
            </a:r>
            <a:endParaRPr lang="en-US" sz="4500">
              <a:latin typeface="Arial" panose="020B0604020202020204" pitchFamily="34" charset="0"/>
              <a:cs typeface="Arial" panose="020B0604020202020204" pitchFamily="34" charset="0"/>
            </a:endParaRPr>
          </a:p>
        </p:txBody>
      </p:sp>
      <p:sp>
        <p:nvSpPr>
          <p:cNvPr id="16" name="TextBox 15"/>
          <p:cNvSpPr txBox="1"/>
          <p:nvPr/>
        </p:nvSpPr>
        <p:spPr>
          <a:xfrm>
            <a:off x="838200" y="3690942"/>
            <a:ext cx="8839200" cy="5209937"/>
          </a:xfrm>
          <a:prstGeom prst="roundRect">
            <a:avLst/>
          </a:prstGeom>
          <a:ln w="57150">
            <a:prstDash val="dash"/>
          </a:ln>
        </p:spPr>
        <p:style>
          <a:lnRef idx="2">
            <a:schemeClr val="accent6"/>
          </a:lnRef>
          <a:fillRef idx="1">
            <a:schemeClr val="lt1"/>
          </a:fillRef>
          <a:effectRef idx="0">
            <a:schemeClr val="accent6"/>
          </a:effectRef>
          <a:fontRef idx="minor">
            <a:schemeClr val="dk1"/>
          </a:fontRef>
        </p:style>
        <p:txBody>
          <a:bodyPr wrap="square" rtlCol="0">
            <a:spAutoFit/>
          </a:bodyPr>
          <a:lstStyle/>
          <a:p>
            <a:pPr algn="just">
              <a:lnSpc>
                <a:spcPct val="150000"/>
              </a:lnSpc>
            </a:pPr>
            <a:r>
              <a:rPr lang="en-US" sz="4000" b="1" smtClean="0">
                <a:latin typeface="Arial" panose="020B0604020202020204" pitchFamily="34" charset="0"/>
                <a:cs typeface="Arial" panose="020B0604020202020204" pitchFamily="34" charset="0"/>
              </a:rPr>
              <a:t>LUẬT CHƠI:</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Quan sát hình 2 và thảo luận về cách vẽ cây sơ đồ. </a:t>
            </a:r>
          </a:p>
          <a:p>
            <a:pPr marL="571500" indent="-571500" algn="just">
              <a:lnSpc>
                <a:spcPct val="150000"/>
              </a:lnSpc>
              <a:buFont typeface="Wingdings" panose="05000000000000000000" pitchFamily="2" charset="2"/>
              <a:buChar char="§"/>
            </a:pPr>
            <a:r>
              <a:rPr lang="en-US" sz="4000" smtClean="0">
                <a:latin typeface="Arial" panose="020B0604020202020204" pitchFamily="34" charset="0"/>
                <a:cs typeface="Arial" panose="020B0604020202020204" pitchFamily="34" charset="0"/>
              </a:rPr>
              <a:t>Các nhóm vẽ nhanh và chính xác nhất sẽ là nhóm chiến thắng. </a:t>
            </a:r>
          </a:p>
        </p:txBody>
      </p:sp>
      <p:pic>
        <p:nvPicPr>
          <p:cNvPr id="34" name="Picture 4"/>
          <p:cNvPicPr>
            <a:picLocks noChangeAspect="1"/>
          </p:cNvPicPr>
          <p:nvPr/>
        </p:nvPicPr>
        <p:blipFill>
          <a:blip r:embed="rId9"/>
          <a:srcRect/>
          <a:stretch>
            <a:fillRect/>
          </a:stretch>
        </p:blipFill>
        <p:spPr>
          <a:xfrm>
            <a:off x="9906394" y="3137996"/>
            <a:ext cx="8088269" cy="6076312"/>
          </a:xfrm>
          <a:prstGeom prst="rect">
            <a:avLst/>
          </a:prstGeom>
        </p:spPr>
      </p:pic>
    </p:spTree>
    <p:extLst>
      <p:ext uri="{BB962C8B-B14F-4D97-AF65-F5344CB8AC3E}">
        <p14:creationId xmlns:p14="http://schemas.microsoft.com/office/powerpoint/2010/main" val="7225368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arn(inVertical)">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2" grpId="0"/>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grpSp>
        <p:nvGrpSpPr>
          <p:cNvPr id="3" name="Group 3"/>
          <p:cNvGrpSpPr/>
          <p:nvPr/>
        </p:nvGrpSpPr>
        <p:grpSpPr>
          <a:xfrm>
            <a:off x="0" y="9258300"/>
            <a:ext cx="18288000" cy="1028700"/>
            <a:chOff x="0" y="0"/>
            <a:chExt cx="118717047" cy="6677834"/>
          </a:xfrm>
        </p:grpSpPr>
        <p:sp>
          <p:nvSpPr>
            <p:cNvPr id="4" name="Freeform 4"/>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BDA9A0"/>
            </a:solidFill>
          </p:spPr>
        </p:sp>
        <p:sp>
          <p:nvSpPr>
            <p:cNvPr id="5" name="Freeform 5"/>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004629" y="9597390"/>
            <a:ext cx="385516" cy="34696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128434" y="9597390"/>
            <a:ext cx="457284" cy="346964"/>
          </a:xfrm>
          <a:prstGeom prst="rect">
            <a:avLst/>
          </a:prstGeom>
        </p:spPr>
      </p:pic>
      <p:grpSp>
        <p:nvGrpSpPr>
          <p:cNvPr id="8" name="Group 8"/>
          <p:cNvGrpSpPr/>
          <p:nvPr/>
        </p:nvGrpSpPr>
        <p:grpSpPr>
          <a:xfrm>
            <a:off x="0" y="0"/>
            <a:ext cx="18288000" cy="1028700"/>
            <a:chOff x="0" y="0"/>
            <a:chExt cx="118717047" cy="6677834"/>
          </a:xfrm>
        </p:grpSpPr>
        <p:sp>
          <p:nvSpPr>
            <p:cNvPr id="9" name="Freeform 9"/>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A6B3A7"/>
            </a:solidFill>
          </p:spPr>
        </p:sp>
        <p:sp>
          <p:nvSpPr>
            <p:cNvPr id="10" name="Freeform 10"/>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739432" y="425847"/>
            <a:ext cx="885028" cy="177006"/>
          </a:xfrm>
          <a:prstGeom prst="rect">
            <a:avLst/>
          </a:prstGeom>
        </p:spPr>
      </p:pic>
      <p:sp>
        <p:nvSpPr>
          <p:cNvPr id="18" name="TextBox 18"/>
          <p:cNvSpPr txBox="1"/>
          <p:nvPr/>
        </p:nvSpPr>
        <p:spPr>
          <a:xfrm>
            <a:off x="594385"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File</a:t>
            </a:r>
          </a:p>
        </p:txBody>
      </p:sp>
      <p:sp>
        <p:nvSpPr>
          <p:cNvPr id="19" name="TextBox 19"/>
          <p:cNvSpPr txBox="1"/>
          <p:nvPr/>
        </p:nvSpPr>
        <p:spPr>
          <a:xfrm>
            <a:off x="2047084"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Edit</a:t>
            </a:r>
          </a:p>
        </p:txBody>
      </p:sp>
      <p:sp>
        <p:nvSpPr>
          <p:cNvPr id="20" name="TextBox 20"/>
          <p:cNvSpPr txBox="1"/>
          <p:nvPr/>
        </p:nvSpPr>
        <p:spPr>
          <a:xfrm>
            <a:off x="3499783"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View</a:t>
            </a:r>
          </a:p>
        </p:txBody>
      </p:sp>
      <p:sp>
        <p:nvSpPr>
          <p:cNvPr id="13" name="TextBox 12"/>
          <p:cNvSpPr txBox="1"/>
          <p:nvPr/>
        </p:nvSpPr>
        <p:spPr>
          <a:xfrm>
            <a:off x="0" y="1013739"/>
            <a:ext cx="18276848" cy="1103892"/>
          </a:xfrm>
          <a:prstGeom prst="rect">
            <a:avLst/>
          </a:prstGeom>
          <a:noFill/>
        </p:spPr>
        <p:txBody>
          <a:bodyPr wrap="square" rtlCol="0">
            <a:spAutoFit/>
          </a:bodyPr>
          <a:lstStyle/>
          <a:p>
            <a:pPr algn="ctr">
              <a:lnSpc>
                <a:spcPct val="150000"/>
              </a:lnSpc>
            </a:pPr>
            <a:r>
              <a:rPr lang="en-US" sz="5000" smtClean="0">
                <a:solidFill>
                  <a:srgbClr val="C00000"/>
                </a:solidFill>
                <a:latin typeface="Arial" panose="020B0604020202020204" pitchFamily="34" charset="0"/>
                <a:cs typeface="Arial" panose="020B0604020202020204" pitchFamily="34" charset="0"/>
              </a:rPr>
              <a:t>Chơi trò chơi </a:t>
            </a:r>
            <a:r>
              <a:rPr lang="en-US" sz="5000" b="1" smtClean="0">
                <a:solidFill>
                  <a:srgbClr val="C00000"/>
                </a:solidFill>
                <a:latin typeface="Arial" panose="020B0604020202020204" pitchFamily="34" charset="0"/>
                <a:cs typeface="Arial" panose="020B0604020202020204" pitchFamily="34" charset="0"/>
              </a:rPr>
              <a:t>“Vẽ cây thư mục” </a:t>
            </a:r>
            <a:endParaRPr lang="en-US" sz="5000" b="1">
              <a:solidFill>
                <a:srgbClr val="C00000"/>
              </a:solidFill>
              <a:latin typeface="Arial" panose="020B0604020202020204" pitchFamily="34" charset="0"/>
              <a:cs typeface="Arial" panose="020B0604020202020204" pitchFamily="34" charset="0"/>
            </a:endParaRPr>
          </a:p>
        </p:txBody>
      </p:sp>
      <p:sp>
        <p:nvSpPr>
          <p:cNvPr id="12" name="TextBox 11"/>
          <p:cNvSpPr txBox="1"/>
          <p:nvPr/>
        </p:nvSpPr>
        <p:spPr>
          <a:xfrm>
            <a:off x="594385" y="2136402"/>
            <a:ext cx="15849600" cy="1002710"/>
          </a:xfrm>
          <a:prstGeom prst="rect">
            <a:avLst/>
          </a:prstGeom>
          <a:noFill/>
        </p:spPr>
        <p:txBody>
          <a:bodyPr wrap="square" rtlCol="0">
            <a:spAutoFit/>
          </a:bodyPr>
          <a:lstStyle/>
          <a:p>
            <a:pPr marL="685800" indent="-685800">
              <a:lnSpc>
                <a:spcPct val="150000"/>
              </a:lnSpc>
              <a:buFont typeface="Wingdings" panose="05000000000000000000" pitchFamily="2" charset="2"/>
              <a:buChar char="Ø"/>
            </a:pPr>
            <a:r>
              <a:rPr lang="en-US" sz="4500" smtClean="0">
                <a:latin typeface="Arial" panose="020B0604020202020204" pitchFamily="34" charset="0"/>
                <a:cs typeface="Arial" panose="020B0604020202020204" pitchFamily="34" charset="0"/>
              </a:rPr>
              <a:t>Cây thư mục đúng cần được vẽ như sau: </a:t>
            </a:r>
            <a:endParaRPr lang="en-US" sz="4500">
              <a:latin typeface="Arial" panose="020B0604020202020204" pitchFamily="34" charset="0"/>
              <a:cs typeface="Arial" panose="020B0604020202020204" pitchFamily="34" charset="0"/>
            </a:endParaRPr>
          </a:p>
        </p:txBody>
      </p:sp>
      <p:sp>
        <p:nvSpPr>
          <p:cNvPr id="15" name="Rounded Rectangle 14"/>
          <p:cNvSpPr/>
          <p:nvPr/>
        </p:nvSpPr>
        <p:spPr>
          <a:xfrm>
            <a:off x="7479717" y="3293309"/>
            <a:ext cx="3317409" cy="1160429"/>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chemeClr val="tx1"/>
                </a:solidFill>
                <a:latin typeface="Arial" panose="020B0604020202020204" pitchFamily="34" charset="0"/>
                <a:cs typeface="Arial" panose="020B0604020202020204" pitchFamily="34" charset="0"/>
              </a:rPr>
              <a:t>Thuỳ Anh (E</a:t>
            </a:r>
            <a:r>
              <a:rPr lang="en-US" sz="3500" smtClean="0">
                <a:solidFill>
                  <a:schemeClr val="tx1"/>
                </a:solidFill>
                <a:latin typeface="Arial" panose="020B0604020202020204" pitchFamily="34" charset="0"/>
                <a:cs typeface="Arial" panose="020B0604020202020204" pitchFamily="34" charset="0"/>
                <a:sym typeface="Wingdings" panose="05000000000000000000" pitchFamily="2" charset="2"/>
              </a:rPr>
              <a:t>:)</a:t>
            </a:r>
            <a:endParaRPr lang="en-US" sz="3500">
              <a:solidFill>
                <a:schemeClr val="tx1"/>
              </a:solidFill>
              <a:latin typeface="Arial" panose="020B0604020202020204" pitchFamily="34" charset="0"/>
              <a:cs typeface="Arial" panose="020B0604020202020204" pitchFamily="34" charset="0"/>
            </a:endParaRPr>
          </a:p>
        </p:txBody>
      </p:sp>
      <p:sp>
        <p:nvSpPr>
          <p:cNvPr id="21" name="Rounded Rectangle 20"/>
          <p:cNvSpPr/>
          <p:nvPr/>
        </p:nvSpPr>
        <p:spPr>
          <a:xfrm>
            <a:off x="3463185" y="5150343"/>
            <a:ext cx="2824817" cy="1160429"/>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chemeClr val="tx1"/>
                </a:solidFill>
                <a:latin typeface="Arial" panose="020B0604020202020204" pitchFamily="34" charset="0"/>
                <a:cs typeface="Arial" panose="020B0604020202020204" pitchFamily="34" charset="0"/>
              </a:rPr>
              <a:t>Giải trí </a:t>
            </a:r>
            <a:endParaRPr lang="en-US" sz="3500">
              <a:solidFill>
                <a:schemeClr val="tx1"/>
              </a:solidFill>
              <a:latin typeface="Arial" panose="020B0604020202020204" pitchFamily="34" charset="0"/>
              <a:cs typeface="Arial" panose="020B0604020202020204" pitchFamily="34" charset="0"/>
            </a:endParaRPr>
          </a:p>
        </p:txBody>
      </p:sp>
      <p:sp>
        <p:nvSpPr>
          <p:cNvPr id="24" name="Rounded Rectangle 23"/>
          <p:cNvSpPr/>
          <p:nvPr/>
        </p:nvSpPr>
        <p:spPr>
          <a:xfrm>
            <a:off x="9564602" y="5150344"/>
            <a:ext cx="2824817" cy="1160429"/>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chemeClr val="tx1"/>
                </a:solidFill>
                <a:latin typeface="Arial" panose="020B0604020202020204" pitchFamily="34" charset="0"/>
                <a:cs typeface="Arial" panose="020B0604020202020204" pitchFamily="34" charset="0"/>
              </a:rPr>
              <a:t>Học tập </a:t>
            </a:r>
            <a:endParaRPr lang="en-US" sz="3500">
              <a:solidFill>
                <a:schemeClr val="tx1"/>
              </a:solidFill>
              <a:latin typeface="Arial" panose="020B0604020202020204" pitchFamily="34" charset="0"/>
              <a:cs typeface="Arial" panose="020B0604020202020204" pitchFamily="34" charset="0"/>
            </a:endParaRPr>
          </a:p>
        </p:txBody>
      </p:sp>
      <p:sp>
        <p:nvSpPr>
          <p:cNvPr id="25" name="Rounded Rectangle 24"/>
          <p:cNvSpPr/>
          <p:nvPr/>
        </p:nvSpPr>
        <p:spPr>
          <a:xfrm>
            <a:off x="13619168" y="5150479"/>
            <a:ext cx="2824817" cy="1160429"/>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500" smtClean="0">
                <a:solidFill>
                  <a:schemeClr val="tx1"/>
                </a:solidFill>
                <a:latin typeface="Arial" panose="020B0604020202020204" pitchFamily="34" charset="0"/>
                <a:cs typeface="Arial" panose="020B0604020202020204" pitchFamily="34" charset="0"/>
              </a:rPr>
              <a:t>Khám phá </a:t>
            </a:r>
            <a:endParaRPr lang="en-US" sz="3500">
              <a:solidFill>
                <a:schemeClr val="tx1"/>
              </a:solidFill>
              <a:latin typeface="Arial" panose="020B0604020202020204" pitchFamily="34" charset="0"/>
              <a:cs typeface="Arial" panose="020B0604020202020204" pitchFamily="34" charset="0"/>
            </a:endParaRPr>
          </a:p>
        </p:txBody>
      </p:sp>
      <p:sp>
        <p:nvSpPr>
          <p:cNvPr id="26" name="Rounded Rectangle 25"/>
          <p:cNvSpPr/>
          <p:nvPr/>
        </p:nvSpPr>
        <p:spPr>
          <a:xfrm>
            <a:off x="1037915" y="6879750"/>
            <a:ext cx="1785077" cy="71267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solidFill>
                  <a:schemeClr val="tx1"/>
                </a:solidFill>
                <a:latin typeface="Arial" panose="020B0604020202020204" pitchFamily="34" charset="0"/>
                <a:cs typeface="Arial" panose="020B0604020202020204" pitchFamily="34" charset="0"/>
              </a:rPr>
              <a:t>Ảnh </a:t>
            </a:r>
            <a:endParaRPr lang="en-US" sz="3000">
              <a:solidFill>
                <a:schemeClr val="tx1"/>
              </a:solidFill>
              <a:latin typeface="Arial" panose="020B0604020202020204" pitchFamily="34" charset="0"/>
              <a:cs typeface="Arial" panose="020B0604020202020204" pitchFamily="34" charset="0"/>
            </a:endParaRPr>
          </a:p>
        </p:txBody>
      </p:sp>
      <p:sp>
        <p:nvSpPr>
          <p:cNvPr id="27" name="Rounded Rectangle 26"/>
          <p:cNvSpPr/>
          <p:nvPr/>
        </p:nvSpPr>
        <p:spPr>
          <a:xfrm>
            <a:off x="3943313" y="6885862"/>
            <a:ext cx="1785077" cy="71267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solidFill>
                  <a:schemeClr val="tx1"/>
                </a:solidFill>
                <a:latin typeface="Arial" panose="020B0604020202020204" pitchFamily="34" charset="0"/>
                <a:cs typeface="Arial" panose="020B0604020202020204" pitchFamily="34" charset="0"/>
              </a:rPr>
              <a:t>Nhạc </a:t>
            </a:r>
            <a:endParaRPr lang="en-US" sz="3000">
              <a:solidFill>
                <a:schemeClr val="tx1"/>
              </a:solidFill>
              <a:latin typeface="Arial" panose="020B0604020202020204" pitchFamily="34" charset="0"/>
              <a:cs typeface="Arial" panose="020B0604020202020204" pitchFamily="34" charset="0"/>
            </a:endParaRPr>
          </a:p>
        </p:txBody>
      </p:sp>
      <p:sp>
        <p:nvSpPr>
          <p:cNvPr id="28" name="Rounded Rectangle 27"/>
          <p:cNvSpPr/>
          <p:nvPr/>
        </p:nvSpPr>
        <p:spPr>
          <a:xfrm>
            <a:off x="6776533" y="6879749"/>
            <a:ext cx="1785077" cy="712675"/>
          </a:xfrm>
          <a:prstGeom prst="round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solidFill>
                  <a:schemeClr val="tx1"/>
                </a:solidFill>
                <a:latin typeface="Arial" panose="020B0604020202020204" pitchFamily="34" charset="0"/>
                <a:cs typeface="Arial" panose="020B0604020202020204" pitchFamily="34" charset="0"/>
              </a:rPr>
              <a:t>Video </a:t>
            </a:r>
            <a:endParaRPr lang="en-US" sz="3000">
              <a:solidFill>
                <a:schemeClr val="tx1"/>
              </a:solidFill>
              <a:latin typeface="Arial" panose="020B0604020202020204" pitchFamily="34" charset="0"/>
              <a:cs typeface="Arial" panose="020B0604020202020204" pitchFamily="34" charset="0"/>
            </a:endParaRPr>
          </a:p>
        </p:txBody>
      </p:sp>
      <p:sp>
        <p:nvSpPr>
          <p:cNvPr id="29" name="Rounded Rectangle 28"/>
          <p:cNvSpPr/>
          <p:nvPr/>
        </p:nvSpPr>
        <p:spPr>
          <a:xfrm>
            <a:off x="301196" y="8336170"/>
            <a:ext cx="1883475" cy="783491"/>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solidFill>
                  <a:schemeClr val="tx1"/>
                </a:solidFill>
                <a:latin typeface="Arial" panose="020B0604020202020204" pitchFamily="34" charset="0"/>
                <a:cs typeface="Arial" panose="020B0604020202020204" pitchFamily="34" charset="0"/>
              </a:rPr>
              <a:t>Động vật</a:t>
            </a:r>
            <a:endParaRPr lang="en-US" sz="3000">
              <a:solidFill>
                <a:schemeClr val="tx1"/>
              </a:solidFill>
              <a:latin typeface="Arial" panose="020B0604020202020204" pitchFamily="34" charset="0"/>
              <a:cs typeface="Arial" panose="020B0604020202020204" pitchFamily="34" charset="0"/>
            </a:endParaRPr>
          </a:p>
        </p:txBody>
      </p:sp>
      <p:sp>
        <p:nvSpPr>
          <p:cNvPr id="30" name="Rounded Rectangle 29"/>
          <p:cNvSpPr/>
          <p:nvPr/>
        </p:nvSpPr>
        <p:spPr>
          <a:xfrm>
            <a:off x="2695633" y="8336170"/>
            <a:ext cx="1883475" cy="783491"/>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solidFill>
                  <a:schemeClr val="tx1"/>
                </a:solidFill>
                <a:latin typeface="Arial" panose="020B0604020202020204" pitchFamily="34" charset="0"/>
                <a:cs typeface="Arial" panose="020B0604020202020204" pitchFamily="34" charset="0"/>
              </a:rPr>
              <a:t>Hoa </a:t>
            </a:r>
            <a:endParaRPr lang="en-US" sz="3000">
              <a:solidFill>
                <a:schemeClr val="tx1"/>
              </a:solidFill>
              <a:latin typeface="Arial" panose="020B0604020202020204" pitchFamily="34" charset="0"/>
              <a:cs typeface="Arial" panose="020B0604020202020204" pitchFamily="34" charset="0"/>
            </a:endParaRPr>
          </a:p>
        </p:txBody>
      </p:sp>
      <p:sp>
        <p:nvSpPr>
          <p:cNvPr id="31" name="Rounded Rectangle 30"/>
          <p:cNvSpPr/>
          <p:nvPr/>
        </p:nvSpPr>
        <p:spPr>
          <a:xfrm>
            <a:off x="5315182" y="8336169"/>
            <a:ext cx="2353890" cy="783491"/>
          </a:xfrm>
          <a:prstGeom prst="roundRect">
            <a:avLst/>
          </a:prstGeom>
          <a:solidFill>
            <a:schemeClr val="accent4">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smtClean="0">
                <a:solidFill>
                  <a:schemeClr val="tx1"/>
                </a:solidFill>
                <a:latin typeface="Arial" panose="020B0604020202020204" pitchFamily="34" charset="0"/>
                <a:cs typeface="Arial" panose="020B0604020202020204" pitchFamily="34" charset="0"/>
              </a:rPr>
              <a:t>Phong cảnh </a:t>
            </a:r>
            <a:endParaRPr lang="en-US" sz="3000">
              <a:solidFill>
                <a:schemeClr val="tx1"/>
              </a:solidFill>
              <a:latin typeface="Arial" panose="020B0604020202020204" pitchFamily="34" charset="0"/>
              <a:cs typeface="Arial" panose="020B0604020202020204" pitchFamily="34" charset="0"/>
            </a:endParaRPr>
          </a:p>
        </p:txBody>
      </p:sp>
      <p:cxnSp>
        <p:nvCxnSpPr>
          <p:cNvPr id="32" name="Straight Arrow Connector 31"/>
          <p:cNvCxnSpPr>
            <a:stCxn id="15" idx="2"/>
            <a:endCxn id="21" idx="0"/>
          </p:cNvCxnSpPr>
          <p:nvPr/>
        </p:nvCxnSpPr>
        <p:spPr>
          <a:xfrm flipH="1">
            <a:off x="4875594" y="4453738"/>
            <a:ext cx="4262828" cy="69660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a:endCxn id="24" idx="0"/>
          </p:cNvCxnSpPr>
          <p:nvPr/>
        </p:nvCxnSpPr>
        <p:spPr>
          <a:xfrm>
            <a:off x="9110490" y="4464889"/>
            <a:ext cx="1866521" cy="685455"/>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a:stCxn id="15" idx="2"/>
            <a:endCxn id="25" idx="0"/>
          </p:cNvCxnSpPr>
          <p:nvPr/>
        </p:nvCxnSpPr>
        <p:spPr>
          <a:xfrm>
            <a:off x="9138422" y="4453738"/>
            <a:ext cx="5893155" cy="69674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1" idx="2"/>
            <a:endCxn id="26" idx="0"/>
          </p:cNvCxnSpPr>
          <p:nvPr/>
        </p:nvCxnSpPr>
        <p:spPr>
          <a:xfrm flipH="1">
            <a:off x="1930454" y="6310772"/>
            <a:ext cx="2945140" cy="568978"/>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1" idx="2"/>
          </p:cNvCxnSpPr>
          <p:nvPr/>
        </p:nvCxnSpPr>
        <p:spPr>
          <a:xfrm flipH="1">
            <a:off x="4835853" y="6310772"/>
            <a:ext cx="39741" cy="617626"/>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a:endCxn id="28" idx="0"/>
          </p:cNvCxnSpPr>
          <p:nvPr/>
        </p:nvCxnSpPr>
        <p:spPr>
          <a:xfrm>
            <a:off x="4796881" y="6324938"/>
            <a:ext cx="2872191" cy="55481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endCxn id="29" idx="0"/>
          </p:cNvCxnSpPr>
          <p:nvPr/>
        </p:nvCxnSpPr>
        <p:spPr>
          <a:xfrm flipH="1">
            <a:off x="1242934" y="7632549"/>
            <a:ext cx="619871" cy="70362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57" name="Straight Arrow Connector 56"/>
          <p:cNvCxnSpPr/>
          <p:nvPr/>
        </p:nvCxnSpPr>
        <p:spPr>
          <a:xfrm>
            <a:off x="1891483" y="7632549"/>
            <a:ext cx="1571702" cy="756034"/>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endCxn id="31" idx="0"/>
          </p:cNvCxnSpPr>
          <p:nvPr/>
        </p:nvCxnSpPr>
        <p:spPr>
          <a:xfrm>
            <a:off x="1891483" y="7617382"/>
            <a:ext cx="4600644" cy="718787"/>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grpSp>
        <p:nvGrpSpPr>
          <p:cNvPr id="72" name="Group 71"/>
          <p:cNvGrpSpPr/>
          <p:nvPr/>
        </p:nvGrpSpPr>
        <p:grpSpPr>
          <a:xfrm>
            <a:off x="14346224" y="5882331"/>
            <a:ext cx="3652423" cy="4256469"/>
            <a:chOff x="14726417" y="1090400"/>
            <a:chExt cx="3652423" cy="4256469"/>
          </a:xfrm>
        </p:grpSpPr>
        <p:pic>
          <p:nvPicPr>
            <p:cNvPr id="70"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726417" y="2006562"/>
              <a:ext cx="3652423" cy="3340307"/>
            </a:xfrm>
            <a:prstGeom prst="rect">
              <a:avLst/>
            </a:prstGeom>
          </p:spPr>
        </p:pic>
        <p:pic>
          <p:nvPicPr>
            <p:cNvPr id="71" name="Picture 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7201855" y="1090400"/>
              <a:ext cx="1140689" cy="3105837"/>
            </a:xfrm>
            <a:prstGeom prst="rect">
              <a:avLst/>
            </a:prstGeom>
          </p:spPr>
        </p:pic>
      </p:grpSp>
    </p:spTree>
    <p:extLst>
      <p:ext uri="{BB962C8B-B14F-4D97-AF65-F5344CB8AC3E}">
        <p14:creationId xmlns:p14="http://schemas.microsoft.com/office/powerpoint/2010/main" val="33448943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down)">
                                      <p:cBhvr>
                                        <p:cTn id="14" dur="500"/>
                                        <p:tgtEl>
                                          <p:spTgt spid="15"/>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down)">
                                      <p:cBhvr>
                                        <p:cTn id="17" dur="500"/>
                                        <p:tgtEl>
                                          <p:spTgt spid="21"/>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down)">
                                      <p:cBhvr>
                                        <p:cTn id="20" dur="500"/>
                                        <p:tgtEl>
                                          <p:spTgt spid="24"/>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ipe(down)">
                                      <p:cBhvr>
                                        <p:cTn id="23" dur="500"/>
                                        <p:tgtEl>
                                          <p:spTgt spid="25"/>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wipe(down)">
                                      <p:cBhvr>
                                        <p:cTn id="26" dur="500"/>
                                        <p:tgtEl>
                                          <p:spTgt spid="26"/>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wipe(down)">
                                      <p:cBhvr>
                                        <p:cTn id="29" dur="500"/>
                                        <p:tgtEl>
                                          <p:spTgt spid="27"/>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8"/>
                                        </p:tgtEl>
                                        <p:attrNameLst>
                                          <p:attrName>style.visibility</p:attrName>
                                        </p:attrNameLst>
                                      </p:cBhvr>
                                      <p:to>
                                        <p:strVal val="visible"/>
                                      </p:to>
                                    </p:set>
                                    <p:animEffect transition="in" filter="wipe(down)">
                                      <p:cBhvr>
                                        <p:cTn id="32" dur="500"/>
                                        <p:tgtEl>
                                          <p:spTgt spid="28"/>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wipe(down)">
                                      <p:cBhvr>
                                        <p:cTn id="35" dur="500"/>
                                        <p:tgtEl>
                                          <p:spTgt spid="29"/>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down)">
                                      <p:cBhvr>
                                        <p:cTn id="38" dur="500"/>
                                        <p:tgtEl>
                                          <p:spTgt spid="30"/>
                                        </p:tgtEl>
                                      </p:cBhvr>
                                    </p:animEffect>
                                  </p:childTnLst>
                                </p:cTn>
                              </p:par>
                              <p:par>
                                <p:cTn id="39" presetID="22" presetClass="entr" presetSubtype="4" fill="hold" grpId="0" nodeType="with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wipe(down)">
                                      <p:cBhvr>
                                        <p:cTn id="41" dur="500"/>
                                        <p:tgtEl>
                                          <p:spTgt spid="31"/>
                                        </p:tgtEl>
                                      </p:cBhvr>
                                    </p:animEffect>
                                  </p:childTnLst>
                                </p:cTn>
                              </p:par>
                              <p:par>
                                <p:cTn id="42" presetID="22" presetClass="entr" presetSubtype="4" fill="hold" nodeType="with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wipe(down)">
                                      <p:cBhvr>
                                        <p:cTn id="44" dur="500"/>
                                        <p:tgtEl>
                                          <p:spTgt spid="32"/>
                                        </p:tgtEl>
                                      </p:cBhvr>
                                    </p:animEffect>
                                  </p:childTnLst>
                                </p:cTn>
                              </p:par>
                              <p:par>
                                <p:cTn id="45" presetID="22" presetClass="entr" presetSubtype="4" fill="hold"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wipe(down)">
                                      <p:cBhvr>
                                        <p:cTn id="47" dur="500"/>
                                        <p:tgtEl>
                                          <p:spTgt spid="35"/>
                                        </p:tgtEl>
                                      </p:cBhvr>
                                    </p:animEffect>
                                  </p:childTnLst>
                                </p:cTn>
                              </p:par>
                              <p:par>
                                <p:cTn id="48" presetID="22" presetClass="entr" presetSubtype="4" fill="hold" nodeType="withEffect">
                                  <p:stCondLst>
                                    <p:cond delay="0"/>
                                  </p:stCondLst>
                                  <p:childTnLst>
                                    <p:set>
                                      <p:cBhvr>
                                        <p:cTn id="49" dur="1" fill="hold">
                                          <p:stCondLst>
                                            <p:cond delay="0"/>
                                          </p:stCondLst>
                                        </p:cTn>
                                        <p:tgtEl>
                                          <p:spTgt spid="37"/>
                                        </p:tgtEl>
                                        <p:attrNameLst>
                                          <p:attrName>style.visibility</p:attrName>
                                        </p:attrNameLst>
                                      </p:cBhvr>
                                      <p:to>
                                        <p:strVal val="visible"/>
                                      </p:to>
                                    </p:set>
                                    <p:animEffect transition="in" filter="wipe(down)">
                                      <p:cBhvr>
                                        <p:cTn id="50" dur="500"/>
                                        <p:tgtEl>
                                          <p:spTgt spid="37"/>
                                        </p:tgtEl>
                                      </p:cBhvr>
                                    </p:animEffect>
                                  </p:childTnLst>
                                </p:cTn>
                              </p:par>
                              <p:par>
                                <p:cTn id="51" presetID="22" presetClass="entr" presetSubtype="4"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down)">
                                      <p:cBhvr>
                                        <p:cTn id="53" dur="500"/>
                                        <p:tgtEl>
                                          <p:spTgt spid="40"/>
                                        </p:tgtEl>
                                      </p:cBhvr>
                                    </p:animEffect>
                                  </p:childTnLst>
                                </p:cTn>
                              </p:par>
                              <p:par>
                                <p:cTn id="54" presetID="22" presetClass="entr" presetSubtype="4" fill="hold"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par>
                                <p:cTn id="57" presetID="22" presetClass="entr" presetSubtype="4" fill="hold" nodeType="with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wipe(down)">
                                      <p:cBhvr>
                                        <p:cTn id="59" dur="500"/>
                                        <p:tgtEl>
                                          <p:spTgt spid="50"/>
                                        </p:tgtEl>
                                      </p:cBhvr>
                                    </p:animEffect>
                                  </p:childTnLst>
                                </p:cTn>
                              </p:par>
                              <p:par>
                                <p:cTn id="60" presetID="22" presetClass="entr" presetSubtype="4" fill="hold" nodeType="withEffect">
                                  <p:stCondLst>
                                    <p:cond delay="0"/>
                                  </p:stCondLst>
                                  <p:childTnLst>
                                    <p:set>
                                      <p:cBhvr>
                                        <p:cTn id="61" dur="1" fill="hold">
                                          <p:stCondLst>
                                            <p:cond delay="0"/>
                                          </p:stCondLst>
                                        </p:cTn>
                                        <p:tgtEl>
                                          <p:spTgt spid="53"/>
                                        </p:tgtEl>
                                        <p:attrNameLst>
                                          <p:attrName>style.visibility</p:attrName>
                                        </p:attrNameLst>
                                      </p:cBhvr>
                                      <p:to>
                                        <p:strVal val="visible"/>
                                      </p:to>
                                    </p:set>
                                    <p:animEffect transition="in" filter="wipe(down)">
                                      <p:cBhvr>
                                        <p:cTn id="62" dur="500"/>
                                        <p:tgtEl>
                                          <p:spTgt spid="53"/>
                                        </p:tgtEl>
                                      </p:cBhvr>
                                    </p:animEffect>
                                  </p:childTnLst>
                                </p:cTn>
                              </p:par>
                              <p:par>
                                <p:cTn id="63" presetID="22" presetClass="entr" presetSubtype="4" fill="hold" nodeType="withEffect">
                                  <p:stCondLst>
                                    <p:cond delay="0"/>
                                  </p:stCondLst>
                                  <p:childTnLst>
                                    <p:set>
                                      <p:cBhvr>
                                        <p:cTn id="64" dur="1" fill="hold">
                                          <p:stCondLst>
                                            <p:cond delay="0"/>
                                          </p:stCondLst>
                                        </p:cTn>
                                        <p:tgtEl>
                                          <p:spTgt spid="57"/>
                                        </p:tgtEl>
                                        <p:attrNameLst>
                                          <p:attrName>style.visibility</p:attrName>
                                        </p:attrNameLst>
                                      </p:cBhvr>
                                      <p:to>
                                        <p:strVal val="visible"/>
                                      </p:to>
                                    </p:set>
                                    <p:animEffect transition="in" filter="wipe(down)">
                                      <p:cBhvr>
                                        <p:cTn id="65" dur="500"/>
                                        <p:tgtEl>
                                          <p:spTgt spid="57"/>
                                        </p:tgtEl>
                                      </p:cBhvr>
                                    </p:animEffect>
                                  </p:childTnLst>
                                </p:cTn>
                              </p:par>
                              <p:par>
                                <p:cTn id="66" presetID="22" presetClass="entr" presetSubtype="4" fill="hold" nodeType="withEffect">
                                  <p:stCondLst>
                                    <p:cond delay="0"/>
                                  </p:stCondLst>
                                  <p:childTnLst>
                                    <p:set>
                                      <p:cBhvr>
                                        <p:cTn id="67" dur="1" fill="hold">
                                          <p:stCondLst>
                                            <p:cond delay="0"/>
                                          </p:stCondLst>
                                        </p:cTn>
                                        <p:tgtEl>
                                          <p:spTgt spid="61"/>
                                        </p:tgtEl>
                                        <p:attrNameLst>
                                          <p:attrName>style.visibility</p:attrName>
                                        </p:attrNameLst>
                                      </p:cBhvr>
                                      <p:to>
                                        <p:strVal val="visible"/>
                                      </p:to>
                                    </p:set>
                                    <p:animEffect transition="in" filter="wipe(down)">
                                      <p:cBhvr>
                                        <p:cTn id="6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21"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grpSp>
        <p:nvGrpSpPr>
          <p:cNvPr id="3" name="Group 3"/>
          <p:cNvGrpSpPr/>
          <p:nvPr/>
        </p:nvGrpSpPr>
        <p:grpSpPr>
          <a:xfrm>
            <a:off x="0" y="9258300"/>
            <a:ext cx="18288000" cy="1028700"/>
            <a:chOff x="0" y="0"/>
            <a:chExt cx="118717047" cy="6677834"/>
          </a:xfrm>
        </p:grpSpPr>
        <p:sp>
          <p:nvSpPr>
            <p:cNvPr id="4" name="Freeform 4"/>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BDA9A0"/>
            </a:solidFill>
          </p:spPr>
        </p:sp>
        <p:sp>
          <p:nvSpPr>
            <p:cNvPr id="5" name="Freeform 5"/>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004629" y="9597390"/>
            <a:ext cx="385516" cy="34696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128434" y="9597390"/>
            <a:ext cx="457284" cy="346964"/>
          </a:xfrm>
          <a:prstGeom prst="rect">
            <a:avLst/>
          </a:prstGeom>
        </p:spPr>
      </p:pic>
      <p:grpSp>
        <p:nvGrpSpPr>
          <p:cNvPr id="8" name="Group 8"/>
          <p:cNvGrpSpPr/>
          <p:nvPr/>
        </p:nvGrpSpPr>
        <p:grpSpPr>
          <a:xfrm>
            <a:off x="0" y="0"/>
            <a:ext cx="18288000" cy="1028700"/>
            <a:chOff x="0" y="0"/>
            <a:chExt cx="118717047" cy="6677834"/>
          </a:xfrm>
        </p:grpSpPr>
        <p:sp>
          <p:nvSpPr>
            <p:cNvPr id="9" name="Freeform 9"/>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A6B3A7"/>
            </a:solidFill>
          </p:spPr>
        </p:sp>
        <p:sp>
          <p:nvSpPr>
            <p:cNvPr id="10" name="Freeform 10"/>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739432" y="425847"/>
            <a:ext cx="885028" cy="177006"/>
          </a:xfrm>
          <a:prstGeom prst="rect">
            <a:avLst/>
          </a:prstGeom>
        </p:spPr>
      </p:pic>
      <p:sp>
        <p:nvSpPr>
          <p:cNvPr id="18" name="TextBox 18"/>
          <p:cNvSpPr txBox="1"/>
          <p:nvPr/>
        </p:nvSpPr>
        <p:spPr>
          <a:xfrm>
            <a:off x="594385"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File</a:t>
            </a:r>
          </a:p>
        </p:txBody>
      </p:sp>
      <p:sp>
        <p:nvSpPr>
          <p:cNvPr id="19" name="TextBox 19"/>
          <p:cNvSpPr txBox="1"/>
          <p:nvPr/>
        </p:nvSpPr>
        <p:spPr>
          <a:xfrm>
            <a:off x="2047084"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Edit</a:t>
            </a:r>
          </a:p>
        </p:txBody>
      </p:sp>
      <p:sp>
        <p:nvSpPr>
          <p:cNvPr id="20" name="TextBox 20"/>
          <p:cNvSpPr txBox="1"/>
          <p:nvPr/>
        </p:nvSpPr>
        <p:spPr>
          <a:xfrm>
            <a:off x="3499783"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View</a:t>
            </a:r>
          </a:p>
        </p:txBody>
      </p:sp>
      <p:sp>
        <p:nvSpPr>
          <p:cNvPr id="39" name="Rectangle 38"/>
          <p:cNvSpPr/>
          <p:nvPr/>
        </p:nvSpPr>
        <p:spPr>
          <a:xfrm>
            <a:off x="-19329" y="1451016"/>
            <a:ext cx="18288000" cy="11430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smtClean="0">
                <a:solidFill>
                  <a:schemeClr val="tx1"/>
                </a:solidFill>
                <a:latin typeface="Arial" panose="020B0604020202020204" pitchFamily="34" charset="0"/>
                <a:cs typeface="Arial" panose="020B0604020202020204" pitchFamily="34" charset="0"/>
              </a:rPr>
              <a:t>KẾT LUẬN </a:t>
            </a:r>
            <a:endParaRPr lang="en-US" sz="5500" b="1">
              <a:solidFill>
                <a:schemeClr val="tx1"/>
              </a:solidFill>
              <a:latin typeface="Arial" panose="020B0604020202020204" pitchFamily="34" charset="0"/>
              <a:cs typeface="Arial" panose="020B0604020202020204" pitchFamily="34" charset="0"/>
            </a:endParaRPr>
          </a:p>
        </p:txBody>
      </p:sp>
      <p:grpSp>
        <p:nvGrpSpPr>
          <p:cNvPr id="16" name="Group 15"/>
          <p:cNvGrpSpPr/>
          <p:nvPr/>
        </p:nvGrpSpPr>
        <p:grpSpPr>
          <a:xfrm>
            <a:off x="914399" y="3501921"/>
            <a:ext cx="16459200" cy="4383440"/>
            <a:chOff x="914399" y="3437432"/>
            <a:chExt cx="16459200" cy="4383440"/>
          </a:xfrm>
        </p:grpSpPr>
        <p:sp>
          <p:nvSpPr>
            <p:cNvPr id="14" name="Rounded Rectangle 13"/>
            <p:cNvSpPr/>
            <p:nvPr/>
          </p:nvSpPr>
          <p:spPr>
            <a:xfrm>
              <a:off x="914399" y="3437432"/>
              <a:ext cx="16459200" cy="2918400"/>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nSpc>
                  <a:spcPct val="150000"/>
                </a:lnSpc>
              </a:pPr>
              <a:r>
                <a:rPr lang="vi-VN" sz="4500">
                  <a:solidFill>
                    <a:prstClr val="black"/>
                  </a:solidFill>
                  <a:cs typeface="Arial" panose="020B0604020202020204" pitchFamily="34" charset="0"/>
                </a:rPr>
                <a:t>Các thư mục trong máy tính được tổ chức theo </a:t>
              </a:r>
              <a:r>
                <a:rPr lang="vi-VN" sz="4500" b="1" i="1">
                  <a:solidFill>
                    <a:srgbClr val="C00000"/>
                  </a:solidFill>
                  <a:cs typeface="Arial" panose="020B0604020202020204" pitchFamily="34" charset="0"/>
                </a:rPr>
                <a:t>sơ đồ hình cây</a:t>
              </a:r>
              <a:r>
                <a:rPr lang="vi-VN" sz="4500">
                  <a:solidFill>
                    <a:prstClr val="black"/>
                  </a:solidFill>
                  <a:cs typeface="Arial" panose="020B0604020202020204" pitchFamily="34" charset="0"/>
                </a:rPr>
                <a:t>. Cây thư mục giúp tổ chức lưu trữ các tệp và thư mục.</a:t>
              </a:r>
              <a:endParaRPr lang="en-US" sz="4500">
                <a:solidFill>
                  <a:prstClr val="black"/>
                </a:solidFill>
                <a:latin typeface="Arial" panose="020B0604020202020204" pitchFamily="34" charset="0"/>
                <a:cs typeface="Arial" panose="020B0604020202020204" pitchFamily="34" charset="0"/>
              </a:endParaRPr>
            </a:p>
          </p:txBody>
        </p:sp>
        <p:pic>
          <p:nvPicPr>
            <p:cNvPr id="41" name="Picture 3"/>
            <p:cNvPicPr>
              <a:picLocks noChangeAspect="1"/>
            </p:cNvPicPr>
            <p:nvPr/>
          </p:nvPicPr>
          <p:blipFill>
            <a:blip r:embed="rId9"/>
            <a:srcRect/>
            <a:stretch>
              <a:fillRect/>
            </a:stretch>
          </p:blipFill>
          <p:spPr>
            <a:xfrm>
              <a:off x="1028699" y="6015218"/>
              <a:ext cx="16230600" cy="1805654"/>
            </a:xfrm>
            <a:prstGeom prst="rect">
              <a:avLst/>
            </a:prstGeom>
          </p:spPr>
        </p:pic>
      </p:grpSp>
    </p:spTree>
    <p:extLst>
      <p:ext uri="{BB962C8B-B14F-4D97-AF65-F5344CB8AC3E}">
        <p14:creationId xmlns:p14="http://schemas.microsoft.com/office/powerpoint/2010/main" val="390939298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grpSp>
        <p:nvGrpSpPr>
          <p:cNvPr id="3" name="Group 3"/>
          <p:cNvGrpSpPr/>
          <p:nvPr/>
        </p:nvGrpSpPr>
        <p:grpSpPr>
          <a:xfrm>
            <a:off x="0" y="9258300"/>
            <a:ext cx="18288000" cy="1028700"/>
            <a:chOff x="0" y="0"/>
            <a:chExt cx="118717047" cy="6677834"/>
          </a:xfrm>
        </p:grpSpPr>
        <p:sp>
          <p:nvSpPr>
            <p:cNvPr id="4" name="Freeform 4"/>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BDA9A0"/>
            </a:solidFill>
          </p:spPr>
        </p:sp>
        <p:sp>
          <p:nvSpPr>
            <p:cNvPr id="5" name="Freeform 5"/>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004629" y="9597390"/>
            <a:ext cx="385516" cy="34696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128434" y="9597390"/>
            <a:ext cx="457284" cy="346964"/>
          </a:xfrm>
          <a:prstGeom prst="rect">
            <a:avLst/>
          </a:prstGeom>
        </p:spPr>
      </p:pic>
      <p:grpSp>
        <p:nvGrpSpPr>
          <p:cNvPr id="8" name="Group 8"/>
          <p:cNvGrpSpPr/>
          <p:nvPr/>
        </p:nvGrpSpPr>
        <p:grpSpPr>
          <a:xfrm>
            <a:off x="0" y="0"/>
            <a:ext cx="18288000" cy="1028700"/>
            <a:chOff x="0" y="0"/>
            <a:chExt cx="118717047" cy="6677834"/>
          </a:xfrm>
        </p:grpSpPr>
        <p:sp>
          <p:nvSpPr>
            <p:cNvPr id="9" name="Freeform 9"/>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A6B3A7"/>
            </a:solidFill>
          </p:spPr>
        </p:sp>
        <p:sp>
          <p:nvSpPr>
            <p:cNvPr id="10" name="Freeform 10"/>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739432" y="425847"/>
            <a:ext cx="885028" cy="177006"/>
          </a:xfrm>
          <a:prstGeom prst="rect">
            <a:avLst/>
          </a:prstGeom>
        </p:spPr>
      </p:pic>
      <p:sp>
        <p:nvSpPr>
          <p:cNvPr id="18" name="TextBox 18"/>
          <p:cNvSpPr txBox="1"/>
          <p:nvPr/>
        </p:nvSpPr>
        <p:spPr>
          <a:xfrm>
            <a:off x="594385"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File</a:t>
            </a:r>
          </a:p>
        </p:txBody>
      </p:sp>
      <p:sp>
        <p:nvSpPr>
          <p:cNvPr id="19" name="TextBox 19"/>
          <p:cNvSpPr txBox="1"/>
          <p:nvPr/>
        </p:nvSpPr>
        <p:spPr>
          <a:xfrm>
            <a:off x="2047084"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Edit</a:t>
            </a:r>
          </a:p>
        </p:txBody>
      </p:sp>
      <p:sp>
        <p:nvSpPr>
          <p:cNvPr id="20" name="TextBox 20"/>
          <p:cNvSpPr txBox="1"/>
          <p:nvPr/>
        </p:nvSpPr>
        <p:spPr>
          <a:xfrm>
            <a:off x="3499783"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View</a:t>
            </a:r>
          </a:p>
        </p:txBody>
      </p:sp>
      <p:sp>
        <p:nvSpPr>
          <p:cNvPr id="12" name="TextBox 11"/>
          <p:cNvSpPr txBox="1"/>
          <p:nvPr/>
        </p:nvSpPr>
        <p:spPr>
          <a:xfrm>
            <a:off x="-2" y="1100496"/>
            <a:ext cx="18276849"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LUYỆN TẬP </a:t>
            </a:r>
            <a:endParaRPr lang="en-US" sz="6000" b="1">
              <a:latin typeface="Arial" panose="020B0604020202020204" pitchFamily="34" charset="0"/>
              <a:cs typeface="Arial" panose="020B0604020202020204" pitchFamily="34" charset="0"/>
            </a:endParaRPr>
          </a:p>
        </p:txBody>
      </p:sp>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l="17424" t="28600" r="13637" b="2236"/>
          <a:stretch/>
        </p:blipFill>
        <p:spPr>
          <a:xfrm>
            <a:off x="1222614" y="3873722"/>
            <a:ext cx="8458200" cy="5297993"/>
          </a:xfrm>
          <a:prstGeom prst="rect">
            <a:avLst/>
          </a:prstGeom>
        </p:spPr>
      </p:pic>
      <p:sp>
        <p:nvSpPr>
          <p:cNvPr id="15" name="TextBox 14"/>
          <p:cNvSpPr txBox="1"/>
          <p:nvPr/>
        </p:nvSpPr>
        <p:spPr>
          <a:xfrm>
            <a:off x="768705" y="1934730"/>
            <a:ext cx="16413241" cy="1938992"/>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Ø"/>
            </a:pPr>
            <a:r>
              <a:rPr lang="en-US" sz="4000" smtClean="0">
                <a:latin typeface="Arial" panose="020B0604020202020204" pitchFamily="34" charset="0"/>
                <a:cs typeface="Arial" panose="020B0604020202020204" pitchFamily="34" charset="0"/>
              </a:rPr>
              <a:t>Quan sát </a:t>
            </a:r>
            <a:r>
              <a:rPr lang="en-US" sz="4000" b="1" i="1" smtClean="0">
                <a:latin typeface="Arial" panose="020B0604020202020204" pitchFamily="34" charset="0"/>
                <a:cs typeface="Arial" panose="020B0604020202020204" pitchFamily="34" charset="0"/>
              </a:rPr>
              <a:t>Hình 2</a:t>
            </a:r>
            <a:r>
              <a:rPr lang="en-US" sz="4000" smtClean="0">
                <a:latin typeface="Arial" panose="020B0604020202020204" pitchFamily="34" charset="0"/>
                <a:cs typeface="Arial" panose="020B0604020202020204" pitchFamily="34" charset="0"/>
              </a:rPr>
              <a:t> và cho </a:t>
            </a:r>
            <a:r>
              <a:rPr lang="vi-VN" sz="4000" smtClean="0">
                <a:latin typeface="Arial" panose="020B0604020202020204" pitchFamily="34" charset="0"/>
                <a:cs typeface="Arial" panose="020B0604020202020204" pitchFamily="34" charset="0"/>
              </a:rPr>
              <a:t>biết </a:t>
            </a:r>
            <a:r>
              <a:rPr lang="vi-VN" sz="4000">
                <a:latin typeface="Arial" panose="020B0604020202020204" pitchFamily="34" charset="0"/>
                <a:cs typeface="Arial" panose="020B0604020202020204" pitchFamily="34" charset="0"/>
              </a:rPr>
              <a:t>cây thư mục </a:t>
            </a:r>
            <a:r>
              <a:rPr lang="vi-VN" sz="4000" b="1" i="1">
                <a:latin typeface="Arial" panose="020B0604020202020204" pitchFamily="34" charset="0"/>
                <a:cs typeface="Arial" panose="020B0604020202020204" pitchFamily="34" charset="0"/>
              </a:rPr>
              <a:t>Giải trí </a:t>
            </a:r>
            <a:r>
              <a:rPr lang="vi-VN" sz="4000">
                <a:latin typeface="Arial" panose="020B0604020202020204" pitchFamily="34" charset="0"/>
                <a:cs typeface="Arial" panose="020B0604020202020204" pitchFamily="34" charset="0"/>
              </a:rPr>
              <a:t>gồm những thư mục nào.</a:t>
            </a:r>
            <a:endParaRPr lang="en-US" sz="4000">
              <a:latin typeface="Arial" panose="020B0604020202020204" pitchFamily="34" charset="0"/>
              <a:cs typeface="Arial" panose="020B0604020202020204" pitchFamily="34" charset="0"/>
            </a:endParaRPr>
          </a:p>
        </p:txBody>
      </p:sp>
      <p:sp>
        <p:nvSpPr>
          <p:cNvPr id="17" name="TextBox 16"/>
          <p:cNvSpPr txBox="1"/>
          <p:nvPr/>
        </p:nvSpPr>
        <p:spPr>
          <a:xfrm>
            <a:off x="9760945" y="3305646"/>
            <a:ext cx="7968451" cy="5632311"/>
          </a:xfrm>
          <a:prstGeom prst="rect">
            <a:avLst/>
          </a:prstGeom>
          <a:noFill/>
        </p:spPr>
        <p:txBody>
          <a:bodyPr wrap="square" rtlCol="0">
            <a:spAutoFit/>
          </a:bodyPr>
          <a:lstStyle/>
          <a:p>
            <a:pPr marL="571500" indent="-571500" algn="just">
              <a:lnSpc>
                <a:spcPct val="150000"/>
              </a:lnSpc>
              <a:buFont typeface="Wingdings" panose="05000000000000000000" pitchFamily="2" charset="2"/>
              <a:buChar char="v"/>
            </a:pPr>
            <a:r>
              <a:rPr lang="en-US" sz="4000" b="1" smtClean="0">
                <a:solidFill>
                  <a:srgbClr val="C00000"/>
                </a:solidFill>
                <a:latin typeface="Arial" panose="020B0604020202020204" pitchFamily="34" charset="0"/>
                <a:cs typeface="Arial" panose="020B0604020202020204" pitchFamily="34" charset="0"/>
              </a:rPr>
              <a:t>Gợi ý trả lời:</a:t>
            </a:r>
          </a:p>
          <a:p>
            <a:pPr marL="571500" indent="-571500" algn="just">
              <a:lnSpc>
                <a:spcPct val="150000"/>
              </a:lnSpc>
              <a:buFont typeface="Wingdings" panose="05000000000000000000" pitchFamily="2" charset="2"/>
              <a:buChar char="§"/>
            </a:pPr>
            <a:r>
              <a:rPr lang="vi-VN" sz="4000" smtClean="0">
                <a:cs typeface="Arial" panose="020B0604020202020204" pitchFamily="34" charset="0"/>
              </a:rPr>
              <a:t>Thư </a:t>
            </a:r>
            <a:r>
              <a:rPr lang="vi-VN" sz="4000">
                <a:cs typeface="Arial" panose="020B0604020202020204" pitchFamily="34" charset="0"/>
              </a:rPr>
              <a:t>mục </a:t>
            </a:r>
            <a:r>
              <a:rPr lang="vi-VN" sz="4000" b="1">
                <a:cs typeface="Arial" panose="020B0604020202020204" pitchFamily="34" charset="0"/>
              </a:rPr>
              <a:t>Giải trí </a:t>
            </a:r>
            <a:r>
              <a:rPr lang="vi-VN" sz="4000">
                <a:cs typeface="Arial" panose="020B0604020202020204" pitchFamily="34" charset="0"/>
              </a:rPr>
              <a:t>gồm những thư mục: </a:t>
            </a:r>
            <a:r>
              <a:rPr lang="vi-VN" sz="4000" b="1">
                <a:cs typeface="Arial" panose="020B0604020202020204" pitchFamily="34" charset="0"/>
              </a:rPr>
              <a:t>Ảnh, Nhạc, Video</a:t>
            </a:r>
            <a:r>
              <a:rPr lang="vi-VN" sz="4000">
                <a:cs typeface="Arial" panose="020B0604020202020204" pitchFamily="34" charset="0"/>
              </a:rPr>
              <a:t>.</a:t>
            </a:r>
          </a:p>
          <a:p>
            <a:pPr marL="571500" indent="-571500" algn="just">
              <a:lnSpc>
                <a:spcPct val="150000"/>
              </a:lnSpc>
              <a:buFont typeface="Wingdings" panose="05000000000000000000" pitchFamily="2" charset="2"/>
              <a:buChar char="§"/>
            </a:pPr>
            <a:r>
              <a:rPr lang="vi-VN" sz="4000" smtClean="0">
                <a:cs typeface="Arial" panose="020B0604020202020204" pitchFamily="34" charset="0"/>
              </a:rPr>
              <a:t>Trong </a:t>
            </a:r>
            <a:r>
              <a:rPr lang="vi-VN" sz="4000">
                <a:cs typeface="Arial" panose="020B0604020202020204" pitchFamily="34" charset="0"/>
              </a:rPr>
              <a:t>thư mục </a:t>
            </a:r>
            <a:r>
              <a:rPr lang="vi-VN" sz="4000" b="1">
                <a:cs typeface="Arial" panose="020B0604020202020204" pitchFamily="34" charset="0"/>
              </a:rPr>
              <a:t>Ảnh</a:t>
            </a:r>
            <a:r>
              <a:rPr lang="vi-VN" sz="4000">
                <a:cs typeface="Arial" panose="020B0604020202020204" pitchFamily="34" charset="0"/>
              </a:rPr>
              <a:t> gồm các thư mục con: </a:t>
            </a:r>
            <a:r>
              <a:rPr lang="vi-VN" sz="4000" b="1">
                <a:cs typeface="Arial" panose="020B0604020202020204" pitchFamily="34" charset="0"/>
              </a:rPr>
              <a:t>Động vật, Hoa, Phong cảnh. </a:t>
            </a:r>
          </a:p>
        </p:txBody>
      </p:sp>
    </p:spTree>
    <p:extLst>
      <p:ext uri="{BB962C8B-B14F-4D97-AF65-F5344CB8AC3E}">
        <p14:creationId xmlns:p14="http://schemas.microsoft.com/office/powerpoint/2010/main" val="3905240698"/>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p:bldP spid="1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grpSp>
        <p:nvGrpSpPr>
          <p:cNvPr id="3" name="Group 3"/>
          <p:cNvGrpSpPr/>
          <p:nvPr/>
        </p:nvGrpSpPr>
        <p:grpSpPr>
          <a:xfrm>
            <a:off x="0" y="9258300"/>
            <a:ext cx="18288000" cy="1028700"/>
            <a:chOff x="0" y="0"/>
            <a:chExt cx="118717047" cy="6677834"/>
          </a:xfrm>
        </p:grpSpPr>
        <p:sp>
          <p:nvSpPr>
            <p:cNvPr id="4" name="Freeform 4"/>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BDA9A0"/>
            </a:solidFill>
          </p:spPr>
        </p:sp>
        <p:sp>
          <p:nvSpPr>
            <p:cNvPr id="5" name="Freeform 5"/>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004629" y="9597390"/>
            <a:ext cx="385516" cy="34696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128434" y="9597390"/>
            <a:ext cx="457284" cy="346964"/>
          </a:xfrm>
          <a:prstGeom prst="rect">
            <a:avLst/>
          </a:prstGeom>
        </p:spPr>
      </p:pic>
      <p:grpSp>
        <p:nvGrpSpPr>
          <p:cNvPr id="8" name="Group 8"/>
          <p:cNvGrpSpPr/>
          <p:nvPr/>
        </p:nvGrpSpPr>
        <p:grpSpPr>
          <a:xfrm>
            <a:off x="0" y="0"/>
            <a:ext cx="18288000" cy="1028700"/>
            <a:chOff x="0" y="0"/>
            <a:chExt cx="118717047" cy="6677834"/>
          </a:xfrm>
        </p:grpSpPr>
        <p:sp>
          <p:nvSpPr>
            <p:cNvPr id="9" name="Freeform 9"/>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A6B3A7"/>
            </a:solidFill>
          </p:spPr>
        </p:sp>
        <p:sp>
          <p:nvSpPr>
            <p:cNvPr id="10" name="Freeform 10"/>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739432" y="425847"/>
            <a:ext cx="885028" cy="177006"/>
          </a:xfrm>
          <a:prstGeom prst="rect">
            <a:avLst/>
          </a:prstGeom>
        </p:spPr>
      </p:pic>
      <p:sp>
        <p:nvSpPr>
          <p:cNvPr id="18" name="TextBox 18"/>
          <p:cNvSpPr txBox="1"/>
          <p:nvPr/>
        </p:nvSpPr>
        <p:spPr>
          <a:xfrm>
            <a:off x="594385"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File</a:t>
            </a:r>
          </a:p>
        </p:txBody>
      </p:sp>
      <p:sp>
        <p:nvSpPr>
          <p:cNvPr id="19" name="TextBox 19"/>
          <p:cNvSpPr txBox="1"/>
          <p:nvPr/>
        </p:nvSpPr>
        <p:spPr>
          <a:xfrm>
            <a:off x="2047084"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Edit</a:t>
            </a:r>
          </a:p>
        </p:txBody>
      </p:sp>
      <p:sp>
        <p:nvSpPr>
          <p:cNvPr id="20" name="TextBox 20"/>
          <p:cNvSpPr txBox="1"/>
          <p:nvPr/>
        </p:nvSpPr>
        <p:spPr>
          <a:xfrm>
            <a:off x="3499783"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View</a:t>
            </a:r>
          </a:p>
        </p:txBody>
      </p:sp>
      <p:sp>
        <p:nvSpPr>
          <p:cNvPr id="12" name="TextBox 11"/>
          <p:cNvSpPr txBox="1"/>
          <p:nvPr/>
        </p:nvSpPr>
        <p:spPr>
          <a:xfrm>
            <a:off x="-2" y="1100496"/>
            <a:ext cx="18276849"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VẬN DỤNG </a:t>
            </a:r>
            <a:endParaRPr lang="en-US" sz="6000" b="1">
              <a:latin typeface="Arial" panose="020B0604020202020204" pitchFamily="34" charset="0"/>
              <a:cs typeface="Arial" panose="020B0604020202020204" pitchFamily="34" charset="0"/>
            </a:endParaRPr>
          </a:p>
        </p:txBody>
      </p:sp>
      <p:sp>
        <p:nvSpPr>
          <p:cNvPr id="14" name="Pentagon 13"/>
          <p:cNvSpPr/>
          <p:nvPr/>
        </p:nvSpPr>
        <p:spPr>
          <a:xfrm>
            <a:off x="-11155" y="2018020"/>
            <a:ext cx="4484649" cy="990600"/>
          </a:xfrm>
          <a:prstGeom prst="homePlat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Thảo luận nhóm </a:t>
            </a:r>
            <a:endParaRPr lang="en-US" sz="4000" b="1">
              <a:solidFill>
                <a:schemeClr val="tx1"/>
              </a:solidFill>
              <a:latin typeface="Arial" panose="020B0604020202020204" pitchFamily="34" charset="0"/>
              <a:cs typeface="Arial" panose="020B0604020202020204" pitchFamily="34" charset="0"/>
            </a:endParaRPr>
          </a:p>
        </p:txBody>
      </p:sp>
      <p:sp>
        <p:nvSpPr>
          <p:cNvPr id="16" name="TextBox 15"/>
          <p:cNvSpPr txBox="1"/>
          <p:nvPr/>
        </p:nvSpPr>
        <p:spPr>
          <a:xfrm>
            <a:off x="636385" y="3046720"/>
            <a:ext cx="16622755" cy="1824923"/>
          </a:xfrm>
          <a:prstGeom prst="rect">
            <a:avLst/>
          </a:prstGeom>
          <a:noFill/>
        </p:spPr>
        <p:txBody>
          <a:bodyPr wrap="square" rtlCol="0">
            <a:spAutoFit/>
          </a:bodyPr>
          <a:lstStyle/>
          <a:p>
            <a:pPr marL="742950" indent="-742950">
              <a:lnSpc>
                <a:spcPct val="150000"/>
              </a:lnSpc>
              <a:buFont typeface="Wingdings" panose="05000000000000000000" pitchFamily="2" charset="2"/>
              <a:buChar char="Ø"/>
            </a:pPr>
            <a:r>
              <a:rPr lang="en-US" sz="4000" smtClean="0">
                <a:latin typeface="Arial" panose="020B0604020202020204" pitchFamily="34" charset="0"/>
                <a:cs typeface="Arial" panose="020B0604020202020204" pitchFamily="34" charset="0"/>
              </a:rPr>
              <a:t>Các em thảo luận và đưa ra cách phân sắp xếp và phân loại cho tình huống sau: </a:t>
            </a:r>
            <a:endParaRPr lang="en-US" sz="4000">
              <a:latin typeface="Arial" panose="020B0604020202020204" pitchFamily="34" charset="0"/>
              <a:cs typeface="Arial" panose="020B0604020202020204" pitchFamily="34" charset="0"/>
            </a:endParaRPr>
          </a:p>
        </p:txBody>
      </p:sp>
      <p:sp>
        <p:nvSpPr>
          <p:cNvPr id="21" name="Rounded Rectangle 20"/>
          <p:cNvSpPr/>
          <p:nvPr/>
        </p:nvSpPr>
        <p:spPr>
          <a:xfrm>
            <a:off x="1073347" y="5246669"/>
            <a:ext cx="15748832" cy="3384153"/>
          </a:xfrm>
          <a:prstGeom prst="roundRect">
            <a:avLst/>
          </a:prstGeom>
          <a:solidFill>
            <a:schemeClr val="accent6">
              <a:lumMod val="40000"/>
              <a:lumOff val="60000"/>
            </a:schemeClr>
          </a:solidFill>
          <a:ln w="3810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500">
                <a:solidFill>
                  <a:schemeClr val="tx1"/>
                </a:solidFill>
              </a:rPr>
              <a:t>Bạn Tí có rất nhiều ảnh về các loại động vật khác nhau như: gấu, hổ, báo, đại bàng, cá sấu, cá heo, chim ưng, cú mèo, cá voi, chó, mèo,… Em hãy giúp bạn Tí vẽ cây thư mục theo dạng dọc để sắp xếp phân loại ảnh các động vật đó.</a:t>
            </a:r>
            <a:endParaRPr lang="en-US" sz="3500">
              <a:solidFill>
                <a:schemeClr val="tx1"/>
              </a:solidFill>
            </a:endParaRPr>
          </a:p>
        </p:txBody>
      </p:sp>
    </p:spTree>
    <p:extLst>
      <p:ext uri="{BB962C8B-B14F-4D97-AF65-F5344CB8AC3E}">
        <p14:creationId xmlns:p14="http://schemas.microsoft.com/office/powerpoint/2010/main" val="67688645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barn(inVertical)">
                                      <p:cBhvr>
                                        <p:cTn id="20" dur="500"/>
                                        <p:tgtEl>
                                          <p:spTgt spid="1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6" grpId="0"/>
      <p:bldP spid="2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grpSp>
        <p:nvGrpSpPr>
          <p:cNvPr id="3" name="Group 3"/>
          <p:cNvGrpSpPr/>
          <p:nvPr/>
        </p:nvGrpSpPr>
        <p:grpSpPr>
          <a:xfrm>
            <a:off x="0" y="9258300"/>
            <a:ext cx="18288000" cy="1028700"/>
            <a:chOff x="0" y="0"/>
            <a:chExt cx="118717047" cy="6677834"/>
          </a:xfrm>
        </p:grpSpPr>
        <p:sp>
          <p:nvSpPr>
            <p:cNvPr id="4" name="Freeform 4"/>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BDA9A0"/>
            </a:solidFill>
          </p:spPr>
        </p:sp>
        <p:sp>
          <p:nvSpPr>
            <p:cNvPr id="5" name="Freeform 5"/>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004629" y="9597390"/>
            <a:ext cx="385516" cy="34696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128434" y="9597390"/>
            <a:ext cx="457284" cy="346964"/>
          </a:xfrm>
          <a:prstGeom prst="rect">
            <a:avLst/>
          </a:prstGeom>
        </p:spPr>
      </p:pic>
      <p:grpSp>
        <p:nvGrpSpPr>
          <p:cNvPr id="8" name="Group 8"/>
          <p:cNvGrpSpPr/>
          <p:nvPr/>
        </p:nvGrpSpPr>
        <p:grpSpPr>
          <a:xfrm>
            <a:off x="0" y="0"/>
            <a:ext cx="18288000" cy="1028700"/>
            <a:chOff x="0" y="0"/>
            <a:chExt cx="118717047" cy="6677834"/>
          </a:xfrm>
        </p:grpSpPr>
        <p:sp>
          <p:nvSpPr>
            <p:cNvPr id="9" name="Freeform 9"/>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A6B3A7"/>
            </a:solidFill>
          </p:spPr>
        </p:sp>
        <p:sp>
          <p:nvSpPr>
            <p:cNvPr id="10" name="Freeform 10"/>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739432" y="425847"/>
            <a:ext cx="885028" cy="177006"/>
          </a:xfrm>
          <a:prstGeom prst="rect">
            <a:avLst/>
          </a:prstGeom>
        </p:spPr>
      </p:pic>
      <p:sp>
        <p:nvSpPr>
          <p:cNvPr id="18" name="TextBox 18"/>
          <p:cNvSpPr txBox="1"/>
          <p:nvPr/>
        </p:nvSpPr>
        <p:spPr>
          <a:xfrm>
            <a:off x="594385"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File</a:t>
            </a:r>
          </a:p>
        </p:txBody>
      </p:sp>
      <p:sp>
        <p:nvSpPr>
          <p:cNvPr id="19" name="TextBox 19"/>
          <p:cNvSpPr txBox="1"/>
          <p:nvPr/>
        </p:nvSpPr>
        <p:spPr>
          <a:xfrm>
            <a:off x="2047084"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Edit</a:t>
            </a:r>
          </a:p>
        </p:txBody>
      </p:sp>
      <p:sp>
        <p:nvSpPr>
          <p:cNvPr id="20" name="TextBox 20"/>
          <p:cNvSpPr txBox="1"/>
          <p:nvPr/>
        </p:nvSpPr>
        <p:spPr>
          <a:xfrm>
            <a:off x="3499783"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View</a:t>
            </a:r>
          </a:p>
        </p:txBody>
      </p:sp>
      <p:sp>
        <p:nvSpPr>
          <p:cNvPr id="12" name="TextBox 11"/>
          <p:cNvSpPr txBox="1"/>
          <p:nvPr/>
        </p:nvSpPr>
        <p:spPr>
          <a:xfrm>
            <a:off x="594385" y="1371533"/>
            <a:ext cx="17236416" cy="784830"/>
          </a:xfrm>
          <a:prstGeom prst="rect">
            <a:avLst/>
          </a:prstGeom>
          <a:noFill/>
        </p:spPr>
        <p:txBody>
          <a:bodyPr wrap="square" rtlCol="0">
            <a:spAutoFit/>
          </a:bodyPr>
          <a:lstStyle/>
          <a:p>
            <a:r>
              <a:rPr lang="en-US" sz="4500" b="1" i="1" smtClean="0">
                <a:latin typeface="Arial" panose="020B0604020202020204" pitchFamily="34" charset="0"/>
                <a:cs typeface="Arial" panose="020B0604020202020204" pitchFamily="34" charset="0"/>
              </a:rPr>
              <a:t>Các em có thể tham khảo cách sắp xếp sau:</a:t>
            </a:r>
          </a:p>
        </p:txBody>
      </p:sp>
      <p:sp>
        <p:nvSpPr>
          <p:cNvPr id="15" name="Rounded Rectangle 14"/>
          <p:cNvSpPr/>
          <p:nvPr/>
        </p:nvSpPr>
        <p:spPr>
          <a:xfrm>
            <a:off x="7200899" y="2360725"/>
            <a:ext cx="3886200" cy="978016"/>
          </a:xfrm>
          <a:prstGeom prst="roundRect">
            <a:avLst/>
          </a:prstGeom>
          <a:solidFill>
            <a:srgbClr val="FFFF66"/>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smtClean="0">
                <a:solidFill>
                  <a:schemeClr val="tx1"/>
                </a:solidFill>
                <a:latin typeface="Arial" panose="020B0604020202020204" pitchFamily="34" charset="0"/>
                <a:cs typeface="Arial" panose="020B0604020202020204" pitchFamily="34" charset="0"/>
              </a:rPr>
              <a:t>ĐỘNG VẬT </a:t>
            </a:r>
            <a:endParaRPr lang="en-US" sz="4000" b="1">
              <a:solidFill>
                <a:schemeClr val="tx1"/>
              </a:solidFill>
              <a:latin typeface="Arial" panose="020B0604020202020204" pitchFamily="34" charset="0"/>
              <a:cs typeface="Arial" panose="020B0604020202020204" pitchFamily="34" charset="0"/>
            </a:endParaRPr>
          </a:p>
        </p:txBody>
      </p:sp>
      <p:sp>
        <p:nvSpPr>
          <p:cNvPr id="22" name="Rounded Rectangle 21"/>
          <p:cNvSpPr/>
          <p:nvPr/>
        </p:nvSpPr>
        <p:spPr>
          <a:xfrm>
            <a:off x="1744899" y="4117143"/>
            <a:ext cx="3509768" cy="1487797"/>
          </a:xfrm>
          <a:prstGeom prst="roundRect">
            <a:avLst/>
          </a:prstGeom>
          <a:solidFill>
            <a:schemeClr val="accent1">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b="1" smtClean="0">
                <a:solidFill>
                  <a:schemeClr val="tx1"/>
                </a:solidFill>
                <a:latin typeface="Arial" panose="020B0604020202020204" pitchFamily="34" charset="0"/>
                <a:cs typeface="Arial" panose="020B0604020202020204" pitchFamily="34" charset="0"/>
              </a:rPr>
              <a:t>ĐỘNG VẬT TRÊN CẠN</a:t>
            </a:r>
            <a:endParaRPr lang="en-US" sz="3500" b="1">
              <a:solidFill>
                <a:schemeClr val="tx1"/>
              </a:solidFill>
              <a:latin typeface="Arial" panose="020B0604020202020204" pitchFamily="34" charset="0"/>
              <a:cs typeface="Arial" panose="020B0604020202020204" pitchFamily="34" charset="0"/>
            </a:endParaRPr>
          </a:p>
        </p:txBody>
      </p:sp>
      <p:sp>
        <p:nvSpPr>
          <p:cNvPr id="23" name="Rounded Rectangle 22"/>
          <p:cNvSpPr/>
          <p:nvPr/>
        </p:nvSpPr>
        <p:spPr>
          <a:xfrm>
            <a:off x="7424471" y="4210922"/>
            <a:ext cx="3509768" cy="1487797"/>
          </a:xfrm>
          <a:prstGeom prst="roundRect">
            <a:avLst/>
          </a:prstGeom>
          <a:solidFill>
            <a:schemeClr val="accent1">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b="1" smtClean="0">
                <a:solidFill>
                  <a:schemeClr val="tx1"/>
                </a:solidFill>
                <a:latin typeface="Arial" panose="020B0604020202020204" pitchFamily="34" charset="0"/>
                <a:cs typeface="Arial" panose="020B0604020202020204" pitchFamily="34" charset="0"/>
              </a:rPr>
              <a:t>ĐỘNG VẬT TRÊN TRỜI </a:t>
            </a:r>
            <a:endParaRPr lang="en-US" sz="3500" b="1">
              <a:solidFill>
                <a:schemeClr val="tx1"/>
              </a:solidFill>
              <a:latin typeface="Arial" panose="020B0604020202020204" pitchFamily="34" charset="0"/>
              <a:cs typeface="Arial" panose="020B0604020202020204" pitchFamily="34" charset="0"/>
            </a:endParaRPr>
          </a:p>
        </p:txBody>
      </p:sp>
      <p:sp>
        <p:nvSpPr>
          <p:cNvPr id="24" name="Rounded Rectangle 23"/>
          <p:cNvSpPr/>
          <p:nvPr/>
        </p:nvSpPr>
        <p:spPr>
          <a:xfrm>
            <a:off x="12730934" y="4263324"/>
            <a:ext cx="3509768" cy="1487797"/>
          </a:xfrm>
          <a:prstGeom prst="roundRect">
            <a:avLst/>
          </a:prstGeom>
          <a:solidFill>
            <a:schemeClr val="accent1">
              <a:lumMod val="40000"/>
              <a:lumOff val="60000"/>
            </a:schemeClr>
          </a:solidFill>
          <a:ln w="38100">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b="1" smtClean="0">
                <a:solidFill>
                  <a:schemeClr val="tx1"/>
                </a:solidFill>
                <a:latin typeface="Arial" panose="020B0604020202020204" pitchFamily="34" charset="0"/>
                <a:cs typeface="Arial" panose="020B0604020202020204" pitchFamily="34" charset="0"/>
              </a:rPr>
              <a:t>ĐỘNG VẬT DƯỚI NƯỚC</a:t>
            </a:r>
            <a:endParaRPr lang="en-US" sz="3500" b="1">
              <a:solidFill>
                <a:schemeClr val="tx1"/>
              </a:solidFill>
              <a:latin typeface="Arial" panose="020B0604020202020204" pitchFamily="34" charset="0"/>
              <a:cs typeface="Arial" panose="020B0604020202020204" pitchFamily="34" charset="0"/>
            </a:endParaRPr>
          </a:p>
        </p:txBody>
      </p:sp>
      <p:sp>
        <p:nvSpPr>
          <p:cNvPr id="25" name="Rounded Rectangle 24"/>
          <p:cNvSpPr/>
          <p:nvPr/>
        </p:nvSpPr>
        <p:spPr>
          <a:xfrm>
            <a:off x="1630323" y="6798750"/>
            <a:ext cx="3738920" cy="1977974"/>
          </a:xfrm>
          <a:prstGeom prst="roundRect">
            <a:avLst/>
          </a:prstGeom>
          <a:solidFill>
            <a:schemeClr val="accent2">
              <a:lumMod val="40000"/>
              <a:lumOff val="60000"/>
            </a:schemeClr>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gấu, hổ, báo, chó, mèo </a:t>
            </a:r>
            <a:endParaRPr lang="en-US" sz="3500">
              <a:solidFill>
                <a:schemeClr val="tx1"/>
              </a:solidFill>
              <a:latin typeface="Arial" panose="020B0604020202020204" pitchFamily="34" charset="0"/>
              <a:cs typeface="Arial" panose="020B0604020202020204" pitchFamily="34" charset="0"/>
            </a:endParaRPr>
          </a:p>
        </p:txBody>
      </p:sp>
      <p:sp>
        <p:nvSpPr>
          <p:cNvPr id="26" name="Rounded Rectangle 25"/>
          <p:cNvSpPr/>
          <p:nvPr/>
        </p:nvSpPr>
        <p:spPr>
          <a:xfrm>
            <a:off x="7363419" y="6836472"/>
            <a:ext cx="3738920" cy="1977974"/>
          </a:xfrm>
          <a:prstGeom prst="roundRect">
            <a:avLst/>
          </a:prstGeom>
          <a:solidFill>
            <a:schemeClr val="accent2">
              <a:lumMod val="40000"/>
              <a:lumOff val="60000"/>
            </a:schemeClr>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đại bàng, chim ưng, cú mèo</a:t>
            </a:r>
            <a:endParaRPr lang="en-US" sz="3500">
              <a:solidFill>
                <a:schemeClr val="tx1"/>
              </a:solidFill>
              <a:latin typeface="Arial" panose="020B0604020202020204" pitchFamily="34" charset="0"/>
              <a:cs typeface="Arial" panose="020B0604020202020204" pitchFamily="34" charset="0"/>
            </a:endParaRPr>
          </a:p>
        </p:txBody>
      </p:sp>
      <p:sp>
        <p:nvSpPr>
          <p:cNvPr id="27" name="Rounded Rectangle 26"/>
          <p:cNvSpPr/>
          <p:nvPr/>
        </p:nvSpPr>
        <p:spPr>
          <a:xfrm>
            <a:off x="12716258" y="6878514"/>
            <a:ext cx="3738920" cy="1977974"/>
          </a:xfrm>
          <a:prstGeom prst="roundRect">
            <a:avLst/>
          </a:prstGeom>
          <a:solidFill>
            <a:schemeClr val="accent2">
              <a:lumMod val="40000"/>
              <a:lumOff val="60000"/>
            </a:schemeClr>
          </a:solidFill>
          <a:ln w="3810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500" smtClean="0">
                <a:solidFill>
                  <a:schemeClr val="tx1"/>
                </a:solidFill>
                <a:latin typeface="Arial" panose="020B0604020202020204" pitchFamily="34" charset="0"/>
                <a:cs typeface="Arial" panose="020B0604020202020204" pitchFamily="34" charset="0"/>
              </a:rPr>
              <a:t>cá sấu, cá voi, cá heo </a:t>
            </a:r>
            <a:endParaRPr lang="en-US" sz="3500">
              <a:solidFill>
                <a:schemeClr val="tx1"/>
              </a:solidFill>
              <a:latin typeface="Arial" panose="020B0604020202020204" pitchFamily="34" charset="0"/>
              <a:cs typeface="Arial" panose="020B0604020202020204" pitchFamily="34" charset="0"/>
            </a:endParaRPr>
          </a:p>
        </p:txBody>
      </p:sp>
      <p:cxnSp>
        <p:nvCxnSpPr>
          <p:cNvPr id="28" name="Straight Arrow Connector 27"/>
          <p:cNvCxnSpPr>
            <a:stCxn id="15" idx="2"/>
            <a:endCxn id="22" idx="0"/>
          </p:cNvCxnSpPr>
          <p:nvPr/>
        </p:nvCxnSpPr>
        <p:spPr>
          <a:xfrm flipH="1">
            <a:off x="3499783" y="3338741"/>
            <a:ext cx="5644216" cy="778402"/>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a:off x="9143999" y="3349892"/>
            <a:ext cx="0" cy="7992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5" idx="2"/>
            <a:endCxn id="24" idx="0"/>
          </p:cNvCxnSpPr>
          <p:nvPr/>
        </p:nvCxnSpPr>
        <p:spPr>
          <a:xfrm>
            <a:off x="9143999" y="3338741"/>
            <a:ext cx="5341819" cy="924583"/>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p:cNvCxnSpPr/>
          <p:nvPr/>
        </p:nvCxnSpPr>
        <p:spPr>
          <a:xfrm flipH="1">
            <a:off x="3484570" y="5679726"/>
            <a:ext cx="15213" cy="10888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9104649" y="5733052"/>
            <a:ext cx="15213" cy="10888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flipH="1">
            <a:off x="14761551" y="5789635"/>
            <a:ext cx="15213" cy="1088879"/>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892409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barn(inVertical)">
                                      <p:cBhvr>
                                        <p:cTn id="15" dur="500"/>
                                        <p:tgtEl>
                                          <p:spTgt spid="22"/>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barn(inVertical)">
                                      <p:cBhvr>
                                        <p:cTn id="18" dur="500"/>
                                        <p:tgtEl>
                                          <p:spTgt spid="23"/>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arn(inVertical)">
                                      <p:cBhvr>
                                        <p:cTn id="21" dur="500"/>
                                        <p:tgtEl>
                                          <p:spTgt spid="24"/>
                                        </p:tgtEl>
                                      </p:cBhvr>
                                    </p:animEffect>
                                  </p:childTnLst>
                                </p:cTn>
                              </p:par>
                              <p:par>
                                <p:cTn id="22" presetID="16" presetClass="entr" presetSubtype="21" fill="hold" nodeType="with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barn(inVertical)">
                                      <p:cBhvr>
                                        <p:cTn id="24" dur="500"/>
                                        <p:tgtEl>
                                          <p:spTgt spid="28"/>
                                        </p:tgtEl>
                                      </p:cBhvr>
                                    </p:animEffect>
                                  </p:childTnLst>
                                </p:cTn>
                              </p:par>
                              <p:par>
                                <p:cTn id="25" presetID="16" presetClass="entr" presetSubtype="21" fill="hold"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barn(inVertical)">
                                      <p:cBhvr>
                                        <p:cTn id="27" dur="500"/>
                                        <p:tgtEl>
                                          <p:spTgt spid="29"/>
                                        </p:tgtEl>
                                      </p:cBhvr>
                                    </p:animEffect>
                                  </p:childTnLst>
                                </p:cTn>
                              </p:par>
                              <p:par>
                                <p:cTn id="28" presetID="16" presetClass="entr" presetSubtype="21" fill="hold" nodeType="withEffect">
                                  <p:stCondLst>
                                    <p:cond delay="0"/>
                                  </p:stCondLst>
                                  <p:childTnLst>
                                    <p:set>
                                      <p:cBhvr>
                                        <p:cTn id="29" dur="1" fill="hold">
                                          <p:stCondLst>
                                            <p:cond delay="0"/>
                                          </p:stCondLst>
                                        </p:cTn>
                                        <p:tgtEl>
                                          <p:spTgt spid="33"/>
                                        </p:tgtEl>
                                        <p:attrNameLst>
                                          <p:attrName>style.visibility</p:attrName>
                                        </p:attrNameLst>
                                      </p:cBhvr>
                                      <p:to>
                                        <p:strVal val="visible"/>
                                      </p:to>
                                    </p:set>
                                    <p:animEffect transition="in" filter="barn(inVertical)">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barn(inVertical)">
                                      <p:cBhvr>
                                        <p:cTn id="35" dur="500"/>
                                        <p:tgtEl>
                                          <p:spTgt spid="25"/>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barn(inVertical)">
                                      <p:cBhvr>
                                        <p:cTn id="38" dur="500"/>
                                        <p:tgtEl>
                                          <p:spTgt spid="26"/>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par>
                                <p:cTn id="42" presetID="16" presetClass="entr" presetSubtype="21" fill="hold" nodeType="with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barn(inVertical)">
                                      <p:cBhvr>
                                        <p:cTn id="44" dur="500"/>
                                        <p:tgtEl>
                                          <p:spTgt spid="38"/>
                                        </p:tgtEl>
                                      </p:cBhvr>
                                    </p:animEffect>
                                  </p:childTnLst>
                                </p:cTn>
                              </p:par>
                              <p:par>
                                <p:cTn id="45" presetID="16" presetClass="entr" presetSubtype="21" fill="hold" nodeType="with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barn(inVertical)">
                                      <p:cBhvr>
                                        <p:cTn id="47" dur="500"/>
                                        <p:tgtEl>
                                          <p:spTgt spid="41"/>
                                        </p:tgtEl>
                                      </p:cBhvr>
                                    </p:animEffect>
                                  </p:childTnLst>
                                </p:cTn>
                              </p:par>
                              <p:par>
                                <p:cTn id="48" presetID="16" presetClass="entr" presetSubtype="21" fill="hold" nodeType="with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barn(inVertical)">
                                      <p:cBhvr>
                                        <p:cTn id="5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5" grpId="0" animBg="1"/>
      <p:bldP spid="22" grpId="0" animBg="1"/>
      <p:bldP spid="23" grpId="0" animBg="1"/>
      <p:bldP spid="24" grpId="0" animBg="1"/>
      <p:bldP spid="25" grpId="0" animBg="1"/>
      <p:bldP spid="26" grpId="0" animBg="1"/>
      <p:bldP spid="2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grpSp>
        <p:nvGrpSpPr>
          <p:cNvPr id="3" name="Group 3"/>
          <p:cNvGrpSpPr/>
          <p:nvPr/>
        </p:nvGrpSpPr>
        <p:grpSpPr>
          <a:xfrm>
            <a:off x="0" y="9258300"/>
            <a:ext cx="18288000" cy="1028700"/>
            <a:chOff x="0" y="0"/>
            <a:chExt cx="118717047" cy="6677834"/>
          </a:xfrm>
        </p:grpSpPr>
        <p:sp>
          <p:nvSpPr>
            <p:cNvPr id="4" name="Freeform 4"/>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BDA9A0"/>
            </a:solidFill>
          </p:spPr>
        </p:sp>
        <p:sp>
          <p:nvSpPr>
            <p:cNvPr id="5" name="Freeform 5"/>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004629" y="9597390"/>
            <a:ext cx="385516" cy="34696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128434" y="9597390"/>
            <a:ext cx="457284" cy="346964"/>
          </a:xfrm>
          <a:prstGeom prst="rect">
            <a:avLst/>
          </a:prstGeom>
        </p:spPr>
      </p:pic>
      <p:grpSp>
        <p:nvGrpSpPr>
          <p:cNvPr id="8" name="Group 8"/>
          <p:cNvGrpSpPr/>
          <p:nvPr/>
        </p:nvGrpSpPr>
        <p:grpSpPr>
          <a:xfrm>
            <a:off x="0" y="0"/>
            <a:ext cx="18288000" cy="1028700"/>
            <a:chOff x="0" y="0"/>
            <a:chExt cx="118717047" cy="6677834"/>
          </a:xfrm>
        </p:grpSpPr>
        <p:sp>
          <p:nvSpPr>
            <p:cNvPr id="9" name="Freeform 9"/>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A6B3A7"/>
            </a:solidFill>
          </p:spPr>
        </p:sp>
        <p:sp>
          <p:nvSpPr>
            <p:cNvPr id="10" name="Freeform 10"/>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739432" y="425847"/>
            <a:ext cx="885028" cy="177006"/>
          </a:xfrm>
          <a:prstGeom prst="rect">
            <a:avLst/>
          </a:prstGeom>
        </p:spPr>
      </p:pic>
      <p:sp>
        <p:nvSpPr>
          <p:cNvPr id="18" name="TextBox 18"/>
          <p:cNvSpPr txBox="1"/>
          <p:nvPr/>
        </p:nvSpPr>
        <p:spPr>
          <a:xfrm>
            <a:off x="594385"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File</a:t>
            </a:r>
          </a:p>
        </p:txBody>
      </p:sp>
      <p:sp>
        <p:nvSpPr>
          <p:cNvPr id="19" name="TextBox 19"/>
          <p:cNvSpPr txBox="1"/>
          <p:nvPr/>
        </p:nvSpPr>
        <p:spPr>
          <a:xfrm>
            <a:off x="2047084"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Edit</a:t>
            </a:r>
          </a:p>
        </p:txBody>
      </p:sp>
      <p:sp>
        <p:nvSpPr>
          <p:cNvPr id="20" name="TextBox 20"/>
          <p:cNvSpPr txBox="1"/>
          <p:nvPr/>
        </p:nvSpPr>
        <p:spPr>
          <a:xfrm>
            <a:off x="3499783"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View</a:t>
            </a:r>
          </a:p>
        </p:txBody>
      </p:sp>
      <p:sp>
        <p:nvSpPr>
          <p:cNvPr id="13" name="TextBox 12"/>
          <p:cNvSpPr txBox="1"/>
          <p:nvPr/>
        </p:nvSpPr>
        <p:spPr>
          <a:xfrm>
            <a:off x="0" y="1342947"/>
            <a:ext cx="18276847" cy="938719"/>
          </a:xfrm>
          <a:prstGeom prst="rect">
            <a:avLst/>
          </a:prstGeom>
          <a:solidFill>
            <a:schemeClr val="tx2">
              <a:lumMod val="20000"/>
              <a:lumOff val="80000"/>
            </a:schemeClr>
          </a:solidFill>
          <a:ln>
            <a:solidFill>
              <a:schemeClr val="accent1">
                <a:lumMod val="20000"/>
                <a:lumOff val="80000"/>
              </a:schemeClr>
            </a:solidFill>
          </a:ln>
        </p:spPr>
        <p:txBody>
          <a:bodyPr wrap="square" rtlCol="0">
            <a:spAutoFit/>
          </a:bodyPr>
          <a:lstStyle/>
          <a:p>
            <a:pPr algn="ctr"/>
            <a:r>
              <a:rPr lang="en-US" sz="5500" b="1" smtClean="0">
                <a:latin typeface="Arial" panose="020B0604020202020204" pitchFamily="34" charset="0"/>
                <a:cs typeface="Arial" panose="020B0604020202020204" pitchFamily="34" charset="0"/>
              </a:rPr>
              <a:t>ĐỌC MỤC GHI NHỚ</a:t>
            </a:r>
            <a:endParaRPr lang="en-US" sz="5500" b="1">
              <a:latin typeface="Arial" panose="020B0604020202020204" pitchFamily="34" charset="0"/>
              <a:cs typeface="Arial" panose="020B0604020202020204" pitchFamily="34" charset="0"/>
            </a:endParaRPr>
          </a:p>
        </p:txBody>
      </p:sp>
      <p:sp>
        <p:nvSpPr>
          <p:cNvPr id="16" name="Cloud 15"/>
          <p:cNvSpPr/>
          <p:nvPr/>
        </p:nvSpPr>
        <p:spPr>
          <a:xfrm>
            <a:off x="1855923" y="2806745"/>
            <a:ext cx="14554200" cy="4698910"/>
          </a:xfrm>
          <a:prstGeom prst="cloud">
            <a:avLst/>
          </a:prstGeom>
          <a:solidFill>
            <a:schemeClr val="accent6">
              <a:lumMod val="40000"/>
              <a:lumOff val="60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500" smtClean="0">
                <a:solidFill>
                  <a:schemeClr val="tx1"/>
                </a:solidFill>
                <a:latin typeface="Arial" panose="020B0604020202020204" pitchFamily="34" charset="0"/>
                <a:cs typeface="Arial" panose="020B0604020202020204" pitchFamily="34" charset="0"/>
              </a:rPr>
              <a:t>Cấu trúc cây của một thư mục cho biết nó chứa những tệp nào, những thư mục nào. </a:t>
            </a:r>
            <a:endParaRPr lang="en-US" sz="4500">
              <a:solidFill>
                <a:schemeClr val="tx1"/>
              </a:solidFill>
              <a:latin typeface="Arial" panose="020B0604020202020204" pitchFamily="34" charset="0"/>
              <a:cs typeface="Arial" panose="020B0604020202020204" pitchFamily="34" charset="0"/>
            </a:endParaRPr>
          </a:p>
        </p:txBody>
      </p:sp>
      <p:pic>
        <p:nvPicPr>
          <p:cNvPr id="32" name="Picture 6"/>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4318162" y="7488927"/>
            <a:ext cx="9651674" cy="2786921"/>
          </a:xfrm>
          <a:prstGeom prst="rect">
            <a:avLst/>
          </a:prstGeom>
        </p:spPr>
      </p:pic>
    </p:spTree>
    <p:extLst>
      <p:ext uri="{BB962C8B-B14F-4D97-AF65-F5344CB8AC3E}">
        <p14:creationId xmlns:p14="http://schemas.microsoft.com/office/powerpoint/2010/main" val="1496989272"/>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grpSp>
        <p:nvGrpSpPr>
          <p:cNvPr id="3" name="Group 3"/>
          <p:cNvGrpSpPr/>
          <p:nvPr/>
        </p:nvGrpSpPr>
        <p:grpSpPr>
          <a:xfrm>
            <a:off x="0" y="9258300"/>
            <a:ext cx="18288000" cy="1028700"/>
            <a:chOff x="0" y="0"/>
            <a:chExt cx="118717047" cy="6677834"/>
          </a:xfrm>
        </p:grpSpPr>
        <p:sp>
          <p:nvSpPr>
            <p:cNvPr id="4" name="Freeform 4"/>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BDA9A0"/>
            </a:solidFill>
          </p:spPr>
        </p:sp>
        <p:sp>
          <p:nvSpPr>
            <p:cNvPr id="5" name="Freeform 5"/>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004629" y="9597390"/>
            <a:ext cx="385516" cy="34696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128434" y="9597390"/>
            <a:ext cx="457284" cy="346964"/>
          </a:xfrm>
          <a:prstGeom prst="rect">
            <a:avLst/>
          </a:prstGeom>
        </p:spPr>
      </p:pic>
      <p:grpSp>
        <p:nvGrpSpPr>
          <p:cNvPr id="8" name="Group 8"/>
          <p:cNvGrpSpPr/>
          <p:nvPr/>
        </p:nvGrpSpPr>
        <p:grpSpPr>
          <a:xfrm>
            <a:off x="0" y="0"/>
            <a:ext cx="18288000" cy="1028700"/>
            <a:chOff x="0" y="0"/>
            <a:chExt cx="118717047" cy="6677834"/>
          </a:xfrm>
        </p:grpSpPr>
        <p:sp>
          <p:nvSpPr>
            <p:cNvPr id="9" name="Freeform 9"/>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A6B3A7"/>
            </a:solidFill>
          </p:spPr>
        </p:sp>
        <p:sp>
          <p:nvSpPr>
            <p:cNvPr id="10" name="Freeform 10"/>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739432" y="425847"/>
            <a:ext cx="885028" cy="177006"/>
          </a:xfrm>
          <a:prstGeom prst="rect">
            <a:avLst/>
          </a:prstGeom>
        </p:spPr>
      </p:pic>
      <p:sp>
        <p:nvSpPr>
          <p:cNvPr id="16" name="TextBox 16"/>
          <p:cNvSpPr txBox="1"/>
          <p:nvPr/>
        </p:nvSpPr>
        <p:spPr>
          <a:xfrm>
            <a:off x="11151" y="1535890"/>
            <a:ext cx="11211216" cy="1154162"/>
          </a:xfrm>
          <a:prstGeom prst="rect">
            <a:avLst/>
          </a:prstGeom>
        </p:spPr>
        <p:txBody>
          <a:bodyPr wrap="square" lIns="0" tIns="0" rIns="0" bIns="0" rtlCol="0" anchor="t">
            <a:spAutoFit/>
          </a:bodyPr>
          <a:lstStyle/>
          <a:p>
            <a:pPr algn="ctr">
              <a:lnSpc>
                <a:spcPts val="8999"/>
              </a:lnSpc>
            </a:pPr>
            <a:r>
              <a:rPr lang="en-US" sz="6000" b="1" smtClean="0">
                <a:latin typeface="Arial" panose="020B0604020202020204" pitchFamily="34" charset="0"/>
                <a:cs typeface="Arial" panose="020B0604020202020204" pitchFamily="34" charset="0"/>
              </a:rPr>
              <a:t>HƯỚNG DẪN VỀ NHÀ </a:t>
            </a:r>
            <a:endParaRPr lang="en-US" sz="6000" b="1">
              <a:latin typeface="Arial" panose="020B0604020202020204" pitchFamily="34" charset="0"/>
              <a:cs typeface="Arial" panose="020B0604020202020204" pitchFamily="34" charset="0"/>
            </a:endParaRPr>
          </a:p>
        </p:txBody>
      </p:sp>
      <p:sp>
        <p:nvSpPr>
          <p:cNvPr id="18" name="TextBox 18"/>
          <p:cNvSpPr txBox="1"/>
          <p:nvPr/>
        </p:nvSpPr>
        <p:spPr>
          <a:xfrm>
            <a:off x="594385"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File</a:t>
            </a:r>
          </a:p>
        </p:txBody>
      </p:sp>
      <p:sp>
        <p:nvSpPr>
          <p:cNvPr id="19" name="TextBox 19"/>
          <p:cNvSpPr txBox="1"/>
          <p:nvPr/>
        </p:nvSpPr>
        <p:spPr>
          <a:xfrm>
            <a:off x="2047084"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Edit</a:t>
            </a:r>
          </a:p>
        </p:txBody>
      </p:sp>
      <p:sp>
        <p:nvSpPr>
          <p:cNvPr id="20" name="TextBox 20"/>
          <p:cNvSpPr txBox="1"/>
          <p:nvPr/>
        </p:nvSpPr>
        <p:spPr>
          <a:xfrm>
            <a:off x="3499783"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View</a:t>
            </a:r>
          </a:p>
        </p:txBody>
      </p:sp>
      <p:grpSp>
        <p:nvGrpSpPr>
          <p:cNvPr id="17" name="Group 16"/>
          <p:cNvGrpSpPr/>
          <p:nvPr/>
        </p:nvGrpSpPr>
        <p:grpSpPr>
          <a:xfrm>
            <a:off x="10939827" y="1630577"/>
            <a:ext cx="6684633" cy="6968345"/>
            <a:chOff x="10779853" y="1878790"/>
            <a:chExt cx="5959579" cy="6529419"/>
          </a:xfrm>
        </p:grpSpPr>
        <p:pic>
          <p:nvPicPr>
            <p:cNvPr id="12" name="Picture 12"/>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0779853" y="1878790"/>
              <a:ext cx="5959579" cy="6529419"/>
            </a:xfrm>
            <a:prstGeom prst="rect">
              <a:avLst/>
            </a:prstGeom>
          </p:spPr>
        </p:pic>
        <p:pic>
          <p:nvPicPr>
            <p:cNvPr id="21" name="Picture 2"/>
            <p:cNvPicPr>
              <a:picLocks noChangeAspect="1"/>
            </p:cNvPicPr>
            <p:nvPr/>
          </p:nvPicPr>
          <p:blipFill rotWithShape="1">
            <a:blip r:embed="rId11"/>
            <a:srcRect l="12198"/>
            <a:stretch/>
          </p:blipFill>
          <p:spPr>
            <a:xfrm>
              <a:off x="10972800" y="2701772"/>
              <a:ext cx="5009190" cy="4499127"/>
            </a:xfrm>
            <a:prstGeom prst="rect">
              <a:avLst/>
            </a:prstGeom>
          </p:spPr>
        </p:pic>
      </p:grpSp>
      <p:sp>
        <p:nvSpPr>
          <p:cNvPr id="22" name="TextBox 21"/>
          <p:cNvSpPr txBox="1"/>
          <p:nvPr/>
        </p:nvSpPr>
        <p:spPr>
          <a:xfrm>
            <a:off x="1066800" y="2701203"/>
            <a:ext cx="8439913" cy="6324808"/>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ü"/>
            </a:pPr>
            <a:r>
              <a:rPr lang="en-US" sz="4500" smtClean="0">
                <a:latin typeface="Arial" panose="020B0604020202020204" pitchFamily="34" charset="0"/>
                <a:cs typeface="Arial" panose="020B0604020202020204" pitchFamily="34" charset="0"/>
              </a:rPr>
              <a:t>Ôn tập lại nội dung bài học ngày hôm nay.</a:t>
            </a:r>
          </a:p>
          <a:p>
            <a:pPr marL="685800" indent="-685800" algn="just">
              <a:lnSpc>
                <a:spcPct val="150000"/>
              </a:lnSpc>
              <a:buFont typeface="Wingdings" panose="05000000000000000000" pitchFamily="2" charset="2"/>
              <a:buChar char="ü"/>
            </a:pPr>
            <a:r>
              <a:rPr lang="en-US" sz="4500" smtClean="0">
                <a:latin typeface="Arial" panose="020B0604020202020204" pitchFamily="34" charset="0"/>
                <a:cs typeface="Arial" panose="020B0604020202020204" pitchFamily="34" charset="0"/>
              </a:rPr>
              <a:t>Chuẩn bị tranh ảnh cho tiết học sau.</a:t>
            </a:r>
          </a:p>
          <a:p>
            <a:pPr marL="685800" indent="-685800" algn="just">
              <a:lnSpc>
                <a:spcPct val="150000"/>
              </a:lnSpc>
              <a:buFont typeface="Wingdings" panose="05000000000000000000" pitchFamily="2" charset="2"/>
              <a:buChar char="ü"/>
            </a:pPr>
            <a:r>
              <a:rPr lang="en-US" sz="4500" smtClean="0">
                <a:latin typeface="Arial" panose="020B0604020202020204" pitchFamily="34" charset="0"/>
                <a:cs typeface="Arial" panose="020B0604020202020204" pitchFamily="34" charset="0"/>
              </a:rPr>
              <a:t>Soạn bài mới, </a:t>
            </a:r>
            <a:r>
              <a:rPr lang="en-US" sz="4500" b="1" i="1" smtClean="0">
                <a:latin typeface="Arial" panose="020B0604020202020204" pitchFamily="34" charset="0"/>
                <a:cs typeface="Arial" panose="020B0604020202020204" pitchFamily="34" charset="0"/>
              </a:rPr>
              <a:t>Bài 3. Em tập thao tác với thư mục.</a:t>
            </a:r>
            <a:endParaRPr lang="en-US" sz="4500" b="1" i="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60833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xEl>
                                              <p:pRg st="0" end="0"/>
                                            </p:txEl>
                                          </p:spTgt>
                                        </p:tgtEl>
                                        <p:attrNameLst>
                                          <p:attrName>style.visibility</p:attrName>
                                        </p:attrNameLst>
                                      </p:cBhvr>
                                      <p:to>
                                        <p:strVal val="visible"/>
                                      </p:to>
                                    </p:set>
                                    <p:animEffect transition="in" filter="barn(inVertical)">
                                      <p:cBhvr>
                                        <p:cTn id="12" dur="500"/>
                                        <p:tgtEl>
                                          <p:spTgt spid="2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2">
                                            <p:txEl>
                                              <p:pRg st="1" end="1"/>
                                            </p:txEl>
                                          </p:spTgt>
                                        </p:tgtEl>
                                        <p:attrNameLst>
                                          <p:attrName>style.visibility</p:attrName>
                                        </p:attrNameLst>
                                      </p:cBhvr>
                                      <p:to>
                                        <p:strVal val="visible"/>
                                      </p:to>
                                    </p:set>
                                    <p:animEffect transition="in" filter="barn(inVertical)">
                                      <p:cBhvr>
                                        <p:cTn id="17" dur="500"/>
                                        <p:tgtEl>
                                          <p:spTgt spid="2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22">
                                            <p:txEl>
                                              <p:pRg st="2" end="2"/>
                                            </p:txEl>
                                          </p:spTgt>
                                        </p:tgtEl>
                                        <p:attrNameLst>
                                          <p:attrName>style.visibility</p:attrName>
                                        </p:attrNameLst>
                                      </p:cBhvr>
                                      <p:to>
                                        <p:strVal val="visible"/>
                                      </p:to>
                                    </p:set>
                                    <p:animEffect transition="in" filter="barn(inVertical)">
                                      <p:cBhvr>
                                        <p:cTn id="22" dur="500"/>
                                        <p:tgtEl>
                                          <p:spTgt spid="2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grpSp>
        <p:nvGrpSpPr>
          <p:cNvPr id="3" name="Group 3"/>
          <p:cNvGrpSpPr/>
          <p:nvPr/>
        </p:nvGrpSpPr>
        <p:grpSpPr>
          <a:xfrm>
            <a:off x="0" y="9258300"/>
            <a:ext cx="18288000" cy="1028700"/>
            <a:chOff x="0" y="0"/>
            <a:chExt cx="118717047" cy="6677834"/>
          </a:xfrm>
        </p:grpSpPr>
        <p:sp>
          <p:nvSpPr>
            <p:cNvPr id="4" name="Freeform 4"/>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BDA9A0"/>
            </a:solidFill>
          </p:spPr>
        </p:sp>
        <p:sp>
          <p:nvSpPr>
            <p:cNvPr id="5" name="Freeform 5"/>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004629" y="9597390"/>
            <a:ext cx="385516" cy="34696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128434" y="9597390"/>
            <a:ext cx="457284" cy="346964"/>
          </a:xfrm>
          <a:prstGeom prst="rect">
            <a:avLst/>
          </a:prstGeom>
        </p:spPr>
      </p:pic>
      <p:grpSp>
        <p:nvGrpSpPr>
          <p:cNvPr id="8" name="Group 8"/>
          <p:cNvGrpSpPr/>
          <p:nvPr/>
        </p:nvGrpSpPr>
        <p:grpSpPr>
          <a:xfrm>
            <a:off x="0" y="0"/>
            <a:ext cx="18288000" cy="1028700"/>
            <a:chOff x="0" y="0"/>
            <a:chExt cx="118717047" cy="6677834"/>
          </a:xfrm>
        </p:grpSpPr>
        <p:sp>
          <p:nvSpPr>
            <p:cNvPr id="9" name="Freeform 9"/>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A6B3A7"/>
            </a:solidFill>
          </p:spPr>
        </p:sp>
        <p:sp>
          <p:nvSpPr>
            <p:cNvPr id="10" name="Freeform 10"/>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739432" y="425847"/>
            <a:ext cx="885028" cy="177006"/>
          </a:xfrm>
          <a:prstGeom prst="rect">
            <a:avLst/>
          </a:prstGeom>
        </p:spPr>
      </p:pic>
      <p:sp>
        <p:nvSpPr>
          <p:cNvPr id="18" name="TextBox 18"/>
          <p:cNvSpPr txBox="1"/>
          <p:nvPr/>
        </p:nvSpPr>
        <p:spPr>
          <a:xfrm>
            <a:off x="594385"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File</a:t>
            </a:r>
          </a:p>
        </p:txBody>
      </p:sp>
      <p:sp>
        <p:nvSpPr>
          <p:cNvPr id="19" name="TextBox 19"/>
          <p:cNvSpPr txBox="1"/>
          <p:nvPr/>
        </p:nvSpPr>
        <p:spPr>
          <a:xfrm>
            <a:off x="2047084"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Edit</a:t>
            </a:r>
          </a:p>
        </p:txBody>
      </p:sp>
      <p:sp>
        <p:nvSpPr>
          <p:cNvPr id="20" name="TextBox 20"/>
          <p:cNvSpPr txBox="1"/>
          <p:nvPr/>
        </p:nvSpPr>
        <p:spPr>
          <a:xfrm>
            <a:off x="3499783"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View</a:t>
            </a:r>
          </a:p>
        </p:txBody>
      </p:sp>
      <p:sp>
        <p:nvSpPr>
          <p:cNvPr id="17" name="TextBox 16"/>
          <p:cNvSpPr txBox="1"/>
          <p:nvPr/>
        </p:nvSpPr>
        <p:spPr>
          <a:xfrm>
            <a:off x="863373" y="1062711"/>
            <a:ext cx="4961618"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KHỞI ĐỘNG </a:t>
            </a:r>
            <a:endParaRPr lang="en-US" sz="6000" b="1">
              <a:latin typeface="Arial" panose="020B0604020202020204" pitchFamily="34" charset="0"/>
              <a:cs typeface="Arial" panose="020B0604020202020204" pitchFamily="34" charset="0"/>
            </a:endParaRPr>
          </a:p>
        </p:txBody>
      </p:sp>
      <p:sp>
        <p:nvSpPr>
          <p:cNvPr id="21" name="TextBox 20"/>
          <p:cNvSpPr txBox="1"/>
          <p:nvPr/>
        </p:nvSpPr>
        <p:spPr>
          <a:xfrm>
            <a:off x="863373" y="2247900"/>
            <a:ext cx="12375918" cy="707886"/>
          </a:xfrm>
          <a:prstGeom prst="rect">
            <a:avLst/>
          </a:prstGeom>
          <a:noFill/>
        </p:spPr>
        <p:txBody>
          <a:bodyPr wrap="square" rtlCol="0">
            <a:spAutoFit/>
          </a:bodyPr>
          <a:lstStyle/>
          <a:p>
            <a:pPr marL="571500" indent="-571500">
              <a:buFont typeface="Wingdings" panose="05000000000000000000" pitchFamily="2" charset="2"/>
              <a:buChar char="Ø"/>
            </a:pPr>
            <a:r>
              <a:rPr lang="en-US" sz="4000" i="1" smtClean="0">
                <a:latin typeface="Arial" panose="020B0604020202020204" pitchFamily="34" charset="0"/>
                <a:cs typeface="Arial" panose="020B0604020202020204" pitchFamily="34" charset="0"/>
              </a:rPr>
              <a:t>Em hãy cho biết lựa chọn nào sau đây là đúng: </a:t>
            </a:r>
            <a:endParaRPr lang="en-US" sz="4000" i="1">
              <a:latin typeface="Arial" panose="020B0604020202020204" pitchFamily="34" charset="0"/>
              <a:cs typeface="Arial" panose="020B0604020202020204" pitchFamily="34" charset="0"/>
            </a:endParaRPr>
          </a:p>
        </p:txBody>
      </p:sp>
      <p:sp>
        <p:nvSpPr>
          <p:cNvPr id="22" name="Rounded Rectangle 21"/>
          <p:cNvSpPr/>
          <p:nvPr/>
        </p:nvSpPr>
        <p:spPr>
          <a:xfrm>
            <a:off x="2438399" y="3189357"/>
            <a:ext cx="13411200" cy="990600"/>
          </a:xfrm>
          <a:prstGeom prst="roundRect">
            <a:avLst/>
          </a:prstGeom>
          <a:solidFill>
            <a:schemeClr val="tx2">
              <a:lumMod val="20000"/>
              <a:lumOff val="80000"/>
            </a:schemeClr>
          </a:solidFill>
          <a:ln>
            <a:solidFill>
              <a:schemeClr val="tx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smtClean="0">
                <a:solidFill>
                  <a:schemeClr val="tx1"/>
                </a:solidFill>
                <a:latin typeface="Arial" panose="020B0604020202020204" pitchFamily="34" charset="0"/>
                <a:cs typeface="Arial" panose="020B0604020202020204" pitchFamily="34" charset="0"/>
              </a:rPr>
              <a:t>Thông tin trong máy tính được lưu trữ thành:  </a:t>
            </a:r>
            <a:endParaRPr lang="en-US" sz="4000" b="1" i="1">
              <a:solidFill>
                <a:schemeClr val="tx1"/>
              </a:solidFill>
              <a:latin typeface="Arial" panose="020B0604020202020204" pitchFamily="34" charset="0"/>
              <a:cs typeface="Arial" panose="020B0604020202020204" pitchFamily="34" charset="0"/>
            </a:endParaRPr>
          </a:p>
        </p:txBody>
      </p:sp>
      <p:grpSp>
        <p:nvGrpSpPr>
          <p:cNvPr id="26" name="Group 25"/>
          <p:cNvGrpSpPr/>
          <p:nvPr/>
        </p:nvGrpSpPr>
        <p:grpSpPr>
          <a:xfrm>
            <a:off x="986008" y="5052049"/>
            <a:ext cx="4137515" cy="3120123"/>
            <a:chOff x="885054" y="5116442"/>
            <a:chExt cx="4137515" cy="3120123"/>
          </a:xfrm>
        </p:grpSpPr>
        <p:pic>
          <p:nvPicPr>
            <p:cNvPr id="24"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85054" y="5116442"/>
              <a:ext cx="4137515" cy="3120123"/>
            </a:xfrm>
            <a:prstGeom prst="rect">
              <a:avLst/>
            </a:prstGeom>
          </p:spPr>
        </p:pic>
        <p:sp>
          <p:nvSpPr>
            <p:cNvPr id="25" name="TextBox 24"/>
            <p:cNvSpPr txBox="1"/>
            <p:nvPr/>
          </p:nvSpPr>
          <p:spPr>
            <a:xfrm>
              <a:off x="1242934" y="6593457"/>
              <a:ext cx="3405266" cy="707886"/>
            </a:xfrm>
            <a:prstGeom prst="rect">
              <a:avLst/>
            </a:prstGeom>
            <a:noFill/>
          </p:spPr>
          <p:txBody>
            <a:bodyPr wrap="square" rtlCol="0">
              <a:spAutoFit/>
            </a:bodyPr>
            <a:lstStyle/>
            <a:p>
              <a:r>
                <a:rPr lang="en-US" sz="4000" b="1" i="1" smtClean="0">
                  <a:solidFill>
                    <a:srgbClr val="002060"/>
                  </a:solidFill>
                  <a:latin typeface="Arial" panose="020B0604020202020204" pitchFamily="34" charset="0"/>
                  <a:cs typeface="Arial" panose="020B0604020202020204" pitchFamily="34" charset="0"/>
                </a:rPr>
                <a:t>Các thư mục </a:t>
              </a:r>
              <a:endParaRPr lang="en-US" sz="4000" b="1" i="1">
                <a:solidFill>
                  <a:srgbClr val="002060"/>
                </a:solidFill>
                <a:latin typeface="Arial" panose="020B0604020202020204" pitchFamily="34" charset="0"/>
                <a:cs typeface="Arial" panose="020B0604020202020204" pitchFamily="34" charset="0"/>
              </a:endParaRPr>
            </a:p>
          </p:txBody>
        </p:sp>
      </p:grpSp>
      <p:grpSp>
        <p:nvGrpSpPr>
          <p:cNvPr id="27" name="Group 26"/>
          <p:cNvGrpSpPr/>
          <p:nvPr/>
        </p:nvGrpSpPr>
        <p:grpSpPr>
          <a:xfrm>
            <a:off x="6959662" y="5159067"/>
            <a:ext cx="4137515" cy="3120123"/>
            <a:chOff x="885054" y="5116442"/>
            <a:chExt cx="4137515" cy="3120123"/>
          </a:xfrm>
        </p:grpSpPr>
        <p:pic>
          <p:nvPicPr>
            <p:cNvPr id="28"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85054" y="5116442"/>
              <a:ext cx="4137515" cy="3120123"/>
            </a:xfrm>
            <a:prstGeom prst="rect">
              <a:avLst/>
            </a:prstGeom>
          </p:spPr>
        </p:pic>
        <p:sp>
          <p:nvSpPr>
            <p:cNvPr id="29" name="TextBox 28"/>
            <p:cNvSpPr txBox="1"/>
            <p:nvPr/>
          </p:nvSpPr>
          <p:spPr>
            <a:xfrm>
              <a:off x="1242934" y="6593457"/>
              <a:ext cx="3405266" cy="707886"/>
            </a:xfrm>
            <a:prstGeom prst="rect">
              <a:avLst/>
            </a:prstGeom>
            <a:noFill/>
          </p:spPr>
          <p:txBody>
            <a:bodyPr wrap="square" rtlCol="0">
              <a:spAutoFit/>
            </a:bodyPr>
            <a:lstStyle/>
            <a:p>
              <a:pPr algn="ctr"/>
              <a:r>
                <a:rPr lang="en-US" sz="4000" b="1" i="1" smtClean="0">
                  <a:solidFill>
                    <a:srgbClr val="002060"/>
                  </a:solidFill>
                  <a:latin typeface="Arial" panose="020B0604020202020204" pitchFamily="34" charset="0"/>
                  <a:cs typeface="Arial" panose="020B0604020202020204" pitchFamily="34" charset="0"/>
                </a:rPr>
                <a:t>Các tệp</a:t>
              </a:r>
              <a:endParaRPr lang="en-US" sz="4000" b="1" i="1">
                <a:solidFill>
                  <a:srgbClr val="002060"/>
                </a:solidFill>
                <a:latin typeface="Arial" panose="020B0604020202020204" pitchFamily="34" charset="0"/>
                <a:cs typeface="Arial" panose="020B0604020202020204" pitchFamily="34" charset="0"/>
              </a:endParaRPr>
            </a:p>
          </p:txBody>
        </p:sp>
      </p:grpSp>
      <p:grpSp>
        <p:nvGrpSpPr>
          <p:cNvPr id="30" name="Group 29"/>
          <p:cNvGrpSpPr/>
          <p:nvPr/>
        </p:nvGrpSpPr>
        <p:grpSpPr>
          <a:xfrm>
            <a:off x="13034271" y="5055483"/>
            <a:ext cx="4137515" cy="3120123"/>
            <a:chOff x="885054" y="5116442"/>
            <a:chExt cx="4137515" cy="3120123"/>
          </a:xfrm>
        </p:grpSpPr>
        <p:pic>
          <p:nvPicPr>
            <p:cNvPr id="31"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885054" y="5116442"/>
              <a:ext cx="4137515" cy="3120123"/>
            </a:xfrm>
            <a:prstGeom prst="rect">
              <a:avLst/>
            </a:prstGeom>
          </p:spPr>
        </p:pic>
        <p:sp>
          <p:nvSpPr>
            <p:cNvPr id="32" name="TextBox 31"/>
            <p:cNvSpPr txBox="1"/>
            <p:nvPr/>
          </p:nvSpPr>
          <p:spPr>
            <a:xfrm>
              <a:off x="1251178" y="6194666"/>
              <a:ext cx="3405266" cy="1824923"/>
            </a:xfrm>
            <a:prstGeom prst="rect">
              <a:avLst/>
            </a:prstGeom>
            <a:noFill/>
          </p:spPr>
          <p:txBody>
            <a:bodyPr wrap="square" rtlCol="0">
              <a:spAutoFit/>
            </a:bodyPr>
            <a:lstStyle/>
            <a:p>
              <a:pPr algn="ctr">
                <a:lnSpc>
                  <a:spcPct val="150000"/>
                </a:lnSpc>
              </a:pPr>
              <a:r>
                <a:rPr lang="en-US" sz="4000" b="1" i="1" smtClean="0">
                  <a:solidFill>
                    <a:srgbClr val="002060"/>
                  </a:solidFill>
                  <a:latin typeface="Arial" panose="020B0604020202020204" pitchFamily="34" charset="0"/>
                  <a:cs typeface="Arial" panose="020B0604020202020204" pitchFamily="34" charset="0"/>
                </a:rPr>
                <a:t>Các tệp và thư mục </a:t>
              </a:r>
              <a:endParaRPr lang="en-US" sz="4000" b="1" i="1">
                <a:solidFill>
                  <a:srgbClr val="002060"/>
                </a:solidFill>
                <a:latin typeface="Arial" panose="020B0604020202020204" pitchFamily="34" charset="0"/>
                <a:cs typeface="Arial" panose="020B0604020202020204" pitchFamily="34" charset="0"/>
              </a:endParaRPr>
            </a:p>
          </p:txBody>
        </p:sp>
      </p:grpSp>
      <p:pic>
        <p:nvPicPr>
          <p:cNvPr id="33" name="Picture 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p:blipFill>
        <p:spPr>
          <a:xfrm>
            <a:off x="10118820" y="6422502"/>
            <a:ext cx="1964365" cy="1842932"/>
          </a:xfrm>
          <a:prstGeom prst="rect">
            <a:avLst/>
          </a:prstGeom>
        </p:spPr>
      </p:pic>
    </p:spTree>
    <p:extLst>
      <p:ext uri="{BB962C8B-B14F-4D97-AF65-F5344CB8AC3E}">
        <p14:creationId xmlns:p14="http://schemas.microsoft.com/office/powerpoint/2010/main" val="1751801453"/>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barn(inVertical)">
                                      <p:cBhvr>
                                        <p:cTn id="13" dur="500"/>
                                        <p:tgtEl>
                                          <p:spTgt spid="2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barn(inVertical)">
                                      <p:cBhvr>
                                        <p:cTn id="18" dur="500"/>
                                        <p:tgtEl>
                                          <p:spTgt spid="2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6"/>
                                        </p:tgtEl>
                                        <p:attrNameLst>
                                          <p:attrName>style.visibility</p:attrName>
                                        </p:attrNameLst>
                                      </p:cBhvr>
                                      <p:to>
                                        <p:strVal val="visible"/>
                                      </p:to>
                                    </p:set>
                                    <p:animEffect transition="in" filter="barn(inVertical)">
                                      <p:cBhvr>
                                        <p:cTn id="23" dur="500"/>
                                        <p:tgtEl>
                                          <p:spTgt spid="26"/>
                                        </p:tgtEl>
                                      </p:cBhvr>
                                    </p:animEffect>
                                  </p:childTnLst>
                                </p:cTn>
                              </p:par>
                              <p:par>
                                <p:cTn id="24" presetID="16" presetClass="entr" presetSubtype="21"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barn(inVertical)">
                                      <p:cBhvr>
                                        <p:cTn id="26" dur="500"/>
                                        <p:tgtEl>
                                          <p:spTgt spid="27"/>
                                        </p:tgtEl>
                                      </p:cBhvr>
                                    </p:animEffect>
                                  </p:childTnLst>
                                </p:cTn>
                              </p:par>
                              <p:par>
                                <p:cTn id="27" presetID="16" presetClass="entr" presetSubtype="21" fill="hold"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barn(inVertical)">
                                      <p:cBhvr>
                                        <p:cTn id="29" dur="500"/>
                                        <p:tgtEl>
                                          <p:spTgt spid="30"/>
                                        </p:tgtEl>
                                      </p:cBhvr>
                                    </p:animEffect>
                                  </p:childTnLst>
                                </p:cTn>
                              </p:par>
                            </p:childTnLst>
                          </p:cTn>
                        </p:par>
                      </p:childTnLst>
                    </p:cTn>
                  </p:par>
                  <p:par>
                    <p:cTn id="30" fill="hold">
                      <p:stCondLst>
                        <p:cond delay="indefinite"/>
                      </p:stCondLst>
                      <p:childTnLst>
                        <p:par>
                          <p:cTn id="31" fill="hold">
                            <p:stCondLst>
                              <p:cond delay="0"/>
                            </p:stCondLst>
                            <p:childTnLst>
                              <p:par>
                                <p:cTn id="32" presetID="26" presetClass="entr" presetSubtype="0" fill="hold" nodeType="click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wipe(down)">
                                      <p:cBhvr>
                                        <p:cTn id="34" dur="580">
                                          <p:stCondLst>
                                            <p:cond delay="0"/>
                                          </p:stCondLst>
                                        </p:cTn>
                                        <p:tgtEl>
                                          <p:spTgt spid="33"/>
                                        </p:tgtEl>
                                      </p:cBhvr>
                                    </p:animEffect>
                                    <p:anim calcmode="lin" valueType="num">
                                      <p:cBhvr>
                                        <p:cTn id="35" dur="1822"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36" dur="664"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37" dur="664" tmFilter="0, 0; 0.125,0.2665; 0.25,0.4; 0.375,0.465; 0.5,0.5;  0.625,0.535; 0.75,0.6; 0.875,0.7335; 1,1">
                                          <p:stCondLst>
                                            <p:cond delay="664"/>
                                          </p:stCondLst>
                                        </p:cTn>
                                        <p:tgtEl>
                                          <p:spTgt spid="33"/>
                                        </p:tgtEl>
                                        <p:attrNameLst>
                                          <p:attrName>ppt_y</p:attrName>
                                        </p:attrNameLst>
                                      </p:cBhvr>
                                      <p:tavLst>
                                        <p:tav tm="0" fmla="#ppt_y-sin(pi*$)/9">
                                          <p:val>
                                            <p:fltVal val="0"/>
                                          </p:val>
                                        </p:tav>
                                        <p:tav tm="100000">
                                          <p:val>
                                            <p:fltVal val="1"/>
                                          </p:val>
                                        </p:tav>
                                      </p:tavLst>
                                    </p:anim>
                                    <p:anim calcmode="lin" valueType="num">
                                      <p:cBhvr>
                                        <p:cTn id="38" dur="332" tmFilter="0, 0; 0.125,0.2665; 0.25,0.4; 0.375,0.465; 0.5,0.5;  0.625,0.535; 0.75,0.6; 0.875,0.7335; 1,1">
                                          <p:stCondLst>
                                            <p:cond delay="1324"/>
                                          </p:stCondLst>
                                        </p:cTn>
                                        <p:tgtEl>
                                          <p:spTgt spid="33"/>
                                        </p:tgtEl>
                                        <p:attrNameLst>
                                          <p:attrName>ppt_y</p:attrName>
                                        </p:attrNameLst>
                                      </p:cBhvr>
                                      <p:tavLst>
                                        <p:tav tm="0" fmla="#ppt_y-sin(pi*$)/27">
                                          <p:val>
                                            <p:fltVal val="0"/>
                                          </p:val>
                                        </p:tav>
                                        <p:tav tm="100000">
                                          <p:val>
                                            <p:fltVal val="1"/>
                                          </p:val>
                                        </p:tav>
                                      </p:tavLst>
                                    </p:anim>
                                    <p:anim calcmode="lin" valueType="num">
                                      <p:cBhvr>
                                        <p:cTn id="39" dur="164" tmFilter="0, 0; 0.125,0.2665; 0.25,0.4; 0.375,0.465; 0.5,0.5;  0.625,0.535; 0.75,0.6; 0.875,0.7335; 1,1">
                                          <p:stCondLst>
                                            <p:cond delay="1656"/>
                                          </p:stCondLst>
                                        </p:cTn>
                                        <p:tgtEl>
                                          <p:spTgt spid="33"/>
                                        </p:tgtEl>
                                        <p:attrNameLst>
                                          <p:attrName>ppt_y</p:attrName>
                                        </p:attrNameLst>
                                      </p:cBhvr>
                                      <p:tavLst>
                                        <p:tav tm="0" fmla="#ppt_y-sin(pi*$)/81">
                                          <p:val>
                                            <p:fltVal val="0"/>
                                          </p:val>
                                        </p:tav>
                                        <p:tav tm="100000">
                                          <p:val>
                                            <p:fltVal val="1"/>
                                          </p:val>
                                        </p:tav>
                                      </p:tavLst>
                                    </p:anim>
                                    <p:animScale>
                                      <p:cBhvr>
                                        <p:cTn id="40" dur="26">
                                          <p:stCondLst>
                                            <p:cond delay="650"/>
                                          </p:stCondLst>
                                        </p:cTn>
                                        <p:tgtEl>
                                          <p:spTgt spid="33"/>
                                        </p:tgtEl>
                                      </p:cBhvr>
                                      <p:to x="100000" y="60000"/>
                                    </p:animScale>
                                    <p:animScale>
                                      <p:cBhvr>
                                        <p:cTn id="41" dur="166" decel="50000">
                                          <p:stCondLst>
                                            <p:cond delay="676"/>
                                          </p:stCondLst>
                                        </p:cTn>
                                        <p:tgtEl>
                                          <p:spTgt spid="33"/>
                                        </p:tgtEl>
                                      </p:cBhvr>
                                      <p:to x="100000" y="100000"/>
                                    </p:animScale>
                                    <p:animScale>
                                      <p:cBhvr>
                                        <p:cTn id="42" dur="26">
                                          <p:stCondLst>
                                            <p:cond delay="1312"/>
                                          </p:stCondLst>
                                        </p:cTn>
                                        <p:tgtEl>
                                          <p:spTgt spid="33"/>
                                        </p:tgtEl>
                                      </p:cBhvr>
                                      <p:to x="100000" y="80000"/>
                                    </p:animScale>
                                    <p:animScale>
                                      <p:cBhvr>
                                        <p:cTn id="43" dur="166" decel="50000">
                                          <p:stCondLst>
                                            <p:cond delay="1338"/>
                                          </p:stCondLst>
                                        </p:cTn>
                                        <p:tgtEl>
                                          <p:spTgt spid="33"/>
                                        </p:tgtEl>
                                      </p:cBhvr>
                                      <p:to x="100000" y="100000"/>
                                    </p:animScale>
                                    <p:animScale>
                                      <p:cBhvr>
                                        <p:cTn id="44" dur="26">
                                          <p:stCondLst>
                                            <p:cond delay="1642"/>
                                          </p:stCondLst>
                                        </p:cTn>
                                        <p:tgtEl>
                                          <p:spTgt spid="33"/>
                                        </p:tgtEl>
                                      </p:cBhvr>
                                      <p:to x="100000" y="90000"/>
                                    </p:animScale>
                                    <p:animScale>
                                      <p:cBhvr>
                                        <p:cTn id="45" dur="166" decel="50000">
                                          <p:stCondLst>
                                            <p:cond delay="1668"/>
                                          </p:stCondLst>
                                        </p:cTn>
                                        <p:tgtEl>
                                          <p:spTgt spid="33"/>
                                        </p:tgtEl>
                                      </p:cBhvr>
                                      <p:to x="100000" y="100000"/>
                                    </p:animScale>
                                    <p:animScale>
                                      <p:cBhvr>
                                        <p:cTn id="46" dur="26">
                                          <p:stCondLst>
                                            <p:cond delay="1808"/>
                                          </p:stCondLst>
                                        </p:cTn>
                                        <p:tgtEl>
                                          <p:spTgt spid="33"/>
                                        </p:tgtEl>
                                      </p:cBhvr>
                                      <p:to x="100000" y="95000"/>
                                    </p:animScale>
                                    <p:animScale>
                                      <p:cBhvr>
                                        <p:cTn id="47" dur="166" decel="50000">
                                          <p:stCondLst>
                                            <p:cond delay="1834"/>
                                          </p:stCondLst>
                                        </p:cTn>
                                        <p:tgtEl>
                                          <p:spTgt spid="33"/>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grpSp>
        <p:nvGrpSpPr>
          <p:cNvPr id="10" name="Group 10"/>
          <p:cNvGrpSpPr/>
          <p:nvPr/>
        </p:nvGrpSpPr>
        <p:grpSpPr>
          <a:xfrm>
            <a:off x="0" y="0"/>
            <a:ext cx="18288000" cy="1028700"/>
            <a:chOff x="0" y="0"/>
            <a:chExt cx="118717047" cy="6677834"/>
          </a:xfrm>
        </p:grpSpPr>
        <p:sp>
          <p:nvSpPr>
            <p:cNvPr id="11" name="Freeform 11"/>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D69478"/>
            </a:solidFill>
          </p:spPr>
        </p:sp>
        <p:sp>
          <p:nvSpPr>
            <p:cNvPr id="12" name="Freeform 12"/>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grpSp>
        <p:nvGrpSpPr>
          <p:cNvPr id="13" name="Group 13"/>
          <p:cNvGrpSpPr/>
          <p:nvPr/>
        </p:nvGrpSpPr>
        <p:grpSpPr>
          <a:xfrm>
            <a:off x="0" y="9258300"/>
            <a:ext cx="18288000" cy="1028700"/>
            <a:chOff x="0" y="0"/>
            <a:chExt cx="118717047" cy="6677834"/>
          </a:xfrm>
        </p:grpSpPr>
        <p:sp>
          <p:nvSpPr>
            <p:cNvPr id="14" name="Freeform 14"/>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A6B3A7"/>
            </a:solidFill>
          </p:spPr>
        </p:sp>
        <p:sp>
          <p:nvSpPr>
            <p:cNvPr id="15" name="Freeform 15"/>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16" name="Picture 1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004629" y="9597390"/>
            <a:ext cx="385516" cy="346964"/>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128434" y="9597390"/>
            <a:ext cx="457284" cy="346964"/>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739432" y="425847"/>
            <a:ext cx="885028" cy="177006"/>
          </a:xfrm>
          <a:prstGeom prst="rect">
            <a:avLst/>
          </a:prstGeom>
        </p:spPr>
      </p:pic>
      <p:grpSp>
        <p:nvGrpSpPr>
          <p:cNvPr id="23" name="Group 23"/>
          <p:cNvGrpSpPr/>
          <p:nvPr/>
        </p:nvGrpSpPr>
        <p:grpSpPr>
          <a:xfrm>
            <a:off x="413731" y="0"/>
            <a:ext cx="1642878" cy="1028700"/>
            <a:chOff x="0" y="0"/>
            <a:chExt cx="10664788" cy="6677834"/>
          </a:xfrm>
        </p:grpSpPr>
        <p:sp>
          <p:nvSpPr>
            <p:cNvPr id="24" name="Freeform 24"/>
            <p:cNvSpPr/>
            <p:nvPr/>
          </p:nvSpPr>
          <p:spPr>
            <a:xfrm>
              <a:off x="72390" y="72390"/>
              <a:ext cx="10520008" cy="6533054"/>
            </a:xfrm>
            <a:custGeom>
              <a:avLst/>
              <a:gdLst/>
              <a:ahLst/>
              <a:cxnLst/>
              <a:rect l="l" t="t" r="r" b="b"/>
              <a:pathLst>
                <a:path w="10520008" h="6533054">
                  <a:moveTo>
                    <a:pt x="0" y="0"/>
                  </a:moveTo>
                  <a:lnTo>
                    <a:pt x="10520008" y="0"/>
                  </a:lnTo>
                  <a:lnTo>
                    <a:pt x="10520008" y="6533054"/>
                  </a:lnTo>
                  <a:lnTo>
                    <a:pt x="0" y="6533054"/>
                  </a:lnTo>
                  <a:lnTo>
                    <a:pt x="0" y="0"/>
                  </a:lnTo>
                  <a:close/>
                </a:path>
              </a:pathLst>
            </a:custGeom>
            <a:solidFill>
              <a:srgbClr val="3E2A1E"/>
            </a:solidFill>
          </p:spPr>
        </p:sp>
        <p:sp>
          <p:nvSpPr>
            <p:cNvPr id="25" name="Freeform 25"/>
            <p:cNvSpPr/>
            <p:nvPr/>
          </p:nvSpPr>
          <p:spPr>
            <a:xfrm>
              <a:off x="0" y="0"/>
              <a:ext cx="10664788" cy="6677834"/>
            </a:xfrm>
            <a:custGeom>
              <a:avLst/>
              <a:gdLst/>
              <a:ahLst/>
              <a:cxnLst/>
              <a:rect l="l" t="t" r="r" b="b"/>
              <a:pathLst>
                <a:path w="10664788" h="6677834">
                  <a:moveTo>
                    <a:pt x="10520007" y="6533054"/>
                  </a:moveTo>
                  <a:lnTo>
                    <a:pt x="10664788" y="6533054"/>
                  </a:lnTo>
                  <a:lnTo>
                    <a:pt x="10664788" y="6677834"/>
                  </a:lnTo>
                  <a:lnTo>
                    <a:pt x="10520007" y="6677834"/>
                  </a:lnTo>
                  <a:lnTo>
                    <a:pt x="10520007"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0520007" y="144780"/>
                  </a:moveTo>
                  <a:lnTo>
                    <a:pt x="10664788" y="144780"/>
                  </a:lnTo>
                  <a:lnTo>
                    <a:pt x="10664788" y="6533054"/>
                  </a:lnTo>
                  <a:lnTo>
                    <a:pt x="10520007" y="6533054"/>
                  </a:lnTo>
                  <a:lnTo>
                    <a:pt x="10520007" y="144780"/>
                  </a:lnTo>
                  <a:close/>
                  <a:moveTo>
                    <a:pt x="144780" y="6533054"/>
                  </a:moveTo>
                  <a:lnTo>
                    <a:pt x="10520007" y="6533054"/>
                  </a:lnTo>
                  <a:lnTo>
                    <a:pt x="10520007" y="6677834"/>
                  </a:lnTo>
                  <a:lnTo>
                    <a:pt x="144780" y="6677834"/>
                  </a:lnTo>
                  <a:lnTo>
                    <a:pt x="144780" y="6533054"/>
                  </a:lnTo>
                  <a:close/>
                  <a:moveTo>
                    <a:pt x="10520007" y="0"/>
                  </a:moveTo>
                  <a:lnTo>
                    <a:pt x="10664788" y="0"/>
                  </a:lnTo>
                  <a:lnTo>
                    <a:pt x="10664788" y="144780"/>
                  </a:lnTo>
                  <a:lnTo>
                    <a:pt x="10520007" y="144780"/>
                  </a:lnTo>
                  <a:lnTo>
                    <a:pt x="10520007" y="0"/>
                  </a:lnTo>
                  <a:close/>
                  <a:moveTo>
                    <a:pt x="0" y="0"/>
                  </a:moveTo>
                  <a:lnTo>
                    <a:pt x="144780" y="0"/>
                  </a:lnTo>
                  <a:lnTo>
                    <a:pt x="144780" y="144780"/>
                  </a:lnTo>
                  <a:lnTo>
                    <a:pt x="0" y="144780"/>
                  </a:lnTo>
                  <a:lnTo>
                    <a:pt x="0" y="0"/>
                  </a:lnTo>
                  <a:close/>
                  <a:moveTo>
                    <a:pt x="144780" y="0"/>
                  </a:moveTo>
                  <a:lnTo>
                    <a:pt x="10520007" y="0"/>
                  </a:lnTo>
                  <a:lnTo>
                    <a:pt x="10520007" y="144780"/>
                  </a:lnTo>
                  <a:lnTo>
                    <a:pt x="144780" y="144780"/>
                  </a:lnTo>
                  <a:lnTo>
                    <a:pt x="144780" y="0"/>
                  </a:lnTo>
                  <a:close/>
                </a:path>
              </a:pathLst>
            </a:custGeom>
            <a:solidFill>
              <a:srgbClr val="3E2A1E"/>
            </a:solidFill>
          </p:spPr>
        </p:sp>
      </p:grpSp>
      <p:sp>
        <p:nvSpPr>
          <p:cNvPr id="26" name="TextBox 26"/>
          <p:cNvSpPr txBox="1"/>
          <p:nvPr/>
        </p:nvSpPr>
        <p:spPr>
          <a:xfrm>
            <a:off x="594385" y="339090"/>
            <a:ext cx="1297098" cy="350520"/>
          </a:xfrm>
          <a:prstGeom prst="rect">
            <a:avLst/>
          </a:prstGeom>
        </p:spPr>
        <p:txBody>
          <a:bodyPr lIns="0" tIns="0" rIns="0" bIns="0" rtlCol="0" anchor="t">
            <a:spAutoFit/>
          </a:bodyPr>
          <a:lstStyle/>
          <a:p>
            <a:pPr algn="ctr">
              <a:lnSpc>
                <a:spcPts val="2760"/>
              </a:lnSpc>
            </a:pPr>
            <a:r>
              <a:rPr lang="en-US" sz="2300">
                <a:solidFill>
                  <a:srgbClr val="FDF3E9"/>
                </a:solidFill>
                <a:latin typeface="Montserrat Bold"/>
              </a:rPr>
              <a:t>File</a:t>
            </a:r>
          </a:p>
        </p:txBody>
      </p:sp>
      <p:sp>
        <p:nvSpPr>
          <p:cNvPr id="28" name="TextBox 28"/>
          <p:cNvSpPr txBox="1"/>
          <p:nvPr/>
        </p:nvSpPr>
        <p:spPr>
          <a:xfrm>
            <a:off x="2047084" y="339090"/>
            <a:ext cx="1297098" cy="35052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Edit</a:t>
            </a:r>
          </a:p>
        </p:txBody>
      </p:sp>
      <p:sp>
        <p:nvSpPr>
          <p:cNvPr id="29" name="TextBox 29"/>
          <p:cNvSpPr txBox="1"/>
          <p:nvPr/>
        </p:nvSpPr>
        <p:spPr>
          <a:xfrm>
            <a:off x="3499783" y="339090"/>
            <a:ext cx="1297098" cy="35052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View</a:t>
            </a:r>
          </a:p>
        </p:txBody>
      </p:sp>
      <p:sp>
        <p:nvSpPr>
          <p:cNvPr id="37" name="TextBox 36"/>
          <p:cNvSpPr txBox="1"/>
          <p:nvPr/>
        </p:nvSpPr>
        <p:spPr>
          <a:xfrm>
            <a:off x="805676" y="2781300"/>
            <a:ext cx="16676646" cy="4016484"/>
          </a:xfrm>
          <a:prstGeom prst="rect">
            <a:avLst/>
          </a:prstGeom>
          <a:noFill/>
        </p:spPr>
        <p:txBody>
          <a:bodyPr wrap="square" rtlCol="0">
            <a:spAutoFit/>
          </a:bodyPr>
          <a:lstStyle/>
          <a:p>
            <a:pPr algn="ctr">
              <a:lnSpc>
                <a:spcPct val="150000"/>
              </a:lnSpc>
            </a:pPr>
            <a:r>
              <a:rPr lang="en-US" sz="8500" b="1" smtClean="0">
                <a:latin typeface="Arial" panose="020B0604020202020204" pitchFamily="34" charset="0"/>
                <a:cs typeface="Arial" panose="020B0604020202020204" pitchFamily="34" charset="0"/>
              </a:rPr>
              <a:t>CẢM ƠN CÁC EM ĐÃ CHÚ Ý LẮNG NGHE BÀI GIẢNG!</a:t>
            </a:r>
            <a:endParaRPr lang="en-US" sz="8500" b="1">
              <a:latin typeface="Arial" panose="020B0604020202020204" pitchFamily="34" charset="0"/>
              <a:cs typeface="Arial" panose="020B0604020202020204" pitchFamily="34" charset="0"/>
            </a:endParaRPr>
          </a:p>
        </p:txBody>
      </p:sp>
      <p:pic>
        <p:nvPicPr>
          <p:cNvPr id="38" name="Picture 7"/>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2"/>
              </a:ext>
            </a:extLst>
          </a:blip>
          <a:srcRect/>
          <a:stretch>
            <a:fillRect/>
          </a:stretch>
        </p:blipFill>
        <p:spPr>
          <a:xfrm>
            <a:off x="1" y="6518806"/>
            <a:ext cx="5791200" cy="3757041"/>
          </a:xfrm>
          <a:prstGeom prst="rect">
            <a:avLst/>
          </a:prstGeom>
        </p:spPr>
      </p:pic>
      <p:pic>
        <p:nvPicPr>
          <p:cNvPr id="39" name="Picture 5"/>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p:blipFill>
        <p:spPr>
          <a:xfrm>
            <a:off x="14357076" y="6871342"/>
            <a:ext cx="3391991" cy="3328391"/>
          </a:xfrm>
          <a:prstGeom prst="rect">
            <a:avLst/>
          </a:prstGeom>
        </p:spPr>
      </p:pic>
    </p:spTree>
    <p:extLst>
      <p:ext uri="{BB962C8B-B14F-4D97-AF65-F5344CB8AC3E}">
        <p14:creationId xmlns:p14="http://schemas.microsoft.com/office/powerpoint/2010/main" val="20719962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grpSp>
        <p:nvGrpSpPr>
          <p:cNvPr id="3" name="Group 3"/>
          <p:cNvGrpSpPr/>
          <p:nvPr/>
        </p:nvGrpSpPr>
        <p:grpSpPr>
          <a:xfrm>
            <a:off x="0" y="9258300"/>
            <a:ext cx="18288000" cy="1028700"/>
            <a:chOff x="0" y="0"/>
            <a:chExt cx="118717047" cy="6677834"/>
          </a:xfrm>
        </p:grpSpPr>
        <p:sp>
          <p:nvSpPr>
            <p:cNvPr id="4" name="Freeform 4"/>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BDA9A0"/>
            </a:solidFill>
          </p:spPr>
        </p:sp>
        <p:sp>
          <p:nvSpPr>
            <p:cNvPr id="5" name="Freeform 5"/>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004629" y="9597390"/>
            <a:ext cx="385516" cy="34696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128434" y="9597390"/>
            <a:ext cx="457284" cy="346964"/>
          </a:xfrm>
          <a:prstGeom prst="rect">
            <a:avLst/>
          </a:prstGeom>
        </p:spPr>
      </p:pic>
      <p:grpSp>
        <p:nvGrpSpPr>
          <p:cNvPr id="8" name="Group 8"/>
          <p:cNvGrpSpPr/>
          <p:nvPr/>
        </p:nvGrpSpPr>
        <p:grpSpPr>
          <a:xfrm>
            <a:off x="0" y="0"/>
            <a:ext cx="18288000" cy="1028700"/>
            <a:chOff x="0" y="0"/>
            <a:chExt cx="118717047" cy="6677834"/>
          </a:xfrm>
        </p:grpSpPr>
        <p:sp>
          <p:nvSpPr>
            <p:cNvPr id="9" name="Freeform 9"/>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A6B3A7"/>
            </a:solidFill>
          </p:spPr>
        </p:sp>
        <p:sp>
          <p:nvSpPr>
            <p:cNvPr id="10" name="Freeform 10"/>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739432" y="425847"/>
            <a:ext cx="885028" cy="177006"/>
          </a:xfrm>
          <a:prstGeom prst="rect">
            <a:avLst/>
          </a:prstGeom>
        </p:spPr>
      </p:pic>
      <p:sp>
        <p:nvSpPr>
          <p:cNvPr id="18" name="TextBox 18"/>
          <p:cNvSpPr txBox="1"/>
          <p:nvPr/>
        </p:nvSpPr>
        <p:spPr>
          <a:xfrm>
            <a:off x="594385"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File</a:t>
            </a:r>
          </a:p>
        </p:txBody>
      </p:sp>
      <p:sp>
        <p:nvSpPr>
          <p:cNvPr id="19" name="TextBox 19"/>
          <p:cNvSpPr txBox="1"/>
          <p:nvPr/>
        </p:nvSpPr>
        <p:spPr>
          <a:xfrm>
            <a:off x="2047084"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Edit</a:t>
            </a:r>
          </a:p>
        </p:txBody>
      </p:sp>
      <p:sp>
        <p:nvSpPr>
          <p:cNvPr id="20" name="TextBox 20"/>
          <p:cNvSpPr txBox="1"/>
          <p:nvPr/>
        </p:nvSpPr>
        <p:spPr>
          <a:xfrm>
            <a:off x="3499783"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View</a:t>
            </a:r>
          </a:p>
        </p:txBody>
      </p:sp>
      <p:pic>
        <p:nvPicPr>
          <p:cNvPr id="23" name="Picture 3"/>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447800" y="685800"/>
            <a:ext cx="15616441" cy="8452399"/>
          </a:xfrm>
          <a:prstGeom prst="rect">
            <a:avLst/>
          </a:prstGeom>
        </p:spPr>
      </p:pic>
      <p:sp>
        <p:nvSpPr>
          <p:cNvPr id="24" name="TextBox 23"/>
          <p:cNvSpPr txBox="1"/>
          <p:nvPr/>
        </p:nvSpPr>
        <p:spPr>
          <a:xfrm>
            <a:off x="5084525" y="4605558"/>
            <a:ext cx="8118947" cy="4873001"/>
          </a:xfrm>
          <a:prstGeom prst="rect">
            <a:avLst/>
          </a:prstGeom>
          <a:noFill/>
        </p:spPr>
        <p:txBody>
          <a:bodyPr wrap="square" rtlCol="0">
            <a:spAutoFit/>
          </a:bodyPr>
          <a:lstStyle/>
          <a:p>
            <a:pPr algn="ctr">
              <a:lnSpc>
                <a:spcPct val="150000"/>
              </a:lnSpc>
            </a:pPr>
            <a:r>
              <a:rPr lang="en-US" sz="7200" b="1">
                <a:latin typeface="Arial" panose="020B0604020202020204" pitchFamily="34" charset="0"/>
                <a:cs typeface="Arial" panose="020B0604020202020204" pitchFamily="34" charset="0"/>
              </a:rPr>
              <a:t>BÀI 2: </a:t>
            </a:r>
            <a:endParaRPr lang="en-US" sz="7200" b="1" smtClean="0">
              <a:latin typeface="Arial" panose="020B0604020202020204" pitchFamily="34" charset="0"/>
              <a:cs typeface="Arial" panose="020B0604020202020204" pitchFamily="34" charset="0"/>
            </a:endParaRPr>
          </a:p>
          <a:p>
            <a:pPr algn="ctr">
              <a:lnSpc>
                <a:spcPct val="150000"/>
              </a:lnSpc>
            </a:pPr>
            <a:r>
              <a:rPr lang="en-US" sz="7200" b="1" smtClean="0">
                <a:latin typeface="Arial" panose="020B0604020202020204" pitchFamily="34" charset="0"/>
                <a:cs typeface="Arial" panose="020B0604020202020204" pitchFamily="34" charset="0"/>
              </a:rPr>
              <a:t>CÂY </a:t>
            </a:r>
            <a:r>
              <a:rPr lang="en-US" sz="7200" b="1">
                <a:latin typeface="Arial" panose="020B0604020202020204" pitchFamily="34" charset="0"/>
                <a:cs typeface="Arial" panose="020B0604020202020204" pitchFamily="34" charset="0"/>
              </a:rPr>
              <a:t>THƯ MỤC</a:t>
            </a:r>
          </a:p>
          <a:p>
            <a:pPr>
              <a:lnSpc>
                <a:spcPct val="150000"/>
              </a:lnSpc>
            </a:pPr>
            <a:endParaRPr lang="en-US" sz="720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grpSp>
        <p:nvGrpSpPr>
          <p:cNvPr id="3" name="Group 3"/>
          <p:cNvGrpSpPr>
            <a:grpSpLocks noChangeAspect="1"/>
          </p:cNvGrpSpPr>
          <p:nvPr/>
        </p:nvGrpSpPr>
        <p:grpSpPr>
          <a:xfrm>
            <a:off x="760537" y="1817600"/>
            <a:ext cx="8089099" cy="6651800"/>
            <a:chOff x="0" y="0"/>
            <a:chExt cx="4188460" cy="3444240"/>
          </a:xfrm>
        </p:grpSpPr>
        <p:sp>
          <p:nvSpPr>
            <p:cNvPr id="4" name="Freeform 4"/>
            <p:cNvSpPr/>
            <p:nvPr/>
          </p:nvSpPr>
          <p:spPr>
            <a:xfrm>
              <a:off x="38100" y="38100"/>
              <a:ext cx="4105910" cy="3368040"/>
            </a:xfrm>
            <a:custGeom>
              <a:avLst/>
              <a:gdLst/>
              <a:ahLst/>
              <a:cxnLst/>
              <a:rect l="l" t="t" r="r" b="b"/>
              <a:pathLst>
                <a:path w="4105910" h="3368040">
                  <a:moveTo>
                    <a:pt x="0" y="0"/>
                  </a:moveTo>
                  <a:lnTo>
                    <a:pt x="4105910" y="0"/>
                  </a:lnTo>
                  <a:lnTo>
                    <a:pt x="4105910" y="3368040"/>
                  </a:lnTo>
                  <a:lnTo>
                    <a:pt x="0" y="3368040"/>
                  </a:lnTo>
                  <a:close/>
                </a:path>
              </a:pathLst>
            </a:custGeom>
            <a:blipFill>
              <a:blip r:embed="rId3"/>
              <a:stretch>
                <a:fillRect t="-26949" b="-55912"/>
              </a:stretch>
            </a:blipFill>
          </p:spPr>
        </p:sp>
        <p:sp>
          <p:nvSpPr>
            <p:cNvPr id="5" name="Freeform 5"/>
            <p:cNvSpPr/>
            <p:nvPr/>
          </p:nvSpPr>
          <p:spPr>
            <a:xfrm>
              <a:off x="6350" y="6350"/>
              <a:ext cx="4175760" cy="3431540"/>
            </a:xfrm>
            <a:custGeom>
              <a:avLst/>
              <a:gdLst/>
              <a:ahLst/>
              <a:cxnLst/>
              <a:rect l="l" t="t" r="r" b="b"/>
              <a:pathLst>
                <a:path w="4175760" h="3431540">
                  <a:moveTo>
                    <a:pt x="0" y="0"/>
                  </a:moveTo>
                  <a:lnTo>
                    <a:pt x="63500" y="0"/>
                  </a:lnTo>
                  <a:lnTo>
                    <a:pt x="63500" y="63500"/>
                  </a:lnTo>
                  <a:lnTo>
                    <a:pt x="0" y="63500"/>
                  </a:lnTo>
                  <a:lnTo>
                    <a:pt x="0" y="0"/>
                  </a:lnTo>
                  <a:close/>
                  <a:moveTo>
                    <a:pt x="4112260" y="0"/>
                  </a:moveTo>
                  <a:lnTo>
                    <a:pt x="4112260" y="63500"/>
                  </a:lnTo>
                  <a:lnTo>
                    <a:pt x="4175760" y="63500"/>
                  </a:lnTo>
                  <a:lnTo>
                    <a:pt x="4175760" y="0"/>
                  </a:lnTo>
                  <a:lnTo>
                    <a:pt x="4112260" y="0"/>
                  </a:lnTo>
                  <a:close/>
                  <a:moveTo>
                    <a:pt x="2056130" y="63500"/>
                  </a:moveTo>
                  <a:lnTo>
                    <a:pt x="2119630" y="63500"/>
                  </a:lnTo>
                  <a:lnTo>
                    <a:pt x="2119630" y="0"/>
                  </a:lnTo>
                  <a:lnTo>
                    <a:pt x="2056130" y="0"/>
                  </a:lnTo>
                  <a:lnTo>
                    <a:pt x="2056130" y="63500"/>
                  </a:lnTo>
                  <a:close/>
                  <a:moveTo>
                    <a:pt x="0" y="3431540"/>
                  </a:moveTo>
                  <a:lnTo>
                    <a:pt x="63500" y="3431540"/>
                  </a:lnTo>
                  <a:lnTo>
                    <a:pt x="63500" y="3368040"/>
                  </a:lnTo>
                  <a:lnTo>
                    <a:pt x="0" y="3368040"/>
                  </a:lnTo>
                  <a:lnTo>
                    <a:pt x="0" y="3431540"/>
                  </a:lnTo>
                  <a:close/>
                  <a:moveTo>
                    <a:pt x="4112260" y="3431540"/>
                  </a:moveTo>
                  <a:lnTo>
                    <a:pt x="4175760" y="3431540"/>
                  </a:lnTo>
                  <a:lnTo>
                    <a:pt x="4175760" y="3368040"/>
                  </a:lnTo>
                  <a:lnTo>
                    <a:pt x="4112260" y="3368040"/>
                  </a:lnTo>
                  <a:lnTo>
                    <a:pt x="4112260" y="3431540"/>
                  </a:lnTo>
                  <a:close/>
                  <a:moveTo>
                    <a:pt x="2056130" y="3431540"/>
                  </a:moveTo>
                  <a:lnTo>
                    <a:pt x="2119630" y="3431540"/>
                  </a:lnTo>
                  <a:lnTo>
                    <a:pt x="2119630" y="3368040"/>
                  </a:lnTo>
                  <a:lnTo>
                    <a:pt x="2056130" y="3368040"/>
                  </a:lnTo>
                  <a:lnTo>
                    <a:pt x="2056130" y="3431540"/>
                  </a:lnTo>
                  <a:close/>
                  <a:moveTo>
                    <a:pt x="4112260" y="1684020"/>
                  </a:moveTo>
                  <a:lnTo>
                    <a:pt x="4112260" y="1747520"/>
                  </a:lnTo>
                  <a:lnTo>
                    <a:pt x="4175760" y="1747520"/>
                  </a:lnTo>
                  <a:lnTo>
                    <a:pt x="4175760" y="1684020"/>
                  </a:lnTo>
                  <a:lnTo>
                    <a:pt x="4141470" y="1684020"/>
                  </a:lnTo>
                  <a:lnTo>
                    <a:pt x="4112260" y="1684020"/>
                  </a:lnTo>
                  <a:close/>
                  <a:moveTo>
                    <a:pt x="0" y="1747520"/>
                  </a:moveTo>
                  <a:lnTo>
                    <a:pt x="63500" y="1747520"/>
                  </a:lnTo>
                  <a:lnTo>
                    <a:pt x="63500" y="1684020"/>
                  </a:lnTo>
                  <a:lnTo>
                    <a:pt x="0" y="1684020"/>
                  </a:lnTo>
                  <a:lnTo>
                    <a:pt x="0" y="1747520"/>
                  </a:lnTo>
                  <a:close/>
                </a:path>
              </a:pathLst>
            </a:custGeom>
            <a:solidFill>
              <a:srgbClr val="3E2A1E"/>
            </a:solidFill>
          </p:spPr>
        </p:sp>
        <p:sp>
          <p:nvSpPr>
            <p:cNvPr id="6" name="Freeform 6"/>
            <p:cNvSpPr/>
            <p:nvPr/>
          </p:nvSpPr>
          <p:spPr>
            <a:xfrm>
              <a:off x="0" y="0"/>
              <a:ext cx="4188460" cy="3444240"/>
            </a:xfrm>
            <a:custGeom>
              <a:avLst/>
              <a:gdLst/>
              <a:ahLst/>
              <a:cxnLst/>
              <a:rect l="l" t="t" r="r" b="b"/>
              <a:pathLst>
                <a:path w="4188460" h="3444240">
                  <a:moveTo>
                    <a:pt x="4188460" y="76200"/>
                  </a:moveTo>
                  <a:lnTo>
                    <a:pt x="4188460" y="0"/>
                  </a:lnTo>
                  <a:lnTo>
                    <a:pt x="4112260" y="0"/>
                  </a:lnTo>
                  <a:lnTo>
                    <a:pt x="4112260" y="31750"/>
                  </a:lnTo>
                  <a:lnTo>
                    <a:pt x="2132330" y="31750"/>
                  </a:lnTo>
                  <a:lnTo>
                    <a:pt x="2132330" y="0"/>
                  </a:lnTo>
                  <a:lnTo>
                    <a:pt x="2056130" y="0"/>
                  </a:lnTo>
                  <a:lnTo>
                    <a:pt x="2056130" y="31750"/>
                  </a:lnTo>
                  <a:lnTo>
                    <a:pt x="76200" y="31750"/>
                  </a:lnTo>
                  <a:lnTo>
                    <a:pt x="76200" y="0"/>
                  </a:lnTo>
                  <a:lnTo>
                    <a:pt x="0" y="0"/>
                  </a:lnTo>
                  <a:lnTo>
                    <a:pt x="0" y="76200"/>
                  </a:lnTo>
                  <a:lnTo>
                    <a:pt x="31750" y="76200"/>
                  </a:lnTo>
                  <a:lnTo>
                    <a:pt x="31750" y="1684020"/>
                  </a:lnTo>
                  <a:lnTo>
                    <a:pt x="0" y="1684020"/>
                  </a:lnTo>
                  <a:lnTo>
                    <a:pt x="0" y="1760220"/>
                  </a:lnTo>
                  <a:lnTo>
                    <a:pt x="31750" y="1760220"/>
                  </a:lnTo>
                  <a:lnTo>
                    <a:pt x="31750" y="3368040"/>
                  </a:lnTo>
                  <a:lnTo>
                    <a:pt x="0" y="3368040"/>
                  </a:lnTo>
                  <a:lnTo>
                    <a:pt x="0" y="3444240"/>
                  </a:lnTo>
                  <a:lnTo>
                    <a:pt x="76200" y="3444240"/>
                  </a:lnTo>
                  <a:lnTo>
                    <a:pt x="76200" y="3412490"/>
                  </a:lnTo>
                  <a:lnTo>
                    <a:pt x="2056130" y="3412490"/>
                  </a:lnTo>
                  <a:lnTo>
                    <a:pt x="2056130" y="3444240"/>
                  </a:lnTo>
                  <a:lnTo>
                    <a:pt x="2132330" y="3444240"/>
                  </a:lnTo>
                  <a:lnTo>
                    <a:pt x="2132330" y="3412490"/>
                  </a:lnTo>
                  <a:lnTo>
                    <a:pt x="4112260" y="3412490"/>
                  </a:lnTo>
                  <a:lnTo>
                    <a:pt x="4112260" y="3444240"/>
                  </a:lnTo>
                  <a:lnTo>
                    <a:pt x="4188460" y="3444240"/>
                  </a:lnTo>
                  <a:lnTo>
                    <a:pt x="4188460" y="3368040"/>
                  </a:lnTo>
                  <a:lnTo>
                    <a:pt x="4156710" y="3368040"/>
                  </a:lnTo>
                  <a:lnTo>
                    <a:pt x="4156710" y="1760220"/>
                  </a:lnTo>
                  <a:lnTo>
                    <a:pt x="4188460" y="1760220"/>
                  </a:lnTo>
                  <a:lnTo>
                    <a:pt x="4188460" y="1684020"/>
                  </a:lnTo>
                  <a:lnTo>
                    <a:pt x="4156710" y="1684020"/>
                  </a:lnTo>
                  <a:lnTo>
                    <a:pt x="4156710" y="76200"/>
                  </a:lnTo>
                  <a:lnTo>
                    <a:pt x="4188460" y="76200"/>
                  </a:lnTo>
                  <a:close/>
                  <a:moveTo>
                    <a:pt x="4124960" y="12700"/>
                  </a:moveTo>
                  <a:lnTo>
                    <a:pt x="4175760" y="12700"/>
                  </a:lnTo>
                  <a:lnTo>
                    <a:pt x="4175760" y="63500"/>
                  </a:lnTo>
                  <a:lnTo>
                    <a:pt x="4124960" y="63500"/>
                  </a:lnTo>
                  <a:lnTo>
                    <a:pt x="4124960" y="12700"/>
                  </a:lnTo>
                  <a:close/>
                  <a:moveTo>
                    <a:pt x="2068830" y="12700"/>
                  </a:moveTo>
                  <a:lnTo>
                    <a:pt x="2119630" y="12700"/>
                  </a:lnTo>
                  <a:lnTo>
                    <a:pt x="2119630" y="63500"/>
                  </a:lnTo>
                  <a:lnTo>
                    <a:pt x="2068830" y="63500"/>
                  </a:lnTo>
                  <a:lnTo>
                    <a:pt x="2068830" y="12700"/>
                  </a:lnTo>
                  <a:close/>
                  <a:moveTo>
                    <a:pt x="12700" y="63500"/>
                  </a:moveTo>
                  <a:lnTo>
                    <a:pt x="12700" y="12700"/>
                  </a:lnTo>
                  <a:lnTo>
                    <a:pt x="63500" y="12700"/>
                  </a:lnTo>
                  <a:lnTo>
                    <a:pt x="63500" y="63500"/>
                  </a:lnTo>
                  <a:lnTo>
                    <a:pt x="12700" y="63500"/>
                  </a:lnTo>
                  <a:close/>
                  <a:moveTo>
                    <a:pt x="12700" y="1747520"/>
                  </a:moveTo>
                  <a:lnTo>
                    <a:pt x="12700" y="1696720"/>
                  </a:lnTo>
                  <a:lnTo>
                    <a:pt x="63500" y="1696720"/>
                  </a:lnTo>
                  <a:lnTo>
                    <a:pt x="63500" y="1747520"/>
                  </a:lnTo>
                  <a:lnTo>
                    <a:pt x="12700" y="1747520"/>
                  </a:lnTo>
                  <a:close/>
                  <a:moveTo>
                    <a:pt x="63500" y="3431540"/>
                  </a:moveTo>
                  <a:lnTo>
                    <a:pt x="12700" y="3431540"/>
                  </a:lnTo>
                  <a:lnTo>
                    <a:pt x="12700" y="3380740"/>
                  </a:lnTo>
                  <a:lnTo>
                    <a:pt x="63500" y="3380740"/>
                  </a:lnTo>
                  <a:lnTo>
                    <a:pt x="63500" y="3431540"/>
                  </a:lnTo>
                  <a:close/>
                  <a:moveTo>
                    <a:pt x="2119630" y="3431540"/>
                  </a:moveTo>
                  <a:lnTo>
                    <a:pt x="2068830" y="3431540"/>
                  </a:lnTo>
                  <a:lnTo>
                    <a:pt x="2068830" y="3380740"/>
                  </a:lnTo>
                  <a:lnTo>
                    <a:pt x="2119630" y="3380740"/>
                  </a:lnTo>
                  <a:lnTo>
                    <a:pt x="2119630" y="3431540"/>
                  </a:lnTo>
                  <a:close/>
                  <a:moveTo>
                    <a:pt x="4175760" y="3380740"/>
                  </a:moveTo>
                  <a:lnTo>
                    <a:pt x="4175760" y="3431540"/>
                  </a:lnTo>
                  <a:lnTo>
                    <a:pt x="4124960" y="3431540"/>
                  </a:lnTo>
                  <a:lnTo>
                    <a:pt x="4124960" y="3380740"/>
                  </a:lnTo>
                  <a:lnTo>
                    <a:pt x="4175760" y="3380740"/>
                  </a:lnTo>
                  <a:close/>
                  <a:moveTo>
                    <a:pt x="4175760" y="1747520"/>
                  </a:moveTo>
                  <a:lnTo>
                    <a:pt x="4124960" y="1747520"/>
                  </a:lnTo>
                  <a:lnTo>
                    <a:pt x="4124960" y="1696720"/>
                  </a:lnTo>
                  <a:lnTo>
                    <a:pt x="4175760" y="1696720"/>
                  </a:lnTo>
                  <a:lnTo>
                    <a:pt x="4175760" y="1747520"/>
                  </a:lnTo>
                  <a:close/>
                  <a:moveTo>
                    <a:pt x="4144010" y="1684020"/>
                  </a:moveTo>
                  <a:lnTo>
                    <a:pt x="4112260" y="1684020"/>
                  </a:lnTo>
                  <a:lnTo>
                    <a:pt x="4112260" y="1760220"/>
                  </a:lnTo>
                  <a:lnTo>
                    <a:pt x="4144010" y="1760220"/>
                  </a:lnTo>
                  <a:lnTo>
                    <a:pt x="4144010" y="3368040"/>
                  </a:lnTo>
                  <a:lnTo>
                    <a:pt x="4112260" y="3368040"/>
                  </a:lnTo>
                  <a:lnTo>
                    <a:pt x="4112260" y="3399790"/>
                  </a:lnTo>
                  <a:lnTo>
                    <a:pt x="2132330" y="3399790"/>
                  </a:lnTo>
                  <a:lnTo>
                    <a:pt x="2132330" y="3368040"/>
                  </a:lnTo>
                  <a:lnTo>
                    <a:pt x="2056130" y="3368040"/>
                  </a:lnTo>
                  <a:lnTo>
                    <a:pt x="2056130" y="3399790"/>
                  </a:lnTo>
                  <a:lnTo>
                    <a:pt x="76200" y="3399790"/>
                  </a:lnTo>
                  <a:lnTo>
                    <a:pt x="76200" y="3368040"/>
                  </a:lnTo>
                  <a:lnTo>
                    <a:pt x="44450" y="3368040"/>
                  </a:lnTo>
                  <a:lnTo>
                    <a:pt x="44450" y="1760220"/>
                  </a:lnTo>
                  <a:lnTo>
                    <a:pt x="76200" y="1760220"/>
                  </a:lnTo>
                  <a:lnTo>
                    <a:pt x="76200" y="1684020"/>
                  </a:lnTo>
                  <a:lnTo>
                    <a:pt x="44450" y="1684020"/>
                  </a:lnTo>
                  <a:lnTo>
                    <a:pt x="44450" y="76200"/>
                  </a:lnTo>
                  <a:lnTo>
                    <a:pt x="76200" y="76200"/>
                  </a:lnTo>
                  <a:lnTo>
                    <a:pt x="76200" y="44450"/>
                  </a:lnTo>
                  <a:lnTo>
                    <a:pt x="2056130" y="44450"/>
                  </a:lnTo>
                  <a:lnTo>
                    <a:pt x="2056130" y="76200"/>
                  </a:lnTo>
                  <a:lnTo>
                    <a:pt x="2132330" y="76200"/>
                  </a:lnTo>
                  <a:lnTo>
                    <a:pt x="2132330" y="44450"/>
                  </a:lnTo>
                  <a:lnTo>
                    <a:pt x="4112260" y="44450"/>
                  </a:lnTo>
                  <a:lnTo>
                    <a:pt x="4112260" y="76200"/>
                  </a:lnTo>
                  <a:lnTo>
                    <a:pt x="4144010" y="76200"/>
                  </a:lnTo>
                  <a:lnTo>
                    <a:pt x="4144010" y="1684020"/>
                  </a:lnTo>
                  <a:close/>
                </a:path>
              </a:pathLst>
            </a:custGeom>
            <a:solidFill>
              <a:srgbClr val="3E2A1E"/>
            </a:solidFill>
          </p:spPr>
        </p:sp>
      </p:grpSp>
      <p:grpSp>
        <p:nvGrpSpPr>
          <p:cNvPr id="10" name="Group 10"/>
          <p:cNvGrpSpPr/>
          <p:nvPr/>
        </p:nvGrpSpPr>
        <p:grpSpPr>
          <a:xfrm>
            <a:off x="0" y="0"/>
            <a:ext cx="18288000" cy="1028700"/>
            <a:chOff x="0" y="0"/>
            <a:chExt cx="118717047" cy="6677834"/>
          </a:xfrm>
        </p:grpSpPr>
        <p:sp>
          <p:nvSpPr>
            <p:cNvPr id="11" name="Freeform 11"/>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D69478"/>
            </a:solidFill>
          </p:spPr>
        </p:sp>
        <p:sp>
          <p:nvSpPr>
            <p:cNvPr id="12" name="Freeform 12"/>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grpSp>
        <p:nvGrpSpPr>
          <p:cNvPr id="13" name="Group 13"/>
          <p:cNvGrpSpPr/>
          <p:nvPr/>
        </p:nvGrpSpPr>
        <p:grpSpPr>
          <a:xfrm>
            <a:off x="0" y="9258300"/>
            <a:ext cx="18288000" cy="1028700"/>
            <a:chOff x="0" y="0"/>
            <a:chExt cx="118717047" cy="6677834"/>
          </a:xfrm>
        </p:grpSpPr>
        <p:sp>
          <p:nvSpPr>
            <p:cNvPr id="14" name="Freeform 14"/>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A6B3A7"/>
            </a:solidFill>
          </p:spPr>
        </p:sp>
        <p:sp>
          <p:nvSpPr>
            <p:cNvPr id="15" name="Freeform 15"/>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16" name="Picture 16"/>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5004629" y="9597390"/>
            <a:ext cx="385516" cy="346964"/>
          </a:xfrm>
          <a:prstGeom prst="rect">
            <a:avLst/>
          </a:prstGeom>
        </p:spPr>
      </p:pic>
      <p:pic>
        <p:nvPicPr>
          <p:cNvPr id="17" name="Picture 17"/>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4128434" y="9597390"/>
            <a:ext cx="457284" cy="346964"/>
          </a:xfrm>
          <a:prstGeom prst="rect">
            <a:avLst/>
          </a:prstGeom>
        </p:spPr>
      </p:pic>
      <p:pic>
        <p:nvPicPr>
          <p:cNvPr id="18" name="Picture 18"/>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739432" y="425847"/>
            <a:ext cx="885028" cy="177006"/>
          </a:xfrm>
          <a:prstGeom prst="rect">
            <a:avLst/>
          </a:prstGeom>
        </p:spPr>
      </p:pic>
      <p:grpSp>
        <p:nvGrpSpPr>
          <p:cNvPr id="23" name="Group 23"/>
          <p:cNvGrpSpPr/>
          <p:nvPr/>
        </p:nvGrpSpPr>
        <p:grpSpPr>
          <a:xfrm>
            <a:off x="413731" y="0"/>
            <a:ext cx="1642878" cy="1028700"/>
            <a:chOff x="0" y="0"/>
            <a:chExt cx="10664788" cy="6677834"/>
          </a:xfrm>
        </p:grpSpPr>
        <p:sp>
          <p:nvSpPr>
            <p:cNvPr id="24" name="Freeform 24"/>
            <p:cNvSpPr/>
            <p:nvPr/>
          </p:nvSpPr>
          <p:spPr>
            <a:xfrm>
              <a:off x="72390" y="72390"/>
              <a:ext cx="10520008" cy="6533054"/>
            </a:xfrm>
            <a:custGeom>
              <a:avLst/>
              <a:gdLst/>
              <a:ahLst/>
              <a:cxnLst/>
              <a:rect l="l" t="t" r="r" b="b"/>
              <a:pathLst>
                <a:path w="10520008" h="6533054">
                  <a:moveTo>
                    <a:pt x="0" y="0"/>
                  </a:moveTo>
                  <a:lnTo>
                    <a:pt x="10520008" y="0"/>
                  </a:lnTo>
                  <a:lnTo>
                    <a:pt x="10520008" y="6533054"/>
                  </a:lnTo>
                  <a:lnTo>
                    <a:pt x="0" y="6533054"/>
                  </a:lnTo>
                  <a:lnTo>
                    <a:pt x="0" y="0"/>
                  </a:lnTo>
                  <a:close/>
                </a:path>
              </a:pathLst>
            </a:custGeom>
            <a:solidFill>
              <a:srgbClr val="3E2A1E"/>
            </a:solidFill>
          </p:spPr>
        </p:sp>
        <p:sp>
          <p:nvSpPr>
            <p:cNvPr id="25" name="Freeform 25"/>
            <p:cNvSpPr/>
            <p:nvPr/>
          </p:nvSpPr>
          <p:spPr>
            <a:xfrm>
              <a:off x="0" y="0"/>
              <a:ext cx="10664788" cy="6677834"/>
            </a:xfrm>
            <a:custGeom>
              <a:avLst/>
              <a:gdLst/>
              <a:ahLst/>
              <a:cxnLst/>
              <a:rect l="l" t="t" r="r" b="b"/>
              <a:pathLst>
                <a:path w="10664788" h="6677834">
                  <a:moveTo>
                    <a:pt x="10520007" y="6533054"/>
                  </a:moveTo>
                  <a:lnTo>
                    <a:pt x="10664788" y="6533054"/>
                  </a:lnTo>
                  <a:lnTo>
                    <a:pt x="10664788" y="6677834"/>
                  </a:lnTo>
                  <a:lnTo>
                    <a:pt x="10520007" y="6677834"/>
                  </a:lnTo>
                  <a:lnTo>
                    <a:pt x="10520007"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0520007" y="144780"/>
                  </a:moveTo>
                  <a:lnTo>
                    <a:pt x="10664788" y="144780"/>
                  </a:lnTo>
                  <a:lnTo>
                    <a:pt x="10664788" y="6533054"/>
                  </a:lnTo>
                  <a:lnTo>
                    <a:pt x="10520007" y="6533054"/>
                  </a:lnTo>
                  <a:lnTo>
                    <a:pt x="10520007" y="144780"/>
                  </a:lnTo>
                  <a:close/>
                  <a:moveTo>
                    <a:pt x="144780" y="6533054"/>
                  </a:moveTo>
                  <a:lnTo>
                    <a:pt x="10520007" y="6533054"/>
                  </a:lnTo>
                  <a:lnTo>
                    <a:pt x="10520007" y="6677834"/>
                  </a:lnTo>
                  <a:lnTo>
                    <a:pt x="144780" y="6677834"/>
                  </a:lnTo>
                  <a:lnTo>
                    <a:pt x="144780" y="6533054"/>
                  </a:lnTo>
                  <a:close/>
                  <a:moveTo>
                    <a:pt x="10520007" y="0"/>
                  </a:moveTo>
                  <a:lnTo>
                    <a:pt x="10664788" y="0"/>
                  </a:lnTo>
                  <a:lnTo>
                    <a:pt x="10664788" y="144780"/>
                  </a:lnTo>
                  <a:lnTo>
                    <a:pt x="10520007" y="144780"/>
                  </a:lnTo>
                  <a:lnTo>
                    <a:pt x="10520007" y="0"/>
                  </a:lnTo>
                  <a:close/>
                  <a:moveTo>
                    <a:pt x="0" y="0"/>
                  </a:moveTo>
                  <a:lnTo>
                    <a:pt x="144780" y="0"/>
                  </a:lnTo>
                  <a:lnTo>
                    <a:pt x="144780" y="144780"/>
                  </a:lnTo>
                  <a:lnTo>
                    <a:pt x="0" y="144780"/>
                  </a:lnTo>
                  <a:lnTo>
                    <a:pt x="0" y="0"/>
                  </a:lnTo>
                  <a:close/>
                  <a:moveTo>
                    <a:pt x="144780" y="0"/>
                  </a:moveTo>
                  <a:lnTo>
                    <a:pt x="10520007" y="0"/>
                  </a:lnTo>
                  <a:lnTo>
                    <a:pt x="10520007" y="144780"/>
                  </a:lnTo>
                  <a:lnTo>
                    <a:pt x="144780" y="144780"/>
                  </a:lnTo>
                  <a:lnTo>
                    <a:pt x="144780" y="0"/>
                  </a:lnTo>
                  <a:close/>
                </a:path>
              </a:pathLst>
            </a:custGeom>
            <a:solidFill>
              <a:srgbClr val="3E2A1E"/>
            </a:solidFill>
          </p:spPr>
        </p:sp>
      </p:grpSp>
      <p:sp>
        <p:nvSpPr>
          <p:cNvPr id="26" name="TextBox 26"/>
          <p:cNvSpPr txBox="1"/>
          <p:nvPr/>
        </p:nvSpPr>
        <p:spPr>
          <a:xfrm>
            <a:off x="594385" y="339090"/>
            <a:ext cx="1297098" cy="350520"/>
          </a:xfrm>
          <a:prstGeom prst="rect">
            <a:avLst/>
          </a:prstGeom>
        </p:spPr>
        <p:txBody>
          <a:bodyPr lIns="0" tIns="0" rIns="0" bIns="0" rtlCol="0" anchor="t">
            <a:spAutoFit/>
          </a:bodyPr>
          <a:lstStyle/>
          <a:p>
            <a:pPr algn="ctr">
              <a:lnSpc>
                <a:spcPts val="2760"/>
              </a:lnSpc>
            </a:pPr>
            <a:r>
              <a:rPr lang="en-US" sz="2300">
                <a:solidFill>
                  <a:srgbClr val="FDF3E9"/>
                </a:solidFill>
                <a:latin typeface="Montserrat Bold"/>
              </a:rPr>
              <a:t>File</a:t>
            </a:r>
          </a:p>
        </p:txBody>
      </p:sp>
      <p:sp>
        <p:nvSpPr>
          <p:cNvPr id="27" name="TextBox 27"/>
          <p:cNvSpPr txBox="1"/>
          <p:nvPr/>
        </p:nvSpPr>
        <p:spPr>
          <a:xfrm>
            <a:off x="15566646" y="9597390"/>
            <a:ext cx="2057814" cy="350520"/>
          </a:xfrm>
          <a:prstGeom prst="rect">
            <a:avLst/>
          </a:prstGeom>
        </p:spPr>
        <p:txBody>
          <a:bodyPr lIns="0" tIns="0" rIns="0" bIns="0" rtlCol="0" anchor="t">
            <a:spAutoFit/>
          </a:bodyPr>
          <a:lstStyle/>
          <a:p>
            <a:pPr algn="r">
              <a:lnSpc>
                <a:spcPts val="2760"/>
              </a:lnSpc>
            </a:pPr>
            <a:r>
              <a:rPr lang="en-US" sz="2300">
                <a:solidFill>
                  <a:srgbClr val="3E2A1E"/>
                </a:solidFill>
                <a:latin typeface="Montserrat Bold"/>
              </a:rPr>
              <a:t>Page 01</a:t>
            </a:r>
          </a:p>
        </p:txBody>
      </p:sp>
      <p:sp>
        <p:nvSpPr>
          <p:cNvPr id="28" name="TextBox 28"/>
          <p:cNvSpPr txBox="1"/>
          <p:nvPr/>
        </p:nvSpPr>
        <p:spPr>
          <a:xfrm>
            <a:off x="2047084" y="339090"/>
            <a:ext cx="1297098" cy="35052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Edit</a:t>
            </a:r>
          </a:p>
        </p:txBody>
      </p:sp>
      <p:sp>
        <p:nvSpPr>
          <p:cNvPr id="29" name="TextBox 29"/>
          <p:cNvSpPr txBox="1"/>
          <p:nvPr/>
        </p:nvSpPr>
        <p:spPr>
          <a:xfrm>
            <a:off x="3499783" y="339090"/>
            <a:ext cx="1297098" cy="35052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View</a:t>
            </a:r>
          </a:p>
        </p:txBody>
      </p:sp>
      <p:sp>
        <p:nvSpPr>
          <p:cNvPr id="37" name="TextBox 36"/>
          <p:cNvSpPr txBox="1"/>
          <p:nvPr/>
        </p:nvSpPr>
        <p:spPr>
          <a:xfrm>
            <a:off x="8825109" y="1817600"/>
            <a:ext cx="9451738"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NỘI DUNG BÀI HỌC </a:t>
            </a:r>
            <a:endParaRPr lang="en-US" sz="6000" b="1">
              <a:latin typeface="Arial" panose="020B0604020202020204" pitchFamily="34" charset="0"/>
              <a:cs typeface="Arial" panose="020B0604020202020204" pitchFamily="34" charset="0"/>
            </a:endParaRPr>
          </a:p>
        </p:txBody>
      </p:sp>
      <p:sp>
        <p:nvSpPr>
          <p:cNvPr id="38" name="Pentagon 37"/>
          <p:cNvSpPr/>
          <p:nvPr/>
        </p:nvSpPr>
        <p:spPr>
          <a:xfrm>
            <a:off x="8825109" y="3429930"/>
            <a:ext cx="841302" cy="1066800"/>
          </a:xfrm>
          <a:prstGeom prst="homePlat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1</a:t>
            </a:r>
            <a:endParaRPr lang="en-US" sz="4500" b="1">
              <a:solidFill>
                <a:schemeClr val="tx1"/>
              </a:solidFill>
              <a:latin typeface="Arial" panose="020B0604020202020204" pitchFamily="34" charset="0"/>
              <a:cs typeface="Arial" panose="020B0604020202020204" pitchFamily="34" charset="0"/>
            </a:endParaRPr>
          </a:p>
        </p:txBody>
      </p:sp>
      <p:sp>
        <p:nvSpPr>
          <p:cNvPr id="39" name="Pentagon 38"/>
          <p:cNvSpPr/>
          <p:nvPr/>
        </p:nvSpPr>
        <p:spPr>
          <a:xfrm>
            <a:off x="8809254" y="5815777"/>
            <a:ext cx="841302" cy="1066800"/>
          </a:xfrm>
          <a:prstGeom prst="homePlat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2</a:t>
            </a:r>
          </a:p>
        </p:txBody>
      </p:sp>
      <p:sp>
        <p:nvSpPr>
          <p:cNvPr id="40" name="TextBox 39"/>
          <p:cNvSpPr txBox="1"/>
          <p:nvPr/>
        </p:nvSpPr>
        <p:spPr>
          <a:xfrm>
            <a:off x="10019146" y="3622163"/>
            <a:ext cx="7162800" cy="707886"/>
          </a:xfrm>
          <a:prstGeom prst="rect">
            <a:avLst/>
          </a:prstGeom>
          <a:noFill/>
        </p:spPr>
        <p:txBody>
          <a:bodyPr wrap="square" rtlCol="0">
            <a:spAutoFit/>
          </a:bodyPr>
          <a:lstStyle/>
          <a:p>
            <a:r>
              <a:rPr lang="en-US" sz="4000" b="1" smtClean="0">
                <a:latin typeface="Arial" panose="020B0604020202020204" pitchFamily="34" charset="0"/>
                <a:cs typeface="Arial" panose="020B0604020202020204" pitchFamily="34" charset="0"/>
              </a:rPr>
              <a:t>Vai trò của cây thư mục </a:t>
            </a:r>
            <a:endParaRPr lang="en-US" sz="4000" b="1">
              <a:latin typeface="Arial" panose="020B0604020202020204" pitchFamily="34" charset="0"/>
              <a:cs typeface="Arial" panose="020B0604020202020204" pitchFamily="34" charset="0"/>
            </a:endParaRPr>
          </a:p>
        </p:txBody>
      </p:sp>
      <p:sp>
        <p:nvSpPr>
          <p:cNvPr id="41" name="TextBox 40"/>
          <p:cNvSpPr txBox="1"/>
          <p:nvPr/>
        </p:nvSpPr>
        <p:spPr>
          <a:xfrm>
            <a:off x="10019146" y="5919797"/>
            <a:ext cx="7162800" cy="707886"/>
          </a:xfrm>
          <a:prstGeom prst="rect">
            <a:avLst/>
          </a:prstGeom>
          <a:noFill/>
        </p:spPr>
        <p:txBody>
          <a:bodyPr wrap="square" rtlCol="0">
            <a:spAutoFit/>
          </a:bodyPr>
          <a:lstStyle/>
          <a:p>
            <a:r>
              <a:rPr lang="en-US" sz="4000" b="1" smtClean="0">
                <a:latin typeface="Arial" panose="020B0604020202020204" pitchFamily="34" charset="0"/>
                <a:cs typeface="Arial" panose="020B0604020202020204" pitchFamily="34" charset="0"/>
              </a:rPr>
              <a:t>Cấu trúc của cây thư mục </a:t>
            </a:r>
            <a:endParaRPr lang="en-US" sz="40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0327763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barn(inVertical)">
                                      <p:cBhvr>
                                        <p:cTn id="15" dur="500"/>
                                        <p:tgtEl>
                                          <p:spTgt spid="40"/>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barn(inVertical)">
                                      <p:cBhvr>
                                        <p:cTn id="20" dur="500"/>
                                        <p:tgtEl>
                                          <p:spTgt spid="39"/>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barn(inVertical)">
                                      <p:cBhvr>
                                        <p:cTn id="23"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animBg="1"/>
      <p:bldP spid="39" grpId="0" animBg="1"/>
      <p:bldP spid="40" grpId="0"/>
      <p:bldP spid="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grpSp>
        <p:nvGrpSpPr>
          <p:cNvPr id="3" name="Group 3"/>
          <p:cNvGrpSpPr/>
          <p:nvPr/>
        </p:nvGrpSpPr>
        <p:grpSpPr>
          <a:xfrm>
            <a:off x="0" y="9258300"/>
            <a:ext cx="18288000" cy="1028700"/>
            <a:chOff x="0" y="0"/>
            <a:chExt cx="118717047" cy="6677834"/>
          </a:xfrm>
        </p:grpSpPr>
        <p:sp>
          <p:nvSpPr>
            <p:cNvPr id="4" name="Freeform 4"/>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BDA9A0"/>
            </a:solidFill>
          </p:spPr>
        </p:sp>
        <p:sp>
          <p:nvSpPr>
            <p:cNvPr id="5" name="Freeform 5"/>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004629" y="9597390"/>
            <a:ext cx="385516" cy="34696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128434" y="9597390"/>
            <a:ext cx="457284" cy="346964"/>
          </a:xfrm>
          <a:prstGeom prst="rect">
            <a:avLst/>
          </a:prstGeom>
        </p:spPr>
      </p:pic>
      <p:grpSp>
        <p:nvGrpSpPr>
          <p:cNvPr id="8" name="Group 8"/>
          <p:cNvGrpSpPr/>
          <p:nvPr/>
        </p:nvGrpSpPr>
        <p:grpSpPr>
          <a:xfrm>
            <a:off x="0" y="0"/>
            <a:ext cx="18288000" cy="1028700"/>
            <a:chOff x="0" y="0"/>
            <a:chExt cx="118717047" cy="6677834"/>
          </a:xfrm>
        </p:grpSpPr>
        <p:sp>
          <p:nvSpPr>
            <p:cNvPr id="9" name="Freeform 9"/>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A6B3A7"/>
            </a:solidFill>
          </p:spPr>
        </p:sp>
        <p:sp>
          <p:nvSpPr>
            <p:cNvPr id="10" name="Freeform 10"/>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739432" y="425847"/>
            <a:ext cx="885028" cy="177006"/>
          </a:xfrm>
          <a:prstGeom prst="rect">
            <a:avLst/>
          </a:prstGeom>
        </p:spPr>
      </p:pic>
      <p:sp>
        <p:nvSpPr>
          <p:cNvPr id="18" name="TextBox 18"/>
          <p:cNvSpPr txBox="1"/>
          <p:nvPr/>
        </p:nvSpPr>
        <p:spPr>
          <a:xfrm>
            <a:off x="594385"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File</a:t>
            </a:r>
          </a:p>
        </p:txBody>
      </p:sp>
      <p:sp>
        <p:nvSpPr>
          <p:cNvPr id="19" name="TextBox 19"/>
          <p:cNvSpPr txBox="1"/>
          <p:nvPr/>
        </p:nvSpPr>
        <p:spPr>
          <a:xfrm>
            <a:off x="2047084"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Edit</a:t>
            </a:r>
          </a:p>
        </p:txBody>
      </p:sp>
      <p:sp>
        <p:nvSpPr>
          <p:cNvPr id="20" name="TextBox 20"/>
          <p:cNvSpPr txBox="1"/>
          <p:nvPr/>
        </p:nvSpPr>
        <p:spPr>
          <a:xfrm>
            <a:off x="3499783"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View</a:t>
            </a:r>
          </a:p>
        </p:txBody>
      </p:sp>
      <p:sp>
        <p:nvSpPr>
          <p:cNvPr id="17" name="TextBox 16"/>
          <p:cNvSpPr txBox="1"/>
          <p:nvPr/>
        </p:nvSpPr>
        <p:spPr>
          <a:xfrm>
            <a:off x="11152" y="1062711"/>
            <a:ext cx="18276848" cy="1015663"/>
          </a:xfrm>
          <a:prstGeom prst="rect">
            <a:avLst/>
          </a:prstGeom>
          <a:noFill/>
        </p:spPr>
        <p:txBody>
          <a:bodyPr wrap="square" rtlCol="0">
            <a:spAutoFit/>
          </a:bodyPr>
          <a:lstStyle/>
          <a:p>
            <a:pPr algn="ctr"/>
            <a:r>
              <a:rPr lang="en-US" sz="6000" b="1" smtClean="0">
                <a:latin typeface="Arial" panose="020B0604020202020204" pitchFamily="34" charset="0"/>
                <a:cs typeface="Arial" panose="020B0604020202020204" pitchFamily="34" charset="0"/>
              </a:rPr>
              <a:t>KHÁM PHÁ </a:t>
            </a:r>
            <a:endParaRPr lang="en-US" sz="6000" b="1">
              <a:latin typeface="Arial" panose="020B0604020202020204" pitchFamily="34" charset="0"/>
              <a:cs typeface="Arial" panose="020B0604020202020204" pitchFamily="34" charset="0"/>
            </a:endParaRPr>
          </a:p>
        </p:txBody>
      </p:sp>
      <p:sp>
        <p:nvSpPr>
          <p:cNvPr id="21" name="TextBox 20"/>
          <p:cNvSpPr txBox="1"/>
          <p:nvPr/>
        </p:nvSpPr>
        <p:spPr>
          <a:xfrm>
            <a:off x="594385" y="2870324"/>
            <a:ext cx="17282135" cy="901593"/>
          </a:xfrm>
          <a:prstGeom prst="rect">
            <a:avLst/>
          </a:prstGeom>
          <a:noFill/>
        </p:spPr>
        <p:txBody>
          <a:bodyPr wrap="square" rtlCol="0">
            <a:spAutoFit/>
          </a:bodyPr>
          <a:lstStyle/>
          <a:p>
            <a:pPr marL="571500" indent="-571500">
              <a:lnSpc>
                <a:spcPct val="150000"/>
              </a:lnSpc>
              <a:buFont typeface="Wingdings" panose="05000000000000000000" pitchFamily="2" charset="2"/>
              <a:buChar char="Ø"/>
            </a:pPr>
            <a:r>
              <a:rPr lang="en-US" sz="4000" smtClean="0">
                <a:latin typeface="Arial" panose="020B0604020202020204" pitchFamily="34" charset="0"/>
                <a:cs typeface="Arial" panose="020B0604020202020204" pitchFamily="34" charset="0"/>
              </a:rPr>
              <a:t>Quan sát tranh và trả lời câu hỏi sau đây: </a:t>
            </a:r>
            <a:endParaRPr lang="en-US" sz="4000" b="1" i="1">
              <a:latin typeface="Arial" panose="020B0604020202020204" pitchFamily="34" charset="0"/>
              <a:cs typeface="Arial" panose="020B0604020202020204" pitchFamily="34" charset="0"/>
            </a:endParaRPr>
          </a:p>
        </p:txBody>
      </p:sp>
      <p:sp>
        <p:nvSpPr>
          <p:cNvPr id="12" name="TextBox 11"/>
          <p:cNvSpPr txBox="1"/>
          <p:nvPr/>
        </p:nvSpPr>
        <p:spPr>
          <a:xfrm>
            <a:off x="624865" y="2058397"/>
            <a:ext cx="11430000" cy="861774"/>
          </a:xfrm>
          <a:prstGeom prst="rect">
            <a:avLst/>
          </a:prstGeom>
          <a:noFill/>
        </p:spPr>
        <p:txBody>
          <a:bodyPr wrap="square" rtlCol="0">
            <a:spAutoFit/>
          </a:bodyPr>
          <a:lstStyle/>
          <a:p>
            <a:r>
              <a:rPr lang="en-US" sz="5000" b="1" smtClean="0">
                <a:solidFill>
                  <a:srgbClr val="C00000"/>
                </a:solidFill>
                <a:latin typeface="Arial" panose="020B0604020202020204" pitchFamily="34" charset="0"/>
                <a:cs typeface="Arial" panose="020B0604020202020204" pitchFamily="34" charset="0"/>
              </a:rPr>
              <a:t>HĐ 1. Vai trò của cây thư mục </a:t>
            </a:r>
            <a:endParaRPr lang="en-US" sz="5000" b="1">
              <a:solidFill>
                <a:srgbClr val="C00000"/>
              </a:solidFill>
              <a:latin typeface="Arial" panose="020B0604020202020204" pitchFamily="34" charset="0"/>
              <a:cs typeface="Arial" panose="020B0604020202020204" pitchFamily="34" charset="0"/>
            </a:endParaRPr>
          </a:p>
        </p:txBody>
      </p:sp>
      <p:grpSp>
        <p:nvGrpSpPr>
          <p:cNvPr id="15" name="Group 14"/>
          <p:cNvGrpSpPr/>
          <p:nvPr/>
        </p:nvGrpSpPr>
        <p:grpSpPr>
          <a:xfrm>
            <a:off x="367376" y="3962262"/>
            <a:ext cx="10948806" cy="4999543"/>
            <a:chOff x="367376" y="3962262"/>
            <a:chExt cx="10948806" cy="4999543"/>
          </a:xfrm>
        </p:grpSpPr>
        <p:pic>
          <p:nvPicPr>
            <p:cNvPr id="13" name="Picture 12"/>
            <p:cNvPicPr>
              <a:picLocks noChangeAspect="1"/>
            </p:cNvPicPr>
            <p:nvPr/>
          </p:nvPicPr>
          <p:blipFill rotWithShape="1">
            <a:blip r:embed="rId9">
              <a:extLst>
                <a:ext uri="{28A0092B-C50C-407E-A947-70E740481C1C}">
                  <a14:useLocalDpi xmlns:a14="http://schemas.microsoft.com/office/drawing/2010/main" val="0"/>
                </a:ext>
              </a:extLst>
            </a:blip>
            <a:srcRect l="12390" t="37135" r="14883" b="13132"/>
            <a:stretch/>
          </p:blipFill>
          <p:spPr>
            <a:xfrm>
              <a:off x="624865" y="3962262"/>
              <a:ext cx="10433828" cy="4999543"/>
            </a:xfrm>
            <a:prstGeom prst="rect">
              <a:avLst/>
            </a:prstGeom>
          </p:spPr>
        </p:pic>
        <p:pic>
          <p:nvPicPr>
            <p:cNvPr id="34"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367376" y="4002631"/>
              <a:ext cx="1524107" cy="452018"/>
            </a:xfrm>
            <a:prstGeom prst="rect">
              <a:avLst/>
            </a:prstGeom>
          </p:spPr>
        </p:pic>
        <p:pic>
          <p:nvPicPr>
            <p:cNvPr id="35" name="Picture 15"/>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a:stretch>
          </p:blipFill>
          <p:spPr>
            <a:xfrm>
              <a:off x="9792075" y="8349559"/>
              <a:ext cx="1524107" cy="452018"/>
            </a:xfrm>
            <a:prstGeom prst="rect">
              <a:avLst/>
            </a:prstGeom>
          </p:spPr>
        </p:pic>
      </p:grpSp>
      <p:sp>
        <p:nvSpPr>
          <p:cNvPr id="14" name="Cloud Callout 13"/>
          <p:cNvSpPr/>
          <p:nvPr/>
        </p:nvSpPr>
        <p:spPr>
          <a:xfrm>
            <a:off x="10650970" y="3918234"/>
            <a:ext cx="7412212" cy="3646523"/>
          </a:xfrm>
          <a:prstGeom prst="cloudCallout">
            <a:avLst>
              <a:gd name="adj1" fmla="val -45780"/>
              <a:gd name="adj2" fmla="val 60828"/>
            </a:avLst>
          </a:prstGeom>
          <a:solidFill>
            <a:srgbClr val="FFCC66"/>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tx1"/>
                </a:solidFill>
              </a:rPr>
              <a:t>Đâu là thư mục gốc đâu là thư mục con? </a:t>
            </a:r>
          </a:p>
        </p:txBody>
      </p:sp>
      <p:pic>
        <p:nvPicPr>
          <p:cNvPr id="36" name="Picture 2"/>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14605250" y="6720965"/>
            <a:ext cx="3457931" cy="3554883"/>
          </a:xfrm>
          <a:prstGeom prst="rect">
            <a:avLst/>
          </a:prstGeom>
        </p:spPr>
      </p:pic>
    </p:spTree>
    <p:extLst>
      <p:ext uri="{BB962C8B-B14F-4D97-AF65-F5344CB8AC3E}">
        <p14:creationId xmlns:p14="http://schemas.microsoft.com/office/powerpoint/2010/main" val="3092036054"/>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barn(inVertical)">
                                      <p:cBhvr>
                                        <p:cTn id="13" dur="50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barn(inVertical)">
                                      <p:cBhvr>
                                        <p:cTn id="18" dur="500"/>
                                        <p:tgtEl>
                                          <p:spTgt spid="21"/>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inVertical)">
                                      <p:cBhvr>
                                        <p:cTn id="23" dur="50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arn(inVertical)">
                                      <p:cBhvr>
                                        <p:cTn id="28" dur="500"/>
                                        <p:tgtEl>
                                          <p:spTgt spid="14"/>
                                        </p:tgtEl>
                                      </p:cBhvr>
                                    </p:animEffect>
                                  </p:childTnLst>
                                </p:cTn>
                              </p:par>
                              <p:par>
                                <p:cTn id="29" presetID="16" presetClass="entr" presetSubtype="21"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arn(inVertical)">
                                      <p:cBhvr>
                                        <p:cTn id="31"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1" grpId="0"/>
      <p:bldP spid="12"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grpSp>
        <p:nvGrpSpPr>
          <p:cNvPr id="3" name="Group 3"/>
          <p:cNvGrpSpPr/>
          <p:nvPr/>
        </p:nvGrpSpPr>
        <p:grpSpPr>
          <a:xfrm>
            <a:off x="0" y="9258300"/>
            <a:ext cx="18288000" cy="1028700"/>
            <a:chOff x="0" y="0"/>
            <a:chExt cx="118717047" cy="6677834"/>
          </a:xfrm>
        </p:grpSpPr>
        <p:sp>
          <p:nvSpPr>
            <p:cNvPr id="4" name="Freeform 4"/>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BDA9A0"/>
            </a:solidFill>
          </p:spPr>
        </p:sp>
        <p:sp>
          <p:nvSpPr>
            <p:cNvPr id="5" name="Freeform 5"/>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004629" y="9597390"/>
            <a:ext cx="385516" cy="34696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128434" y="9597390"/>
            <a:ext cx="457284" cy="346964"/>
          </a:xfrm>
          <a:prstGeom prst="rect">
            <a:avLst/>
          </a:prstGeom>
        </p:spPr>
      </p:pic>
      <p:grpSp>
        <p:nvGrpSpPr>
          <p:cNvPr id="8" name="Group 8"/>
          <p:cNvGrpSpPr/>
          <p:nvPr/>
        </p:nvGrpSpPr>
        <p:grpSpPr>
          <a:xfrm>
            <a:off x="0" y="0"/>
            <a:ext cx="18288000" cy="1028700"/>
            <a:chOff x="0" y="0"/>
            <a:chExt cx="118717047" cy="6677834"/>
          </a:xfrm>
        </p:grpSpPr>
        <p:sp>
          <p:nvSpPr>
            <p:cNvPr id="9" name="Freeform 9"/>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A6B3A7"/>
            </a:solidFill>
          </p:spPr>
        </p:sp>
        <p:sp>
          <p:nvSpPr>
            <p:cNvPr id="10" name="Freeform 10"/>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739432" y="425847"/>
            <a:ext cx="885028" cy="177006"/>
          </a:xfrm>
          <a:prstGeom prst="rect">
            <a:avLst/>
          </a:prstGeom>
        </p:spPr>
      </p:pic>
      <p:sp>
        <p:nvSpPr>
          <p:cNvPr id="18" name="TextBox 18"/>
          <p:cNvSpPr txBox="1"/>
          <p:nvPr/>
        </p:nvSpPr>
        <p:spPr>
          <a:xfrm>
            <a:off x="594385"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File</a:t>
            </a:r>
          </a:p>
        </p:txBody>
      </p:sp>
      <p:sp>
        <p:nvSpPr>
          <p:cNvPr id="19" name="TextBox 19"/>
          <p:cNvSpPr txBox="1"/>
          <p:nvPr/>
        </p:nvSpPr>
        <p:spPr>
          <a:xfrm>
            <a:off x="2047084"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Edit</a:t>
            </a:r>
          </a:p>
        </p:txBody>
      </p:sp>
      <p:sp>
        <p:nvSpPr>
          <p:cNvPr id="20" name="TextBox 20"/>
          <p:cNvSpPr txBox="1"/>
          <p:nvPr/>
        </p:nvSpPr>
        <p:spPr>
          <a:xfrm>
            <a:off x="3499783"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View</a:t>
            </a:r>
          </a:p>
        </p:txBody>
      </p:sp>
      <p:pic>
        <p:nvPicPr>
          <p:cNvPr id="22" name="Picture 21"/>
          <p:cNvPicPr>
            <a:picLocks noChangeAspect="1"/>
          </p:cNvPicPr>
          <p:nvPr/>
        </p:nvPicPr>
        <p:blipFill rotWithShape="1">
          <a:blip r:embed="rId9">
            <a:extLst>
              <a:ext uri="{28A0092B-C50C-407E-A947-70E740481C1C}">
                <a14:useLocalDpi xmlns:a14="http://schemas.microsoft.com/office/drawing/2010/main" val="0"/>
              </a:ext>
            </a:extLst>
          </a:blip>
          <a:srcRect l="12390" t="37135" r="14883" b="13132"/>
          <a:stretch/>
        </p:blipFill>
        <p:spPr>
          <a:xfrm>
            <a:off x="3048000" y="2037959"/>
            <a:ext cx="14856816" cy="7118893"/>
          </a:xfrm>
          <a:prstGeom prst="rect">
            <a:avLst/>
          </a:prstGeom>
        </p:spPr>
      </p:pic>
      <p:sp>
        <p:nvSpPr>
          <p:cNvPr id="15" name="TextBox 14"/>
          <p:cNvSpPr txBox="1"/>
          <p:nvPr/>
        </p:nvSpPr>
        <p:spPr>
          <a:xfrm>
            <a:off x="2286000" y="1220754"/>
            <a:ext cx="3428999" cy="783193"/>
          </a:xfrm>
          <a:prstGeom prst="roundRect">
            <a:avLst/>
          </a:prstGeom>
          <a:solidFill>
            <a:schemeClr val="accent6">
              <a:lumMod val="60000"/>
              <a:lumOff val="40000"/>
            </a:schemeClr>
          </a:solidFill>
          <a:ln>
            <a:solidFill>
              <a:schemeClr val="accent6">
                <a:lumMod val="60000"/>
                <a:lumOff val="40000"/>
              </a:schemeClr>
            </a:solidFill>
          </a:ln>
        </p:spPr>
        <p:txBody>
          <a:bodyPr wrap="square" rtlCol="0">
            <a:spAutoFit/>
          </a:bodyPr>
          <a:lstStyle/>
          <a:p>
            <a:r>
              <a:rPr lang="en-US" sz="4000" smtClean="0">
                <a:latin typeface="Arial" panose="020B0604020202020204" pitchFamily="34" charset="0"/>
                <a:cs typeface="Arial" panose="020B0604020202020204" pitchFamily="34" charset="0"/>
              </a:rPr>
              <a:t>Thư mục gốc </a:t>
            </a:r>
            <a:endParaRPr lang="en-US" sz="4000">
              <a:latin typeface="Arial" panose="020B0604020202020204" pitchFamily="34" charset="0"/>
              <a:cs typeface="Arial" panose="020B0604020202020204" pitchFamily="34" charset="0"/>
            </a:endParaRPr>
          </a:p>
        </p:txBody>
      </p:sp>
      <p:sp>
        <p:nvSpPr>
          <p:cNvPr id="16" name="Rectangle 15"/>
          <p:cNvSpPr/>
          <p:nvPr/>
        </p:nvSpPr>
        <p:spPr>
          <a:xfrm>
            <a:off x="5562600" y="2324100"/>
            <a:ext cx="2743201" cy="609600"/>
          </a:xfrm>
          <a:prstGeom prst="rect">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Arrow Connector 23"/>
          <p:cNvCxnSpPr>
            <a:stCxn id="15" idx="3"/>
            <a:endCxn id="16" idx="0"/>
          </p:cNvCxnSpPr>
          <p:nvPr/>
        </p:nvCxnSpPr>
        <p:spPr>
          <a:xfrm>
            <a:off x="5714999" y="1612351"/>
            <a:ext cx="1219202" cy="71174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58973" y="4751903"/>
            <a:ext cx="2367921" cy="783193"/>
          </a:xfrm>
          <a:prstGeom prst="roundRect">
            <a:avLst/>
          </a:prstGeom>
          <a:solidFill>
            <a:schemeClr val="accent6">
              <a:lumMod val="60000"/>
              <a:lumOff val="40000"/>
            </a:schemeClr>
          </a:solidFill>
          <a:ln>
            <a:solidFill>
              <a:schemeClr val="accent6">
                <a:lumMod val="60000"/>
                <a:lumOff val="40000"/>
              </a:schemeClr>
            </a:solidFill>
          </a:ln>
        </p:spPr>
        <p:txBody>
          <a:bodyPr wrap="square" rtlCol="0">
            <a:spAutoFit/>
          </a:bodyPr>
          <a:lstStyle/>
          <a:p>
            <a:r>
              <a:rPr lang="en-US" sz="4000" smtClean="0">
                <a:latin typeface="Arial" panose="020B0604020202020204" pitchFamily="34" charset="0"/>
                <a:cs typeface="Arial" panose="020B0604020202020204" pitchFamily="34" charset="0"/>
              </a:rPr>
              <a:t>Thư mục </a:t>
            </a:r>
            <a:endParaRPr lang="en-US" sz="4000">
              <a:latin typeface="Arial" panose="020B0604020202020204" pitchFamily="34" charset="0"/>
              <a:cs typeface="Arial" panose="020B0604020202020204" pitchFamily="34" charset="0"/>
            </a:endParaRPr>
          </a:p>
        </p:txBody>
      </p:sp>
      <p:cxnSp>
        <p:nvCxnSpPr>
          <p:cNvPr id="26" name="Straight Arrow Connector 25"/>
          <p:cNvCxnSpPr/>
          <p:nvPr/>
        </p:nvCxnSpPr>
        <p:spPr>
          <a:xfrm flipV="1">
            <a:off x="2438399" y="3543300"/>
            <a:ext cx="1709933" cy="1600199"/>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a:off x="2438399" y="5143499"/>
            <a:ext cx="1709933" cy="133085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a:off x="2438399" y="5154650"/>
            <a:ext cx="1709933" cy="1730525"/>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7" name="Rounded Rectangle 36"/>
          <p:cNvSpPr/>
          <p:nvPr/>
        </p:nvSpPr>
        <p:spPr>
          <a:xfrm>
            <a:off x="9067847" y="3997205"/>
            <a:ext cx="3047953" cy="1600200"/>
          </a:xfrm>
          <a:prstGeom prst="roundRect">
            <a:avLst/>
          </a:prstGeom>
          <a:solidFill>
            <a:srgbClr val="FFCC66"/>
          </a:solidFill>
          <a:ln>
            <a:solidFill>
              <a:srgbClr val="FFCC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000" smtClean="0">
                <a:solidFill>
                  <a:schemeClr val="tx1"/>
                </a:solidFill>
                <a:latin typeface="Arial" panose="020B0604020202020204" pitchFamily="34" charset="0"/>
                <a:cs typeface="Arial" panose="020B0604020202020204" pitchFamily="34" charset="0"/>
              </a:rPr>
              <a:t>Thư mục con của </a:t>
            </a:r>
            <a:r>
              <a:rPr lang="en-US" sz="3000" b="1" smtClean="0">
                <a:solidFill>
                  <a:schemeClr val="tx1"/>
                </a:solidFill>
                <a:latin typeface="Arial" panose="020B0604020202020204" pitchFamily="34" charset="0"/>
                <a:cs typeface="Arial" panose="020B0604020202020204" pitchFamily="34" charset="0"/>
              </a:rPr>
              <a:t>Giải trí </a:t>
            </a:r>
            <a:endParaRPr lang="en-US" sz="3000" b="1">
              <a:solidFill>
                <a:schemeClr val="tx1"/>
              </a:solidFill>
              <a:latin typeface="Arial" panose="020B0604020202020204" pitchFamily="34" charset="0"/>
              <a:cs typeface="Arial" panose="020B0604020202020204" pitchFamily="34" charset="0"/>
            </a:endParaRPr>
          </a:p>
        </p:txBody>
      </p:sp>
      <p:cxnSp>
        <p:nvCxnSpPr>
          <p:cNvPr id="38" name="Straight Arrow Connector 37"/>
          <p:cNvCxnSpPr>
            <a:stCxn id="37" idx="1"/>
          </p:cNvCxnSpPr>
          <p:nvPr/>
        </p:nvCxnSpPr>
        <p:spPr>
          <a:xfrm flipH="1" flipV="1">
            <a:off x="5105401" y="3997205"/>
            <a:ext cx="3962446" cy="8001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a:off x="5257801" y="4797305"/>
            <a:ext cx="3810046" cy="9557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a:stCxn id="37" idx="1"/>
          </p:cNvCxnSpPr>
          <p:nvPr/>
        </p:nvCxnSpPr>
        <p:spPr>
          <a:xfrm flipH="1">
            <a:off x="5257801" y="4797305"/>
            <a:ext cx="3810046" cy="133679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5823225"/>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barn(inVertical)">
                                      <p:cBhvr>
                                        <p:cTn id="15" dur="500"/>
                                        <p:tgtEl>
                                          <p:spTgt spid="15"/>
                                        </p:tgtEl>
                                      </p:cBhvr>
                                    </p:animEffect>
                                  </p:childTnLst>
                                </p:cTn>
                              </p:par>
                              <p:par>
                                <p:cTn id="16" presetID="16" presetClass="entr" presetSubtype="21"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barn(inVertical)">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barn(inVertical)">
                                      <p:cBhvr>
                                        <p:cTn id="23" dur="500"/>
                                        <p:tgtEl>
                                          <p:spTgt spid="25"/>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barn(inVertical)">
                                      <p:cBhvr>
                                        <p:cTn id="28" dur="500"/>
                                        <p:tgtEl>
                                          <p:spTgt spid="26"/>
                                        </p:tgtEl>
                                      </p:cBhvr>
                                    </p:animEffect>
                                  </p:childTnLst>
                                </p:cTn>
                              </p:par>
                              <p:par>
                                <p:cTn id="29" presetID="16" presetClass="entr" presetSubtype="21"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barn(inVertical)">
                                      <p:cBhvr>
                                        <p:cTn id="31" dur="500"/>
                                        <p:tgtEl>
                                          <p:spTgt spid="33"/>
                                        </p:tgtEl>
                                      </p:cBhvr>
                                    </p:animEffect>
                                  </p:childTnLst>
                                </p:cTn>
                              </p:par>
                              <p:par>
                                <p:cTn id="32" presetID="16" presetClass="entr" presetSubtype="21"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barn(inVertical)">
                                      <p:cBhvr>
                                        <p:cTn id="34" dur="50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down)">
                                      <p:cBhvr>
                                        <p:cTn id="39" dur="500"/>
                                        <p:tgtEl>
                                          <p:spTgt spid="37"/>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wipe(down)">
                                      <p:cBhvr>
                                        <p:cTn id="44" dur="500"/>
                                        <p:tgtEl>
                                          <p:spTgt spid="45"/>
                                        </p:tgtEl>
                                      </p:cBhvr>
                                    </p:animEffect>
                                  </p:childTnLst>
                                </p:cTn>
                              </p:par>
                              <p:par>
                                <p:cTn id="45" presetID="22" presetClass="entr" presetSubtype="4" fill="hold" nodeType="with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down)">
                                      <p:cBhvr>
                                        <p:cTn id="47" dur="500"/>
                                        <p:tgtEl>
                                          <p:spTgt spid="44"/>
                                        </p:tgtEl>
                                      </p:cBhvr>
                                    </p:animEffect>
                                  </p:childTnLst>
                                </p:cTn>
                              </p:par>
                              <p:par>
                                <p:cTn id="48" presetID="22" presetClass="entr" presetSubtype="4" fill="hold" nodeType="with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down)">
                                      <p:cBhvr>
                                        <p:cTn id="5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5"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grpSp>
        <p:nvGrpSpPr>
          <p:cNvPr id="3" name="Group 3"/>
          <p:cNvGrpSpPr/>
          <p:nvPr/>
        </p:nvGrpSpPr>
        <p:grpSpPr>
          <a:xfrm>
            <a:off x="0" y="9258300"/>
            <a:ext cx="18288000" cy="1028700"/>
            <a:chOff x="0" y="0"/>
            <a:chExt cx="118717047" cy="6677834"/>
          </a:xfrm>
        </p:grpSpPr>
        <p:sp>
          <p:nvSpPr>
            <p:cNvPr id="4" name="Freeform 4"/>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BDA9A0"/>
            </a:solidFill>
          </p:spPr>
        </p:sp>
        <p:sp>
          <p:nvSpPr>
            <p:cNvPr id="5" name="Freeform 5"/>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004629" y="9597390"/>
            <a:ext cx="385516" cy="34696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128434" y="9597390"/>
            <a:ext cx="457284" cy="346964"/>
          </a:xfrm>
          <a:prstGeom prst="rect">
            <a:avLst/>
          </a:prstGeom>
        </p:spPr>
      </p:pic>
      <p:grpSp>
        <p:nvGrpSpPr>
          <p:cNvPr id="8" name="Group 8"/>
          <p:cNvGrpSpPr/>
          <p:nvPr/>
        </p:nvGrpSpPr>
        <p:grpSpPr>
          <a:xfrm>
            <a:off x="0" y="0"/>
            <a:ext cx="18288000" cy="1028700"/>
            <a:chOff x="0" y="0"/>
            <a:chExt cx="118717047" cy="6677834"/>
          </a:xfrm>
        </p:grpSpPr>
        <p:sp>
          <p:nvSpPr>
            <p:cNvPr id="9" name="Freeform 9"/>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A6B3A7"/>
            </a:solidFill>
          </p:spPr>
        </p:sp>
        <p:sp>
          <p:nvSpPr>
            <p:cNvPr id="10" name="Freeform 10"/>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739432" y="425847"/>
            <a:ext cx="885028" cy="177006"/>
          </a:xfrm>
          <a:prstGeom prst="rect">
            <a:avLst/>
          </a:prstGeom>
        </p:spPr>
      </p:pic>
      <p:sp>
        <p:nvSpPr>
          <p:cNvPr id="18" name="TextBox 18"/>
          <p:cNvSpPr txBox="1"/>
          <p:nvPr/>
        </p:nvSpPr>
        <p:spPr>
          <a:xfrm>
            <a:off x="594385"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File</a:t>
            </a:r>
          </a:p>
        </p:txBody>
      </p:sp>
      <p:sp>
        <p:nvSpPr>
          <p:cNvPr id="19" name="TextBox 19"/>
          <p:cNvSpPr txBox="1"/>
          <p:nvPr/>
        </p:nvSpPr>
        <p:spPr>
          <a:xfrm>
            <a:off x="2047084"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Edit</a:t>
            </a:r>
          </a:p>
        </p:txBody>
      </p:sp>
      <p:sp>
        <p:nvSpPr>
          <p:cNvPr id="20" name="TextBox 20"/>
          <p:cNvSpPr txBox="1"/>
          <p:nvPr/>
        </p:nvSpPr>
        <p:spPr>
          <a:xfrm>
            <a:off x="3499783"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View</a:t>
            </a:r>
          </a:p>
        </p:txBody>
      </p:sp>
      <p:sp>
        <p:nvSpPr>
          <p:cNvPr id="12" name="TextBox 11"/>
          <p:cNvSpPr txBox="1"/>
          <p:nvPr/>
        </p:nvSpPr>
        <p:spPr>
          <a:xfrm>
            <a:off x="648266" y="1356639"/>
            <a:ext cx="14554201" cy="784830"/>
          </a:xfrm>
          <a:prstGeom prst="rect">
            <a:avLst/>
          </a:prstGeom>
          <a:noFill/>
        </p:spPr>
        <p:txBody>
          <a:bodyPr wrap="square" rtlCol="0">
            <a:spAutoFit/>
          </a:bodyPr>
          <a:lstStyle/>
          <a:p>
            <a:pPr marL="685800" indent="-685800">
              <a:buFont typeface="Wingdings" panose="05000000000000000000" pitchFamily="2" charset="2"/>
              <a:buChar char="Ø"/>
            </a:pPr>
            <a:r>
              <a:rPr lang="en-US" sz="4500" i="1" smtClean="0">
                <a:latin typeface="Arial" panose="020B0604020202020204" pitchFamily="34" charset="0"/>
                <a:cs typeface="Arial" panose="020B0604020202020204" pitchFamily="34" charset="0"/>
              </a:rPr>
              <a:t>Quan sát </a:t>
            </a:r>
            <a:r>
              <a:rPr lang="en-US" sz="4500" b="1" i="1" smtClean="0">
                <a:latin typeface="Arial" panose="020B0604020202020204" pitchFamily="34" charset="0"/>
                <a:cs typeface="Arial" panose="020B0604020202020204" pitchFamily="34" charset="0"/>
              </a:rPr>
              <a:t>Hình 1</a:t>
            </a:r>
            <a:r>
              <a:rPr lang="en-US" sz="4500" i="1" smtClean="0">
                <a:latin typeface="Arial" panose="020B0604020202020204" pitchFamily="34" charset="0"/>
                <a:cs typeface="Arial" panose="020B0604020202020204" pitchFamily="34" charset="0"/>
              </a:rPr>
              <a:t> và trả lời câu hỏi sau đây: </a:t>
            </a:r>
            <a:endParaRPr lang="en-US" sz="4500" i="1">
              <a:latin typeface="Arial" panose="020B0604020202020204" pitchFamily="34" charset="0"/>
              <a:cs typeface="Arial" panose="020B0604020202020204" pitchFamily="34" charset="0"/>
            </a:endParaRPr>
          </a:p>
        </p:txBody>
      </p:sp>
      <p:sp>
        <p:nvSpPr>
          <p:cNvPr id="13" name="Rounded Rectangle 12"/>
          <p:cNvSpPr/>
          <p:nvPr/>
        </p:nvSpPr>
        <p:spPr>
          <a:xfrm>
            <a:off x="1048326" y="2352568"/>
            <a:ext cx="16191346" cy="1905000"/>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Bạn Thủy Anh lưu trữ thông tin trong máy tính của mình như trong </a:t>
            </a:r>
            <a:r>
              <a:rPr lang="vi-VN" sz="4000" b="1" i="1">
                <a:solidFill>
                  <a:schemeClr val="tx1"/>
                </a:solidFill>
              </a:rPr>
              <a:t>Hình 1. </a:t>
            </a:r>
            <a:r>
              <a:rPr lang="vi-VN" sz="4000" i="1">
                <a:solidFill>
                  <a:srgbClr val="C00000"/>
                </a:solidFill>
              </a:rPr>
              <a:t>Phát biểu nào dưới đây đúng?</a:t>
            </a:r>
            <a:endParaRPr lang="en-US" sz="4000" i="1">
              <a:solidFill>
                <a:srgbClr val="C00000"/>
              </a:solidFill>
            </a:endParaRPr>
          </a:p>
        </p:txBody>
      </p:sp>
      <p:sp>
        <p:nvSpPr>
          <p:cNvPr id="14" name="TextBox 13"/>
          <p:cNvSpPr txBox="1"/>
          <p:nvPr/>
        </p:nvSpPr>
        <p:spPr>
          <a:xfrm>
            <a:off x="1447800" y="4540029"/>
            <a:ext cx="14630401" cy="1015663"/>
          </a:xfrm>
          <a:prstGeom prst="rect">
            <a:avLst/>
          </a:prstGeom>
          <a:noFill/>
        </p:spPr>
        <p:txBody>
          <a:bodyPr wrap="square" rtlCol="0">
            <a:spAutoFit/>
          </a:bodyPr>
          <a:lstStyle/>
          <a:p>
            <a:pPr>
              <a:lnSpc>
                <a:spcPct val="150000"/>
              </a:lnSpc>
            </a:pPr>
            <a:r>
              <a:rPr lang="vi-VN" sz="4000"/>
              <a:t>Ổ đĩa </a:t>
            </a:r>
            <a:r>
              <a:rPr lang="vi-VN" sz="4000" b="1"/>
              <a:t>E:</a:t>
            </a:r>
            <a:r>
              <a:rPr lang="vi-VN" sz="4000"/>
              <a:t> có ba thư mục là: </a:t>
            </a:r>
            <a:r>
              <a:rPr lang="vi-VN" sz="4000" b="1"/>
              <a:t>Giải trí, Học tập</a:t>
            </a:r>
            <a:r>
              <a:rPr lang="vi-VN" sz="4000"/>
              <a:t> và </a:t>
            </a:r>
            <a:r>
              <a:rPr lang="vi-VN" sz="4000" b="1"/>
              <a:t>Khám phá.</a:t>
            </a:r>
            <a:endParaRPr lang="en-US" sz="4000" b="1"/>
          </a:p>
        </p:txBody>
      </p:sp>
      <p:sp>
        <p:nvSpPr>
          <p:cNvPr id="17" name="Pentagon 16"/>
          <p:cNvSpPr/>
          <p:nvPr/>
        </p:nvSpPr>
        <p:spPr>
          <a:xfrm>
            <a:off x="11151" y="4488892"/>
            <a:ext cx="1037175" cy="1066800"/>
          </a:xfrm>
          <a:prstGeom prst="homePlat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1</a:t>
            </a:r>
            <a:endParaRPr lang="en-US" sz="4500" b="1">
              <a:solidFill>
                <a:schemeClr val="tx1"/>
              </a:solidFill>
              <a:latin typeface="Arial" panose="020B0604020202020204" pitchFamily="34" charset="0"/>
              <a:cs typeface="Arial" panose="020B0604020202020204" pitchFamily="34" charset="0"/>
            </a:endParaRPr>
          </a:p>
        </p:txBody>
      </p:sp>
      <p:sp>
        <p:nvSpPr>
          <p:cNvPr id="31" name="Pentagon 30"/>
          <p:cNvSpPr/>
          <p:nvPr/>
        </p:nvSpPr>
        <p:spPr>
          <a:xfrm>
            <a:off x="0" y="6178473"/>
            <a:ext cx="1037175" cy="1066800"/>
          </a:xfrm>
          <a:prstGeom prst="homePlat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2</a:t>
            </a:r>
          </a:p>
        </p:txBody>
      </p:sp>
      <p:sp>
        <p:nvSpPr>
          <p:cNvPr id="32" name="Pentagon 31"/>
          <p:cNvSpPr/>
          <p:nvPr/>
        </p:nvSpPr>
        <p:spPr>
          <a:xfrm>
            <a:off x="11151" y="7809213"/>
            <a:ext cx="1037175" cy="1066800"/>
          </a:xfrm>
          <a:prstGeom prst="homePlate">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a:solidFill>
                  <a:schemeClr val="tx1"/>
                </a:solidFill>
                <a:latin typeface="Arial" panose="020B0604020202020204" pitchFamily="34" charset="0"/>
                <a:cs typeface="Arial" panose="020B0604020202020204" pitchFamily="34" charset="0"/>
              </a:rPr>
              <a:t>3</a:t>
            </a:r>
          </a:p>
        </p:txBody>
      </p:sp>
      <p:sp>
        <p:nvSpPr>
          <p:cNvPr id="34" name="TextBox 33"/>
          <p:cNvSpPr txBox="1"/>
          <p:nvPr/>
        </p:nvSpPr>
        <p:spPr>
          <a:xfrm>
            <a:off x="1447800" y="6229610"/>
            <a:ext cx="16176660" cy="1015663"/>
          </a:xfrm>
          <a:prstGeom prst="rect">
            <a:avLst/>
          </a:prstGeom>
          <a:noFill/>
        </p:spPr>
        <p:txBody>
          <a:bodyPr wrap="square" rtlCol="0">
            <a:spAutoFit/>
          </a:bodyPr>
          <a:lstStyle/>
          <a:p>
            <a:pPr>
              <a:lnSpc>
                <a:spcPct val="150000"/>
              </a:lnSpc>
            </a:pPr>
            <a:r>
              <a:rPr lang="en-US" sz="4000" smtClean="0">
                <a:latin typeface="Arial" panose="020B0604020202020204" pitchFamily="34" charset="0"/>
                <a:cs typeface="Arial" panose="020B0604020202020204" pitchFamily="34" charset="0"/>
              </a:rPr>
              <a:t>Thư mục </a:t>
            </a:r>
            <a:r>
              <a:rPr lang="en-US" sz="4000" b="1" smtClean="0">
                <a:latin typeface="Arial" panose="020B0604020202020204" pitchFamily="34" charset="0"/>
                <a:cs typeface="Arial" panose="020B0604020202020204" pitchFamily="34" charset="0"/>
              </a:rPr>
              <a:t>Ảnh</a:t>
            </a:r>
            <a:r>
              <a:rPr lang="en-US" sz="4000" smtClean="0">
                <a:latin typeface="Arial" panose="020B0604020202020204" pitchFamily="34" charset="0"/>
                <a:cs typeface="Arial" panose="020B0604020202020204" pitchFamily="34" charset="0"/>
              </a:rPr>
              <a:t> có ba thư mục con là: </a:t>
            </a:r>
            <a:r>
              <a:rPr lang="en-US" sz="4000" b="1" smtClean="0">
                <a:latin typeface="Arial" panose="020B0604020202020204" pitchFamily="34" charset="0"/>
                <a:cs typeface="Arial" panose="020B0604020202020204" pitchFamily="34" charset="0"/>
              </a:rPr>
              <a:t>Động vật, Hoa </a:t>
            </a:r>
            <a:r>
              <a:rPr lang="en-US" sz="4000" smtClean="0">
                <a:latin typeface="Arial" panose="020B0604020202020204" pitchFamily="34" charset="0"/>
                <a:cs typeface="Arial" panose="020B0604020202020204" pitchFamily="34" charset="0"/>
              </a:rPr>
              <a:t>và </a:t>
            </a:r>
            <a:r>
              <a:rPr lang="en-US" sz="4000" b="1" smtClean="0">
                <a:latin typeface="Arial" panose="020B0604020202020204" pitchFamily="34" charset="0"/>
                <a:cs typeface="Arial" panose="020B0604020202020204" pitchFamily="34" charset="0"/>
              </a:rPr>
              <a:t>phong cảnh</a:t>
            </a:r>
            <a:r>
              <a:rPr lang="en-US" sz="4000" smtClean="0">
                <a:latin typeface="Arial" panose="020B0604020202020204" pitchFamily="34" charset="0"/>
                <a:cs typeface="Arial" panose="020B0604020202020204" pitchFamily="34" charset="0"/>
              </a:rPr>
              <a:t>.</a:t>
            </a:r>
            <a:endParaRPr lang="en-US" sz="4000" b="1">
              <a:latin typeface="Arial" panose="020B0604020202020204" pitchFamily="34" charset="0"/>
              <a:cs typeface="Arial" panose="020B0604020202020204" pitchFamily="34" charset="0"/>
            </a:endParaRPr>
          </a:p>
        </p:txBody>
      </p:sp>
      <p:sp>
        <p:nvSpPr>
          <p:cNvPr id="35" name="TextBox 34"/>
          <p:cNvSpPr txBox="1"/>
          <p:nvPr/>
        </p:nvSpPr>
        <p:spPr>
          <a:xfrm>
            <a:off x="1447800" y="7743955"/>
            <a:ext cx="14630401" cy="1015663"/>
          </a:xfrm>
          <a:prstGeom prst="rect">
            <a:avLst/>
          </a:prstGeom>
          <a:noFill/>
        </p:spPr>
        <p:txBody>
          <a:bodyPr wrap="square" rtlCol="0">
            <a:spAutoFit/>
          </a:bodyPr>
          <a:lstStyle/>
          <a:p>
            <a:pPr>
              <a:lnSpc>
                <a:spcPct val="150000"/>
              </a:lnSpc>
            </a:pPr>
            <a:r>
              <a:rPr lang="en-US" sz="4000" smtClean="0">
                <a:latin typeface="Arial" panose="020B0604020202020204" pitchFamily="34" charset="0"/>
                <a:cs typeface="Arial" panose="020B0604020202020204" pitchFamily="34" charset="0"/>
              </a:rPr>
              <a:t>Thư mục </a:t>
            </a:r>
            <a:r>
              <a:rPr lang="en-US" sz="4000" b="1" smtClean="0">
                <a:latin typeface="Arial" panose="020B0604020202020204" pitchFamily="34" charset="0"/>
                <a:cs typeface="Arial" panose="020B0604020202020204" pitchFamily="34" charset="0"/>
              </a:rPr>
              <a:t>Động vật </a:t>
            </a:r>
            <a:r>
              <a:rPr lang="en-US" sz="4000" smtClean="0">
                <a:latin typeface="Arial" panose="020B0604020202020204" pitchFamily="34" charset="0"/>
                <a:cs typeface="Arial" panose="020B0604020202020204" pitchFamily="34" charset="0"/>
              </a:rPr>
              <a:t>chứa các tệp ảnh. </a:t>
            </a:r>
            <a:endParaRPr lang="en-US" sz="4000" b="1">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3564430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arn(inVertical)">
                                      <p:cBhvr>
                                        <p:cTn id="18" dur="500"/>
                                        <p:tgtEl>
                                          <p:spTgt spid="1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barn(inVertical)">
                                      <p:cBhvr>
                                        <p:cTn id="21" dur="500"/>
                                        <p:tgtEl>
                                          <p:spTgt spid="1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inVertical)">
                                      <p:cBhvr>
                                        <p:cTn id="24" dur="500"/>
                                        <p:tgtEl>
                                          <p:spTgt spid="31"/>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barn(inVertical)">
                                      <p:cBhvr>
                                        <p:cTn id="27" dur="500"/>
                                        <p:tgtEl>
                                          <p:spTgt spid="32"/>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barn(inVertical)">
                                      <p:cBhvr>
                                        <p:cTn id="30" dur="500"/>
                                        <p:tgtEl>
                                          <p:spTgt spid="34"/>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barn(inVertical)">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P spid="17" grpId="0" animBg="1"/>
      <p:bldP spid="31" grpId="0" animBg="1"/>
      <p:bldP spid="32" grpId="0" animBg="1"/>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grpSp>
        <p:nvGrpSpPr>
          <p:cNvPr id="3" name="Group 3"/>
          <p:cNvGrpSpPr/>
          <p:nvPr/>
        </p:nvGrpSpPr>
        <p:grpSpPr>
          <a:xfrm>
            <a:off x="0" y="9258300"/>
            <a:ext cx="18288000" cy="1028700"/>
            <a:chOff x="0" y="0"/>
            <a:chExt cx="118717047" cy="6677834"/>
          </a:xfrm>
        </p:grpSpPr>
        <p:sp>
          <p:nvSpPr>
            <p:cNvPr id="4" name="Freeform 4"/>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BDA9A0"/>
            </a:solidFill>
          </p:spPr>
        </p:sp>
        <p:sp>
          <p:nvSpPr>
            <p:cNvPr id="5" name="Freeform 5"/>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004629" y="9597390"/>
            <a:ext cx="385516" cy="34696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128434" y="9597390"/>
            <a:ext cx="457284" cy="346964"/>
          </a:xfrm>
          <a:prstGeom prst="rect">
            <a:avLst/>
          </a:prstGeom>
        </p:spPr>
      </p:pic>
      <p:grpSp>
        <p:nvGrpSpPr>
          <p:cNvPr id="8" name="Group 8"/>
          <p:cNvGrpSpPr/>
          <p:nvPr/>
        </p:nvGrpSpPr>
        <p:grpSpPr>
          <a:xfrm>
            <a:off x="0" y="0"/>
            <a:ext cx="18288000" cy="1028700"/>
            <a:chOff x="0" y="0"/>
            <a:chExt cx="118717047" cy="6677834"/>
          </a:xfrm>
        </p:grpSpPr>
        <p:sp>
          <p:nvSpPr>
            <p:cNvPr id="9" name="Freeform 9"/>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A6B3A7"/>
            </a:solidFill>
          </p:spPr>
        </p:sp>
        <p:sp>
          <p:nvSpPr>
            <p:cNvPr id="10" name="Freeform 10"/>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739432" y="425847"/>
            <a:ext cx="885028" cy="177006"/>
          </a:xfrm>
          <a:prstGeom prst="rect">
            <a:avLst/>
          </a:prstGeom>
        </p:spPr>
      </p:pic>
      <p:sp>
        <p:nvSpPr>
          <p:cNvPr id="18" name="TextBox 18"/>
          <p:cNvSpPr txBox="1"/>
          <p:nvPr/>
        </p:nvSpPr>
        <p:spPr>
          <a:xfrm>
            <a:off x="594385"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File</a:t>
            </a:r>
          </a:p>
        </p:txBody>
      </p:sp>
      <p:sp>
        <p:nvSpPr>
          <p:cNvPr id="19" name="TextBox 19"/>
          <p:cNvSpPr txBox="1"/>
          <p:nvPr/>
        </p:nvSpPr>
        <p:spPr>
          <a:xfrm>
            <a:off x="2047084"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Edit</a:t>
            </a:r>
          </a:p>
        </p:txBody>
      </p:sp>
      <p:sp>
        <p:nvSpPr>
          <p:cNvPr id="20" name="TextBox 20"/>
          <p:cNvSpPr txBox="1"/>
          <p:nvPr/>
        </p:nvSpPr>
        <p:spPr>
          <a:xfrm>
            <a:off x="3499783"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View</a:t>
            </a:r>
          </a:p>
        </p:txBody>
      </p:sp>
      <p:sp>
        <p:nvSpPr>
          <p:cNvPr id="12" name="TextBox 11"/>
          <p:cNvSpPr txBox="1"/>
          <p:nvPr/>
        </p:nvSpPr>
        <p:spPr>
          <a:xfrm>
            <a:off x="321059" y="2368041"/>
            <a:ext cx="14036017" cy="2258632"/>
          </a:xfrm>
          <a:prstGeom prst="round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marL="685800" indent="-685800">
              <a:lnSpc>
                <a:spcPct val="150000"/>
              </a:lnSpc>
              <a:buFont typeface="Wingdings" panose="05000000000000000000" pitchFamily="2" charset="2"/>
              <a:buChar char="Ø"/>
            </a:pPr>
            <a:r>
              <a:rPr lang="vi-VN" sz="4500">
                <a:cs typeface="Arial" panose="020B0604020202020204" pitchFamily="34" charset="0"/>
              </a:rPr>
              <a:t>Theo em, bạn Thùy Anh đã tổ chức lưu trữ thông tin của mình trong máy tính như thế nào?</a:t>
            </a:r>
            <a:endParaRPr lang="en-US" sz="4500">
              <a:latin typeface="Arial" panose="020B0604020202020204" pitchFamily="34" charset="0"/>
              <a:cs typeface="Arial" panose="020B0604020202020204" pitchFamily="34" charset="0"/>
            </a:endParaRPr>
          </a:p>
        </p:txBody>
      </p:sp>
      <p:pic>
        <p:nvPicPr>
          <p:cNvPr id="24" name="Picture 2"/>
          <p:cNvPicPr>
            <a:picLocks noChangeAspect="1"/>
          </p:cNvPicPr>
          <p:nvPr/>
        </p:nvPicPr>
        <p:blipFill>
          <a:blip r:embed="rId9"/>
          <a:srcRect/>
          <a:stretch>
            <a:fillRect/>
          </a:stretch>
        </p:blipFill>
        <p:spPr>
          <a:xfrm>
            <a:off x="12021699" y="3166573"/>
            <a:ext cx="5965860" cy="6937047"/>
          </a:xfrm>
          <a:prstGeom prst="rect">
            <a:avLst/>
          </a:prstGeom>
        </p:spPr>
      </p:pic>
      <p:grpSp>
        <p:nvGrpSpPr>
          <p:cNvPr id="21" name="Group 20"/>
          <p:cNvGrpSpPr/>
          <p:nvPr/>
        </p:nvGrpSpPr>
        <p:grpSpPr>
          <a:xfrm>
            <a:off x="-20322" y="295650"/>
            <a:ext cx="7315200" cy="1965804"/>
            <a:chOff x="-20320" y="1200770"/>
            <a:chExt cx="7315200" cy="1965804"/>
          </a:xfrm>
        </p:grpSpPr>
        <p:pic>
          <p:nvPicPr>
            <p:cNvPr id="25" name="Picture 16"/>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a:stretch>
          </p:blipFill>
          <p:spPr>
            <a:xfrm>
              <a:off x="-20320" y="1200770"/>
              <a:ext cx="7315200" cy="1965804"/>
            </a:xfrm>
            <a:prstGeom prst="rect">
              <a:avLst/>
            </a:prstGeom>
          </p:spPr>
        </p:pic>
        <p:sp>
          <p:nvSpPr>
            <p:cNvPr id="16" name="Chevron 15"/>
            <p:cNvSpPr/>
            <p:nvPr/>
          </p:nvSpPr>
          <p:spPr>
            <a:xfrm>
              <a:off x="594385" y="1360449"/>
              <a:ext cx="6477000" cy="1515113"/>
            </a:xfrm>
            <a:prstGeom prst="chevron">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500" b="1" smtClean="0">
                  <a:solidFill>
                    <a:schemeClr val="tx1"/>
                  </a:solidFill>
                  <a:latin typeface="Arial" panose="020B0604020202020204" pitchFamily="34" charset="0"/>
                  <a:cs typeface="Arial" panose="020B0604020202020204" pitchFamily="34" charset="0"/>
                </a:rPr>
                <a:t>Thảo luận nhóm</a:t>
              </a:r>
              <a:endParaRPr lang="en-US" sz="4500" b="1">
                <a:solidFill>
                  <a:schemeClr val="tx1"/>
                </a:solidFill>
                <a:latin typeface="Arial" panose="020B0604020202020204" pitchFamily="34" charset="0"/>
                <a:cs typeface="Arial" panose="020B0604020202020204" pitchFamily="34" charset="0"/>
              </a:endParaRPr>
            </a:p>
          </p:txBody>
        </p:sp>
      </p:grpSp>
      <p:sp>
        <p:nvSpPr>
          <p:cNvPr id="22" name="TextBox 21"/>
          <p:cNvSpPr txBox="1"/>
          <p:nvPr/>
        </p:nvSpPr>
        <p:spPr>
          <a:xfrm>
            <a:off x="2666099" y="5402385"/>
            <a:ext cx="8810567" cy="3080202"/>
          </a:xfrm>
          <a:prstGeom prst="rect">
            <a:avLst/>
          </a:prstGeom>
          <a:noFill/>
        </p:spPr>
        <p:txBody>
          <a:bodyPr wrap="square" rtlCol="0">
            <a:spAutoFit/>
          </a:bodyPr>
          <a:lstStyle/>
          <a:p>
            <a:pPr algn="just">
              <a:lnSpc>
                <a:spcPct val="150000"/>
              </a:lnSpc>
            </a:pPr>
            <a:r>
              <a:rPr lang="en-US" sz="4500">
                <a:latin typeface="Arial" panose="020B0604020202020204" pitchFamily="34" charset="0"/>
                <a:cs typeface="Arial" panose="020B0604020202020204" pitchFamily="34" charset="0"/>
              </a:rPr>
              <a:t>Bạn Thùy Anh đã tổ chức lưu trữ thông tin dưới dạng cây </a:t>
            </a:r>
            <a:r>
              <a:rPr lang="en-US" sz="4500" b="1" i="1">
                <a:solidFill>
                  <a:srgbClr val="C00000"/>
                </a:solidFill>
                <a:latin typeface="Arial" panose="020B0604020202020204" pitchFamily="34" charset="0"/>
                <a:cs typeface="Arial" panose="020B0604020202020204" pitchFamily="34" charset="0"/>
              </a:rPr>
              <a:t>thư mục dạng </a:t>
            </a:r>
            <a:r>
              <a:rPr lang="en-US" sz="4500" b="1" i="1" smtClean="0">
                <a:solidFill>
                  <a:srgbClr val="C00000"/>
                </a:solidFill>
                <a:latin typeface="Arial" panose="020B0604020202020204" pitchFamily="34" charset="0"/>
                <a:cs typeface="Arial" panose="020B0604020202020204" pitchFamily="34" charset="0"/>
              </a:rPr>
              <a:t>dọc</a:t>
            </a:r>
            <a:r>
              <a:rPr lang="en-US" sz="4500" b="1" i="1">
                <a:solidFill>
                  <a:srgbClr val="C00000"/>
                </a:solidFill>
                <a:latin typeface="Arial" panose="020B0604020202020204" pitchFamily="34" charset="0"/>
                <a:cs typeface="Arial" panose="020B0604020202020204" pitchFamily="34" charset="0"/>
              </a:rPr>
              <a:t>.</a:t>
            </a:r>
          </a:p>
        </p:txBody>
      </p:sp>
      <p:pic>
        <p:nvPicPr>
          <p:cNvPr id="23" name="Picture 22"/>
          <p:cNvPicPr>
            <a:picLocks noChangeAspect="1"/>
          </p:cNvPicPr>
          <p:nvPr/>
        </p:nvPicPr>
        <p:blipFill rotWithShape="1">
          <a:blip r:embed="rId29">
            <a:extLst>
              <a:ext uri="{28A0092B-C50C-407E-A947-70E740481C1C}">
                <a14:useLocalDpi xmlns:a14="http://schemas.microsoft.com/office/drawing/2010/main" val="0"/>
              </a:ext>
            </a:extLst>
          </a:blip>
          <a:srcRect l="10027" t="24028" r="21174" b="19971"/>
          <a:stretch/>
        </p:blipFill>
        <p:spPr>
          <a:xfrm>
            <a:off x="321059" y="6252101"/>
            <a:ext cx="2133600" cy="1736651"/>
          </a:xfrm>
          <a:prstGeom prst="rect">
            <a:avLst/>
          </a:prstGeom>
        </p:spPr>
      </p:pic>
    </p:spTree>
    <p:extLst>
      <p:ext uri="{BB962C8B-B14F-4D97-AF65-F5344CB8AC3E}">
        <p14:creationId xmlns:p14="http://schemas.microsoft.com/office/powerpoint/2010/main" val="4121217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additive="base">
                                        <p:cTn id="17" dur="500" fill="hold"/>
                                        <p:tgtEl>
                                          <p:spTgt spid="23"/>
                                        </p:tgtEl>
                                        <p:attrNameLst>
                                          <p:attrName>ppt_x</p:attrName>
                                        </p:attrNameLst>
                                      </p:cBhvr>
                                      <p:tavLst>
                                        <p:tav tm="0">
                                          <p:val>
                                            <p:strVal val="#ppt_x"/>
                                          </p:val>
                                        </p:tav>
                                        <p:tav tm="100000">
                                          <p:val>
                                            <p:strVal val="#ppt_x"/>
                                          </p:val>
                                        </p:tav>
                                      </p:tavLst>
                                    </p:anim>
                                    <p:anim calcmode="lin" valueType="num">
                                      <p:cBhvr additive="base">
                                        <p:cTn id="1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p:cNvPicPr>
          <p:nvPr/>
        </p:nvPicPr>
        <p:blipFill>
          <a:blip r:embed="rId2"/>
          <a:srcRect t="7865" b="7865"/>
          <a:stretch>
            <a:fillRect/>
          </a:stretch>
        </p:blipFill>
        <p:spPr>
          <a:xfrm>
            <a:off x="0" y="0"/>
            <a:ext cx="18288000" cy="10287000"/>
          </a:xfrm>
          <a:prstGeom prst="rect">
            <a:avLst/>
          </a:prstGeom>
        </p:spPr>
      </p:pic>
      <p:grpSp>
        <p:nvGrpSpPr>
          <p:cNvPr id="3" name="Group 3"/>
          <p:cNvGrpSpPr/>
          <p:nvPr/>
        </p:nvGrpSpPr>
        <p:grpSpPr>
          <a:xfrm>
            <a:off x="0" y="9258300"/>
            <a:ext cx="18288000" cy="1028700"/>
            <a:chOff x="0" y="0"/>
            <a:chExt cx="118717047" cy="6677834"/>
          </a:xfrm>
        </p:grpSpPr>
        <p:sp>
          <p:nvSpPr>
            <p:cNvPr id="4" name="Freeform 4"/>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BDA9A0"/>
            </a:solidFill>
          </p:spPr>
        </p:sp>
        <p:sp>
          <p:nvSpPr>
            <p:cNvPr id="5" name="Freeform 5"/>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p:blipFill>
        <p:spPr>
          <a:xfrm>
            <a:off x="15004629" y="9597390"/>
            <a:ext cx="385516" cy="346964"/>
          </a:xfrm>
          <a:prstGeom prst="rect">
            <a:avLst/>
          </a:prstGeom>
        </p:spPr>
      </p:pic>
      <p:pic>
        <p:nvPicPr>
          <p:cNvPr id="7" name="Picture 7"/>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14128434" y="9597390"/>
            <a:ext cx="457284" cy="346964"/>
          </a:xfrm>
          <a:prstGeom prst="rect">
            <a:avLst/>
          </a:prstGeom>
        </p:spPr>
      </p:pic>
      <p:grpSp>
        <p:nvGrpSpPr>
          <p:cNvPr id="8" name="Group 8"/>
          <p:cNvGrpSpPr/>
          <p:nvPr/>
        </p:nvGrpSpPr>
        <p:grpSpPr>
          <a:xfrm>
            <a:off x="0" y="0"/>
            <a:ext cx="18288000" cy="1028700"/>
            <a:chOff x="0" y="0"/>
            <a:chExt cx="118717047" cy="6677834"/>
          </a:xfrm>
        </p:grpSpPr>
        <p:sp>
          <p:nvSpPr>
            <p:cNvPr id="9" name="Freeform 9"/>
            <p:cNvSpPr/>
            <p:nvPr/>
          </p:nvSpPr>
          <p:spPr>
            <a:xfrm>
              <a:off x="72390" y="72390"/>
              <a:ext cx="118572263" cy="6533054"/>
            </a:xfrm>
            <a:custGeom>
              <a:avLst/>
              <a:gdLst/>
              <a:ahLst/>
              <a:cxnLst/>
              <a:rect l="l" t="t" r="r" b="b"/>
              <a:pathLst>
                <a:path w="118572263" h="6533054">
                  <a:moveTo>
                    <a:pt x="0" y="0"/>
                  </a:moveTo>
                  <a:lnTo>
                    <a:pt x="118572263" y="0"/>
                  </a:lnTo>
                  <a:lnTo>
                    <a:pt x="118572263" y="6533054"/>
                  </a:lnTo>
                  <a:lnTo>
                    <a:pt x="0" y="6533054"/>
                  </a:lnTo>
                  <a:lnTo>
                    <a:pt x="0" y="0"/>
                  </a:lnTo>
                  <a:close/>
                </a:path>
              </a:pathLst>
            </a:custGeom>
            <a:solidFill>
              <a:srgbClr val="A6B3A7"/>
            </a:solidFill>
          </p:spPr>
        </p:sp>
        <p:sp>
          <p:nvSpPr>
            <p:cNvPr id="10" name="Freeform 10"/>
            <p:cNvSpPr/>
            <p:nvPr/>
          </p:nvSpPr>
          <p:spPr>
            <a:xfrm>
              <a:off x="0" y="0"/>
              <a:ext cx="118717045" cy="6677834"/>
            </a:xfrm>
            <a:custGeom>
              <a:avLst/>
              <a:gdLst/>
              <a:ahLst/>
              <a:cxnLst/>
              <a:rect l="l" t="t" r="r" b="b"/>
              <a:pathLst>
                <a:path w="118717045" h="6677834">
                  <a:moveTo>
                    <a:pt x="118572273" y="6533054"/>
                  </a:moveTo>
                  <a:lnTo>
                    <a:pt x="118717045" y="6533054"/>
                  </a:lnTo>
                  <a:lnTo>
                    <a:pt x="118717045" y="6677834"/>
                  </a:lnTo>
                  <a:lnTo>
                    <a:pt x="118572273" y="6677834"/>
                  </a:lnTo>
                  <a:lnTo>
                    <a:pt x="118572273" y="6533054"/>
                  </a:lnTo>
                  <a:close/>
                  <a:moveTo>
                    <a:pt x="0" y="144780"/>
                  </a:moveTo>
                  <a:lnTo>
                    <a:pt x="144780" y="144780"/>
                  </a:lnTo>
                  <a:lnTo>
                    <a:pt x="144780" y="6533054"/>
                  </a:lnTo>
                  <a:lnTo>
                    <a:pt x="0" y="6533054"/>
                  </a:lnTo>
                  <a:lnTo>
                    <a:pt x="0" y="144780"/>
                  </a:lnTo>
                  <a:close/>
                  <a:moveTo>
                    <a:pt x="0" y="6533054"/>
                  </a:moveTo>
                  <a:lnTo>
                    <a:pt x="144780" y="6533054"/>
                  </a:lnTo>
                  <a:lnTo>
                    <a:pt x="144780" y="6677834"/>
                  </a:lnTo>
                  <a:lnTo>
                    <a:pt x="0" y="6677834"/>
                  </a:lnTo>
                  <a:lnTo>
                    <a:pt x="0" y="6533054"/>
                  </a:lnTo>
                  <a:close/>
                  <a:moveTo>
                    <a:pt x="118572273" y="144780"/>
                  </a:moveTo>
                  <a:lnTo>
                    <a:pt x="118717045" y="144780"/>
                  </a:lnTo>
                  <a:lnTo>
                    <a:pt x="118717045" y="6533054"/>
                  </a:lnTo>
                  <a:lnTo>
                    <a:pt x="118572273" y="6533054"/>
                  </a:lnTo>
                  <a:lnTo>
                    <a:pt x="118572273" y="144780"/>
                  </a:lnTo>
                  <a:close/>
                  <a:moveTo>
                    <a:pt x="144780" y="6533054"/>
                  </a:moveTo>
                  <a:lnTo>
                    <a:pt x="118572273" y="6533054"/>
                  </a:lnTo>
                  <a:lnTo>
                    <a:pt x="118572273" y="6677834"/>
                  </a:lnTo>
                  <a:lnTo>
                    <a:pt x="144780" y="6677834"/>
                  </a:lnTo>
                  <a:lnTo>
                    <a:pt x="144780" y="6533054"/>
                  </a:lnTo>
                  <a:close/>
                  <a:moveTo>
                    <a:pt x="118572273" y="0"/>
                  </a:moveTo>
                  <a:lnTo>
                    <a:pt x="118717045" y="0"/>
                  </a:lnTo>
                  <a:lnTo>
                    <a:pt x="118717045" y="144780"/>
                  </a:lnTo>
                  <a:lnTo>
                    <a:pt x="118572273" y="144780"/>
                  </a:lnTo>
                  <a:lnTo>
                    <a:pt x="118572273" y="0"/>
                  </a:lnTo>
                  <a:close/>
                  <a:moveTo>
                    <a:pt x="0" y="0"/>
                  </a:moveTo>
                  <a:lnTo>
                    <a:pt x="144780" y="0"/>
                  </a:lnTo>
                  <a:lnTo>
                    <a:pt x="144780" y="144780"/>
                  </a:lnTo>
                  <a:lnTo>
                    <a:pt x="0" y="144780"/>
                  </a:lnTo>
                  <a:lnTo>
                    <a:pt x="0" y="0"/>
                  </a:lnTo>
                  <a:close/>
                  <a:moveTo>
                    <a:pt x="144780" y="0"/>
                  </a:moveTo>
                  <a:lnTo>
                    <a:pt x="118572273" y="0"/>
                  </a:lnTo>
                  <a:lnTo>
                    <a:pt x="118572273" y="144780"/>
                  </a:lnTo>
                  <a:lnTo>
                    <a:pt x="144780" y="144780"/>
                  </a:lnTo>
                  <a:lnTo>
                    <a:pt x="144780" y="0"/>
                  </a:lnTo>
                  <a:close/>
                </a:path>
              </a:pathLst>
            </a:custGeom>
            <a:solidFill>
              <a:srgbClr val="3E2A1E"/>
            </a:solidFill>
          </p:spPr>
        </p:sp>
      </p:grpSp>
      <p:pic>
        <p:nvPicPr>
          <p:cNvPr id="11" name="Picture 11"/>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p:blipFill>
        <p:spPr>
          <a:xfrm>
            <a:off x="16739432" y="425847"/>
            <a:ext cx="885028" cy="177006"/>
          </a:xfrm>
          <a:prstGeom prst="rect">
            <a:avLst/>
          </a:prstGeom>
        </p:spPr>
      </p:pic>
      <p:sp>
        <p:nvSpPr>
          <p:cNvPr id="18" name="TextBox 18"/>
          <p:cNvSpPr txBox="1"/>
          <p:nvPr/>
        </p:nvSpPr>
        <p:spPr>
          <a:xfrm>
            <a:off x="594385"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File</a:t>
            </a:r>
          </a:p>
        </p:txBody>
      </p:sp>
      <p:sp>
        <p:nvSpPr>
          <p:cNvPr id="19" name="TextBox 19"/>
          <p:cNvSpPr txBox="1"/>
          <p:nvPr/>
        </p:nvSpPr>
        <p:spPr>
          <a:xfrm>
            <a:off x="2047084"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Edit</a:t>
            </a:r>
          </a:p>
        </p:txBody>
      </p:sp>
      <p:sp>
        <p:nvSpPr>
          <p:cNvPr id="20" name="TextBox 20"/>
          <p:cNvSpPr txBox="1"/>
          <p:nvPr/>
        </p:nvSpPr>
        <p:spPr>
          <a:xfrm>
            <a:off x="3499783" y="342900"/>
            <a:ext cx="1297098" cy="342900"/>
          </a:xfrm>
          <a:prstGeom prst="rect">
            <a:avLst/>
          </a:prstGeom>
        </p:spPr>
        <p:txBody>
          <a:bodyPr lIns="0" tIns="0" rIns="0" bIns="0" rtlCol="0" anchor="t">
            <a:spAutoFit/>
          </a:bodyPr>
          <a:lstStyle/>
          <a:p>
            <a:pPr algn="ctr">
              <a:lnSpc>
                <a:spcPts val="2760"/>
              </a:lnSpc>
            </a:pPr>
            <a:r>
              <a:rPr lang="en-US" sz="2300">
                <a:solidFill>
                  <a:srgbClr val="3E2A1E"/>
                </a:solidFill>
                <a:latin typeface="Montserrat Bold"/>
              </a:rPr>
              <a:t>View</a:t>
            </a:r>
          </a:p>
        </p:txBody>
      </p:sp>
      <p:sp>
        <p:nvSpPr>
          <p:cNvPr id="13" name="Rectangle 12"/>
          <p:cNvSpPr/>
          <p:nvPr/>
        </p:nvSpPr>
        <p:spPr>
          <a:xfrm>
            <a:off x="-19329" y="1451016"/>
            <a:ext cx="18288000" cy="1143000"/>
          </a:xfrm>
          <a:prstGeom prst="rect">
            <a:avLst/>
          </a:prstGeom>
          <a:solidFill>
            <a:schemeClr val="accent2">
              <a:lumMod val="40000"/>
              <a:lumOff val="6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500" b="1" smtClean="0">
                <a:solidFill>
                  <a:schemeClr val="tx1"/>
                </a:solidFill>
                <a:latin typeface="Arial" panose="020B0604020202020204" pitchFamily="34" charset="0"/>
                <a:cs typeface="Arial" panose="020B0604020202020204" pitchFamily="34" charset="0"/>
              </a:rPr>
              <a:t>KẾT LUẬN </a:t>
            </a:r>
            <a:endParaRPr lang="en-US" sz="5500" b="1">
              <a:solidFill>
                <a:schemeClr val="tx1"/>
              </a:solidFill>
              <a:latin typeface="Arial" panose="020B0604020202020204" pitchFamily="34" charset="0"/>
              <a:cs typeface="Arial" panose="020B0604020202020204" pitchFamily="34" charset="0"/>
            </a:endParaRPr>
          </a:p>
        </p:txBody>
      </p:sp>
      <p:grpSp>
        <p:nvGrpSpPr>
          <p:cNvPr id="15" name="Group 14"/>
          <p:cNvGrpSpPr/>
          <p:nvPr/>
        </p:nvGrpSpPr>
        <p:grpSpPr>
          <a:xfrm>
            <a:off x="383069" y="2815260"/>
            <a:ext cx="17626975" cy="4866572"/>
            <a:chOff x="383069" y="2815260"/>
            <a:chExt cx="17626975" cy="4866572"/>
          </a:xfrm>
        </p:grpSpPr>
        <p:sp>
          <p:nvSpPr>
            <p:cNvPr id="14" name="Rounded Rectangle 13"/>
            <p:cNvSpPr/>
            <p:nvPr/>
          </p:nvSpPr>
          <p:spPr>
            <a:xfrm>
              <a:off x="952499" y="3619500"/>
              <a:ext cx="16383000" cy="3368777"/>
            </a:xfrm>
            <a:prstGeom prst="roundRect">
              <a:avLst/>
            </a:prstGeom>
            <a:solidFill>
              <a:schemeClr val="accent3">
                <a:lumMod val="40000"/>
                <a:lumOff val="60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4000">
                  <a:solidFill>
                    <a:schemeClr val="tx1"/>
                  </a:solidFill>
                </a:rPr>
                <a:t>Cây thư mục biểu thị một cách sắp xếp phân loại khi lưu trữ các tệp và thư mục. Trong máy tính, sơ đồ hình cây thư mục ở dạng dọc.</a:t>
              </a:r>
              <a:endParaRPr lang="en-US" sz="4000">
                <a:solidFill>
                  <a:schemeClr val="tx1"/>
                </a:solidFill>
              </a:endParaRPr>
            </a:p>
          </p:txBody>
        </p:sp>
        <p:pic>
          <p:nvPicPr>
            <p:cNvPr id="26"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383069" y="2815260"/>
              <a:ext cx="1508414" cy="2048779"/>
            </a:xfrm>
            <a:prstGeom prst="rect">
              <a:avLst/>
            </a:prstGeom>
          </p:spPr>
        </p:pic>
        <p:pic>
          <p:nvPicPr>
            <p:cNvPr id="27" name="Picture 5"/>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p:blipFill>
          <p:spPr>
            <a:xfrm>
              <a:off x="16501630" y="5633053"/>
              <a:ext cx="1508414" cy="2048779"/>
            </a:xfrm>
            <a:prstGeom prst="rect">
              <a:avLst/>
            </a:prstGeom>
          </p:spPr>
        </p:pic>
      </p:grpSp>
      <p:pic>
        <p:nvPicPr>
          <p:cNvPr id="29" name="Picture 2"/>
          <p:cNvPicPr>
            <a:picLocks noChangeAspect="1"/>
          </p:cNvPicPr>
          <p:nvPr/>
        </p:nvPicPr>
        <p:blipFill>
          <a:blip r:embed="rId11"/>
          <a:srcRect/>
          <a:stretch>
            <a:fillRect/>
          </a:stretch>
        </p:blipFill>
        <p:spPr>
          <a:xfrm>
            <a:off x="-19329" y="6802057"/>
            <a:ext cx="4811141" cy="3506119"/>
          </a:xfrm>
          <a:prstGeom prst="rect">
            <a:avLst/>
          </a:prstGeom>
        </p:spPr>
      </p:pic>
    </p:spTree>
    <p:extLst>
      <p:ext uri="{BB962C8B-B14F-4D97-AF65-F5344CB8AC3E}">
        <p14:creationId xmlns:p14="http://schemas.microsoft.com/office/powerpoint/2010/main" val="746343619"/>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9069</TotalTime>
  <Words>797</Words>
  <Application>Microsoft Office PowerPoint</Application>
  <PresentationFormat>Custom</PresentationFormat>
  <Paragraphs>150</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Arial</vt:lpstr>
      <vt:lpstr>Montserrat Bold</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Vintage Retro Computer Online Course Presentation</dc:title>
  <cp:lastModifiedBy>Admin</cp:lastModifiedBy>
  <cp:revision>35</cp:revision>
  <dcterms:created xsi:type="dcterms:W3CDTF">2006-08-16T00:00:00Z</dcterms:created>
  <dcterms:modified xsi:type="dcterms:W3CDTF">2022-11-19T02:12:20Z</dcterms:modified>
  <dc:identifier>DAFQ-n0x3Xc</dc:identifier>
</cp:coreProperties>
</file>