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9" r:id="rId3"/>
    <p:sldId id="256" r:id="rId4"/>
    <p:sldId id="258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72" r:id="rId13"/>
    <p:sldId id="280" r:id="rId14"/>
    <p:sldId id="281" r:id="rId15"/>
    <p:sldId id="282" r:id="rId16"/>
    <p:sldId id="283" r:id="rId17"/>
    <p:sldId id="284" r:id="rId18"/>
    <p:sldId id="265" r:id="rId19"/>
    <p:sldId id="285" r:id="rId20"/>
    <p:sldId id="286" r:id="rId21"/>
    <p:sldId id="287" r:id="rId22"/>
    <p:sldId id="288" r:id="rId23"/>
    <p:sldId id="289" r:id="rId24"/>
    <p:sldId id="263" r:id="rId25"/>
    <p:sldId id="267" r:id="rId26"/>
  </p:sldIdLst>
  <p:sldSz cx="18288000" cy="10287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889A2AE-F6D3-4D7E-9643-96F2F173559C}">
          <p14:sldIdLst>
            <p14:sldId id="257"/>
            <p14:sldId id="259"/>
            <p14:sldId id="256"/>
            <p14:sldId id="258"/>
            <p14:sldId id="273"/>
            <p14:sldId id="274"/>
            <p14:sldId id="275"/>
            <p14:sldId id="276"/>
            <p14:sldId id="277"/>
            <p14:sldId id="278"/>
            <p14:sldId id="279"/>
            <p14:sldId id="272"/>
            <p14:sldId id="280"/>
            <p14:sldId id="281"/>
            <p14:sldId id="282"/>
            <p14:sldId id="283"/>
            <p14:sldId id="284"/>
            <p14:sldId id="265"/>
            <p14:sldId id="285"/>
            <p14:sldId id="286"/>
            <p14:sldId id="287"/>
            <p14:sldId id="288"/>
            <p14:sldId id="289"/>
            <p14:sldId id="263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99"/>
    <a:srgbClr val="FFFF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3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4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4.svg"/><Relationship Id="rId5" Type="http://schemas.openxmlformats.org/officeDocument/2006/relationships/image" Target="../media/image20.svg"/><Relationship Id="rId15" Type="http://schemas.openxmlformats.org/officeDocument/2006/relationships/image" Target="../media/image16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.png"/><Relationship Id="rId3" Type="http://schemas.openxmlformats.org/officeDocument/2006/relationships/image" Target="../media/image26.svg"/><Relationship Id="rId7" Type="http://schemas.openxmlformats.org/officeDocument/2006/relationships/image" Target="../media/image42.svg"/><Relationship Id="rId12" Type="http://schemas.openxmlformats.org/officeDocument/2006/relationships/image" Target="../media/image12.png"/><Relationship Id="rId2" Type="http://schemas.openxmlformats.org/officeDocument/2006/relationships/image" Target="../media/image8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50.svg"/><Relationship Id="rId5" Type="http://schemas.openxmlformats.org/officeDocument/2006/relationships/image" Target="../media/image46.svg"/><Relationship Id="rId15" Type="http://schemas.openxmlformats.org/officeDocument/2006/relationships/image" Target="../media/image14.svg"/><Relationship Id="rId10" Type="http://schemas.openxmlformats.org/officeDocument/2006/relationships/image" Target="../media/image11.png"/><Relationship Id="rId19" Type="http://schemas.openxmlformats.org/officeDocument/2006/relationships/image" Target="../media/image40.svg"/><Relationship Id="rId9" Type="http://schemas.openxmlformats.org/officeDocument/2006/relationships/image" Target="../media/image4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.png"/><Relationship Id="rId3" Type="http://schemas.openxmlformats.org/officeDocument/2006/relationships/image" Target="../media/image26.svg"/><Relationship Id="rId21" Type="http://schemas.openxmlformats.org/officeDocument/2006/relationships/image" Target="../media/image160.svg"/><Relationship Id="rId7" Type="http://schemas.openxmlformats.org/officeDocument/2006/relationships/image" Target="../media/image42.svg"/><Relationship Id="rId12" Type="http://schemas.openxmlformats.org/officeDocument/2006/relationships/image" Target="../media/image12.png"/><Relationship Id="rId2" Type="http://schemas.openxmlformats.org/officeDocument/2006/relationships/image" Target="../media/image8.png"/><Relationship Id="rId16" Type="http://schemas.openxmlformats.org/officeDocument/2006/relationships/image" Target="../media/image24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50.svg"/><Relationship Id="rId5" Type="http://schemas.openxmlformats.org/officeDocument/2006/relationships/image" Target="../media/image46.svg"/><Relationship Id="rId15" Type="http://schemas.openxmlformats.org/officeDocument/2006/relationships/image" Target="../media/image14.svg"/><Relationship Id="rId10" Type="http://schemas.openxmlformats.org/officeDocument/2006/relationships/image" Target="../media/image11.png"/><Relationship Id="rId19" Type="http://schemas.openxmlformats.org/officeDocument/2006/relationships/image" Target="../media/image40.svg"/><Relationship Id="rId9" Type="http://schemas.openxmlformats.org/officeDocument/2006/relationships/image" Target="../media/image4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2.svg"/><Relationship Id="rId3" Type="http://schemas.openxmlformats.org/officeDocument/2006/relationships/image" Target="../media/image36.jpeg"/><Relationship Id="rId7" Type="http://schemas.openxmlformats.org/officeDocument/2006/relationships/image" Target="../media/image42.svg"/><Relationship Id="rId12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50.svg"/><Relationship Id="rId5" Type="http://schemas.openxmlformats.org/officeDocument/2006/relationships/image" Target="../media/image46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4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.png"/><Relationship Id="rId3" Type="http://schemas.openxmlformats.org/officeDocument/2006/relationships/image" Target="../media/image26.svg"/><Relationship Id="rId21" Type="http://schemas.openxmlformats.org/officeDocument/2006/relationships/image" Target="../media/image115.svg"/><Relationship Id="rId7" Type="http://schemas.openxmlformats.org/officeDocument/2006/relationships/image" Target="../media/image42.svg"/><Relationship Id="rId12" Type="http://schemas.openxmlformats.org/officeDocument/2006/relationships/image" Target="../media/image12.png"/><Relationship Id="rId2" Type="http://schemas.openxmlformats.org/officeDocument/2006/relationships/image" Target="../media/image8.png"/><Relationship Id="rId16" Type="http://schemas.openxmlformats.org/officeDocument/2006/relationships/image" Target="../media/image2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50.svg"/><Relationship Id="rId5" Type="http://schemas.openxmlformats.org/officeDocument/2006/relationships/image" Target="../media/image46.svg"/><Relationship Id="rId15" Type="http://schemas.openxmlformats.org/officeDocument/2006/relationships/image" Target="../media/image14.svg"/><Relationship Id="rId10" Type="http://schemas.openxmlformats.org/officeDocument/2006/relationships/image" Target="../media/image11.png"/><Relationship Id="rId19" Type="http://schemas.openxmlformats.org/officeDocument/2006/relationships/image" Target="../media/image40.svg"/><Relationship Id="rId9" Type="http://schemas.openxmlformats.org/officeDocument/2006/relationships/image" Target="../media/image48.svg"/><Relationship Id="rId22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.png"/><Relationship Id="rId3" Type="http://schemas.openxmlformats.org/officeDocument/2006/relationships/image" Target="../media/image26.svg"/><Relationship Id="rId7" Type="http://schemas.openxmlformats.org/officeDocument/2006/relationships/image" Target="../media/image42.svg"/><Relationship Id="rId12" Type="http://schemas.openxmlformats.org/officeDocument/2006/relationships/image" Target="../media/image12.png"/><Relationship Id="rId2" Type="http://schemas.openxmlformats.org/officeDocument/2006/relationships/image" Target="../media/image8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50.svg"/><Relationship Id="rId5" Type="http://schemas.openxmlformats.org/officeDocument/2006/relationships/image" Target="../media/image46.svg"/><Relationship Id="rId15" Type="http://schemas.openxmlformats.org/officeDocument/2006/relationships/image" Target="../media/image14.svg"/><Relationship Id="rId10" Type="http://schemas.openxmlformats.org/officeDocument/2006/relationships/image" Target="../media/image11.png"/><Relationship Id="rId19" Type="http://schemas.openxmlformats.org/officeDocument/2006/relationships/image" Target="../media/image40.svg"/><Relationship Id="rId9" Type="http://schemas.openxmlformats.org/officeDocument/2006/relationships/image" Target="../media/image4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.png"/><Relationship Id="rId3" Type="http://schemas.openxmlformats.org/officeDocument/2006/relationships/image" Target="../media/image26.svg"/><Relationship Id="rId21" Type="http://schemas.openxmlformats.org/officeDocument/2006/relationships/image" Target="../media/image290.svg"/><Relationship Id="rId7" Type="http://schemas.openxmlformats.org/officeDocument/2006/relationships/image" Target="../media/image42.svg"/><Relationship Id="rId12" Type="http://schemas.openxmlformats.org/officeDocument/2006/relationships/image" Target="../media/image12.png"/><Relationship Id="rId2" Type="http://schemas.openxmlformats.org/officeDocument/2006/relationships/image" Target="../media/image8.png"/><Relationship Id="rId16" Type="http://schemas.openxmlformats.org/officeDocument/2006/relationships/image" Target="../media/image24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50.svg"/><Relationship Id="rId5" Type="http://schemas.openxmlformats.org/officeDocument/2006/relationships/image" Target="../media/image46.svg"/><Relationship Id="rId15" Type="http://schemas.openxmlformats.org/officeDocument/2006/relationships/image" Target="../media/image14.svg"/><Relationship Id="rId10" Type="http://schemas.openxmlformats.org/officeDocument/2006/relationships/image" Target="../media/image11.png"/><Relationship Id="rId19" Type="http://schemas.openxmlformats.org/officeDocument/2006/relationships/image" Target="../media/image40.svg"/><Relationship Id="rId9" Type="http://schemas.openxmlformats.org/officeDocument/2006/relationships/image" Target="../media/image4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.png"/><Relationship Id="rId3" Type="http://schemas.openxmlformats.org/officeDocument/2006/relationships/image" Target="../media/image26.svg"/><Relationship Id="rId21" Type="http://schemas.openxmlformats.org/officeDocument/2006/relationships/image" Target="NULL"/><Relationship Id="rId7" Type="http://schemas.openxmlformats.org/officeDocument/2006/relationships/image" Target="../media/image42.svg"/><Relationship Id="rId12" Type="http://schemas.openxmlformats.org/officeDocument/2006/relationships/image" Target="../media/image12.png"/><Relationship Id="rId2" Type="http://schemas.openxmlformats.org/officeDocument/2006/relationships/image" Target="../media/image8.png"/><Relationship Id="rId16" Type="http://schemas.openxmlformats.org/officeDocument/2006/relationships/image" Target="../media/image24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50.svg"/><Relationship Id="rId5" Type="http://schemas.openxmlformats.org/officeDocument/2006/relationships/image" Target="../media/image46.svg"/><Relationship Id="rId15" Type="http://schemas.openxmlformats.org/officeDocument/2006/relationships/image" Target="../media/image14.svg"/><Relationship Id="rId23" Type="http://schemas.openxmlformats.org/officeDocument/2006/relationships/image" Target="NULL"/><Relationship Id="rId10" Type="http://schemas.openxmlformats.org/officeDocument/2006/relationships/image" Target="../media/image11.png"/><Relationship Id="rId19" Type="http://schemas.openxmlformats.org/officeDocument/2006/relationships/image" Target="../media/image40.svg"/><Relationship Id="rId9" Type="http://schemas.openxmlformats.org/officeDocument/2006/relationships/image" Target="../media/image48.svg"/><Relationship Id="rId22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21" Type="http://schemas.openxmlformats.org/officeDocument/2006/relationships/image" Target="../media/image12.png"/><Relationship Id="rId3" Type="http://schemas.openxmlformats.org/officeDocument/2006/relationships/image" Target="../media/image26.svg"/><Relationship Id="rId7" Type="http://schemas.openxmlformats.org/officeDocument/2006/relationships/image" Target="../media/image42.svg"/><Relationship Id="rId12" Type="http://schemas.openxmlformats.org/officeDocument/2006/relationships/image" Target="../media/image5.png"/><Relationship Id="rId2" Type="http://schemas.openxmlformats.org/officeDocument/2006/relationships/image" Target="../media/image8.png"/><Relationship Id="rId16" Type="http://schemas.openxmlformats.org/officeDocument/2006/relationships/image" Target="../media/image24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50.svg"/><Relationship Id="rId5" Type="http://schemas.openxmlformats.org/officeDocument/2006/relationships/image" Target="../media/image46.svg"/><Relationship Id="rId15" Type="http://schemas.openxmlformats.org/officeDocument/2006/relationships/image" Target="../media/image14.svg"/><Relationship Id="rId10" Type="http://schemas.openxmlformats.org/officeDocument/2006/relationships/image" Target="../media/image11.png"/><Relationship Id="rId19" Type="http://schemas.openxmlformats.org/officeDocument/2006/relationships/image" Target="../media/image40.svg"/><Relationship Id="rId9" Type="http://schemas.openxmlformats.org/officeDocument/2006/relationships/image" Target="../media/image48.sv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16.svg"/><Relationship Id="rId21" Type="http://schemas.openxmlformats.org/officeDocument/2006/relationships/image" Target="../media/image45.png"/><Relationship Id="rId3" Type="http://schemas.openxmlformats.org/officeDocument/2006/relationships/image" Target="../media/image86.svg"/><Relationship Id="rId12" Type="http://schemas.openxmlformats.org/officeDocument/2006/relationships/image" Target="../media/image50.svg"/><Relationship Id="rId17" Type="http://schemas.openxmlformats.org/officeDocument/2006/relationships/image" Target="../media/image7.png"/><Relationship Id="rId7" Type="http://schemas.openxmlformats.org/officeDocument/2006/relationships/image" Target="../media/image90.svg"/><Relationship Id="rId2" Type="http://schemas.openxmlformats.org/officeDocument/2006/relationships/image" Target="../media/image44.png"/><Relationship Id="rId16" Type="http://schemas.openxmlformats.org/officeDocument/2006/relationships/image" Target="../media/image42.sv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1.png"/><Relationship Id="rId5" Type="http://schemas.openxmlformats.org/officeDocument/2006/relationships/image" Target="../media/image88.svg"/><Relationship Id="rId15" Type="http://schemas.openxmlformats.org/officeDocument/2006/relationships/image" Target="../media/image9.png"/><Relationship Id="rId10" Type="http://schemas.openxmlformats.org/officeDocument/2006/relationships/image" Target="../media/image26.svg"/><Relationship Id="rId19" Type="http://schemas.openxmlformats.org/officeDocument/2006/relationships/image" Target="../media/image5.png"/><Relationship Id="rId14" Type="http://schemas.openxmlformats.org/officeDocument/2006/relationships/image" Target="../media/image40.svg"/><Relationship Id="rId22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2.svg"/><Relationship Id="rId3" Type="http://schemas.openxmlformats.org/officeDocument/2006/relationships/image" Target="../media/image26.svg"/><Relationship Id="rId21" Type="http://schemas.openxmlformats.org/officeDocument/2006/relationships/image" Target="../media/image47.png"/><Relationship Id="rId7" Type="http://schemas.openxmlformats.org/officeDocument/2006/relationships/image" Target="../media/image42.svg"/><Relationship Id="rId12" Type="http://schemas.openxmlformats.org/officeDocument/2006/relationships/image" Target="../media/image5.png"/><Relationship Id="rId2" Type="http://schemas.openxmlformats.org/officeDocument/2006/relationships/image" Target="../media/image8.png"/><Relationship Id="rId16" Type="http://schemas.openxmlformats.org/officeDocument/2006/relationships/image" Target="../media/image2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50.svg"/><Relationship Id="rId5" Type="http://schemas.openxmlformats.org/officeDocument/2006/relationships/image" Target="../media/image46.svg"/><Relationship Id="rId15" Type="http://schemas.openxmlformats.org/officeDocument/2006/relationships/image" Target="../media/image14.svg"/><Relationship Id="rId23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40.svg"/><Relationship Id="rId9" Type="http://schemas.openxmlformats.org/officeDocument/2006/relationships/image" Target="../media/image48.svg"/><Relationship Id="rId22" Type="http://schemas.openxmlformats.org/officeDocument/2006/relationships/image" Target="../media/image10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image" Target="../media/image26.svg"/><Relationship Id="rId7" Type="http://schemas.openxmlformats.org/officeDocument/2006/relationships/image" Target="../media/image42.svg"/><Relationship Id="rId12" Type="http://schemas.openxmlformats.org/officeDocument/2006/relationships/image" Target="../media/image12.png"/><Relationship Id="rId17" Type="http://schemas.openxmlformats.org/officeDocument/2006/relationships/image" Target="../media/image190.svg"/><Relationship Id="rId2" Type="http://schemas.openxmlformats.org/officeDocument/2006/relationships/image" Target="../media/image8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50.svg"/><Relationship Id="rId5" Type="http://schemas.openxmlformats.org/officeDocument/2006/relationships/image" Target="../media/image46.svg"/><Relationship Id="rId15" Type="http://schemas.openxmlformats.org/officeDocument/2006/relationships/image" Target="../media/image33.svg"/><Relationship Id="rId10" Type="http://schemas.openxmlformats.org/officeDocument/2006/relationships/image" Target="../media/image11.png"/><Relationship Id="rId9" Type="http://schemas.openxmlformats.org/officeDocument/2006/relationships/image" Target="../media/image48.sv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6.svg"/><Relationship Id="rId21" Type="http://schemas.openxmlformats.org/officeDocument/2006/relationships/image" Target="../media/image48.png"/><Relationship Id="rId7" Type="http://schemas.openxmlformats.org/officeDocument/2006/relationships/image" Target="../media/image42.svg"/><Relationship Id="rId12" Type="http://schemas.openxmlformats.org/officeDocument/2006/relationships/image" Target="../media/image5.png"/><Relationship Id="rId2" Type="http://schemas.openxmlformats.org/officeDocument/2006/relationships/image" Target="../media/image8.png"/><Relationship Id="rId16" Type="http://schemas.openxmlformats.org/officeDocument/2006/relationships/image" Target="../media/image2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50.svg"/><Relationship Id="rId5" Type="http://schemas.openxmlformats.org/officeDocument/2006/relationships/image" Target="../media/image46.svg"/><Relationship Id="rId15" Type="http://schemas.openxmlformats.org/officeDocument/2006/relationships/image" Target="../media/image14.svg"/><Relationship Id="rId10" Type="http://schemas.openxmlformats.org/officeDocument/2006/relationships/image" Target="../media/image11.png"/><Relationship Id="rId19" Type="http://schemas.openxmlformats.org/officeDocument/2006/relationships/image" Target="../media/image40.svg"/><Relationship Id="rId9" Type="http://schemas.openxmlformats.org/officeDocument/2006/relationships/image" Target="../media/image48.svg"/><Relationship Id="rId22" Type="http://schemas.openxmlformats.org/officeDocument/2006/relationships/image" Target="../media/image37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6.svg"/><Relationship Id="rId21" Type="http://schemas.openxmlformats.org/officeDocument/2006/relationships/image" Target="../media/image49.png"/><Relationship Id="rId7" Type="http://schemas.openxmlformats.org/officeDocument/2006/relationships/image" Target="../media/image42.svg"/><Relationship Id="rId12" Type="http://schemas.openxmlformats.org/officeDocument/2006/relationships/image" Target="../media/image5.png"/><Relationship Id="rId2" Type="http://schemas.openxmlformats.org/officeDocument/2006/relationships/image" Target="../media/image8.png"/><Relationship Id="rId16" Type="http://schemas.openxmlformats.org/officeDocument/2006/relationships/image" Target="../media/image2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50.svg"/><Relationship Id="rId5" Type="http://schemas.openxmlformats.org/officeDocument/2006/relationships/image" Target="../media/image46.svg"/><Relationship Id="rId15" Type="http://schemas.openxmlformats.org/officeDocument/2006/relationships/image" Target="../media/image14.svg"/><Relationship Id="rId23" Type="http://schemas.openxmlformats.org/officeDocument/2006/relationships/image" Target="../media/image39.svg"/><Relationship Id="rId10" Type="http://schemas.openxmlformats.org/officeDocument/2006/relationships/image" Target="../media/image11.png"/><Relationship Id="rId19" Type="http://schemas.openxmlformats.org/officeDocument/2006/relationships/image" Target="../media/image40.svg"/><Relationship Id="rId9" Type="http://schemas.openxmlformats.org/officeDocument/2006/relationships/image" Target="../media/image48.svg"/><Relationship Id="rId22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6.svg"/><Relationship Id="rId21" Type="http://schemas.openxmlformats.org/officeDocument/2006/relationships/image" Target="../media/image27.png"/><Relationship Id="rId7" Type="http://schemas.openxmlformats.org/officeDocument/2006/relationships/image" Target="../media/image42.svg"/><Relationship Id="rId12" Type="http://schemas.openxmlformats.org/officeDocument/2006/relationships/image" Target="../media/image5.png"/><Relationship Id="rId2" Type="http://schemas.openxmlformats.org/officeDocument/2006/relationships/image" Target="../media/image8.png"/><Relationship Id="rId16" Type="http://schemas.openxmlformats.org/officeDocument/2006/relationships/image" Target="../media/image2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50.svg"/><Relationship Id="rId5" Type="http://schemas.openxmlformats.org/officeDocument/2006/relationships/image" Target="../media/image46.svg"/><Relationship Id="rId15" Type="http://schemas.openxmlformats.org/officeDocument/2006/relationships/image" Target="../media/image14.svg"/><Relationship Id="rId23" Type="http://schemas.openxmlformats.org/officeDocument/2006/relationships/image" Target="../media/image21.svg"/><Relationship Id="rId10" Type="http://schemas.openxmlformats.org/officeDocument/2006/relationships/image" Target="../media/image11.png"/><Relationship Id="rId19" Type="http://schemas.openxmlformats.org/officeDocument/2006/relationships/image" Target="../media/image40.svg"/><Relationship Id="rId9" Type="http://schemas.openxmlformats.org/officeDocument/2006/relationships/image" Target="../media/image48.svg"/><Relationship Id="rId22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4.png"/><Relationship Id="rId3" Type="http://schemas.openxmlformats.org/officeDocument/2006/relationships/image" Target="../media/image26.svg"/><Relationship Id="rId21" Type="http://schemas.openxmlformats.org/officeDocument/2006/relationships/image" Target="../media/image50.png"/><Relationship Id="rId7" Type="http://schemas.openxmlformats.org/officeDocument/2006/relationships/image" Target="../media/image42.svg"/><Relationship Id="rId12" Type="http://schemas.openxmlformats.org/officeDocument/2006/relationships/image" Target="../media/image12.png"/><Relationship Id="rId2" Type="http://schemas.openxmlformats.org/officeDocument/2006/relationships/image" Target="../media/image8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50.svg"/><Relationship Id="rId5" Type="http://schemas.openxmlformats.org/officeDocument/2006/relationships/image" Target="../media/image46.svg"/><Relationship Id="rId15" Type="http://schemas.openxmlformats.org/officeDocument/2006/relationships/image" Target="../media/image14.svg"/><Relationship Id="rId10" Type="http://schemas.openxmlformats.org/officeDocument/2006/relationships/image" Target="../media/image11.png"/><Relationship Id="rId19" Type="http://schemas.openxmlformats.org/officeDocument/2006/relationships/image" Target="../media/image40.svg"/><Relationship Id="rId9" Type="http://schemas.openxmlformats.org/officeDocument/2006/relationships/image" Target="../media/image48.svg"/><Relationship Id="rId22" Type="http://schemas.openxmlformats.org/officeDocument/2006/relationships/image" Target="../media/image39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78.svg"/><Relationship Id="rId18" Type="http://schemas.openxmlformats.org/officeDocument/2006/relationships/image" Target="../media/image57.png"/><Relationship Id="rId3" Type="http://schemas.openxmlformats.org/officeDocument/2006/relationships/image" Target="../media/image72.svg"/><Relationship Id="rId7" Type="http://schemas.openxmlformats.org/officeDocument/2006/relationships/image" Target="../media/image74.svg"/><Relationship Id="rId12" Type="http://schemas.openxmlformats.org/officeDocument/2006/relationships/image" Target="../media/image55.png"/><Relationship Id="rId17" Type="http://schemas.openxmlformats.org/officeDocument/2006/relationships/image" Target="../media/image14.svg"/><Relationship Id="rId2" Type="http://schemas.openxmlformats.org/officeDocument/2006/relationships/image" Target="../media/image52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76.svg"/><Relationship Id="rId5" Type="http://schemas.openxmlformats.org/officeDocument/2006/relationships/image" Target="../media/image8.svg"/><Relationship Id="rId15" Type="http://schemas.openxmlformats.org/officeDocument/2006/relationships/image" Target="../media/image80.svg"/><Relationship Id="rId10" Type="http://schemas.openxmlformats.org/officeDocument/2006/relationships/image" Target="../media/image54.png"/><Relationship Id="rId19" Type="http://schemas.openxmlformats.org/officeDocument/2006/relationships/image" Target="../media/image82.svg"/><Relationship Id="rId4" Type="http://schemas.openxmlformats.org/officeDocument/2006/relationships/image" Target="../media/image18.png"/><Relationship Id="rId9" Type="http://schemas.openxmlformats.org/officeDocument/2006/relationships/image" Target="../media/image16.svg"/><Relationship Id="rId1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3.svg"/><Relationship Id="rId7" Type="http://schemas.openxmlformats.org/officeDocument/2006/relationships/image" Target="../media/image26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05.svg"/><Relationship Id="rId5" Type="http://schemas.openxmlformats.org/officeDocument/2006/relationships/image" Target="../media/image4.svg"/><Relationship Id="rId10" Type="http://schemas.openxmlformats.org/officeDocument/2006/relationships/image" Target="../media/image59.png"/><Relationship Id="rId4" Type="http://schemas.openxmlformats.org/officeDocument/2006/relationships/image" Target="../media/image4.png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0.png"/><Relationship Id="rId17" Type="http://schemas.openxmlformats.org/officeDocument/2006/relationships/image" Target="../media/image16.svg"/><Relationship Id="rId2" Type="http://schemas.openxmlformats.org/officeDocument/2006/relationships/image" Target="../media/image16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8.svg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6.svg"/><Relationship Id="rId3" Type="http://schemas.openxmlformats.org/officeDocument/2006/relationships/image" Target="../media/image26.svg"/><Relationship Id="rId21" Type="http://schemas.openxmlformats.org/officeDocument/2006/relationships/image" Target="../media/image42.svg"/><Relationship Id="rId7" Type="http://schemas.openxmlformats.org/officeDocument/2006/relationships/image" Target="../media/image30.svg"/><Relationship Id="rId25" Type="http://schemas.openxmlformats.org/officeDocument/2006/relationships/image" Target="../media/image70.svg"/><Relationship Id="rId2" Type="http://schemas.openxmlformats.org/officeDocument/2006/relationships/image" Target="../media/image12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24" Type="http://schemas.openxmlformats.org/officeDocument/2006/relationships/image" Target="../media/image26.png"/><Relationship Id="rId5" Type="http://schemas.openxmlformats.org/officeDocument/2006/relationships/image" Target="../media/image28.svg"/><Relationship Id="rId23" Type="http://schemas.openxmlformats.org/officeDocument/2006/relationships/image" Target="../media/image66.svg"/><Relationship Id="rId19" Type="http://schemas.openxmlformats.org/officeDocument/2006/relationships/image" Target="../media/image40.svg"/><Relationship Id="rId4" Type="http://schemas.openxmlformats.org/officeDocument/2006/relationships/image" Target="../media/image21.png"/><Relationship Id="rId14" Type="http://schemas.openxmlformats.org/officeDocument/2006/relationships/image" Target="../media/image24.png"/><Relationship Id="rId2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7.png"/><Relationship Id="rId3" Type="http://schemas.openxmlformats.org/officeDocument/2006/relationships/image" Target="../media/image26.svg"/><Relationship Id="rId7" Type="http://schemas.openxmlformats.org/officeDocument/2006/relationships/image" Target="../media/image42.svg"/><Relationship Id="rId12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50.svg"/><Relationship Id="rId5" Type="http://schemas.openxmlformats.org/officeDocument/2006/relationships/image" Target="../media/image46.svg"/><Relationship Id="rId10" Type="http://schemas.openxmlformats.org/officeDocument/2006/relationships/image" Target="../media/image11.png"/><Relationship Id="rId9" Type="http://schemas.openxmlformats.org/officeDocument/2006/relationships/image" Target="../media/image4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7.png"/><Relationship Id="rId3" Type="http://schemas.openxmlformats.org/officeDocument/2006/relationships/image" Target="../media/image26.svg"/><Relationship Id="rId7" Type="http://schemas.openxmlformats.org/officeDocument/2006/relationships/image" Target="../media/image42.svg"/><Relationship Id="rId12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50.svg"/><Relationship Id="rId5" Type="http://schemas.openxmlformats.org/officeDocument/2006/relationships/image" Target="../media/image46.svg"/><Relationship Id="rId10" Type="http://schemas.openxmlformats.org/officeDocument/2006/relationships/image" Target="../media/image11.png"/><Relationship Id="rId9" Type="http://schemas.openxmlformats.org/officeDocument/2006/relationships/image" Target="../media/image4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8.png"/><Relationship Id="rId3" Type="http://schemas.openxmlformats.org/officeDocument/2006/relationships/image" Target="../media/image26.svg"/><Relationship Id="rId7" Type="http://schemas.openxmlformats.org/officeDocument/2006/relationships/image" Target="../media/image42.svg"/><Relationship Id="rId12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50.svg"/><Relationship Id="rId5" Type="http://schemas.openxmlformats.org/officeDocument/2006/relationships/image" Target="../media/image46.svg"/><Relationship Id="rId10" Type="http://schemas.openxmlformats.org/officeDocument/2006/relationships/image" Target="../media/image11.png"/><Relationship Id="rId9" Type="http://schemas.openxmlformats.org/officeDocument/2006/relationships/image" Target="../media/image48.svg"/><Relationship Id="rId14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9.png"/><Relationship Id="rId3" Type="http://schemas.openxmlformats.org/officeDocument/2006/relationships/image" Target="../media/image26.svg"/><Relationship Id="rId7" Type="http://schemas.openxmlformats.org/officeDocument/2006/relationships/image" Target="../media/image42.svg"/><Relationship Id="rId12" Type="http://schemas.openxmlformats.org/officeDocument/2006/relationships/image" Target="../media/image12.png"/><Relationship Id="rId2" Type="http://schemas.openxmlformats.org/officeDocument/2006/relationships/image" Target="../media/image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50.svg"/><Relationship Id="rId5" Type="http://schemas.openxmlformats.org/officeDocument/2006/relationships/image" Target="../media/image46.svg"/><Relationship Id="rId15" Type="http://schemas.openxmlformats.org/officeDocument/2006/relationships/image" Target="../media/image31.png"/><Relationship Id="rId10" Type="http://schemas.openxmlformats.org/officeDocument/2006/relationships/image" Target="../media/image11.png"/><Relationship Id="rId9" Type="http://schemas.openxmlformats.org/officeDocument/2006/relationships/image" Target="../media/image48.sv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3.png"/><Relationship Id="rId3" Type="http://schemas.openxmlformats.org/officeDocument/2006/relationships/image" Target="../media/image26.svg"/><Relationship Id="rId7" Type="http://schemas.openxmlformats.org/officeDocument/2006/relationships/image" Target="../media/image42.svg"/><Relationship Id="rId12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50.svg"/><Relationship Id="rId5" Type="http://schemas.openxmlformats.org/officeDocument/2006/relationships/image" Target="../media/image46.svg"/><Relationship Id="rId10" Type="http://schemas.openxmlformats.org/officeDocument/2006/relationships/image" Target="../media/image11.png"/><Relationship Id="rId9" Type="http://schemas.openxmlformats.org/officeDocument/2006/relationships/image" Target="../media/image48.svg"/><Relationship Id="rId27" Type="http://schemas.openxmlformats.org/officeDocument/2006/relationships/image" Target="../media/image7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00" y="1028700"/>
            <a:ext cx="15344944" cy="4642240"/>
            <a:chOff x="0" y="0"/>
            <a:chExt cx="7737151" cy="24778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737151" cy="2477831"/>
            </a:xfrm>
            <a:custGeom>
              <a:avLst/>
              <a:gdLst/>
              <a:ahLst/>
              <a:cxnLst/>
              <a:rect l="l" t="t" r="r" b="b"/>
              <a:pathLst>
                <a:path w="7737151" h="2477831">
                  <a:moveTo>
                    <a:pt x="7612691" y="2477831"/>
                  </a:moveTo>
                  <a:lnTo>
                    <a:pt x="124460" y="2477831"/>
                  </a:lnTo>
                  <a:cubicBezTo>
                    <a:pt x="55880" y="2477831"/>
                    <a:pt x="0" y="2421951"/>
                    <a:pt x="0" y="235337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612691" y="0"/>
                  </a:lnTo>
                  <a:cubicBezTo>
                    <a:pt x="7681271" y="0"/>
                    <a:pt x="7737151" y="55880"/>
                    <a:pt x="7737151" y="124460"/>
                  </a:cubicBezTo>
                  <a:lnTo>
                    <a:pt x="7737151" y="2353371"/>
                  </a:lnTo>
                  <a:cubicBezTo>
                    <a:pt x="7737151" y="2421951"/>
                    <a:pt x="7681271" y="2477831"/>
                    <a:pt x="7612691" y="24778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76315" y="0"/>
            <a:ext cx="4011685" cy="47655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092942" y="3430993"/>
            <a:ext cx="1712507" cy="34250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06970" y="4168253"/>
            <a:ext cx="1375984" cy="19504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r="55522"/>
          <a:stretch>
            <a:fillRect/>
          </a:stretch>
        </p:blipFill>
        <p:spPr>
          <a:xfrm rot="-5400000">
            <a:off x="1954760" y="-926060"/>
            <a:ext cx="1483671" cy="333579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831218" y="1687826"/>
            <a:ext cx="14744275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u="none" spc="240" smtClean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 NGÀY HÔM NAY!</a:t>
            </a:r>
            <a:endParaRPr lang="en-US" sz="7200" b="1" u="none" spc="24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28700" y="9039874"/>
            <a:ext cx="2245503" cy="4368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b="19031"/>
          <a:stretch>
            <a:fillRect/>
          </a:stretch>
        </p:blipFill>
        <p:spPr>
          <a:xfrm>
            <a:off x="4792494" y="5143500"/>
            <a:ext cx="9075005" cy="5143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076966" y="8666661"/>
            <a:ext cx="1205191" cy="1183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0" y="0"/>
            <a:ext cx="3998894" cy="3540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50836"/>
          <a:stretch>
            <a:fillRect/>
          </a:stretch>
        </p:blipFill>
        <p:spPr>
          <a:xfrm>
            <a:off x="0" y="1833550"/>
            <a:ext cx="1727816" cy="33099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657995" y="7858197"/>
            <a:ext cx="3309913" cy="211006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65670"/>
          <a:stretch>
            <a:fillRect/>
          </a:stretch>
        </p:blipFill>
        <p:spPr>
          <a:xfrm rot="-10800000">
            <a:off x="16550018" y="5546530"/>
            <a:ext cx="1737982" cy="281667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33400" y="457200"/>
            <a:ext cx="17221199" cy="9372600"/>
            <a:chOff x="-19121" y="86613"/>
            <a:chExt cx="6290592" cy="3291278"/>
          </a:xfrm>
        </p:grpSpPr>
        <p:sp>
          <p:nvSpPr>
            <p:cNvPr id="3" name="Freeform 3"/>
            <p:cNvSpPr/>
            <p:nvPr/>
          </p:nvSpPr>
          <p:spPr>
            <a:xfrm>
              <a:off x="-19121" y="86613"/>
              <a:ext cx="6290592" cy="3291278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1621" r="42149"/>
          <a:stretch>
            <a:fillRect/>
          </a:stretch>
        </p:blipFill>
        <p:spPr>
          <a:xfrm rot="10800000">
            <a:off x="18247" y="7858197"/>
            <a:ext cx="1850514" cy="24288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" y="868517"/>
            <a:ext cx="17221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1216" y="8039100"/>
            <a:ext cx="337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6423565" y="2295497"/>
            <a:ext cx="4800600" cy="190500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loại tệp </a:t>
            </a:r>
            <a:endParaRPr lang="en-US" sz="4000" b="1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Double Wave 15"/>
          <p:cNvSpPr/>
          <p:nvPr/>
        </p:nvSpPr>
        <p:spPr>
          <a:xfrm>
            <a:off x="870060" y="5091933"/>
            <a:ext cx="3505200" cy="1524000"/>
          </a:xfrm>
          <a:prstGeom prst="doubleWav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 âm thanh </a:t>
            </a:r>
            <a:endParaRPr lang="en-US" sz="3500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Double Wave 17"/>
          <p:cNvSpPr/>
          <p:nvPr/>
        </p:nvSpPr>
        <p:spPr>
          <a:xfrm>
            <a:off x="5318665" y="5091933"/>
            <a:ext cx="3505200" cy="1524000"/>
          </a:xfrm>
          <a:prstGeom prst="doubleWav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 hình ảnh </a:t>
            </a:r>
            <a:endParaRPr lang="en-US" sz="3500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Double Wave 18"/>
          <p:cNvSpPr/>
          <p:nvPr/>
        </p:nvSpPr>
        <p:spPr>
          <a:xfrm>
            <a:off x="9767270" y="5111500"/>
            <a:ext cx="3505200" cy="1524000"/>
          </a:xfrm>
          <a:prstGeom prst="doubleWav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 văn bản </a:t>
            </a:r>
            <a:endParaRPr lang="en-US" sz="3500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Double Wave 19"/>
          <p:cNvSpPr/>
          <p:nvPr/>
        </p:nvSpPr>
        <p:spPr>
          <a:xfrm>
            <a:off x="13972400" y="5155949"/>
            <a:ext cx="3505200" cy="1524000"/>
          </a:xfrm>
          <a:prstGeom prst="doubleWav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 video </a:t>
            </a:r>
            <a:endParaRPr lang="en-US" sz="3500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/>
          <p:cNvCxnSpPr>
            <a:stCxn id="6" idx="1"/>
            <a:endCxn id="16" idx="0"/>
          </p:cNvCxnSpPr>
          <p:nvPr/>
        </p:nvCxnSpPr>
        <p:spPr>
          <a:xfrm flipH="1">
            <a:off x="2622660" y="4198469"/>
            <a:ext cx="6201205" cy="9887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8" idx="0"/>
          </p:cNvCxnSpPr>
          <p:nvPr/>
        </p:nvCxnSpPr>
        <p:spPr>
          <a:xfrm flipH="1">
            <a:off x="7071265" y="4219169"/>
            <a:ext cx="1752600" cy="9680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9" idx="0"/>
          </p:cNvCxnSpPr>
          <p:nvPr/>
        </p:nvCxnSpPr>
        <p:spPr>
          <a:xfrm>
            <a:off x="8823865" y="4228058"/>
            <a:ext cx="2696005" cy="9786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1"/>
            <a:endCxn id="20" idx="0"/>
          </p:cNvCxnSpPr>
          <p:nvPr/>
        </p:nvCxnSpPr>
        <p:spPr>
          <a:xfrm>
            <a:off x="8823865" y="4198469"/>
            <a:ext cx="6901135" cy="10527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43504" y="6954865"/>
            <a:ext cx="3552296" cy="2416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 smtClean="0">
                <a:latin typeface="Arial" panose="020B0604020202020204" pitchFamily="34" charset="0"/>
                <a:cs typeface="Arial" panose="020B0604020202020204" pitchFamily="34" charset="0"/>
              </a:rPr>
              <a:t>Bài hát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 smtClean="0">
                <a:latin typeface="Arial" panose="020B0604020202020204" pitchFamily="34" charset="0"/>
                <a:cs typeface="Arial" panose="020B0604020202020204" pitchFamily="34" charset="0"/>
              </a:rPr>
              <a:t>Đoạn ghi âm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 smtClean="0">
                <a:latin typeface="Arial" panose="020B0604020202020204" pitchFamily="34" charset="0"/>
                <a:cs typeface="Arial" panose="020B0604020202020204" pitchFamily="34" charset="0"/>
              </a:rPr>
              <a:t>Mẩu âm thanh</a:t>
            </a:r>
            <a:endParaRPr lang="en-US" sz="3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70157" y="6965729"/>
            <a:ext cx="3802215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 smtClean="0">
                <a:latin typeface="Arial" panose="020B0604020202020204" pitchFamily="34" charset="0"/>
                <a:cs typeface="Arial" panose="020B0604020202020204" pitchFamily="34" charset="0"/>
              </a:rPr>
              <a:t>Tranh vẽ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 smtClean="0">
                <a:latin typeface="Arial" panose="020B0604020202020204" pitchFamily="34" charset="0"/>
                <a:cs typeface="Arial" panose="020B0604020202020204" pitchFamily="34" charset="0"/>
              </a:rPr>
              <a:t>Hình nền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 smtClean="0">
                <a:latin typeface="Arial" panose="020B0604020202020204" pitchFamily="34" charset="0"/>
                <a:cs typeface="Arial" panose="020B0604020202020204" pitchFamily="34" charset="0"/>
              </a:rPr>
              <a:t>Ảnh cuốn sách</a:t>
            </a:r>
            <a:endParaRPr lang="en-US" sz="3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524762" y="6954865"/>
            <a:ext cx="399021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 smtClean="0">
                <a:latin typeface="Arial" panose="020B0604020202020204" pitchFamily="34" charset="0"/>
                <a:cs typeface="Arial" panose="020B0604020202020204" pitchFamily="34" charset="0"/>
              </a:rPr>
              <a:t>Thời khoá biểu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 smtClean="0">
                <a:latin typeface="Arial" panose="020B0604020202020204" pitchFamily="34" charset="0"/>
                <a:cs typeface="Arial" panose="020B0604020202020204" pitchFamily="34" charset="0"/>
              </a:rPr>
              <a:t>Bài văn</a:t>
            </a:r>
            <a:endParaRPr lang="en-US" sz="3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688857" y="6965729"/>
            <a:ext cx="407228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 smtClean="0">
                <a:latin typeface="Arial" panose="020B0604020202020204" pitchFamily="34" charset="0"/>
                <a:cs typeface="Arial" panose="020B0604020202020204" pitchFamily="34" charset="0"/>
              </a:rPr>
              <a:t>Video kể chuyện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 smtClean="0">
                <a:latin typeface="Arial" panose="020B0604020202020204" pitchFamily="34" charset="0"/>
                <a:cs typeface="Arial" panose="020B0604020202020204" pitchFamily="34" charset="0"/>
              </a:rPr>
              <a:t>Video ca nhạc</a:t>
            </a:r>
            <a:endParaRPr lang="en-US" sz="3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280858" y="1028700"/>
            <a:ext cx="2245503" cy="436852"/>
          </a:xfrm>
          <a:prstGeom prst="rect">
            <a:avLst/>
          </a:prstGeom>
        </p:spPr>
      </p:pic>
      <p:pic>
        <p:nvPicPr>
          <p:cNvPr id="40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020628">
            <a:off x="16700761" y="1099395"/>
            <a:ext cx="834204" cy="87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7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19" grpId="0" animBg="1"/>
      <p:bldP spid="20" grpId="0" animBg="1"/>
      <p:bldP spid="35" grpId="0"/>
      <p:bldP spid="36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0" y="0"/>
            <a:ext cx="3998894" cy="3540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50836"/>
          <a:stretch>
            <a:fillRect/>
          </a:stretch>
        </p:blipFill>
        <p:spPr>
          <a:xfrm>
            <a:off x="0" y="1833550"/>
            <a:ext cx="1727816" cy="33099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657995" y="7858197"/>
            <a:ext cx="3309913" cy="211006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65670"/>
          <a:stretch>
            <a:fillRect/>
          </a:stretch>
        </p:blipFill>
        <p:spPr>
          <a:xfrm rot="-10800000">
            <a:off x="16550018" y="5546530"/>
            <a:ext cx="1737982" cy="281667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33400" y="457200"/>
            <a:ext cx="17221199" cy="9372600"/>
            <a:chOff x="-19121" y="86613"/>
            <a:chExt cx="6290592" cy="3291278"/>
          </a:xfrm>
        </p:grpSpPr>
        <p:sp>
          <p:nvSpPr>
            <p:cNvPr id="3" name="Freeform 3"/>
            <p:cNvSpPr/>
            <p:nvPr/>
          </p:nvSpPr>
          <p:spPr>
            <a:xfrm>
              <a:off x="-19121" y="86613"/>
              <a:ext cx="6290592" cy="3291278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1621" r="42149"/>
          <a:stretch>
            <a:fillRect/>
          </a:stretch>
        </p:blipFill>
        <p:spPr>
          <a:xfrm rot="10800000">
            <a:off x="18247" y="7858197"/>
            <a:ext cx="1850514" cy="24288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" y="868517"/>
            <a:ext cx="17221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280858" y="1028700"/>
            <a:ext cx="2245503" cy="436852"/>
          </a:xfrm>
          <a:prstGeom prst="rect">
            <a:avLst/>
          </a:prstGeom>
        </p:spPr>
      </p:pic>
      <p:pic>
        <p:nvPicPr>
          <p:cNvPr id="40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020628">
            <a:off x="16700761" y="1099395"/>
            <a:ext cx="834204" cy="872266"/>
          </a:xfrm>
          <a:prstGeom prst="rect">
            <a:avLst/>
          </a:prstGeom>
        </p:spPr>
      </p:pic>
      <p:sp>
        <p:nvSpPr>
          <p:cNvPr id="4" name="Pentagon 3"/>
          <p:cNvSpPr/>
          <p:nvPr/>
        </p:nvSpPr>
        <p:spPr>
          <a:xfrm>
            <a:off x="533399" y="1753462"/>
            <a:ext cx="5029200" cy="83820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0500405" y="3949009"/>
            <a:ext cx="7171697" cy="5880791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240859" y="2972133"/>
            <a:ext cx="9144000" cy="2027207"/>
          </a:xfrm>
          <a:prstGeom prst="wedgeRoundRectCallout">
            <a:avLst>
              <a:gd name="adj1" fmla="val 53646"/>
              <a:gd name="adj2" fmla="val 36673"/>
              <a:gd name="adj3" fmla="val 16667"/>
            </a:avLst>
          </a:prstGeom>
          <a:solidFill>
            <a:srgbClr val="FFFF99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</a:rPr>
              <a:t>Theo em, biểu tượng của các loại tệp có giúp ta nhận ra chúng không?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1240859" y="5335856"/>
            <a:ext cx="9144000" cy="2027207"/>
          </a:xfrm>
          <a:prstGeom prst="wedgeRoundRectCallout">
            <a:avLst>
              <a:gd name="adj1" fmla="val 54313"/>
              <a:gd name="adj2" fmla="val -3048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</a:rPr>
              <a:t>Có những loại tệp nào các em vừa được xem?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1240859" y="7747057"/>
            <a:ext cx="9144000" cy="2027207"/>
          </a:xfrm>
          <a:prstGeom prst="wedgeRoundRectCallout">
            <a:avLst>
              <a:gd name="adj1" fmla="val 53202"/>
              <a:gd name="adj2" fmla="val -4852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</a:rPr>
              <a:t>Dấu hiệu nào để ta biết được một tệp thuộc loại nào?</a:t>
            </a:r>
            <a:endParaRPr lang="en-US" sz="4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3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93582" y="1833550"/>
            <a:ext cx="11785483" cy="6166240"/>
            <a:chOff x="0" y="0"/>
            <a:chExt cx="6290592" cy="32912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90592" cy="3291278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183378">
            <a:off x="13793217" y="973081"/>
            <a:ext cx="5216402" cy="5211517"/>
            <a:chOff x="0" y="0"/>
            <a:chExt cx="3255264" cy="32522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55264" cy="3252216"/>
            </a:xfrm>
            <a:custGeom>
              <a:avLst/>
              <a:gdLst/>
              <a:ahLst/>
              <a:cxnLst/>
              <a:rect l="l" t="t" r="r" b="b"/>
              <a:pathLst>
                <a:path w="3255264" h="3252216">
                  <a:moveTo>
                    <a:pt x="3255264" y="3252216"/>
                  </a:moveTo>
                  <a:lnTo>
                    <a:pt x="0" y="3252216"/>
                  </a:lnTo>
                  <a:lnTo>
                    <a:pt x="0" y="0"/>
                  </a:lnTo>
                  <a:lnTo>
                    <a:pt x="3255264" y="0"/>
                  </a:lnTo>
                  <a:lnTo>
                    <a:pt x="3255264" y="3252216"/>
                  </a:lnTo>
                  <a:close/>
                </a:path>
              </a:pathLst>
            </a:custGeom>
            <a:blipFill>
              <a:blip r:embed="rId2"/>
              <a:stretch>
                <a:fillRect l="-15" r="-15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78784" y="170440"/>
              <a:ext cx="2903731" cy="2875349"/>
            </a:xfrm>
            <a:custGeom>
              <a:avLst/>
              <a:gdLst/>
              <a:ahLst/>
              <a:cxnLst/>
              <a:rect l="l" t="t" r="r" b="b"/>
              <a:pathLst>
                <a:path w="2903731" h="2875349">
                  <a:moveTo>
                    <a:pt x="65607" y="158"/>
                  </a:moveTo>
                  <a:lnTo>
                    <a:pt x="2878476" y="31987"/>
                  </a:lnTo>
                  <a:cubicBezTo>
                    <a:pt x="2892501" y="32145"/>
                    <a:pt x="2903731" y="43665"/>
                    <a:pt x="2903531" y="57691"/>
                  </a:cubicBezTo>
                  <a:lnTo>
                    <a:pt x="2863754" y="2850091"/>
                  </a:lnTo>
                  <a:cubicBezTo>
                    <a:pt x="2863553" y="2864142"/>
                    <a:pt x="2851959" y="2875349"/>
                    <a:pt x="2837909" y="2875069"/>
                  </a:cubicBezTo>
                  <a:lnTo>
                    <a:pt x="25041" y="2819370"/>
                  </a:lnTo>
                  <a:cubicBezTo>
                    <a:pt x="11100" y="2819094"/>
                    <a:pt x="0" y="2807608"/>
                    <a:pt x="200" y="2793665"/>
                  </a:cubicBezTo>
                  <a:lnTo>
                    <a:pt x="39977" y="25136"/>
                  </a:lnTo>
                  <a:cubicBezTo>
                    <a:pt x="40179" y="11171"/>
                    <a:pt x="51641" y="0"/>
                    <a:pt x="65607" y="158"/>
                  </a:cubicBezTo>
                  <a:close/>
                </a:path>
              </a:pathLst>
            </a:custGeom>
            <a:blipFill>
              <a:blip r:embed="rId3"/>
              <a:stretch>
                <a:fillRect l="-26288" r="-36209" b="-9402"/>
              </a:stretch>
            </a:blip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0" y="0"/>
            <a:ext cx="3998894" cy="3540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50836"/>
          <a:stretch>
            <a:fillRect/>
          </a:stretch>
        </p:blipFill>
        <p:spPr>
          <a:xfrm>
            <a:off x="0" y="1833550"/>
            <a:ext cx="1727816" cy="33099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657995" y="7858197"/>
            <a:ext cx="3309913" cy="211006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65670"/>
          <a:stretch>
            <a:fillRect/>
          </a:stretch>
        </p:blipFill>
        <p:spPr>
          <a:xfrm rot="-10800000">
            <a:off x="16550018" y="5546530"/>
            <a:ext cx="1737982" cy="281667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b="12159"/>
          <a:stretch>
            <a:fillRect/>
          </a:stretch>
        </p:blipFill>
        <p:spPr>
          <a:xfrm>
            <a:off x="374076" y="5429393"/>
            <a:ext cx="3509062" cy="48576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98769" y="2100514"/>
            <a:ext cx="103803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smtClean="0"/>
              <a:t>Biểu </a:t>
            </a:r>
            <a:r>
              <a:rPr lang="vi-VN" sz="4000"/>
              <a:t>tượng của các loại tệp giúp ta nhận ra </a:t>
            </a:r>
            <a:r>
              <a:rPr lang="vi-VN" sz="4000" smtClean="0"/>
              <a:t>chúng.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smtClean="0"/>
              <a:t>Em vừa xem các loại tệp như văn bản, hình ảnh, âm thanh,…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smtClean="0"/>
              <a:t>Dấu </a:t>
            </a:r>
            <a:r>
              <a:rPr lang="vi-VN" sz="4000"/>
              <a:t>hiệu để ta biết được một tệp thuộc loại nào là biểu tượng của tệp</a:t>
            </a:r>
            <a:r>
              <a:rPr lang="vi-VN" sz="4000" smtClean="0"/>
              <a:t>.</a:t>
            </a:r>
            <a:endParaRPr lang="vi-VN" sz="4000"/>
          </a:p>
        </p:txBody>
      </p:sp>
    </p:spTree>
    <p:extLst>
      <p:ext uri="{BB962C8B-B14F-4D97-AF65-F5344CB8AC3E}">
        <p14:creationId xmlns:p14="http://schemas.microsoft.com/office/powerpoint/2010/main" val="257765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0" y="0"/>
            <a:ext cx="3998894" cy="3540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50836"/>
          <a:stretch>
            <a:fillRect/>
          </a:stretch>
        </p:blipFill>
        <p:spPr>
          <a:xfrm>
            <a:off x="0" y="1833550"/>
            <a:ext cx="1727816" cy="33099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657995" y="7858197"/>
            <a:ext cx="3309913" cy="211006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65670"/>
          <a:stretch>
            <a:fillRect/>
          </a:stretch>
        </p:blipFill>
        <p:spPr>
          <a:xfrm rot="-10800000">
            <a:off x="16550018" y="5546530"/>
            <a:ext cx="1737982" cy="281667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33400" y="1465552"/>
            <a:ext cx="17221199" cy="7487948"/>
            <a:chOff x="-19121" y="86613"/>
            <a:chExt cx="6290592" cy="3291278"/>
          </a:xfrm>
        </p:grpSpPr>
        <p:sp>
          <p:nvSpPr>
            <p:cNvPr id="3" name="Freeform 3"/>
            <p:cNvSpPr/>
            <p:nvPr/>
          </p:nvSpPr>
          <p:spPr>
            <a:xfrm>
              <a:off x="-19121" y="86613"/>
              <a:ext cx="6290592" cy="3291278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1621" r="42149"/>
          <a:stretch>
            <a:fillRect/>
          </a:stretch>
        </p:blipFill>
        <p:spPr>
          <a:xfrm rot="10800000">
            <a:off x="18247" y="7858197"/>
            <a:ext cx="1850514" cy="2428804"/>
          </a:xfrm>
          <a:prstGeom prst="rect">
            <a:avLst/>
          </a:prstGeom>
        </p:spPr>
      </p:pic>
      <p:pic>
        <p:nvPicPr>
          <p:cNvPr id="39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280858" y="1028700"/>
            <a:ext cx="2245503" cy="436852"/>
          </a:xfrm>
          <a:prstGeom prst="rect">
            <a:avLst/>
          </a:prstGeom>
        </p:spPr>
      </p:pic>
      <p:pic>
        <p:nvPicPr>
          <p:cNvPr id="40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020628">
            <a:off x="16700761" y="1099395"/>
            <a:ext cx="834204" cy="872266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4492052" y="6909034"/>
            <a:ext cx="3529247" cy="3463073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1028699" y="1468005"/>
            <a:ext cx="16230600" cy="18056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5214" y="3540839"/>
            <a:ext cx="142572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  <a:p>
            <a:pPr algn="just">
              <a:lnSpc>
                <a:spcPct val="150000"/>
              </a:lnSpc>
            </a:pP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máy tính có các loại tệp: văn bản, hình ảnh, âm thanh hay video. Từng loại tệp này được biểu thị bằng các biểu tượng khác nhau.</a:t>
            </a:r>
          </a:p>
        </p:txBody>
      </p:sp>
    </p:spTree>
    <p:extLst>
      <p:ext uri="{BB962C8B-B14F-4D97-AF65-F5344CB8AC3E}">
        <p14:creationId xmlns:p14="http://schemas.microsoft.com/office/powerpoint/2010/main" val="121134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0" y="0"/>
            <a:ext cx="3998894" cy="3540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50836"/>
          <a:stretch>
            <a:fillRect/>
          </a:stretch>
        </p:blipFill>
        <p:spPr>
          <a:xfrm>
            <a:off x="0" y="1833550"/>
            <a:ext cx="1727816" cy="33099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657995" y="7858197"/>
            <a:ext cx="3309913" cy="211006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65670"/>
          <a:stretch>
            <a:fillRect/>
          </a:stretch>
        </p:blipFill>
        <p:spPr>
          <a:xfrm rot="-10800000">
            <a:off x="16550018" y="5546530"/>
            <a:ext cx="1737982" cy="281667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33400" y="457200"/>
            <a:ext cx="17221199" cy="9372600"/>
            <a:chOff x="-19121" y="86613"/>
            <a:chExt cx="6290592" cy="3291278"/>
          </a:xfrm>
        </p:grpSpPr>
        <p:sp>
          <p:nvSpPr>
            <p:cNvPr id="3" name="Freeform 3"/>
            <p:cNvSpPr/>
            <p:nvPr/>
          </p:nvSpPr>
          <p:spPr>
            <a:xfrm>
              <a:off x="-19121" y="86613"/>
              <a:ext cx="6290592" cy="3291278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1621" r="42149"/>
          <a:stretch>
            <a:fillRect/>
          </a:stretch>
        </p:blipFill>
        <p:spPr>
          <a:xfrm rot="10800000">
            <a:off x="18247" y="7858197"/>
            <a:ext cx="1850514" cy="24288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" y="868517"/>
            <a:ext cx="17221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280858" y="1028700"/>
            <a:ext cx="2245503" cy="436852"/>
          </a:xfrm>
          <a:prstGeom prst="rect">
            <a:avLst/>
          </a:prstGeom>
        </p:spPr>
      </p:pic>
      <p:pic>
        <p:nvPicPr>
          <p:cNvPr id="40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020628">
            <a:off x="16700761" y="1099395"/>
            <a:ext cx="834204" cy="8722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3504" y="2024793"/>
            <a:ext cx="122085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</a:t>
            </a:r>
            <a:r>
              <a:rPr lang="en-US" sz="5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5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5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thư mục và ổ </a:t>
            </a:r>
            <a:r>
              <a:rPr lang="en-US" sz="5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endParaRPr lang="en-US" sz="5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3504" y="3061554"/>
            <a:ext cx="10989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Thực hiện các thao tác sau: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1231432" y="4229100"/>
            <a:ext cx="4648200" cy="1828800"/>
          </a:xfrm>
          <a:prstGeom prst="cloud">
            <a:avLst/>
          </a:prstGeom>
          <a:solidFill>
            <a:srgbClr val="FFFF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</a:t>
            </a:r>
            <a:r>
              <a:rPr lang="en-US" sz="4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PC</a:t>
            </a:r>
            <a:endParaRPr lang="en-US" sz="4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6452124" y="4229100"/>
            <a:ext cx="5112960" cy="1828800"/>
          </a:xfrm>
          <a:prstGeom prst="cloud">
            <a:avLst/>
          </a:prstGeom>
          <a:solidFill>
            <a:srgbClr val="FFFF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DU_LIEU (D:) </a:t>
            </a:r>
            <a:endParaRPr lang="en-US" sz="4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12098485" y="4229100"/>
            <a:ext cx="4648200" cy="1828800"/>
          </a:xfrm>
          <a:prstGeom prst="cloud">
            <a:avLst/>
          </a:prstGeom>
          <a:solidFill>
            <a:srgbClr val="FFFF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endParaRPr lang="en-US" sz="4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123108" y="6456130"/>
            <a:ext cx="793664" cy="68579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62200" y="6407275"/>
            <a:ext cx="6910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một thư mục bất kì</a:t>
            </a:r>
            <a:endParaRPr lang="en-US" sz="40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950817" y="7392709"/>
            <a:ext cx="15003263" cy="2113594"/>
          </a:xfrm>
          <a:prstGeom prst="wedgeRoundRectCallout">
            <a:avLst>
              <a:gd name="adj1" fmla="val -52052"/>
              <a:gd name="adj2" fmla="val -5162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</a:rPr>
              <a:t>Sau khi quan sát, em thấy những biểu tượng gì? Sau khi vào thư mục “Document”, em thấy các thư mục khác không?</a:t>
            </a:r>
            <a:endParaRPr lang="en-US" sz="4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81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9" grpId="0" animBg="1"/>
      <p:bldP spid="20" grpId="0" animBg="1"/>
      <p:bldP spid="10" grpId="0" animBg="1"/>
      <p:bldP spid="12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0" y="0"/>
            <a:ext cx="3998894" cy="3540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50836"/>
          <a:stretch>
            <a:fillRect/>
          </a:stretch>
        </p:blipFill>
        <p:spPr>
          <a:xfrm>
            <a:off x="0" y="1833550"/>
            <a:ext cx="1727816" cy="33099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657995" y="7858197"/>
            <a:ext cx="3309913" cy="211006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65670"/>
          <a:stretch>
            <a:fillRect/>
          </a:stretch>
        </p:blipFill>
        <p:spPr>
          <a:xfrm rot="-10800000">
            <a:off x="16550018" y="5546530"/>
            <a:ext cx="1737982" cy="281667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33400" y="457200"/>
            <a:ext cx="17221199" cy="9372600"/>
            <a:chOff x="-19121" y="86613"/>
            <a:chExt cx="6290592" cy="3291278"/>
          </a:xfrm>
        </p:grpSpPr>
        <p:sp>
          <p:nvSpPr>
            <p:cNvPr id="3" name="Freeform 3"/>
            <p:cNvSpPr/>
            <p:nvPr/>
          </p:nvSpPr>
          <p:spPr>
            <a:xfrm>
              <a:off x="-19121" y="86613"/>
              <a:ext cx="6290592" cy="3291278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1621" r="42149"/>
          <a:stretch>
            <a:fillRect/>
          </a:stretch>
        </p:blipFill>
        <p:spPr>
          <a:xfrm rot="10800000">
            <a:off x="18247" y="7858197"/>
            <a:ext cx="1850514" cy="24288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" y="868517"/>
            <a:ext cx="17221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280858" y="1028700"/>
            <a:ext cx="2245503" cy="436852"/>
          </a:xfrm>
          <a:prstGeom prst="rect">
            <a:avLst/>
          </a:prstGeom>
        </p:spPr>
      </p:pic>
      <p:pic>
        <p:nvPicPr>
          <p:cNvPr id="40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020628">
            <a:off x="16700761" y="1099395"/>
            <a:ext cx="834204" cy="8722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3504" y="2024793"/>
            <a:ext cx="122085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</a:t>
            </a:r>
            <a:r>
              <a:rPr lang="en-US" sz="5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5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5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thư mục và ổ </a:t>
            </a:r>
            <a:r>
              <a:rPr lang="en-US" sz="5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endParaRPr lang="en-US" sz="5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143000" y="3701022"/>
            <a:ext cx="6477000" cy="5624195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7823204" y="3115168"/>
            <a:ext cx="8142614" cy="2593261"/>
          </a:xfrm>
          <a:prstGeom prst="cloud">
            <a:avLst/>
          </a:prstGeom>
          <a:solidFill>
            <a:srgbClr val="FFFF99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>
                <a:solidFill>
                  <a:schemeClr val="tx1"/>
                </a:solidFill>
              </a:rPr>
              <a:t>DU_LIEU (D:) </a:t>
            </a:r>
            <a:r>
              <a:rPr lang="vi-VN" sz="4000" b="1" i="1">
                <a:solidFill>
                  <a:schemeClr val="tx1"/>
                </a:solidFill>
              </a:rPr>
              <a:t>là ổ </a:t>
            </a:r>
            <a:r>
              <a:rPr lang="vi-VN" sz="4000" b="1" i="1" smtClean="0">
                <a:solidFill>
                  <a:schemeClr val="tx1"/>
                </a:solidFill>
              </a:rPr>
              <a:t>đĩa </a:t>
            </a:r>
            <a:endParaRPr lang="en-US" sz="4000" b="1" i="1">
              <a:solidFill>
                <a:schemeClr val="tx1"/>
              </a:solidFill>
            </a:endParaRPr>
          </a:p>
        </p:txBody>
      </p:sp>
      <p:sp>
        <p:nvSpPr>
          <p:cNvPr id="22" name="Cloud 21"/>
          <p:cNvSpPr/>
          <p:nvPr/>
        </p:nvSpPr>
        <p:spPr>
          <a:xfrm>
            <a:off x="8229600" y="5937030"/>
            <a:ext cx="8335034" cy="316887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</a:rPr>
              <a:t>Thư mục ở trong </a:t>
            </a:r>
            <a:r>
              <a:rPr lang="vi-VN" sz="4000" smtClean="0">
                <a:solidFill>
                  <a:schemeClr val="tx1"/>
                </a:solidFill>
              </a:rPr>
              <a:t>Document </a:t>
            </a:r>
            <a:r>
              <a:rPr lang="vi-VN" sz="4000">
                <a:solidFill>
                  <a:schemeClr val="tx1"/>
                </a:solidFill>
              </a:rPr>
              <a:t>gọi là </a:t>
            </a:r>
            <a:r>
              <a:rPr lang="vi-VN" sz="4000" b="1" i="1">
                <a:solidFill>
                  <a:schemeClr val="tx1"/>
                </a:solidFill>
              </a:rPr>
              <a:t>thư mục con.</a:t>
            </a:r>
            <a:endParaRPr lang="en-US" sz="4000" b="1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5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0" y="0"/>
            <a:ext cx="3998894" cy="3540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50836"/>
          <a:stretch>
            <a:fillRect/>
          </a:stretch>
        </p:blipFill>
        <p:spPr>
          <a:xfrm>
            <a:off x="0" y="1833550"/>
            <a:ext cx="1727816" cy="33099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657995" y="7858197"/>
            <a:ext cx="3309913" cy="211006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65670"/>
          <a:stretch>
            <a:fillRect/>
          </a:stretch>
        </p:blipFill>
        <p:spPr>
          <a:xfrm rot="-10800000">
            <a:off x="16550018" y="5546530"/>
            <a:ext cx="1737982" cy="281667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33400" y="457200"/>
            <a:ext cx="17221199" cy="9372600"/>
            <a:chOff x="-19121" y="86613"/>
            <a:chExt cx="6290592" cy="3291278"/>
          </a:xfrm>
        </p:grpSpPr>
        <p:sp>
          <p:nvSpPr>
            <p:cNvPr id="3" name="Freeform 3"/>
            <p:cNvSpPr/>
            <p:nvPr/>
          </p:nvSpPr>
          <p:spPr>
            <a:xfrm>
              <a:off x="-19121" y="86613"/>
              <a:ext cx="6290592" cy="3291278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1621" r="42149"/>
          <a:stretch>
            <a:fillRect/>
          </a:stretch>
        </p:blipFill>
        <p:spPr>
          <a:xfrm rot="10800000">
            <a:off x="18247" y="7858197"/>
            <a:ext cx="1850514" cy="24288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" y="868517"/>
            <a:ext cx="17221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280858" y="1028700"/>
            <a:ext cx="2245503" cy="436852"/>
          </a:xfrm>
          <a:prstGeom prst="rect">
            <a:avLst/>
          </a:prstGeom>
        </p:spPr>
      </p:pic>
      <p:pic>
        <p:nvPicPr>
          <p:cNvPr id="40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020628">
            <a:off x="16700761" y="1099395"/>
            <a:ext cx="834204" cy="87226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33400" y="2047161"/>
            <a:ext cx="17221198" cy="1064339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ĐỊNH NGHĨA 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22690" y="3601559"/>
            <a:ext cx="15773400" cy="43627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smtClean="0">
                <a:solidFill>
                  <a:schemeClr val="tx1"/>
                </a:solidFill>
              </a:rPr>
              <a:t>Thư </a:t>
            </a:r>
            <a:r>
              <a:rPr lang="vi-VN" sz="4000">
                <a:solidFill>
                  <a:schemeClr val="tx1"/>
                </a:solidFill>
              </a:rPr>
              <a:t>mục được tạo ra ở bên trong một thư mục khác được gọi là thư mục con.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smtClean="0">
                <a:solidFill>
                  <a:schemeClr val="tx1"/>
                </a:solidFill>
              </a:rPr>
              <a:t>Ổ </a:t>
            </a:r>
            <a:r>
              <a:rPr lang="vi-VN" sz="4000">
                <a:solidFill>
                  <a:schemeClr val="tx1"/>
                </a:solidFill>
              </a:rPr>
              <a:t>đĩa được gọi là thư mục gốc, nó không là thư mục con của thư mục nào </a:t>
            </a:r>
            <a:r>
              <a:rPr lang="vi-VN" sz="4000" smtClean="0">
                <a:solidFill>
                  <a:schemeClr val="tx1"/>
                </a:solidFill>
              </a:rPr>
              <a:t>khác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259618" y="6847419"/>
            <a:ext cx="2936395" cy="3553881"/>
          </a:xfrm>
          <a:prstGeom prst="rect">
            <a:avLst/>
          </a:prstGeom>
        </p:spPr>
      </p:pic>
      <p:pic>
        <p:nvPicPr>
          <p:cNvPr id="19" name="Picture 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4924868" y="6592338"/>
            <a:ext cx="3250299" cy="377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4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0" y="0"/>
            <a:ext cx="3998894" cy="3540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50836"/>
          <a:stretch>
            <a:fillRect/>
          </a:stretch>
        </p:blipFill>
        <p:spPr>
          <a:xfrm>
            <a:off x="0" y="1833550"/>
            <a:ext cx="1727816" cy="33099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657995" y="7858197"/>
            <a:ext cx="3309913" cy="211006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65670"/>
          <a:stretch>
            <a:fillRect/>
          </a:stretch>
        </p:blipFill>
        <p:spPr>
          <a:xfrm rot="-10800000">
            <a:off x="16550018" y="5546530"/>
            <a:ext cx="1737982" cy="281667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33400" y="457200"/>
            <a:ext cx="17221199" cy="9372600"/>
            <a:chOff x="-19121" y="86613"/>
            <a:chExt cx="6290592" cy="3291278"/>
          </a:xfrm>
        </p:grpSpPr>
        <p:sp>
          <p:nvSpPr>
            <p:cNvPr id="3" name="Freeform 3"/>
            <p:cNvSpPr/>
            <p:nvPr/>
          </p:nvSpPr>
          <p:spPr>
            <a:xfrm>
              <a:off x="-19121" y="86613"/>
              <a:ext cx="6290592" cy="3291278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3"/>
          <p:cNvSpPr txBox="1"/>
          <p:nvPr/>
        </p:nvSpPr>
        <p:spPr>
          <a:xfrm>
            <a:off x="533400" y="868517"/>
            <a:ext cx="17221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280858" y="1028700"/>
            <a:ext cx="2245503" cy="436852"/>
          </a:xfrm>
          <a:prstGeom prst="rect">
            <a:avLst/>
          </a:prstGeom>
        </p:spPr>
      </p:pic>
      <p:pic>
        <p:nvPicPr>
          <p:cNvPr id="40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020628">
            <a:off x="16700761" y="1099395"/>
            <a:ext cx="834204" cy="872266"/>
          </a:xfrm>
          <a:prstGeom prst="rect">
            <a:avLst/>
          </a:prstGeom>
        </p:spPr>
      </p:pic>
      <p:sp>
        <p:nvSpPr>
          <p:cNvPr id="16" name="Pentagon 15"/>
          <p:cNvSpPr/>
          <p:nvPr/>
        </p:nvSpPr>
        <p:spPr>
          <a:xfrm>
            <a:off x="533399" y="1803439"/>
            <a:ext cx="5943601" cy="838200"/>
          </a:xfrm>
          <a:prstGeom prst="homePlate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đôi  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4508" y="3020995"/>
            <a:ext cx="1577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sát Hình 2 SGK tr.42 và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lời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các câu hỏi: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8" t="21918" r="11760" b="9157"/>
          <a:stretch/>
        </p:blipFill>
        <p:spPr>
          <a:xfrm>
            <a:off x="632659" y="3908837"/>
            <a:ext cx="9016292" cy="5796187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1621" r="42149"/>
          <a:stretch>
            <a:fillRect/>
          </a:stretch>
        </p:blipFill>
        <p:spPr>
          <a:xfrm rot="10800000">
            <a:off x="18247" y="7858197"/>
            <a:ext cx="1850514" cy="2428804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9712650" y="3807640"/>
            <a:ext cx="7874307" cy="1828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đoán xem từng thư mục con trong hình 2 chứa các loại tệp gì? 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712650" y="5892530"/>
            <a:ext cx="7874307" cy="182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500">
                <a:solidFill>
                  <a:schemeClr val="tx1"/>
                </a:solidFill>
                <a:cs typeface="Arial" panose="020B0604020202020204" pitchFamily="34" charset="0"/>
              </a:rPr>
              <a:t>Thư mục nào đang được chọn hay đang được mở?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749224" y="7908120"/>
            <a:ext cx="7874307" cy="1828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500">
                <a:solidFill>
                  <a:schemeClr val="tx1"/>
                </a:solidFill>
                <a:cs typeface="Arial" panose="020B0604020202020204" pitchFamily="34" charset="0"/>
              </a:rPr>
              <a:t>Thư mục này là thư mục con của thư mục nào?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4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/>
      <p:bldP spid="15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3532" r="3001" b="64850"/>
          <a:stretch>
            <a:fillRect/>
          </a:stretch>
        </p:blipFill>
        <p:spPr>
          <a:xfrm>
            <a:off x="2969964" y="8115300"/>
            <a:ext cx="12512297" cy="2035129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59180" y="1340418"/>
            <a:ext cx="16115209" cy="8595249"/>
            <a:chOff x="0" y="0"/>
            <a:chExt cx="7981950" cy="4578350"/>
          </a:xfrm>
        </p:grpSpPr>
        <p:sp>
          <p:nvSpPr>
            <p:cNvPr id="6" name="Freeform 6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93A4D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2E2562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2562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400996" y="-484145"/>
            <a:ext cx="3714911" cy="35988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827908" y="-484145"/>
            <a:ext cx="3714911" cy="359882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65670"/>
          <a:stretch>
            <a:fillRect/>
          </a:stretch>
        </p:blipFill>
        <p:spPr>
          <a:xfrm>
            <a:off x="82112" y="1887479"/>
            <a:ext cx="1633105" cy="264670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753298" y="269687"/>
            <a:ext cx="834204" cy="8722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 r="50836"/>
          <a:stretch>
            <a:fillRect/>
          </a:stretch>
        </p:blipFill>
        <p:spPr>
          <a:xfrm>
            <a:off x="16733294" y="1625512"/>
            <a:ext cx="1554706" cy="29783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3039940" y="6114079"/>
            <a:ext cx="1230953" cy="120857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8809597">
            <a:off x="2562597" y="107210"/>
            <a:ext cx="1866157" cy="36305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379" t="2518"/>
          <a:stretch>
            <a:fillRect/>
          </a:stretch>
        </p:blipFill>
        <p:spPr>
          <a:xfrm>
            <a:off x="-429650" y="5486299"/>
            <a:ext cx="3527208" cy="466413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58506" y="5087761"/>
            <a:ext cx="1831766" cy="506266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973803" y="1759214"/>
            <a:ext cx="12283397" cy="7201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138568" y="2568669"/>
            <a:ext cx="11991087" cy="574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 smtClean="0">
                <a:latin typeface="Arial" panose="020B0604020202020204" pitchFamily="34" charset="0"/>
                <a:cs typeface="Arial" panose="020B0604020202020204" pitchFamily="34" charset="0"/>
              </a:rPr>
              <a:t>Từng thư mục con </a:t>
            </a:r>
            <a:r>
              <a:rPr lang="en-US" sz="3500" b="1" smtClean="0">
                <a:latin typeface="Arial" panose="020B0604020202020204" pitchFamily="34" charset="0"/>
                <a:cs typeface="Arial" panose="020B0604020202020204" pitchFamily="34" charset="0"/>
              </a:rPr>
              <a:t>Ảnh, Nhạc, Video </a:t>
            </a:r>
            <a:r>
              <a:rPr lang="en-US" sz="3500" smtClean="0">
                <a:latin typeface="Arial" panose="020B0604020202020204" pitchFamily="34" charset="0"/>
                <a:cs typeface="Arial" panose="020B0604020202020204" pitchFamily="34" charset="0"/>
              </a:rPr>
              <a:t>trong hình 2 chứa các tệp hình ảnh, video, âm thanh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 smtClean="0">
                <a:latin typeface="Arial" panose="020B0604020202020204" pitchFamily="34" charset="0"/>
                <a:cs typeface="Arial" panose="020B0604020202020204" pitchFamily="34" charset="0"/>
              </a:rPr>
              <a:t>Thư mục được chọn và đang mở là thư mục “</a:t>
            </a:r>
            <a:r>
              <a:rPr lang="en-US" sz="3500" b="1" smtClean="0">
                <a:latin typeface="Arial" panose="020B0604020202020204" pitchFamily="34" charset="0"/>
                <a:cs typeface="Arial" panose="020B0604020202020204" pitchFamily="34" charset="0"/>
              </a:rPr>
              <a:t>Giải trí</a:t>
            </a:r>
            <a:r>
              <a:rPr lang="en-US" sz="350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 smtClean="0">
                <a:latin typeface="Arial" panose="020B0604020202020204" pitchFamily="34" charset="0"/>
                <a:cs typeface="Arial" panose="020B0604020202020204" pitchFamily="34" charset="0"/>
              </a:rPr>
              <a:t>Trong thư mục </a:t>
            </a:r>
            <a:r>
              <a:rPr lang="en-US" sz="3500" b="1" smtClean="0">
                <a:latin typeface="Arial" panose="020B0604020202020204" pitchFamily="34" charset="0"/>
                <a:cs typeface="Arial" panose="020B0604020202020204" pitchFamily="34" charset="0"/>
              </a:rPr>
              <a:t>Giải trí </a:t>
            </a:r>
            <a:r>
              <a:rPr lang="en-US" sz="3500" smtClean="0">
                <a:latin typeface="Arial" panose="020B0604020202020204" pitchFamily="34" charset="0"/>
                <a:cs typeface="Arial" panose="020B0604020202020204" pitchFamily="34" charset="0"/>
              </a:rPr>
              <a:t>có chứa: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3500" smtClean="0">
                <a:latin typeface="Arial" panose="020B0604020202020204" pitchFamily="34" charset="0"/>
                <a:cs typeface="Arial" panose="020B0604020202020204" pitchFamily="34" charset="0"/>
              </a:rPr>
              <a:t>Thư </a:t>
            </a:r>
            <a:r>
              <a:rPr lang="vi-VN" sz="3500">
                <a:latin typeface="Arial" panose="020B0604020202020204" pitchFamily="34" charset="0"/>
                <a:cs typeface="Arial" panose="020B0604020202020204" pitchFamily="34" charset="0"/>
              </a:rPr>
              <a:t>mục con: </a:t>
            </a:r>
            <a:r>
              <a:rPr lang="vi-VN" sz="3500" b="1">
                <a:latin typeface="Arial" panose="020B0604020202020204" pitchFamily="34" charset="0"/>
                <a:cs typeface="Arial" panose="020B0604020202020204" pitchFamily="34" charset="0"/>
              </a:rPr>
              <a:t>Ảnh, Nhạc, </a:t>
            </a:r>
            <a:r>
              <a:rPr lang="vi-VN" sz="3500" b="1" smtClean="0"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endParaRPr lang="en-US" sz="35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3500" smtClean="0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-VN" sz="3500">
                <a:latin typeface="Arial" panose="020B0604020202020204" pitchFamily="34" charset="0"/>
                <a:cs typeface="Arial" panose="020B0604020202020204" pitchFamily="34" charset="0"/>
              </a:rPr>
              <a:t>tệp: </a:t>
            </a:r>
            <a:r>
              <a:rPr lang="vi-VN" sz="3500" b="1" i="1">
                <a:latin typeface="Arial" panose="020B0604020202020204" pitchFamily="34" charset="0"/>
                <a:cs typeface="Arial" panose="020B0604020202020204" pitchFamily="34" charset="0"/>
              </a:rPr>
              <a:t>Hạt gạo làng ta.docx</a:t>
            </a:r>
            <a:r>
              <a:rPr lang="vi-VN" sz="35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500" b="1" i="1">
                <a:latin typeface="Arial" panose="020B0604020202020204" pitchFamily="34" charset="0"/>
                <a:cs typeface="Arial" panose="020B0604020202020204" pitchFamily="34" charset="0"/>
              </a:rPr>
              <a:t>Tìm hiểu </a:t>
            </a:r>
            <a:r>
              <a:rPr lang="vi-VN" sz="3500" b="1" i="1" smtClean="0">
                <a:latin typeface="Arial" panose="020B0604020202020204" pitchFamily="34" charset="0"/>
                <a:cs typeface="Arial" panose="020B0604020202020204" pitchFamily="34" charset="0"/>
              </a:rPr>
              <a:t>ClipArt.pptx</a:t>
            </a:r>
            <a:endParaRPr lang="vi-VN" sz="3500" b="1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500">
                <a:latin typeface="Arial" panose="020B0604020202020204" pitchFamily="34" charset="0"/>
                <a:cs typeface="Arial" panose="020B0604020202020204" pitchFamily="34" charset="0"/>
              </a:rPr>
              <a:t>Thư mục </a:t>
            </a:r>
            <a:r>
              <a:rPr lang="vi-VN" sz="3500" b="1">
                <a:latin typeface="Arial" panose="020B0604020202020204" pitchFamily="34" charset="0"/>
                <a:cs typeface="Arial" panose="020B0604020202020204" pitchFamily="34" charset="0"/>
              </a:rPr>
              <a:t>Giải trí </a:t>
            </a:r>
            <a:r>
              <a:rPr lang="vi-VN" sz="3500">
                <a:latin typeface="Arial" panose="020B0604020202020204" pitchFamily="34" charset="0"/>
                <a:cs typeface="Arial" panose="020B0604020202020204" pitchFamily="34" charset="0"/>
              </a:rPr>
              <a:t>là thư mục con của thư mục </a:t>
            </a:r>
            <a:r>
              <a:rPr lang="vi-VN" sz="3500" b="1">
                <a:latin typeface="Arial" panose="020B0604020202020204" pitchFamily="34" charset="0"/>
                <a:cs typeface="Arial" panose="020B0604020202020204" pitchFamily="34" charset="0"/>
              </a:rPr>
              <a:t>Thùy Anh</a:t>
            </a:r>
            <a:r>
              <a:rPr lang="vi-VN" sz="35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0" y="0"/>
            <a:ext cx="3998894" cy="3540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50836"/>
          <a:stretch>
            <a:fillRect/>
          </a:stretch>
        </p:blipFill>
        <p:spPr>
          <a:xfrm>
            <a:off x="0" y="1833550"/>
            <a:ext cx="1727816" cy="33099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657995" y="7858197"/>
            <a:ext cx="3309913" cy="211006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65670"/>
          <a:stretch>
            <a:fillRect/>
          </a:stretch>
        </p:blipFill>
        <p:spPr>
          <a:xfrm rot="-10800000">
            <a:off x="16550018" y="5546530"/>
            <a:ext cx="1737982" cy="281667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33400" y="457200"/>
            <a:ext cx="17221199" cy="9372600"/>
            <a:chOff x="-19121" y="86613"/>
            <a:chExt cx="6290592" cy="3291278"/>
          </a:xfrm>
        </p:grpSpPr>
        <p:sp>
          <p:nvSpPr>
            <p:cNvPr id="3" name="Freeform 3"/>
            <p:cNvSpPr/>
            <p:nvPr/>
          </p:nvSpPr>
          <p:spPr>
            <a:xfrm>
              <a:off x="-19121" y="86613"/>
              <a:ext cx="6290592" cy="3291278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3"/>
          <p:cNvSpPr txBox="1"/>
          <p:nvPr/>
        </p:nvSpPr>
        <p:spPr>
          <a:xfrm>
            <a:off x="533400" y="868517"/>
            <a:ext cx="17221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280858" y="1028700"/>
            <a:ext cx="2245503" cy="436852"/>
          </a:xfrm>
          <a:prstGeom prst="rect">
            <a:avLst/>
          </a:prstGeom>
        </p:spPr>
      </p:pic>
      <p:pic>
        <p:nvPicPr>
          <p:cNvPr id="40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020628">
            <a:off x="16700761" y="1099395"/>
            <a:ext cx="834204" cy="872266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1621" r="42149"/>
          <a:stretch>
            <a:fillRect/>
          </a:stretch>
        </p:blipFill>
        <p:spPr>
          <a:xfrm rot="10800000">
            <a:off x="18247" y="7858197"/>
            <a:ext cx="1850514" cy="2428804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839235" y="2341381"/>
            <a:ext cx="8753819" cy="3505272"/>
          </a:xfrm>
          <a:prstGeom prst="cloudCallout">
            <a:avLst>
              <a:gd name="adj1" fmla="val 20718"/>
              <a:gd name="adj2" fmla="val 77860"/>
            </a:avLst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</a:rPr>
              <a:t>Theo em, thư mục có dấu hiệu gì để ta nhận ra không? 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10000181" y="2164843"/>
            <a:ext cx="7418828" cy="3505272"/>
          </a:xfrm>
          <a:prstGeom prst="cloudCallout">
            <a:avLst>
              <a:gd name="adj1" fmla="val -21508"/>
              <a:gd name="adj2" fmla="val 79019"/>
            </a:avLst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</a:rPr>
              <a:t>Mục đích tạo ra thư mục là gì?</a:t>
            </a:r>
            <a:endParaRPr lang="en-US" sz="4000">
              <a:solidFill>
                <a:schemeClr val="tx1"/>
              </a:solidFill>
            </a:endParaRPr>
          </a:p>
        </p:txBody>
      </p:sp>
      <p:pic>
        <p:nvPicPr>
          <p:cNvPr id="21" name="Picture 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9684016" y="6089021"/>
            <a:ext cx="3613327" cy="3714636"/>
          </a:xfrm>
          <a:prstGeom prst="rect">
            <a:avLst/>
          </a:prstGeom>
        </p:spPr>
      </p:pic>
      <p:pic>
        <p:nvPicPr>
          <p:cNvPr id="24" name="Picture 1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b="12159"/>
          <a:stretch>
            <a:fillRect/>
          </a:stretch>
        </p:blipFill>
        <p:spPr>
          <a:xfrm>
            <a:off x="5730699" y="5732399"/>
            <a:ext cx="2965876" cy="4105673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1621" r="42149"/>
          <a:stretch>
            <a:fillRect/>
          </a:stretch>
        </p:blipFill>
        <p:spPr>
          <a:xfrm rot="5400000">
            <a:off x="15324533" y="7323535"/>
            <a:ext cx="2562995" cy="336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2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0" y="0"/>
            <a:ext cx="3998894" cy="3540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50836"/>
          <a:stretch>
            <a:fillRect/>
          </a:stretch>
        </p:blipFill>
        <p:spPr>
          <a:xfrm>
            <a:off x="0" y="1833550"/>
            <a:ext cx="1727816" cy="33099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657995" y="7858197"/>
            <a:ext cx="3309913" cy="211006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65670"/>
          <a:stretch>
            <a:fillRect/>
          </a:stretch>
        </p:blipFill>
        <p:spPr>
          <a:xfrm rot="-10800000">
            <a:off x="16550018" y="5546530"/>
            <a:ext cx="1737982" cy="281667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33400" y="457200"/>
            <a:ext cx="17221199" cy="9372600"/>
            <a:chOff x="-19121" y="86613"/>
            <a:chExt cx="6290592" cy="3291278"/>
          </a:xfrm>
        </p:grpSpPr>
        <p:sp>
          <p:nvSpPr>
            <p:cNvPr id="3" name="Freeform 3"/>
            <p:cNvSpPr/>
            <p:nvPr/>
          </p:nvSpPr>
          <p:spPr>
            <a:xfrm>
              <a:off x="-19121" y="86613"/>
              <a:ext cx="6290592" cy="3291278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1621" r="42149"/>
          <a:stretch>
            <a:fillRect/>
          </a:stretch>
        </p:blipFill>
        <p:spPr>
          <a:xfrm rot="10800000">
            <a:off x="18247" y="7858197"/>
            <a:ext cx="1850514" cy="24288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" y="868517"/>
            <a:ext cx="17221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76531" y="2576231"/>
            <a:ext cx="7406787" cy="5143500"/>
          </a:xfrm>
          <a:prstGeom prst="roundRect">
            <a:avLst/>
          </a:prstGeom>
          <a:ln w="38100">
            <a:solidFill>
              <a:srgbClr val="002060"/>
            </a:solidFill>
            <a:prstDash val="dash"/>
          </a:ln>
        </p:spPr>
      </p:pic>
      <p:sp>
        <p:nvSpPr>
          <p:cNvPr id="17" name="TextBox 16"/>
          <p:cNvSpPr txBox="1"/>
          <p:nvPr/>
        </p:nvSpPr>
        <p:spPr>
          <a:xfrm>
            <a:off x="1409673" y="2648260"/>
            <a:ext cx="6603692" cy="5209937"/>
          </a:xfrm>
          <a:prstGeom prst="wedgeRoundRectCallout">
            <a:avLst>
              <a:gd name="adj1" fmla="val 58555"/>
              <a:gd name="adj2" fmla="val 36368"/>
              <a:gd name="adj3" fmla="val 16667"/>
            </a:avLst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Em đã từng nghe nhạc, xem ảnh hay xem video trên máy tính chưa? Hãy chia sẻ cho các bạn biết về điều này.</a:t>
            </a:r>
          </a:p>
        </p:txBody>
      </p:sp>
      <p:pic>
        <p:nvPicPr>
          <p:cNvPr id="1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5332577" y="6632347"/>
            <a:ext cx="5562651" cy="3608770"/>
          </a:xfrm>
          <a:prstGeom prst="rect">
            <a:avLst/>
          </a:prstGeom>
        </p:spPr>
      </p:pic>
      <p:pic>
        <p:nvPicPr>
          <p:cNvPr id="19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141099">
            <a:off x="1252274" y="1792919"/>
            <a:ext cx="769072" cy="2023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0" y="0"/>
            <a:ext cx="3998894" cy="3540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50836"/>
          <a:stretch>
            <a:fillRect/>
          </a:stretch>
        </p:blipFill>
        <p:spPr>
          <a:xfrm>
            <a:off x="0" y="1833550"/>
            <a:ext cx="1727816" cy="33099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657995" y="7858197"/>
            <a:ext cx="3309913" cy="211006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65670"/>
          <a:stretch>
            <a:fillRect/>
          </a:stretch>
        </p:blipFill>
        <p:spPr>
          <a:xfrm rot="-10800000">
            <a:off x="16550018" y="5546530"/>
            <a:ext cx="1737982" cy="281667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33400" y="457200"/>
            <a:ext cx="17221199" cy="9372600"/>
            <a:chOff x="-19121" y="86613"/>
            <a:chExt cx="6290592" cy="3291278"/>
          </a:xfrm>
        </p:grpSpPr>
        <p:sp>
          <p:nvSpPr>
            <p:cNvPr id="3" name="Freeform 3"/>
            <p:cNvSpPr/>
            <p:nvPr/>
          </p:nvSpPr>
          <p:spPr>
            <a:xfrm>
              <a:off x="-19121" y="86613"/>
              <a:ext cx="6290592" cy="3291278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3"/>
          <p:cNvSpPr txBox="1"/>
          <p:nvPr/>
        </p:nvSpPr>
        <p:spPr>
          <a:xfrm>
            <a:off x="533400" y="868517"/>
            <a:ext cx="17221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280858" y="1028700"/>
            <a:ext cx="2245503" cy="436852"/>
          </a:xfrm>
          <a:prstGeom prst="rect">
            <a:avLst/>
          </a:prstGeom>
        </p:spPr>
      </p:pic>
      <p:pic>
        <p:nvPicPr>
          <p:cNvPr id="40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020628">
            <a:off x="16700761" y="1099395"/>
            <a:ext cx="834204" cy="872266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1621" r="42149"/>
          <a:stretch>
            <a:fillRect/>
          </a:stretch>
        </p:blipFill>
        <p:spPr>
          <a:xfrm rot="10800000">
            <a:off x="18247" y="7858197"/>
            <a:ext cx="1850514" cy="2428804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1621" r="42149"/>
          <a:stretch>
            <a:fillRect/>
          </a:stretch>
        </p:blipFill>
        <p:spPr>
          <a:xfrm rot="5400000">
            <a:off x="15324533" y="7323535"/>
            <a:ext cx="2562995" cy="3363938"/>
          </a:xfrm>
          <a:prstGeom prst="rect">
            <a:avLst/>
          </a:prstGeom>
        </p:spPr>
      </p:pic>
      <p:pic>
        <p:nvPicPr>
          <p:cNvPr id="17" name="Picture 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738942" y="3961119"/>
            <a:ext cx="6660470" cy="5988873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631390" y="2545321"/>
            <a:ext cx="8687487" cy="2541838"/>
          </a:xfrm>
          <a:prstGeom prst="wedgeRoundRectCallout">
            <a:avLst>
              <a:gd name="adj1" fmla="val -53614"/>
              <a:gd name="adj2" fmla="val 3460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</a:rPr>
              <a:t>Dấu hiệu nhận biết thư mục là </a:t>
            </a:r>
            <a:r>
              <a:rPr lang="vi-VN" sz="4000" b="1" i="1">
                <a:solidFill>
                  <a:schemeClr val="tx1"/>
                </a:solidFill>
              </a:rPr>
              <a:t>thư mục có hình kẹp giấy để nhận ra. </a:t>
            </a:r>
            <a:endParaRPr lang="en-US" sz="4000" b="1" i="1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7604954" y="6187560"/>
            <a:ext cx="8687487" cy="2541838"/>
          </a:xfrm>
          <a:prstGeom prst="wedgeRoundRectCallout">
            <a:avLst>
              <a:gd name="adj1" fmla="val -54082"/>
              <a:gd name="adj2" fmla="val -4613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</a:rPr>
              <a:t>Mục đích tạo ra thư mục là lưu trữ các tệp.</a:t>
            </a:r>
            <a:endParaRPr lang="en-US" sz="4000" b="1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2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0" y="0"/>
            <a:ext cx="3998894" cy="3540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50836"/>
          <a:stretch>
            <a:fillRect/>
          </a:stretch>
        </p:blipFill>
        <p:spPr>
          <a:xfrm>
            <a:off x="0" y="1833550"/>
            <a:ext cx="1727816" cy="33099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657995" y="7858197"/>
            <a:ext cx="3309913" cy="211006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65670"/>
          <a:stretch>
            <a:fillRect/>
          </a:stretch>
        </p:blipFill>
        <p:spPr>
          <a:xfrm rot="-10800000">
            <a:off x="16550018" y="5546530"/>
            <a:ext cx="1737982" cy="281667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33400" y="457200"/>
            <a:ext cx="17221199" cy="9372600"/>
            <a:chOff x="-19121" y="86613"/>
            <a:chExt cx="6290592" cy="3291278"/>
          </a:xfrm>
        </p:grpSpPr>
        <p:sp>
          <p:nvSpPr>
            <p:cNvPr id="3" name="Freeform 3"/>
            <p:cNvSpPr/>
            <p:nvPr/>
          </p:nvSpPr>
          <p:spPr>
            <a:xfrm>
              <a:off x="-19121" y="86613"/>
              <a:ext cx="6290592" cy="3291278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3"/>
          <p:cNvSpPr txBox="1"/>
          <p:nvPr/>
        </p:nvSpPr>
        <p:spPr>
          <a:xfrm>
            <a:off x="533400" y="868517"/>
            <a:ext cx="17221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280858" y="1028700"/>
            <a:ext cx="2245503" cy="436852"/>
          </a:xfrm>
          <a:prstGeom prst="rect">
            <a:avLst/>
          </a:prstGeom>
        </p:spPr>
      </p:pic>
      <p:pic>
        <p:nvPicPr>
          <p:cNvPr id="40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020628">
            <a:off x="16700761" y="1099395"/>
            <a:ext cx="834204" cy="872266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1621" r="42149"/>
          <a:stretch>
            <a:fillRect/>
          </a:stretch>
        </p:blipFill>
        <p:spPr>
          <a:xfrm rot="10800000">
            <a:off x="18247" y="7858197"/>
            <a:ext cx="1850514" cy="2428804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1621" r="42149"/>
          <a:stretch>
            <a:fillRect/>
          </a:stretch>
        </p:blipFill>
        <p:spPr>
          <a:xfrm rot="5400000">
            <a:off x="15324533" y="7323535"/>
            <a:ext cx="2562995" cy="3363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0" t="49179" r="13178" b="14907"/>
          <a:stretch/>
        </p:blipFill>
        <p:spPr>
          <a:xfrm>
            <a:off x="1012736" y="3590422"/>
            <a:ext cx="16764000" cy="20518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1089" y="1933763"/>
            <a:ext cx="163830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i="1" smtClean="0">
                <a:latin typeface="Arial" panose="020B0604020202020204" pitchFamily="34" charset="0"/>
                <a:cs typeface="Arial" panose="020B0604020202020204" pitchFamily="34" charset="0"/>
              </a:rPr>
              <a:t>Em hãy cho biết biểu tượng nào sau đây biểu thị tệp, thư mục và ổ đĩa: </a:t>
            </a:r>
            <a:endParaRPr lang="en-US" sz="4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2209800" y="5538992"/>
            <a:ext cx="533400" cy="66377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5562600" y="5538992"/>
            <a:ext cx="533400" cy="66377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9330491" y="5538992"/>
            <a:ext cx="533400" cy="66377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16541483" y="5541184"/>
            <a:ext cx="533400" cy="66377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13124595" y="5538992"/>
            <a:ext cx="533400" cy="66377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295400" y="6743700"/>
            <a:ext cx="2209800" cy="9803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 đĩa 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638976" y="6743700"/>
            <a:ext cx="2380648" cy="9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 mục 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470121" y="6743700"/>
            <a:ext cx="2209800" cy="9803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 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2305878" y="6743700"/>
            <a:ext cx="2209800" cy="9803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 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5566936" y="6739425"/>
            <a:ext cx="2115326" cy="9803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 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5486399" y="8363201"/>
            <a:ext cx="7315200" cy="211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4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10" grpId="0" animBg="1"/>
      <p:bldP spid="19" grpId="0" animBg="1"/>
      <p:bldP spid="21" grpId="0" animBg="1"/>
      <p:bldP spid="22" grpId="0" animBg="1"/>
      <p:bldP spid="23" grpId="0" animBg="1"/>
      <p:bldP spid="12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0" y="0"/>
            <a:ext cx="3998894" cy="3540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50836"/>
          <a:stretch>
            <a:fillRect/>
          </a:stretch>
        </p:blipFill>
        <p:spPr>
          <a:xfrm>
            <a:off x="0" y="1833550"/>
            <a:ext cx="1727816" cy="33099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657995" y="7858197"/>
            <a:ext cx="3309913" cy="211006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65670"/>
          <a:stretch>
            <a:fillRect/>
          </a:stretch>
        </p:blipFill>
        <p:spPr>
          <a:xfrm rot="-10800000">
            <a:off x="16550018" y="5546530"/>
            <a:ext cx="1737982" cy="281667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33400" y="457200"/>
            <a:ext cx="17221199" cy="9372600"/>
            <a:chOff x="-19121" y="86613"/>
            <a:chExt cx="6290592" cy="3291278"/>
          </a:xfrm>
        </p:grpSpPr>
        <p:sp>
          <p:nvSpPr>
            <p:cNvPr id="3" name="Freeform 3"/>
            <p:cNvSpPr/>
            <p:nvPr/>
          </p:nvSpPr>
          <p:spPr>
            <a:xfrm>
              <a:off x="-19121" y="86613"/>
              <a:ext cx="6290592" cy="3291278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3"/>
          <p:cNvSpPr txBox="1"/>
          <p:nvPr/>
        </p:nvSpPr>
        <p:spPr>
          <a:xfrm>
            <a:off x="533400" y="868517"/>
            <a:ext cx="17221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VẬN DỤNG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280858" y="1028700"/>
            <a:ext cx="2245503" cy="436852"/>
          </a:xfrm>
          <a:prstGeom prst="rect">
            <a:avLst/>
          </a:prstGeom>
        </p:spPr>
      </p:pic>
      <p:pic>
        <p:nvPicPr>
          <p:cNvPr id="40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020628">
            <a:off x="16700761" y="1099395"/>
            <a:ext cx="834204" cy="872266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1621" r="42149"/>
          <a:stretch>
            <a:fillRect/>
          </a:stretch>
        </p:blipFill>
        <p:spPr>
          <a:xfrm rot="5400000">
            <a:off x="15324533" y="7323535"/>
            <a:ext cx="2562995" cy="33639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1089" y="1933763"/>
            <a:ext cx="163830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i="1" smtClean="0">
                <a:latin typeface="Arial" panose="020B0604020202020204" pitchFamily="34" charset="0"/>
                <a:cs typeface="Arial" panose="020B0604020202020204" pitchFamily="34" charset="0"/>
              </a:rPr>
              <a:t>Các em quan </a:t>
            </a:r>
            <a:r>
              <a:rPr lang="en-US" sz="4000" i="1">
                <a:latin typeface="Arial" panose="020B0604020202020204" pitchFamily="34" charset="0"/>
                <a:cs typeface="Arial" panose="020B0604020202020204" pitchFamily="34" charset="0"/>
              </a:rPr>
              <a:t>sát Hình 1 SGK tr.41 và đặt câu hỏi: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7" t="32158" r="20465" b="2416"/>
          <a:stretch/>
        </p:blipFill>
        <p:spPr>
          <a:xfrm>
            <a:off x="1041089" y="3488525"/>
            <a:ext cx="9405462" cy="582948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1621" r="42149"/>
          <a:stretch>
            <a:fillRect/>
          </a:stretch>
        </p:blipFill>
        <p:spPr>
          <a:xfrm rot="10800000">
            <a:off x="18247" y="7858197"/>
            <a:ext cx="1850514" cy="2428804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10294242" y="2844312"/>
            <a:ext cx="7582187" cy="4337040"/>
          </a:xfrm>
          <a:prstGeom prst="cloudCallout">
            <a:avLst>
              <a:gd name="adj1" fmla="val -42166"/>
              <a:gd name="adj2" fmla="val 67374"/>
            </a:avLst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500">
                <a:solidFill>
                  <a:schemeClr val="tx1"/>
                </a:solidFill>
              </a:rPr>
              <a:t>Các tệp trong thư mục Giải trí ở Hoạt động 1 đã được sắp xếp phân loại để dễ tìm chưa?</a:t>
            </a:r>
            <a:endParaRPr lang="en-US" sz="3500">
              <a:solidFill>
                <a:schemeClr val="tx1"/>
              </a:solidFill>
            </a:endParaRPr>
          </a:p>
        </p:txBody>
      </p:sp>
      <p:pic>
        <p:nvPicPr>
          <p:cNvPr id="30" name="Picture 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9386288" y="5568065"/>
            <a:ext cx="3135903" cy="433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9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0" y="0"/>
            <a:ext cx="3998894" cy="3540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50836"/>
          <a:stretch>
            <a:fillRect/>
          </a:stretch>
        </p:blipFill>
        <p:spPr>
          <a:xfrm>
            <a:off x="0" y="1833550"/>
            <a:ext cx="1727816" cy="33099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657995" y="7858197"/>
            <a:ext cx="3309913" cy="211006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65670"/>
          <a:stretch>
            <a:fillRect/>
          </a:stretch>
        </p:blipFill>
        <p:spPr>
          <a:xfrm rot="-10800000">
            <a:off x="16550018" y="5546530"/>
            <a:ext cx="1737982" cy="281667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33400" y="457200"/>
            <a:ext cx="17221199" cy="9372600"/>
            <a:chOff x="-19121" y="86613"/>
            <a:chExt cx="6290592" cy="3291278"/>
          </a:xfrm>
        </p:grpSpPr>
        <p:sp>
          <p:nvSpPr>
            <p:cNvPr id="3" name="Freeform 3"/>
            <p:cNvSpPr/>
            <p:nvPr/>
          </p:nvSpPr>
          <p:spPr>
            <a:xfrm>
              <a:off x="-19121" y="86613"/>
              <a:ext cx="6290592" cy="3291278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5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1621" r="42149"/>
          <a:stretch>
            <a:fillRect/>
          </a:stretch>
        </p:blipFill>
        <p:spPr>
          <a:xfrm rot="5400000">
            <a:off x="15324533" y="7323535"/>
            <a:ext cx="2562995" cy="3363938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1621" r="42149"/>
          <a:stretch>
            <a:fillRect/>
          </a:stretch>
        </p:blipFill>
        <p:spPr>
          <a:xfrm rot="10800000">
            <a:off x="18247" y="7858197"/>
            <a:ext cx="1850514" cy="24288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1376348"/>
            <a:ext cx="17221199" cy="12669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NỘI DUNG GHI NHỚ </a:t>
            </a:r>
            <a:endParaRPr lang="en-US" sz="5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020628">
            <a:off x="16700761" y="1099395"/>
            <a:ext cx="834204" cy="872266"/>
          </a:xfrm>
          <a:prstGeom prst="rect">
            <a:avLst/>
          </a:prstGeom>
        </p:spPr>
      </p:pic>
      <p:pic>
        <p:nvPicPr>
          <p:cNvPr id="39" name="Picture 1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280858" y="1028700"/>
            <a:ext cx="2245503" cy="43685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264575" y="3562422"/>
            <a:ext cx="13758847" cy="38939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máy tính: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 tin được chứa trong các tệp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 mục có thể chứa tệp và các thư mục con khác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 đĩa cũng là một thư mục, còn gọi là thư mục gốc</a:t>
            </a:r>
          </a:p>
        </p:txBody>
      </p:sp>
      <p:pic>
        <p:nvPicPr>
          <p:cNvPr id="20" name="Pictur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5133352" y="7755157"/>
            <a:ext cx="8021292" cy="231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8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77250" y="0"/>
            <a:ext cx="9810750" cy="10287000"/>
            <a:chOff x="0" y="0"/>
            <a:chExt cx="3318698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18698" cy="3479800"/>
            </a:xfrm>
            <a:custGeom>
              <a:avLst/>
              <a:gdLst/>
              <a:ahLst/>
              <a:cxnLst/>
              <a:rect l="l" t="t" r="r" b="b"/>
              <a:pathLst>
                <a:path w="3318698" h="3479800">
                  <a:moveTo>
                    <a:pt x="0" y="0"/>
                  </a:moveTo>
                  <a:lnTo>
                    <a:pt x="3318698" y="0"/>
                  </a:lnTo>
                  <a:lnTo>
                    <a:pt x="3318698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B4E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664635" y="1028700"/>
            <a:ext cx="7435979" cy="2573657"/>
            <a:chOff x="0" y="0"/>
            <a:chExt cx="3969011" cy="137370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69011" cy="1373709"/>
            </a:xfrm>
            <a:custGeom>
              <a:avLst/>
              <a:gdLst/>
              <a:ahLst/>
              <a:cxnLst/>
              <a:rect l="l" t="t" r="r" b="b"/>
              <a:pathLst>
                <a:path w="3969011" h="1373709">
                  <a:moveTo>
                    <a:pt x="3844551" y="1373709"/>
                  </a:moveTo>
                  <a:lnTo>
                    <a:pt x="124460" y="1373709"/>
                  </a:lnTo>
                  <a:cubicBezTo>
                    <a:pt x="55880" y="1373709"/>
                    <a:pt x="0" y="1317829"/>
                    <a:pt x="0" y="12492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44551" y="0"/>
                  </a:lnTo>
                  <a:cubicBezTo>
                    <a:pt x="3913131" y="0"/>
                    <a:pt x="3969011" y="55880"/>
                    <a:pt x="3969011" y="124460"/>
                  </a:cubicBezTo>
                  <a:lnTo>
                    <a:pt x="3969011" y="1249249"/>
                  </a:lnTo>
                  <a:cubicBezTo>
                    <a:pt x="3969011" y="1317829"/>
                    <a:pt x="3913131" y="1373709"/>
                    <a:pt x="3844551" y="137370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664635" y="3856672"/>
            <a:ext cx="7435979" cy="2573657"/>
            <a:chOff x="0" y="0"/>
            <a:chExt cx="3969011" cy="137370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969011" cy="1373709"/>
            </a:xfrm>
            <a:custGeom>
              <a:avLst/>
              <a:gdLst/>
              <a:ahLst/>
              <a:cxnLst/>
              <a:rect l="l" t="t" r="r" b="b"/>
              <a:pathLst>
                <a:path w="3969011" h="1373709">
                  <a:moveTo>
                    <a:pt x="3844551" y="1373709"/>
                  </a:moveTo>
                  <a:lnTo>
                    <a:pt x="124460" y="1373709"/>
                  </a:lnTo>
                  <a:cubicBezTo>
                    <a:pt x="55880" y="1373709"/>
                    <a:pt x="0" y="1317829"/>
                    <a:pt x="0" y="12492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44551" y="0"/>
                  </a:lnTo>
                  <a:cubicBezTo>
                    <a:pt x="3913131" y="0"/>
                    <a:pt x="3969011" y="55880"/>
                    <a:pt x="3969011" y="124460"/>
                  </a:cubicBezTo>
                  <a:lnTo>
                    <a:pt x="3969011" y="1249249"/>
                  </a:lnTo>
                  <a:cubicBezTo>
                    <a:pt x="3969011" y="1317829"/>
                    <a:pt x="3913131" y="1373709"/>
                    <a:pt x="3844551" y="137370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664635" y="6684643"/>
            <a:ext cx="7435979" cy="2573657"/>
            <a:chOff x="0" y="0"/>
            <a:chExt cx="3969011" cy="137370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969011" cy="1373709"/>
            </a:xfrm>
            <a:custGeom>
              <a:avLst/>
              <a:gdLst/>
              <a:ahLst/>
              <a:cxnLst/>
              <a:rect l="l" t="t" r="r" b="b"/>
              <a:pathLst>
                <a:path w="3969011" h="1373709">
                  <a:moveTo>
                    <a:pt x="3844551" y="1373709"/>
                  </a:moveTo>
                  <a:lnTo>
                    <a:pt x="124460" y="1373709"/>
                  </a:lnTo>
                  <a:cubicBezTo>
                    <a:pt x="55880" y="1373709"/>
                    <a:pt x="0" y="1317829"/>
                    <a:pt x="0" y="12492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44551" y="0"/>
                  </a:lnTo>
                  <a:cubicBezTo>
                    <a:pt x="3913131" y="0"/>
                    <a:pt x="3969011" y="55880"/>
                    <a:pt x="3969011" y="124460"/>
                  </a:cubicBezTo>
                  <a:lnTo>
                    <a:pt x="3969011" y="1249249"/>
                  </a:lnTo>
                  <a:cubicBezTo>
                    <a:pt x="3969011" y="1317829"/>
                    <a:pt x="3913131" y="1373709"/>
                    <a:pt x="3844551" y="137370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11461"/>
          <a:stretch>
            <a:fillRect/>
          </a:stretch>
        </p:blipFill>
        <p:spPr>
          <a:xfrm>
            <a:off x="963104" y="6253480"/>
            <a:ext cx="6473614" cy="40434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0" y="0"/>
            <a:ext cx="1939818" cy="17822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7917133" y="-351577"/>
            <a:ext cx="1240981" cy="175912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683531" y="3164697"/>
            <a:ext cx="1151537" cy="1130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131315" y="1782208"/>
            <a:ext cx="1066641" cy="106664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131315" y="4610179"/>
            <a:ext cx="1066641" cy="10666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131315" y="7451295"/>
            <a:ext cx="1066641" cy="106664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2659097" y="9572525"/>
            <a:ext cx="1866157" cy="36305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838976" y="5291542"/>
            <a:ext cx="948436" cy="50385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5543" y="2791486"/>
            <a:ext cx="8172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562010" y="1346032"/>
            <a:ext cx="57056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Ôn tập lại nội dung bài học ngày hôm nay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65365" y="4201174"/>
            <a:ext cx="57056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Hoàn thành các bài tập về nhà được giao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31276" y="7035266"/>
            <a:ext cx="5705611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Soạn mới,  </a:t>
            </a:r>
            <a:r>
              <a:rPr lang="en-US" sz="4000" b="1" i="1" smtClean="0">
                <a:latin typeface="Arial" panose="020B0604020202020204" pitchFamily="34" charset="0"/>
                <a:cs typeface="Arial" panose="020B0604020202020204" pitchFamily="34" charset="0"/>
              </a:rPr>
              <a:t>Bài 2. Cây thư mục  </a:t>
            </a:r>
            <a:endParaRPr lang="en-US" sz="4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35357" y="2024826"/>
            <a:ext cx="15094842" cy="3118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u="none" smtClean="0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  <a:endParaRPr lang="en-US" sz="7200" b="1" u="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27142"/>
          <a:stretch>
            <a:fillRect/>
          </a:stretch>
        </p:blipFill>
        <p:spPr>
          <a:xfrm>
            <a:off x="5029200" y="5834242"/>
            <a:ext cx="7553638" cy="445275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3569" t="19788"/>
          <a:stretch>
            <a:fillRect/>
          </a:stretch>
        </p:blipFill>
        <p:spPr>
          <a:xfrm rot="-5400000">
            <a:off x="66930" y="7513696"/>
            <a:ext cx="2706374" cy="284023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3569" t="19788"/>
          <a:stretch>
            <a:fillRect/>
          </a:stretch>
        </p:blipFill>
        <p:spPr>
          <a:xfrm rot="-10800000">
            <a:off x="15709178" y="7580626"/>
            <a:ext cx="2578822" cy="27063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67052" y="5143500"/>
            <a:ext cx="1063075" cy="102985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88580" y="5143500"/>
            <a:ext cx="1063075" cy="102985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21435"/>
          <a:stretch>
            <a:fillRect/>
          </a:stretch>
        </p:blipFill>
        <p:spPr>
          <a:xfrm rot="5400000">
            <a:off x="15519315" y="-499038"/>
            <a:ext cx="1240947" cy="223902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b="41115"/>
          <a:stretch>
            <a:fillRect/>
          </a:stretch>
        </p:blipFill>
        <p:spPr>
          <a:xfrm rot="-10800000">
            <a:off x="1028700" y="0"/>
            <a:ext cx="2166604" cy="1362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41981">
            <a:off x="-796983" y="-778307"/>
            <a:ext cx="3911647" cy="32711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46231"/>
          <a:stretch>
            <a:fillRect/>
          </a:stretch>
        </p:blipFill>
        <p:spPr>
          <a:xfrm rot="-10800000">
            <a:off x="0" y="6225227"/>
            <a:ext cx="1886072" cy="35077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158445" y="4771662"/>
            <a:ext cx="2618976" cy="16401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5997272" y="97002"/>
            <a:ext cx="2387730" cy="219372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3532" r="3001" b="64850"/>
          <a:stretch>
            <a:fillRect/>
          </a:stretch>
        </p:blipFill>
        <p:spPr>
          <a:xfrm>
            <a:off x="2558988" y="8144892"/>
            <a:ext cx="13170024" cy="214210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369637" y="6480501"/>
            <a:ext cx="7424024" cy="38064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094273" y="9258300"/>
            <a:ext cx="2384985" cy="4639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556244" y="1648839"/>
            <a:ext cx="1205191" cy="118327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434579" y="857250"/>
            <a:ext cx="12284273" cy="21844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C2. LÀM QUEN VỚI THƯ MỤC LƯU TRỮ THÔNG TIN TRONG MÁY TÍNH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81455" y="3233107"/>
            <a:ext cx="156210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BÀI 1. SẮP XẾP PHÂN LOẠI </a:t>
            </a:r>
            <a:endParaRPr lang="en-US" sz="65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6500" b="1" smtClean="0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TỆP DỮ LIỆU TRONG MÁY TÍNH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6839" y="1979328"/>
            <a:ext cx="15483956" cy="7278971"/>
            <a:chOff x="-127387" y="310639"/>
            <a:chExt cx="4671727" cy="2202117"/>
          </a:xfrm>
        </p:grpSpPr>
        <p:sp>
          <p:nvSpPr>
            <p:cNvPr id="3" name="Freeform 3"/>
            <p:cNvSpPr/>
            <p:nvPr/>
          </p:nvSpPr>
          <p:spPr>
            <a:xfrm>
              <a:off x="-127387" y="310639"/>
              <a:ext cx="4671727" cy="2202117"/>
            </a:xfrm>
            <a:custGeom>
              <a:avLst/>
              <a:gdLst/>
              <a:ahLst/>
              <a:cxnLst/>
              <a:rect l="l" t="t" r="r" b="b"/>
              <a:pathLst>
                <a:path w="3907772" h="2202117">
                  <a:moveTo>
                    <a:pt x="3783312" y="2202117"/>
                  </a:moveTo>
                  <a:lnTo>
                    <a:pt x="124460" y="2202117"/>
                  </a:lnTo>
                  <a:cubicBezTo>
                    <a:pt x="55880" y="2202117"/>
                    <a:pt x="0" y="2146237"/>
                    <a:pt x="0" y="20776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783312" y="0"/>
                  </a:lnTo>
                  <a:cubicBezTo>
                    <a:pt x="3851892" y="0"/>
                    <a:pt x="3907772" y="55880"/>
                    <a:pt x="3907772" y="124460"/>
                  </a:cubicBezTo>
                  <a:lnTo>
                    <a:pt x="3907772" y="2077657"/>
                  </a:lnTo>
                  <a:cubicBezTo>
                    <a:pt x="3907772" y="2146237"/>
                    <a:pt x="3851892" y="2202117"/>
                    <a:pt x="3783312" y="220211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40168" y="-876300"/>
            <a:ext cx="3445582" cy="33379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73462"/>
          <a:stretch>
            <a:fillRect/>
          </a:stretch>
        </p:blipFill>
        <p:spPr>
          <a:xfrm rot="-5400000" flipH="1">
            <a:off x="13653164" y="5674339"/>
            <a:ext cx="1050875" cy="82187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t="44081"/>
          <a:stretch>
            <a:fillRect/>
          </a:stretch>
        </p:blipFill>
        <p:spPr>
          <a:xfrm flipH="1">
            <a:off x="14086381" y="0"/>
            <a:ext cx="2009932" cy="95252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280858" y="8062595"/>
            <a:ext cx="2097727" cy="119570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020628">
            <a:off x="17023173" y="7795366"/>
            <a:ext cx="834204" cy="87226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 l="50836"/>
          <a:stretch>
            <a:fillRect/>
          </a:stretch>
        </p:blipFill>
        <p:spPr>
          <a:xfrm rot="-5400000">
            <a:off x="14727006" y="7290404"/>
            <a:ext cx="2055501" cy="393769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76264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2799" y="2110161"/>
            <a:ext cx="11582401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>
              <a:lnSpc>
                <a:spcPct val="200000"/>
              </a:lnSpc>
              <a:buFont typeface="+mj-lt"/>
              <a:buAutoNum type="romanUcPeriod"/>
            </a:pPr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  <a:p>
            <a:pPr marL="1028700" indent="-1028700">
              <a:lnSpc>
                <a:spcPct val="200000"/>
              </a:lnSpc>
              <a:buFont typeface="+mj-lt"/>
              <a:buAutoNum type="romanUcPeriod"/>
            </a:pPr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KHÁM PHÁ </a:t>
            </a:r>
          </a:p>
          <a:p>
            <a:pPr marL="1828800" lvl="2" indent="-914400">
              <a:lnSpc>
                <a:spcPct val="200000"/>
              </a:lnSpc>
              <a:buFont typeface="+mj-lt"/>
              <a:buAutoNum type="arabicPeriod"/>
            </a:pPr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Xem thông tin trong máy tính</a:t>
            </a:r>
          </a:p>
          <a:p>
            <a:pPr marL="1828800" lvl="2" indent="-914400">
              <a:lnSpc>
                <a:spcPct val="200000"/>
              </a:lnSpc>
              <a:buFont typeface="+mj-lt"/>
              <a:buAutoNum type="arabicPeriod"/>
            </a:pPr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Tìm hiểu tệp, thư mục và ổ đĩa</a:t>
            </a:r>
          </a:p>
          <a:p>
            <a:pPr marL="1028700" indent="-1028700">
              <a:lnSpc>
                <a:spcPct val="200000"/>
              </a:lnSpc>
              <a:buFont typeface="+mj-lt"/>
              <a:buAutoNum type="romanUcPeriod"/>
            </a:pPr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LUYỆN TẬP VÀ VẬN DỤNG 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3901291" y="6119672"/>
            <a:ext cx="4108463" cy="4223654"/>
          </a:xfrm>
          <a:prstGeom prst="rect">
            <a:avLst/>
          </a:prstGeom>
        </p:spPr>
      </p:pic>
      <p:pic>
        <p:nvPicPr>
          <p:cNvPr id="28" name="Picture 1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-1131862" y="-963549"/>
            <a:ext cx="3555047" cy="37673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0" y="0"/>
            <a:ext cx="3998894" cy="3540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50836"/>
          <a:stretch>
            <a:fillRect/>
          </a:stretch>
        </p:blipFill>
        <p:spPr>
          <a:xfrm>
            <a:off x="0" y="1833550"/>
            <a:ext cx="1727816" cy="33099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657995" y="7858197"/>
            <a:ext cx="3309913" cy="211006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65670"/>
          <a:stretch>
            <a:fillRect/>
          </a:stretch>
        </p:blipFill>
        <p:spPr>
          <a:xfrm rot="-10800000">
            <a:off x="16550018" y="5546530"/>
            <a:ext cx="1737982" cy="281667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33400" y="457200"/>
            <a:ext cx="17221199" cy="9372600"/>
            <a:chOff x="-19121" y="86613"/>
            <a:chExt cx="6290592" cy="3291278"/>
          </a:xfrm>
        </p:grpSpPr>
        <p:sp>
          <p:nvSpPr>
            <p:cNvPr id="3" name="Freeform 3"/>
            <p:cNvSpPr/>
            <p:nvPr/>
          </p:nvSpPr>
          <p:spPr>
            <a:xfrm>
              <a:off x="-19121" y="86613"/>
              <a:ext cx="6290592" cy="3291278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1621" r="42149"/>
          <a:stretch>
            <a:fillRect/>
          </a:stretch>
        </p:blipFill>
        <p:spPr>
          <a:xfrm rot="10800000">
            <a:off x="18247" y="7858197"/>
            <a:ext cx="1850514" cy="24288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" y="868517"/>
            <a:ext cx="17221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8584" y="2110341"/>
            <a:ext cx="107804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1. Xem thông tin trên máy tính</a:t>
            </a:r>
            <a:endParaRPr lang="en-US" sz="5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9027" y="3134582"/>
            <a:ext cx="16319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i="1" smtClean="0">
                <a:latin typeface="Arial" panose="020B0604020202020204" pitchFamily="34" charset="0"/>
                <a:cs typeface="Arial" panose="020B0604020202020204" pitchFamily="34" charset="0"/>
              </a:rPr>
              <a:t>Quan sát hình 1 trong SGK trang 41 và trả lời câu hỏi: </a:t>
            </a:r>
            <a:endParaRPr lang="en-US" sz="4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31878" r="20397" b="9942"/>
          <a:stretch/>
        </p:blipFill>
        <p:spPr>
          <a:xfrm>
            <a:off x="7815145" y="3807404"/>
            <a:ext cx="9603864" cy="53489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06588" y="9079171"/>
            <a:ext cx="552943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tệp trong một thư mục </a:t>
            </a:r>
            <a:endParaRPr lang="en-US" sz="3500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099028" y="4379313"/>
            <a:ext cx="6290416" cy="4355703"/>
          </a:xfrm>
          <a:prstGeom prst="wedgeRoundRectCallout">
            <a:avLst>
              <a:gd name="adj1" fmla="val 54029"/>
              <a:gd name="adj2" fmla="val 23176"/>
              <a:gd name="adj3" fmla="val 16667"/>
            </a:avLst>
          </a:prstGeom>
          <a:solidFill>
            <a:srgbClr val="FFFF99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</a:rPr>
              <a:t>Em thao tác chuột như nào để quan sát được các thông tin ở Hình 1?</a:t>
            </a:r>
            <a:endParaRPr lang="en-US" sz="4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50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5" grpId="0"/>
      <p:bldP spid="10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0" y="0"/>
            <a:ext cx="3998894" cy="3540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50836"/>
          <a:stretch>
            <a:fillRect/>
          </a:stretch>
        </p:blipFill>
        <p:spPr>
          <a:xfrm>
            <a:off x="0" y="1833550"/>
            <a:ext cx="1727816" cy="33099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657995" y="7858197"/>
            <a:ext cx="3309913" cy="211006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65670"/>
          <a:stretch>
            <a:fillRect/>
          </a:stretch>
        </p:blipFill>
        <p:spPr>
          <a:xfrm rot="-10800000">
            <a:off x="16550018" y="5546530"/>
            <a:ext cx="1737982" cy="281667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33400" y="457200"/>
            <a:ext cx="17221199" cy="9372600"/>
            <a:chOff x="-19121" y="86613"/>
            <a:chExt cx="6290592" cy="3291278"/>
          </a:xfrm>
        </p:grpSpPr>
        <p:sp>
          <p:nvSpPr>
            <p:cNvPr id="3" name="Freeform 3"/>
            <p:cNvSpPr/>
            <p:nvPr/>
          </p:nvSpPr>
          <p:spPr>
            <a:xfrm>
              <a:off x="-19121" y="86613"/>
              <a:ext cx="6290592" cy="3291278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1621" r="42149"/>
          <a:stretch>
            <a:fillRect/>
          </a:stretch>
        </p:blipFill>
        <p:spPr>
          <a:xfrm rot="10800000">
            <a:off x="18247" y="7858197"/>
            <a:ext cx="1850514" cy="24288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" y="868517"/>
            <a:ext cx="17221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8584" y="2110341"/>
            <a:ext cx="107804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1. Xem thông tin trên máy tính</a:t>
            </a:r>
            <a:endParaRPr lang="en-US" sz="5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31878" r="20397" b="9942"/>
          <a:stretch/>
        </p:blipFill>
        <p:spPr>
          <a:xfrm>
            <a:off x="9152306" y="3920378"/>
            <a:ext cx="7948182" cy="44268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359878" y="8597760"/>
            <a:ext cx="552943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tệp trong một thư mục </a:t>
            </a:r>
            <a:endParaRPr lang="en-US" sz="3500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Double Wave 14"/>
          <p:cNvSpPr/>
          <p:nvPr/>
        </p:nvSpPr>
        <p:spPr>
          <a:xfrm>
            <a:off x="1796729" y="4394389"/>
            <a:ext cx="5221306" cy="2156805"/>
          </a:xfrm>
          <a:prstGeom prst="doubleWav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 chuột vào biểu tượng </a:t>
            </a:r>
            <a:r>
              <a:rPr lang="en-US" sz="4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PC</a:t>
            </a:r>
            <a:endParaRPr lang="en-US" sz="4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3504" y="3114243"/>
            <a:ext cx="1513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i="1" smtClean="0">
                <a:latin typeface="Arial" panose="020B0604020202020204" pitchFamily="34" charset="0"/>
                <a:cs typeface="Arial" panose="020B0604020202020204" pitchFamily="34" charset="0"/>
              </a:rPr>
              <a:t>Để hiển thị thông tin như hình 1 ta cần thực hiện thao tác sau: </a:t>
            </a:r>
            <a:endParaRPr lang="en-US" sz="4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rved Right Arrow 16"/>
          <p:cNvSpPr/>
          <p:nvPr/>
        </p:nvSpPr>
        <p:spPr>
          <a:xfrm>
            <a:off x="1257977" y="5916354"/>
            <a:ext cx="504296" cy="1484642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uble Wave 17"/>
          <p:cNvSpPr/>
          <p:nvPr/>
        </p:nvSpPr>
        <p:spPr>
          <a:xfrm>
            <a:off x="1796729" y="6915078"/>
            <a:ext cx="5221306" cy="2156805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tệp hoặc thư mục muốn xem</a:t>
            </a:r>
            <a:endParaRPr lang="en-US" sz="4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90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0" y="0"/>
            <a:ext cx="3998894" cy="3540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50836"/>
          <a:stretch>
            <a:fillRect/>
          </a:stretch>
        </p:blipFill>
        <p:spPr>
          <a:xfrm>
            <a:off x="0" y="1833550"/>
            <a:ext cx="1727816" cy="33099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657995" y="7858197"/>
            <a:ext cx="3309913" cy="211006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65670"/>
          <a:stretch>
            <a:fillRect/>
          </a:stretch>
        </p:blipFill>
        <p:spPr>
          <a:xfrm rot="-10800000">
            <a:off x="16550018" y="5546530"/>
            <a:ext cx="1737982" cy="281667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33400" y="457200"/>
            <a:ext cx="17221199" cy="9372600"/>
            <a:chOff x="-19121" y="86613"/>
            <a:chExt cx="6290592" cy="3291278"/>
          </a:xfrm>
        </p:grpSpPr>
        <p:sp>
          <p:nvSpPr>
            <p:cNvPr id="3" name="Freeform 3"/>
            <p:cNvSpPr/>
            <p:nvPr/>
          </p:nvSpPr>
          <p:spPr>
            <a:xfrm>
              <a:off x="-19121" y="86613"/>
              <a:ext cx="6290592" cy="3291278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1621" r="42149"/>
          <a:stretch>
            <a:fillRect/>
          </a:stretch>
        </p:blipFill>
        <p:spPr>
          <a:xfrm rot="10800000">
            <a:off x="18247" y="7858197"/>
            <a:ext cx="1850514" cy="24288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" y="868517"/>
            <a:ext cx="17221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8584" y="2110341"/>
            <a:ext cx="107804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1. Xem thông tin trên máy tính</a:t>
            </a:r>
            <a:endParaRPr lang="en-US" sz="5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3080" y="2912740"/>
            <a:ext cx="172211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b="1" i="1" smtClean="0">
                <a:latin typeface="Arial" panose="020B0604020202020204" pitchFamily="34" charset="0"/>
                <a:cs typeface="Arial" panose="020B0604020202020204" pitchFamily="34" charset="0"/>
              </a:rPr>
              <a:t>Để dễ dàng xem các thông tin trong máy tính các em có chọn các chế độ sau: </a:t>
            </a:r>
            <a:endParaRPr lang="en-US" sz="4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27816" y="5084046"/>
            <a:ext cx="4647844" cy="11982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Cỡ lớn 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727816" y="6754534"/>
            <a:ext cx="4647844" cy="11982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ỡ trung bình 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727816" y="8425022"/>
            <a:ext cx="4647844" cy="11982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 tên file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89078" y="5349733"/>
            <a:ext cx="4291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Medium icons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6909060" y="5476431"/>
            <a:ext cx="1033987" cy="45449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6890813" y="7113520"/>
            <a:ext cx="1033987" cy="45449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6921525" y="8750609"/>
            <a:ext cx="1033987" cy="45449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724583" y="6966622"/>
            <a:ext cx="4291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Large icons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29662" y="8559288"/>
            <a:ext cx="5443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File name extensions</a:t>
            </a:r>
          </a:p>
        </p:txBody>
      </p:sp>
      <p:pic>
        <p:nvPicPr>
          <p:cNvPr id="26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4159627" y="4590979"/>
            <a:ext cx="3684381" cy="575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0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 animBg="1"/>
      <p:bldP spid="19" grpId="0" animBg="1"/>
      <p:bldP spid="20" grpId="0" animBg="1"/>
      <p:bldP spid="12" grpId="0"/>
      <p:bldP spid="21" grpId="0" animBg="1"/>
      <p:bldP spid="22" grpId="0" animBg="1"/>
      <p:bldP spid="23" grpId="0" animBg="1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0" y="0"/>
            <a:ext cx="3998894" cy="3540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50836"/>
          <a:stretch>
            <a:fillRect/>
          </a:stretch>
        </p:blipFill>
        <p:spPr>
          <a:xfrm>
            <a:off x="0" y="1833550"/>
            <a:ext cx="1727816" cy="33099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657995" y="7858197"/>
            <a:ext cx="3309913" cy="211006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65670"/>
          <a:stretch>
            <a:fillRect/>
          </a:stretch>
        </p:blipFill>
        <p:spPr>
          <a:xfrm rot="-10800000">
            <a:off x="16550018" y="5546530"/>
            <a:ext cx="1737982" cy="281667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33400" y="457200"/>
            <a:ext cx="17221199" cy="9372600"/>
            <a:chOff x="-19121" y="86613"/>
            <a:chExt cx="6290592" cy="3291278"/>
          </a:xfrm>
        </p:grpSpPr>
        <p:sp>
          <p:nvSpPr>
            <p:cNvPr id="3" name="Freeform 3"/>
            <p:cNvSpPr/>
            <p:nvPr/>
          </p:nvSpPr>
          <p:spPr>
            <a:xfrm>
              <a:off x="-19121" y="86613"/>
              <a:ext cx="6290592" cy="3291278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1621" r="42149"/>
          <a:stretch>
            <a:fillRect/>
          </a:stretch>
        </p:blipFill>
        <p:spPr>
          <a:xfrm rot="10800000">
            <a:off x="18247" y="7858197"/>
            <a:ext cx="1850514" cy="24288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" y="868517"/>
            <a:ext cx="17221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8584" y="2110341"/>
            <a:ext cx="107804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1. Xem thông tin trên máy tính</a:t>
            </a:r>
            <a:endParaRPr lang="en-US" sz="5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3825" y="2929369"/>
            <a:ext cx="16790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b="1" i="1" smtClean="0">
                <a:latin typeface="Arial" panose="020B0604020202020204" pitchFamily="34" charset="0"/>
                <a:cs typeface="Arial" panose="020B0604020202020204" pitchFamily="34" charset="0"/>
              </a:rPr>
              <a:t>Các loại tệp thông dụng trong máy tính: </a:t>
            </a:r>
            <a:endParaRPr lang="en-US" sz="4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62401" y="4455796"/>
            <a:ext cx="2730388" cy="33770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61216" y="8039100"/>
            <a:ext cx="337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963825" y="7962486"/>
            <a:ext cx="3647404" cy="918189"/>
          </a:xfrm>
          <a:prstGeom prst="round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 dạng văn bản </a:t>
            </a:r>
            <a:endParaRPr 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38800" y="4559677"/>
            <a:ext cx="3050616" cy="3002193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170926" y="7995042"/>
            <a:ext cx="3797780" cy="918189"/>
          </a:xfrm>
          <a:prstGeom prst="round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 dạng hình ảnh</a:t>
            </a:r>
            <a:endParaRPr 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54956" y="4115447"/>
            <a:ext cx="2369811" cy="3493429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9440972" y="8019071"/>
            <a:ext cx="3797780" cy="918189"/>
          </a:xfrm>
          <a:prstGeom prst="round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 dạng video</a:t>
            </a:r>
            <a:endParaRPr 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232970" y="4402233"/>
            <a:ext cx="2367639" cy="3047705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13562308" y="8013005"/>
            <a:ext cx="3797780" cy="918189"/>
          </a:xfrm>
          <a:prstGeom prst="round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 dạng âm thanh</a:t>
            </a:r>
            <a:endParaRPr 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54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5" grpId="0" animBg="1"/>
      <p:bldP spid="27" grpId="0" animBg="1"/>
      <p:bldP spid="28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0" y="0"/>
            <a:ext cx="3998894" cy="3540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50836"/>
          <a:stretch>
            <a:fillRect/>
          </a:stretch>
        </p:blipFill>
        <p:spPr>
          <a:xfrm>
            <a:off x="0" y="1833550"/>
            <a:ext cx="1727816" cy="33099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657995" y="7858197"/>
            <a:ext cx="3309913" cy="211006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65670"/>
          <a:stretch>
            <a:fillRect/>
          </a:stretch>
        </p:blipFill>
        <p:spPr>
          <a:xfrm rot="-10800000">
            <a:off x="16550018" y="5546530"/>
            <a:ext cx="1737982" cy="281667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33400" y="457200"/>
            <a:ext cx="17221199" cy="9372600"/>
            <a:chOff x="-19121" y="86613"/>
            <a:chExt cx="6290592" cy="3291278"/>
          </a:xfrm>
        </p:grpSpPr>
        <p:sp>
          <p:nvSpPr>
            <p:cNvPr id="3" name="Freeform 3"/>
            <p:cNvSpPr/>
            <p:nvPr/>
          </p:nvSpPr>
          <p:spPr>
            <a:xfrm>
              <a:off x="-19121" y="86613"/>
              <a:ext cx="6290592" cy="3291278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1621" r="42149"/>
          <a:stretch>
            <a:fillRect/>
          </a:stretch>
        </p:blipFill>
        <p:spPr>
          <a:xfrm rot="10800000">
            <a:off x="18247" y="7858197"/>
            <a:ext cx="1850514" cy="24288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" y="868517"/>
            <a:ext cx="17221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1216" y="8039100"/>
            <a:ext cx="337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2476500"/>
            <a:ext cx="17221198" cy="10643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87807" y="4302872"/>
            <a:ext cx="15112384" cy="3448301"/>
          </a:xfrm>
          <a:prstGeom prst="roundRect">
            <a:avLst/>
          </a:prstGeom>
          <a:solidFill>
            <a:srgbClr val="FFFF99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</a:rPr>
              <a:t>Trong máy tính, thư mục giống như các ngăn của giá sách, còn các tệp văn bản, hình ảnh, âm thanh và video giống như các quyển sách.</a:t>
            </a:r>
            <a:endParaRPr lang="en-US" sz="4000">
              <a:solidFill>
                <a:schemeClr val="tx1"/>
              </a:solidFill>
            </a:endParaRPr>
          </a:p>
        </p:txBody>
      </p:sp>
      <p:pic>
        <p:nvPicPr>
          <p:cNvPr id="2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6803596" y="7111491"/>
            <a:ext cx="5689603" cy="317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959</Words>
  <Application>Microsoft Office PowerPoint</Application>
  <PresentationFormat>Custom</PresentationFormat>
  <Paragraphs>122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Illustration Group Project Children Presentation</dc:title>
  <cp:lastModifiedBy>Admin</cp:lastModifiedBy>
  <cp:revision>23</cp:revision>
  <dcterms:created xsi:type="dcterms:W3CDTF">2006-08-16T00:00:00Z</dcterms:created>
  <dcterms:modified xsi:type="dcterms:W3CDTF">2022-11-19T02:03:44Z</dcterms:modified>
  <dc:identifier>DAFQ4u5vYbg</dc:identifier>
</cp:coreProperties>
</file>