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27" r:id="rId2"/>
    <p:sldId id="467" r:id="rId3"/>
    <p:sldId id="463" r:id="rId4"/>
    <p:sldId id="466" r:id="rId5"/>
    <p:sldId id="465" r:id="rId6"/>
    <p:sldId id="427" r:id="rId7"/>
    <p:sldId id="428" r:id="rId8"/>
    <p:sldId id="443" r:id="rId9"/>
    <p:sldId id="455" r:id="rId10"/>
    <p:sldId id="457" r:id="rId11"/>
    <p:sldId id="458" r:id="rId12"/>
    <p:sldId id="459" r:id="rId13"/>
    <p:sldId id="460" r:id="rId14"/>
    <p:sldId id="462" r:id="rId15"/>
    <p:sldId id="451" r:id="rId16"/>
    <p:sldId id="453" r:id="rId17"/>
    <p:sldId id="340" r:id="rId18"/>
  </p:sldIdLst>
  <p:sldSz cx="16276638" cy="9144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33FF"/>
    <a:srgbClr val="FF0066"/>
    <a:srgbClr val="C5F3F3"/>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63" d="100"/>
          <a:sy n="63" d="100"/>
        </p:scale>
        <p:origin x="490" y="5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Giai%20nghia%20tu/thieng%20lieng.pptx" TargetMode="External"/><Relationship Id="rId2" Type="http://schemas.openxmlformats.org/officeDocument/2006/relationships/hyperlink" Target="Giai%20nghia%20tu/quan%20dao.pptx" TargetMode="External"/><Relationship Id="rId1" Type="http://schemas.openxmlformats.org/officeDocument/2006/relationships/slideLayout" Target="../slideLayouts/slideLayout2.xml"/><Relationship Id="rId5" Type="http://schemas.openxmlformats.org/officeDocument/2006/relationships/hyperlink" Target="Giai%20nghia%20tu/hao%20hung.pptx" TargetMode="External"/><Relationship Id="rId4" Type="http://schemas.openxmlformats.org/officeDocument/2006/relationships/hyperlink" Target="Giai%20nghia%20tu/giai%20dieu.pptx"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vi-VN" altLang="en-US" sz="3500" b="1" dirty="0">
                <a:solidFill>
                  <a:srgbClr val="FF0066"/>
                </a:solidFill>
                <a:latin typeface="Times New Roman" pitchFamily="18" charset="0"/>
              </a:rPr>
              <a:t>TỨ CƯỜNG</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827200"/>
            <a:ext cx="1739080" cy="225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432719" y="4114800"/>
            <a:ext cx="13382995"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eaLnBrk="1" hangingPunct="1">
              <a:spcBef>
                <a:spcPts val="1800"/>
              </a:spcBef>
              <a:defRPr/>
            </a:pP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HAI BÀ TRƯNG(T1)</a:t>
            </a:r>
          </a:p>
        </p:txBody>
      </p:sp>
      <p:sp>
        <p:nvSpPr>
          <p:cNvPr id="2059" name="Text Box 17"/>
          <p:cNvSpPr txBox="1">
            <a:spLocks noChangeArrowheads="1"/>
          </p:cNvSpPr>
          <p:nvPr/>
        </p:nvSpPr>
        <p:spPr bwMode="auto">
          <a:xfrm>
            <a:off x="2480250" y="2057400"/>
            <a:ext cx="1147115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3382959"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a:solidFill>
                  <a:srgbClr val="FF0066"/>
                </a:solidFill>
                <a:latin typeface="Times New Roman" pitchFamily="18" charset="0"/>
              </a:rPr>
              <a:t>:</a:t>
            </a:r>
            <a:r>
              <a:rPr lang="vi-VN" altLang="en-US" sz="2400" b="1" i="1" dirty="0">
                <a:solidFill>
                  <a:srgbClr val="FF0066"/>
                </a:solidFill>
                <a:latin typeface="Times New Roman" pitchFamily="18" charset="0"/>
              </a:rPr>
              <a:t> Vũ Thị Hoa</a:t>
            </a:r>
            <a:endParaRPr lang="en-US" altLang="en-US" sz="2400" b="1" i="1" dirty="0">
              <a:solidFill>
                <a:srgbClr val="FF0066"/>
              </a:solidFill>
              <a:latin typeface="Times New Roman" pitchFamily="18" charset="0"/>
            </a:endParaRP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a:t>
            </a:r>
            <a:r>
              <a:rPr lang="vi-VN" altLang="en-US" sz="2400" b="1" i="1" dirty="0">
                <a:solidFill>
                  <a:srgbClr val="FF0066"/>
                </a:solidFill>
                <a:latin typeface="Times New Roman" pitchFamily="18" charset="0"/>
              </a:rPr>
              <a:t>3D</a:t>
            </a:r>
            <a:endParaRPr lang="en-US" altLang="en-US" sz="2400" b="1" i="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596029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1409" y="6100454"/>
            <a:ext cx="1211090" cy="8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76919" y="5781235"/>
            <a:ext cx="3396458" cy="242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2575719" y="2081910"/>
            <a:ext cx="2791030" cy="654607"/>
            <a:chOff x="-5153301" y="1617392"/>
            <a:chExt cx="2791030" cy="654607"/>
          </a:xfrm>
        </p:grpSpPr>
        <p:sp>
          <p:nvSpPr>
            <p:cNvPr id="31" name="Rectangle 30"/>
            <p:cNvSpPr/>
            <p:nvPr/>
          </p:nvSpPr>
          <p:spPr>
            <a:xfrm>
              <a:off x="-5153301" y="1617392"/>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5153301" y="2230639"/>
              <a:ext cx="256032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1737519" y="2774805"/>
            <a:ext cx="13868400" cy="1323439"/>
          </a:xfrm>
          <a:prstGeom prst="rect">
            <a:avLst/>
          </a:prstGeom>
        </p:spPr>
        <p:txBody>
          <a:bodyPr wrap="square">
            <a:spAutoFit/>
          </a:bodyPr>
          <a:lstStyle/>
          <a:p>
            <a:pPr algn="just"/>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2: </a:t>
            </a:r>
            <a:r>
              <a:rPr lang="en-US" sz="4000" b="1" dirty="0" err="1">
                <a:solidFill>
                  <a:srgbClr val="FF0000"/>
                </a:solidFill>
                <a:latin typeface="Times New Roman" pitchFamily="18" charset="0"/>
                <a:cs typeface="Times New Roman" pitchFamily="18" charset="0"/>
              </a:rPr>
              <a:t>Giặc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ngoại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xâm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gây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những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tội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như</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thế</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nào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với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dân</a:t>
            </a:r>
            <a:r>
              <a:rPr lang="en-US" sz="4000" b="1" dirty="0">
                <a:solidFill>
                  <a:srgbClr val="FF0000"/>
                </a:solidFill>
                <a:latin typeface="Times New Roman" pitchFamily="18" charset="0"/>
                <a:cs typeface="Times New Roman" pitchFamily="18" charset="0"/>
              </a:rPr>
              <a:t> ta?</a:t>
            </a:r>
          </a:p>
        </p:txBody>
      </p:sp>
      <p:sp>
        <p:nvSpPr>
          <p:cNvPr id="12" name="Rectangle 11"/>
          <p:cNvSpPr/>
          <p:nvPr/>
        </p:nvSpPr>
        <p:spPr>
          <a:xfrm>
            <a:off x="2347118" y="3929218"/>
            <a:ext cx="13487395" cy="3046988"/>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Chúng</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thẳng</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tay</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chém</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giết</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dân</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lành</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cướp</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hết</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ruộng</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nương</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màu</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mỡ</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bắt</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dân</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lên</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rừng</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săn</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thú</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lạ</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xuống</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biển</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mò</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ngọc</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trai</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khiến</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bao</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người</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thiệt</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mạng</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vì</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hổ</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báo</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cá</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sấu</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thuồng</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luồng</a:t>
            </a:r>
            <a:r>
              <a:rPr lang="en-US" sz="4800" b="1" dirty="0">
                <a:solidFill>
                  <a:srgbClr val="0000CC"/>
                </a:solidFill>
                <a:latin typeface="Times New Roman" pitchFamily="18" charset="0"/>
                <a:cs typeface="Times New Roman" pitchFamily="18" charset="0"/>
              </a:rPr>
              <a:t>,…</a:t>
            </a:r>
          </a:p>
        </p:txBody>
      </p:sp>
      <p:grpSp>
        <p:nvGrpSpPr>
          <p:cNvPr id="43" name="Group 42"/>
          <p:cNvGrpSpPr/>
          <p:nvPr/>
        </p:nvGrpSpPr>
        <p:grpSpPr>
          <a:xfrm>
            <a:off x="4617134" y="42893"/>
            <a:ext cx="7917552" cy="2081068"/>
            <a:chOff x="4617134" y="42893"/>
            <a:chExt cx="7917552" cy="2081068"/>
          </a:xfrm>
        </p:grpSpPr>
        <p:grpSp>
          <p:nvGrpSpPr>
            <p:cNvPr id="44" name="Group 43"/>
            <p:cNvGrpSpPr/>
            <p:nvPr/>
          </p:nvGrpSpPr>
          <p:grpSpPr>
            <a:xfrm>
              <a:off x="4617134" y="42893"/>
              <a:ext cx="7917552" cy="1177982"/>
              <a:chOff x="4539228" y="103852"/>
              <a:chExt cx="7783959" cy="1177982"/>
            </a:xfrm>
          </p:grpSpPr>
          <p:grpSp>
            <p:nvGrpSpPr>
              <p:cNvPr id="47" name="Group 46"/>
              <p:cNvGrpSpPr/>
              <p:nvPr/>
            </p:nvGrpSpPr>
            <p:grpSpPr>
              <a:xfrm>
                <a:off x="4539228" y="103852"/>
                <a:ext cx="7783959" cy="1177982"/>
                <a:chOff x="4539228" y="103852"/>
                <a:chExt cx="7783959" cy="1177982"/>
              </a:xfrm>
            </p:grpSpPr>
            <p:sp>
              <p:nvSpPr>
                <p:cNvPr id="49" name="TextBox 48"/>
                <p:cNvSpPr txBox="1"/>
                <p:nvPr/>
              </p:nvSpPr>
              <p:spPr>
                <a:xfrm>
                  <a:off x="4539228" y="103852"/>
                  <a:ext cx="7783959" cy="707886"/>
                </a:xfrm>
                <a:prstGeom prst="rect">
                  <a:avLst/>
                </a:prstGeom>
                <a:noFill/>
              </p:spPr>
              <p:txBody>
                <a:bodyPr wrap="none" rtlCol="0">
                  <a:spAutoFit/>
                </a:bodyPr>
                <a:lstStyle/>
                <a:p>
                  <a:pPr lvl="0" defTabSz="1452524" eaLnBrk="1" fontAlgn="auto" hangingPunct="1">
                    <a:spcBef>
                      <a:spcPts val="0"/>
                    </a:spcBef>
                    <a:spcAft>
                      <a:spcPts val="0"/>
                    </a:spcAft>
                  </a:pPr>
                  <a:r>
                    <a:rPr lang="en-US" sz="4000" b="1" i="1" dirty="0" err="1">
                      <a:solidFill>
                        <a:srgbClr val="0000CC"/>
                      </a:solidFill>
                      <a:latin typeface="Times New Roman" pitchFamily="18" charset="0"/>
                      <a:cs typeface="Times New Roman" pitchFamily="18" charset="0"/>
                    </a:rPr>
                    <a:t>Thứ</a:t>
                  </a:r>
                  <a:r>
                    <a:rPr lang="vi-VN" sz="4000" b="1" i="1" dirty="0">
                      <a:solidFill>
                        <a:srgbClr val="0000CC"/>
                      </a:solidFill>
                      <a:latin typeface="Times New Roman" pitchFamily="18" charset="0"/>
                      <a:cs typeface="Times New Roman" pitchFamily="18" charset="0"/>
                    </a:rPr>
                    <a:t> năm, ngày 03 </a:t>
                  </a:r>
                  <a:r>
                    <a:rPr lang="en-US" sz="4000" b="1" i="1" dirty="0" err="1">
                      <a:solidFill>
                        <a:srgbClr val="0000CC"/>
                      </a:solidFill>
                      <a:latin typeface="Times New Roman" pitchFamily="18" charset="0"/>
                      <a:cs typeface="Times New Roman" pitchFamily="18" charset="0"/>
                    </a:rPr>
                    <a:t>tháng</a:t>
                  </a:r>
                  <a:r>
                    <a:rPr lang="vi-VN" sz="4000" b="1" i="1" dirty="0">
                      <a:solidFill>
                        <a:srgbClr val="0000CC"/>
                      </a:solidFill>
                      <a:latin typeface="Times New Roman" pitchFamily="18" charset="0"/>
                      <a:cs typeface="Times New Roman" pitchFamily="18" charset="0"/>
                    </a:rPr>
                    <a:t> 4 năm2025</a:t>
                  </a:r>
                  <a:endParaRPr lang="en-US" sz="4000" b="1" i="1" dirty="0">
                    <a:solidFill>
                      <a:srgbClr val="0000CC"/>
                    </a:solidFill>
                    <a:latin typeface="Times New Roman" pitchFamily="18" charset="0"/>
                    <a:cs typeface="Times New Roman" pitchFamily="18" charset="0"/>
                  </a:endParaRPr>
                </a:p>
              </p:txBody>
            </p:sp>
            <p:sp>
              <p:nvSpPr>
                <p:cNvPr id="50" name="TextBox 49"/>
                <p:cNvSpPr txBox="1"/>
                <p:nvPr/>
              </p:nvSpPr>
              <p:spPr>
                <a:xfrm>
                  <a:off x="6489451" y="758614"/>
                  <a:ext cx="2261748" cy="523220"/>
                </a:xfrm>
                <a:prstGeom prst="rect">
                  <a:avLst/>
                </a:prstGeom>
                <a:noFill/>
              </p:spPr>
              <p:txBody>
                <a:bodyPr wrap="none" rtlCol="0">
                  <a:spAutoFit/>
                </a:bodyPr>
                <a:lstStyle/>
                <a:p>
                  <a:r>
                    <a:rPr lang="en-US" sz="2800" b="1" dirty="0">
                      <a:solidFill>
                        <a:srgbClr val="FF0066"/>
                      </a:solidFill>
                      <a:latin typeface="Times New Roman" pitchFamily="18" charset="0"/>
                      <a:cs typeface="Times New Roman" pitchFamily="18" charset="0"/>
                    </a:rPr>
                    <a:t>TIẾNG VIỆT</a:t>
                  </a:r>
                </a:p>
              </p:txBody>
            </p:sp>
          </p:grpSp>
          <p:cxnSp>
            <p:nvCxnSpPr>
              <p:cNvPr id="48" name="Straight Connector 47"/>
              <p:cNvCxnSpPr/>
              <p:nvPr/>
            </p:nvCxnSpPr>
            <p:spPr>
              <a:xfrm>
                <a:off x="6667000" y="1281834"/>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4741210" y="1301761"/>
              <a:ext cx="6019799" cy="82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vi-VN" sz="4400" b="1" dirty="0">
                  <a:solidFill>
                    <a:srgbClr val="0000CC"/>
                  </a:solidFill>
                  <a:effectLst>
                    <a:outerShdw blurRad="38100" dist="38100" dir="2700000" algn="tl">
                      <a:srgbClr val="000000">
                        <a:alpha val="43137"/>
                      </a:srgbClr>
                    </a:outerShdw>
                  </a:effectLst>
                  <a:latin typeface="Times New Roman" pitchFamily="18" charset="0"/>
                </a:rPr>
                <a:t>ĐỌC</a:t>
              </a:r>
              <a:r>
                <a:rPr lang="en-US" sz="4400" b="1" dirty="0">
                  <a:solidFill>
                    <a:srgbClr val="0000CC"/>
                  </a:solidFill>
                  <a:effectLst>
                    <a:outerShdw blurRad="38100" dist="38100" dir="2700000" algn="tl">
                      <a:srgbClr val="000000">
                        <a:alpha val="43137"/>
                      </a:srgbClr>
                    </a:outerShdw>
                  </a:effectLst>
                  <a:latin typeface="Times New Roman" pitchFamily="18" charset="0"/>
                </a:rPr>
                <a:t>: HAI BÀ TRƯNG</a:t>
              </a:r>
            </a:p>
          </p:txBody>
        </p:sp>
      </p:grpSp>
      <p:sp>
        <p:nvSpPr>
          <p:cNvPr id="25" name="Rectangle 24"/>
          <p:cNvSpPr/>
          <p:nvPr/>
        </p:nvSpPr>
        <p:spPr>
          <a:xfrm>
            <a:off x="518319" y="4279899"/>
            <a:ext cx="5486400" cy="732893"/>
          </a:xfrm>
          <a:prstGeom prst="rect">
            <a:avLst/>
          </a:prstGeom>
        </p:spPr>
        <p:txBody>
          <a:bodyPr wrap="square">
            <a:spAutoFit/>
          </a:bodyPr>
          <a:lstStyle/>
          <a:p>
            <a:pPr algn="just">
              <a:lnSpc>
                <a:spcPct val="120000"/>
              </a:lnSpc>
            </a:pPr>
            <a:r>
              <a:rPr lang="en-US" sz="3800" b="1" dirty="0">
                <a:solidFill>
                  <a:srgbClr val="0000CC"/>
                </a:solidFill>
                <a:latin typeface="Times New Roman" pitchFamily="18" charset="0"/>
                <a:cs typeface="Times New Roman" pitchFamily="18" charset="0"/>
              </a:rPr>
              <a:t>    </a:t>
            </a:r>
            <a:endParaRPr lang="vi-VN" sz="3800" b="1" dirty="0">
              <a:solidFill>
                <a:srgbClr val="FF0000"/>
              </a:solidFill>
              <a:latin typeface="Times New Roman" pitchFamily="18" charset="0"/>
              <a:cs typeface="Times New Roman" pitchFamily="18" charset="0"/>
            </a:endParaRPr>
          </a:p>
        </p:txBody>
      </p:sp>
      <p:cxnSp>
        <p:nvCxnSpPr>
          <p:cNvPr id="39" name="Straight Connector 38"/>
          <p:cNvCxnSpPr/>
          <p:nvPr/>
        </p:nvCxnSpPr>
        <p:spPr>
          <a:xfrm>
            <a:off x="1585119" y="2561714"/>
            <a:ext cx="0" cy="5694403"/>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634522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826104" y="2204227"/>
            <a:ext cx="2791030" cy="654607"/>
            <a:chOff x="-5902916" y="1739709"/>
            <a:chExt cx="2791030" cy="654607"/>
          </a:xfrm>
        </p:grpSpPr>
        <p:sp>
          <p:nvSpPr>
            <p:cNvPr id="31" name="Rectangle 30"/>
            <p:cNvSpPr/>
            <p:nvPr/>
          </p:nvSpPr>
          <p:spPr>
            <a:xfrm>
              <a:off x="-5902916" y="173970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5672206" y="2394316"/>
              <a:ext cx="256032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1068074" y="2741323"/>
            <a:ext cx="9236891"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Tìm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chi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hiện</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1207347" y="3835228"/>
            <a:ext cx="14169970" cy="1323439"/>
          </a:xfrm>
          <a:prstGeom prst="rect">
            <a:avLst/>
          </a:prstGeom>
        </p:spPr>
        <p:txBody>
          <a:bodyPr wrap="square">
            <a:spAutoFit/>
          </a:bodyPr>
          <a:lstStyle/>
          <a:p>
            <a:pPr algn="just"/>
            <a:r>
              <a:rPr lang="en-US" sz="4000" b="1" dirty="0">
                <a:solidFill>
                  <a:srgbClr val="0000CC"/>
                </a:solidFill>
                <a:latin typeface="Times New Roman" pitchFamily="18" charset="0"/>
                <a:cs typeface="Times New Roman" pitchFamily="18" charset="0"/>
              </a:rPr>
              <a:t> Hai </a:t>
            </a:r>
            <a:r>
              <a:rPr lang="en-US" sz="4000" b="1" dirty="0" err="1">
                <a:solidFill>
                  <a:srgbClr val="0000CC"/>
                </a:solidFill>
                <a:latin typeface="Times New Roman" pitchFamily="18" charset="0"/>
                <a:cs typeface="Times New Roman" pitchFamily="18" charset="0"/>
              </a:rPr>
              <a:t>bà</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rất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giỏi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võ</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nghệ</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cả</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hai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đều</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nuôi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chí</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lớn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giành</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lại</a:t>
            </a:r>
            <a:r>
              <a:rPr lang="en-US" sz="4000" b="1" dirty="0">
                <a:solidFill>
                  <a:srgbClr val="0000CC"/>
                </a:solidFill>
                <a:latin typeface="Times New Roman" pitchFamily="18" charset="0"/>
                <a:cs typeface="Times New Roman" pitchFamily="18" charset="0"/>
              </a:rPr>
              <a:t> non </a:t>
            </a:r>
            <a:r>
              <a:rPr lang="en-US" sz="4000" b="1" dirty="0" err="1">
                <a:solidFill>
                  <a:srgbClr val="0000CC"/>
                </a:solidFill>
                <a:latin typeface="Times New Roman" pitchFamily="18" charset="0"/>
                <a:cs typeface="Times New Roman" pitchFamily="18" charset="0"/>
              </a:rPr>
              <a:t>sông</a:t>
            </a:r>
            <a:r>
              <a:rPr lang="en-US" sz="4000" b="1" dirty="0">
                <a:solidFill>
                  <a:srgbClr val="0000CC"/>
                </a:solidFill>
                <a:latin typeface="Times New Roman" pitchFamily="18" charset="0"/>
                <a:cs typeface="Times New Roman" pitchFamily="18" charset="0"/>
              </a:rPr>
              <a:t>. </a:t>
            </a:r>
          </a:p>
        </p:txBody>
      </p:sp>
      <p:grpSp>
        <p:nvGrpSpPr>
          <p:cNvPr id="43" name="Group 42"/>
          <p:cNvGrpSpPr/>
          <p:nvPr/>
        </p:nvGrpSpPr>
        <p:grpSpPr>
          <a:xfrm>
            <a:off x="4617134" y="42893"/>
            <a:ext cx="7917552" cy="2086031"/>
            <a:chOff x="4617134" y="42893"/>
            <a:chExt cx="7917552" cy="2086031"/>
          </a:xfrm>
        </p:grpSpPr>
        <p:grpSp>
          <p:nvGrpSpPr>
            <p:cNvPr id="44" name="Group 43"/>
            <p:cNvGrpSpPr/>
            <p:nvPr/>
          </p:nvGrpSpPr>
          <p:grpSpPr>
            <a:xfrm>
              <a:off x="4617134" y="42893"/>
              <a:ext cx="7917552" cy="1191695"/>
              <a:chOff x="4539228" y="103852"/>
              <a:chExt cx="7783959" cy="1191695"/>
            </a:xfrm>
          </p:grpSpPr>
          <p:grpSp>
            <p:nvGrpSpPr>
              <p:cNvPr id="47" name="Group 46"/>
              <p:cNvGrpSpPr/>
              <p:nvPr/>
            </p:nvGrpSpPr>
            <p:grpSpPr>
              <a:xfrm>
                <a:off x="4539228" y="103852"/>
                <a:ext cx="7783959" cy="1191695"/>
                <a:chOff x="4539228" y="103852"/>
                <a:chExt cx="7783959" cy="1191695"/>
              </a:xfrm>
            </p:grpSpPr>
            <p:sp>
              <p:nvSpPr>
                <p:cNvPr id="49" name="TextBox 48"/>
                <p:cNvSpPr txBox="1"/>
                <p:nvPr/>
              </p:nvSpPr>
              <p:spPr>
                <a:xfrm>
                  <a:off x="4539228" y="103852"/>
                  <a:ext cx="7783959" cy="707886"/>
                </a:xfrm>
                <a:prstGeom prst="rect">
                  <a:avLst/>
                </a:prstGeom>
                <a:noFill/>
              </p:spPr>
              <p:txBody>
                <a:bodyPr wrap="none" rtlCol="0">
                  <a:spAutoFit/>
                </a:bodyPr>
                <a:lstStyle/>
                <a:p>
                  <a:pPr lvl="0" defTabSz="1452524" eaLnBrk="1" fontAlgn="auto" hangingPunct="1">
                    <a:spcBef>
                      <a:spcPts val="0"/>
                    </a:spcBef>
                    <a:spcAft>
                      <a:spcPts val="0"/>
                    </a:spcAft>
                  </a:pPr>
                  <a:r>
                    <a:rPr lang="en-US" sz="4000" b="1" i="1" dirty="0" err="1">
                      <a:solidFill>
                        <a:srgbClr val="0000CC"/>
                      </a:solidFill>
                      <a:latin typeface="Times New Roman" pitchFamily="18" charset="0"/>
                      <a:cs typeface="Times New Roman" pitchFamily="18" charset="0"/>
                    </a:rPr>
                    <a:t>Thứ</a:t>
                  </a:r>
                  <a:r>
                    <a:rPr lang="vi-VN" sz="4000" b="1" i="1" dirty="0">
                      <a:solidFill>
                        <a:srgbClr val="0000CC"/>
                      </a:solidFill>
                      <a:latin typeface="Times New Roman" pitchFamily="18" charset="0"/>
                      <a:cs typeface="Times New Roman" pitchFamily="18" charset="0"/>
                    </a:rPr>
                    <a:t> năm, ngày 03 </a:t>
                  </a:r>
                  <a:r>
                    <a:rPr lang="en-US" sz="4000" b="1" i="1" dirty="0" err="1">
                      <a:solidFill>
                        <a:srgbClr val="0000CC"/>
                      </a:solidFill>
                      <a:latin typeface="Times New Roman" pitchFamily="18" charset="0"/>
                      <a:cs typeface="Times New Roman" pitchFamily="18" charset="0"/>
                    </a:rPr>
                    <a:t>tháng</a:t>
                  </a:r>
                  <a:r>
                    <a:rPr lang="vi-VN" sz="4000" b="1" i="1" dirty="0">
                      <a:solidFill>
                        <a:srgbClr val="0000CC"/>
                      </a:solidFill>
                      <a:latin typeface="Times New Roman" pitchFamily="18" charset="0"/>
                      <a:cs typeface="Times New Roman" pitchFamily="18" charset="0"/>
                    </a:rPr>
                    <a:t> 4 năm2025</a:t>
                  </a:r>
                  <a:endParaRPr lang="en-US" sz="4000" b="1" i="1" dirty="0">
                    <a:solidFill>
                      <a:srgbClr val="0000CC"/>
                    </a:solidFill>
                    <a:latin typeface="Times New Roman" pitchFamily="18" charset="0"/>
                    <a:cs typeface="Times New Roman" pitchFamily="18" charset="0"/>
                  </a:endParaRPr>
                </a:p>
              </p:txBody>
            </p:sp>
            <p:sp>
              <p:nvSpPr>
                <p:cNvPr id="50" name="TextBox 49"/>
                <p:cNvSpPr txBox="1"/>
                <p:nvPr/>
              </p:nvSpPr>
              <p:spPr>
                <a:xfrm>
                  <a:off x="6489451" y="772327"/>
                  <a:ext cx="2261748" cy="523220"/>
                </a:xfrm>
                <a:prstGeom prst="rect">
                  <a:avLst/>
                </a:prstGeom>
                <a:noFill/>
              </p:spPr>
              <p:txBody>
                <a:bodyPr wrap="none" rtlCol="0">
                  <a:spAutoFit/>
                </a:bodyPr>
                <a:lstStyle/>
                <a:p>
                  <a:r>
                    <a:rPr lang="en-US" sz="2800" b="1" dirty="0">
                      <a:solidFill>
                        <a:srgbClr val="FF0066"/>
                      </a:solidFill>
                      <a:latin typeface="Times New Roman" pitchFamily="18" charset="0"/>
                      <a:cs typeface="Times New Roman" pitchFamily="18" charset="0"/>
                    </a:rPr>
                    <a:t>TIẾNG VIỆT</a:t>
                  </a:r>
                </a:p>
              </p:txBody>
            </p:sp>
          </p:grpSp>
          <p:cxnSp>
            <p:nvCxnSpPr>
              <p:cNvPr id="48" name="Straight Connector 47"/>
              <p:cNvCxnSpPr/>
              <p:nvPr/>
            </p:nvCxnSpPr>
            <p:spPr>
              <a:xfrm>
                <a:off x="6676404" y="1152377"/>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5128419" y="1306724"/>
              <a:ext cx="6019799" cy="82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vi-VN" sz="4400" b="1" dirty="0">
                  <a:solidFill>
                    <a:srgbClr val="0000CC"/>
                  </a:solidFill>
                  <a:effectLst>
                    <a:outerShdw blurRad="38100" dist="38100" dir="2700000" algn="tl">
                      <a:srgbClr val="000000">
                        <a:alpha val="43137"/>
                      </a:srgbClr>
                    </a:outerShdw>
                  </a:effectLst>
                  <a:latin typeface="Times New Roman" pitchFamily="18" charset="0"/>
                </a:rPr>
                <a:t>ĐỌC</a:t>
              </a:r>
              <a:r>
                <a:rPr lang="en-US" sz="4400" b="1" dirty="0">
                  <a:solidFill>
                    <a:srgbClr val="0000CC"/>
                  </a:solidFill>
                  <a:effectLst>
                    <a:outerShdw blurRad="38100" dist="38100" dir="2700000" algn="tl">
                      <a:srgbClr val="000000">
                        <a:alpha val="43137"/>
                      </a:srgbClr>
                    </a:outerShdw>
                  </a:effectLst>
                  <a:latin typeface="Times New Roman" pitchFamily="18" charset="0"/>
                </a:rPr>
                <a:t>: HAI BÀ TRƯNG</a:t>
              </a:r>
            </a:p>
          </p:txBody>
        </p:sp>
      </p:grpSp>
      <p:cxnSp>
        <p:nvCxnSpPr>
          <p:cNvPr id="39" name="Straight Connector 38"/>
          <p:cNvCxnSpPr/>
          <p:nvPr/>
        </p:nvCxnSpPr>
        <p:spPr>
          <a:xfrm>
            <a:off x="1051719" y="2695157"/>
            <a:ext cx="0" cy="5694403"/>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0" name="Rectangle 19"/>
          <p:cNvSpPr/>
          <p:nvPr/>
        </p:nvSpPr>
        <p:spPr>
          <a:xfrm>
            <a:off x="1068074" y="3266277"/>
            <a:ext cx="8945586"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a) </a:t>
            </a:r>
            <a:r>
              <a:rPr lang="en-US" sz="3600" b="1" dirty="0" err="1">
                <a:solidFill>
                  <a:srgbClr val="FF0000"/>
                </a:solidFill>
                <a:latin typeface="Times New Roman" pitchFamily="18" charset="0"/>
                <a:cs typeface="Times New Roman" pitchFamily="18" charset="0"/>
              </a:rPr>
              <a:t>Tài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năng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Hai </a:t>
            </a:r>
            <a:r>
              <a:rPr lang="en-US" sz="3600" b="1" dirty="0" err="1">
                <a:solidFill>
                  <a:srgbClr val="FF0000"/>
                </a:solidFill>
                <a:latin typeface="Times New Roman" pitchFamily="18" charset="0"/>
                <a:cs typeface="Times New Roman" pitchFamily="18" charset="0"/>
              </a:rPr>
              <a:t>Bà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Trưng</a:t>
            </a:r>
            <a:r>
              <a:rPr lang="en-US" sz="3600" b="1" dirty="0">
                <a:solidFill>
                  <a:srgbClr val="FF0000"/>
                </a:solidFill>
                <a:latin typeface="Times New Roman" pitchFamily="18" charset="0"/>
                <a:cs typeface="Times New Roman" pitchFamily="18" charset="0"/>
              </a:rPr>
              <a:t>.</a:t>
            </a:r>
          </a:p>
        </p:txBody>
      </p:sp>
      <p:sp>
        <p:nvSpPr>
          <p:cNvPr id="21" name="Rectangle 20"/>
          <p:cNvSpPr/>
          <p:nvPr/>
        </p:nvSpPr>
        <p:spPr>
          <a:xfrm>
            <a:off x="1121567" y="5195627"/>
            <a:ext cx="8945586"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b) </a:t>
            </a:r>
            <a:r>
              <a:rPr lang="en-US" sz="3600" b="1" dirty="0" err="1">
                <a:solidFill>
                  <a:srgbClr val="FF0000"/>
                </a:solidFill>
                <a:latin typeface="Times New Roman" pitchFamily="18" charset="0"/>
                <a:cs typeface="Times New Roman" pitchFamily="18" charset="0"/>
              </a:rPr>
              <a:t>Khí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phách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hiên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ngang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Hai </a:t>
            </a:r>
            <a:r>
              <a:rPr lang="en-US" sz="3600" b="1" dirty="0" err="1">
                <a:solidFill>
                  <a:srgbClr val="FF0000"/>
                </a:solidFill>
                <a:latin typeface="Times New Roman" pitchFamily="18" charset="0"/>
                <a:cs typeface="Times New Roman" pitchFamily="18" charset="0"/>
              </a:rPr>
              <a:t>Bà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Trưng</a:t>
            </a:r>
            <a:r>
              <a:rPr lang="en-US" sz="3600" b="1" dirty="0">
                <a:solidFill>
                  <a:srgbClr val="FF0000"/>
                </a:solidFill>
                <a:latin typeface="Times New Roman" pitchFamily="18" charset="0"/>
                <a:cs typeface="Times New Roman" pitchFamily="18" charset="0"/>
              </a:rPr>
              <a:t>.</a:t>
            </a:r>
          </a:p>
        </p:txBody>
      </p:sp>
      <p:sp>
        <p:nvSpPr>
          <p:cNvPr id="22" name="Rectangle 21"/>
          <p:cNvSpPr/>
          <p:nvPr/>
        </p:nvSpPr>
        <p:spPr>
          <a:xfrm>
            <a:off x="1136648" y="5878918"/>
            <a:ext cx="14003342" cy="2800767"/>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 </a:t>
            </a:r>
            <a:r>
              <a:rPr lang="en-US" sz="4400" b="1" dirty="0">
                <a:solidFill>
                  <a:srgbClr val="0000CC"/>
                </a:solidFill>
                <a:latin typeface="Times New Roman" pitchFamily="18" charset="0"/>
                <a:cs typeface="Times New Roman" pitchFamily="18" charset="0"/>
              </a:rPr>
              <a:t>Hai </a:t>
            </a:r>
            <a:r>
              <a:rPr lang="en-US" sz="4400" b="1" dirty="0" err="1">
                <a:solidFill>
                  <a:srgbClr val="0000CC"/>
                </a:solidFill>
                <a:latin typeface="Times New Roman" pitchFamily="18" charset="0"/>
                <a:cs typeface="Times New Roman" pitchFamily="18" charset="0"/>
              </a:rPr>
              <a:t>Bà</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kéo</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quân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về</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thành</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Luy</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Lâu</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hỏi</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tội</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kẻ</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thù</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có</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người</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xin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mặc</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đồ</a:t>
            </a:r>
            <a:r>
              <a:rPr lang="en-US" sz="4400" b="1" dirty="0">
                <a:solidFill>
                  <a:srgbClr val="0000CC"/>
                </a:solidFill>
                <a:latin typeface="Times New Roman" pitchFamily="18" charset="0"/>
                <a:cs typeface="Times New Roman" pitchFamily="18" charset="0"/>
              </a:rPr>
              <a:t> tang, </a:t>
            </a:r>
            <a:r>
              <a:rPr lang="en-US" sz="4400" b="1" dirty="0" err="1">
                <a:solidFill>
                  <a:srgbClr val="0000CC"/>
                </a:solidFill>
                <a:latin typeface="Times New Roman" pitchFamily="18" charset="0"/>
                <a:cs typeface="Times New Roman" pitchFamily="18" charset="0"/>
              </a:rPr>
              <a:t>Trưng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Trắc</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trả</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lời</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Không</a:t>
            </a:r>
            <a:r>
              <a:rPr lang="en-US" sz="4400" b="1" dirty="0">
                <a:solidFill>
                  <a:srgbClr val="0000CC"/>
                </a:solidFill>
                <a:latin typeface="Times New Roman" pitchFamily="18" charset="0"/>
                <a:cs typeface="Times New Roman" pitchFamily="18" charset="0"/>
              </a:rPr>
              <a:t>! Ta </a:t>
            </a:r>
            <a:r>
              <a:rPr lang="en-US" sz="4400" b="1" dirty="0" err="1">
                <a:solidFill>
                  <a:srgbClr val="0000CC"/>
                </a:solidFill>
                <a:latin typeface="Times New Roman" pitchFamily="18" charset="0"/>
                <a:cs typeface="Times New Roman" pitchFamily="18" charset="0"/>
              </a:rPr>
              <a:t>sẽ</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mặc</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giáp</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phục</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thật</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đẹp</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để</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dân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chúng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thêm</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phấn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khích</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còn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giặc</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trông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thấy</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thì</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kinh</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hồn</a:t>
            </a:r>
            <a:r>
              <a:rPr lang="en-US" sz="440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41479839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406497" y="1887328"/>
            <a:ext cx="2817252" cy="654607"/>
            <a:chOff x="-6322523" y="1422810"/>
            <a:chExt cx="2817252" cy="654607"/>
          </a:xfrm>
        </p:grpSpPr>
        <p:sp>
          <p:nvSpPr>
            <p:cNvPr id="31" name="Rectangle 30"/>
            <p:cNvSpPr/>
            <p:nvPr/>
          </p:nvSpPr>
          <p:spPr>
            <a:xfrm>
              <a:off x="-6296301" y="1422810"/>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6322523" y="2077417"/>
              <a:ext cx="256032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1403139" y="2589074"/>
            <a:ext cx="9236891" cy="1754326"/>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ảnh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oai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vang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dội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đoàn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khởi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nghĩa</a:t>
            </a:r>
            <a:r>
              <a:rPr lang="en-US" sz="3600" b="1" dirty="0">
                <a:solidFill>
                  <a:srgbClr val="FF0000"/>
                </a:solidFill>
                <a:latin typeface="Times New Roman" pitchFamily="18" charset="0"/>
                <a:cs typeface="Times New Roman" pitchFamily="18" charset="0"/>
              </a:rPr>
              <a:t>?</a:t>
            </a:r>
          </a:p>
        </p:txBody>
      </p:sp>
      <p:grpSp>
        <p:nvGrpSpPr>
          <p:cNvPr id="43" name="Group 42"/>
          <p:cNvGrpSpPr/>
          <p:nvPr/>
        </p:nvGrpSpPr>
        <p:grpSpPr>
          <a:xfrm>
            <a:off x="4785519" y="-119"/>
            <a:ext cx="7524302" cy="1642897"/>
            <a:chOff x="4785519" y="-119"/>
            <a:chExt cx="7524302" cy="1642897"/>
          </a:xfrm>
        </p:grpSpPr>
        <p:grpSp>
          <p:nvGrpSpPr>
            <p:cNvPr id="44" name="Group 43"/>
            <p:cNvGrpSpPr/>
            <p:nvPr/>
          </p:nvGrpSpPr>
          <p:grpSpPr>
            <a:xfrm>
              <a:off x="5166519" y="-119"/>
              <a:ext cx="7143302" cy="1056739"/>
              <a:chOff x="5079343" y="60840"/>
              <a:chExt cx="7022773" cy="1056739"/>
            </a:xfrm>
          </p:grpSpPr>
          <p:grpSp>
            <p:nvGrpSpPr>
              <p:cNvPr id="47" name="Group 46"/>
              <p:cNvGrpSpPr/>
              <p:nvPr/>
            </p:nvGrpSpPr>
            <p:grpSpPr>
              <a:xfrm>
                <a:off x="5079343" y="60840"/>
                <a:ext cx="7022773" cy="1056739"/>
                <a:chOff x="5079343" y="60840"/>
                <a:chExt cx="7022773" cy="1056739"/>
              </a:xfrm>
            </p:grpSpPr>
            <p:sp>
              <p:nvSpPr>
                <p:cNvPr id="49" name="TextBox 48"/>
                <p:cNvSpPr txBox="1"/>
                <p:nvPr/>
              </p:nvSpPr>
              <p:spPr>
                <a:xfrm>
                  <a:off x="5079343" y="60840"/>
                  <a:ext cx="7022773" cy="646331"/>
                </a:xfrm>
                <a:prstGeom prst="rect">
                  <a:avLst/>
                </a:prstGeom>
                <a:noFill/>
              </p:spPr>
              <p:txBody>
                <a:bodyPr wrap="none" rtlCol="0">
                  <a:spAutoFit/>
                </a:bodyPr>
                <a:lstStyle/>
                <a:p>
                  <a:pPr lvl="0" defTabSz="1452524" eaLnBrk="1" fontAlgn="auto" hangingPunct="1">
                    <a:spcBef>
                      <a:spcPts val="0"/>
                    </a:spcBef>
                    <a:spcAft>
                      <a:spcPts val="0"/>
                    </a:spcAft>
                  </a:pPr>
                  <a:r>
                    <a:rPr lang="en-US" sz="3600" b="1" i="1" dirty="0" err="1">
                      <a:solidFill>
                        <a:srgbClr val="0000CC"/>
                      </a:solidFill>
                      <a:latin typeface="Times New Roman" pitchFamily="18" charset="0"/>
                      <a:cs typeface="Times New Roman" pitchFamily="18" charset="0"/>
                    </a:rPr>
                    <a:t>Thứ</a:t>
                  </a:r>
                  <a:r>
                    <a:rPr lang="vi-VN" sz="3600" b="1" i="1" dirty="0">
                      <a:solidFill>
                        <a:srgbClr val="0000CC"/>
                      </a:solidFill>
                      <a:latin typeface="Times New Roman" pitchFamily="18" charset="0"/>
                      <a:cs typeface="Times New Roman" pitchFamily="18" charset="0"/>
                    </a:rPr>
                    <a:t> năm, ngày 03 </a:t>
                  </a:r>
                  <a:r>
                    <a:rPr lang="en-US" sz="3600" b="1" i="1" dirty="0" err="1">
                      <a:solidFill>
                        <a:srgbClr val="0000CC"/>
                      </a:solidFill>
                      <a:latin typeface="Times New Roman" pitchFamily="18" charset="0"/>
                      <a:cs typeface="Times New Roman" pitchFamily="18" charset="0"/>
                    </a:rPr>
                    <a:t>tháng</a:t>
                  </a:r>
                  <a:r>
                    <a:rPr lang="vi-VN" sz="3600" b="1" i="1" dirty="0">
                      <a:solidFill>
                        <a:srgbClr val="0000CC"/>
                      </a:solidFill>
                      <a:latin typeface="Times New Roman" pitchFamily="18" charset="0"/>
                      <a:cs typeface="Times New Roman" pitchFamily="18" charset="0"/>
                    </a:rPr>
                    <a:t> 4 năm2025</a:t>
                  </a:r>
                  <a:endParaRPr lang="en-US" sz="3600" b="1" i="1" dirty="0">
                    <a:solidFill>
                      <a:srgbClr val="0000CC"/>
                    </a:solidFill>
                    <a:latin typeface="Times New Roman" pitchFamily="18" charset="0"/>
                    <a:cs typeface="Times New Roman" pitchFamily="18" charset="0"/>
                  </a:endParaRPr>
                </a:p>
              </p:txBody>
            </p:sp>
            <p:sp>
              <p:nvSpPr>
                <p:cNvPr id="50" name="TextBox 49"/>
                <p:cNvSpPr txBox="1"/>
                <p:nvPr/>
              </p:nvSpPr>
              <p:spPr>
                <a:xfrm>
                  <a:off x="6486305" y="594359"/>
                  <a:ext cx="2261748"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TIẾNG VIỆT</a:t>
                  </a:r>
                </a:p>
              </p:txBody>
            </p:sp>
          </p:grpSp>
          <p:cxnSp>
            <p:nvCxnSpPr>
              <p:cNvPr id="48" name="Straight Connector 47"/>
              <p:cNvCxnSpPr/>
              <p:nvPr/>
            </p:nvCxnSpPr>
            <p:spPr>
              <a:xfrm>
                <a:off x="6676405"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4785519" y="1066800"/>
              <a:ext cx="60197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vi-VN" sz="2800" b="1" dirty="0">
                  <a:solidFill>
                    <a:srgbClr val="0000CC"/>
                  </a:solidFill>
                  <a:effectLst>
                    <a:outerShdw blurRad="38100" dist="38100" dir="2700000" algn="tl">
                      <a:srgbClr val="000000">
                        <a:alpha val="43137"/>
                      </a:srgbClr>
                    </a:outerShdw>
                  </a:effectLst>
                  <a:latin typeface="Times New Roman" pitchFamily="18" charset="0"/>
                </a:rPr>
                <a:t>ĐỌC</a:t>
              </a:r>
              <a:r>
                <a:rPr lang="en-US" sz="2800" b="1" dirty="0">
                  <a:solidFill>
                    <a:srgbClr val="0000CC"/>
                  </a:solidFill>
                  <a:effectLst>
                    <a:outerShdw blurRad="38100" dist="38100" dir="2700000" algn="tl">
                      <a:srgbClr val="000000">
                        <a:alpha val="43137"/>
                      </a:srgbClr>
                    </a:outerShdw>
                  </a:effectLst>
                  <a:latin typeface="Times New Roman" pitchFamily="18" charset="0"/>
                </a:rPr>
                <a:t>: HAI BÀ TRƯNG</a:t>
              </a:r>
            </a:p>
          </p:txBody>
        </p:sp>
      </p:grpSp>
      <p:cxnSp>
        <p:nvCxnSpPr>
          <p:cNvPr id="39" name="Straight Connector 38"/>
          <p:cNvCxnSpPr/>
          <p:nvPr/>
        </p:nvCxnSpPr>
        <p:spPr>
          <a:xfrm>
            <a:off x="1204119" y="2507211"/>
            <a:ext cx="0" cy="5694403"/>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2" name="Rectangle 21"/>
          <p:cNvSpPr/>
          <p:nvPr/>
        </p:nvSpPr>
        <p:spPr>
          <a:xfrm>
            <a:off x="2828234" y="4613032"/>
            <a:ext cx="12625285" cy="3477875"/>
          </a:xfrm>
          <a:prstGeom prst="rect">
            <a:avLst/>
          </a:prstGeom>
        </p:spPr>
        <p:txBody>
          <a:bodyPr wrap="square">
            <a:spAutoFit/>
          </a:bodyPr>
          <a:lstStyle/>
          <a:p>
            <a:pPr algn="just"/>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Khí</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thế</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oai</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hùng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Đoàn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quân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rùng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rùng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lên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đường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giáo</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lao</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cung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nỏ</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rìu</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búa</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khiên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mộc</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cuồn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cuộn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tràn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theo</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bóng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voi</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ẩn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hiện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tiếng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trống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dội</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lên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vòm</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cây</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đập</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vào</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sườn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đồi</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theo</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suốt</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đường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hành</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quân</a:t>
            </a:r>
            <a:r>
              <a:rPr lang="en-US" sz="440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13627311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813719" y="2040550"/>
            <a:ext cx="2971800" cy="654607"/>
            <a:chOff x="-5915301" y="1576032"/>
            <a:chExt cx="2971800" cy="654607"/>
          </a:xfrm>
        </p:grpSpPr>
        <p:sp>
          <p:nvSpPr>
            <p:cNvPr id="31" name="Rectangle 30"/>
            <p:cNvSpPr/>
            <p:nvPr/>
          </p:nvSpPr>
          <p:spPr>
            <a:xfrm>
              <a:off x="-5734531" y="1576032"/>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a:cxnSpLocks/>
            </p:cNvCxnSpPr>
            <p:nvPr/>
          </p:nvCxnSpPr>
          <p:spPr>
            <a:xfrm>
              <a:off x="-5915301" y="2218262"/>
              <a:ext cx="2971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1568427" y="2705075"/>
            <a:ext cx="13427892" cy="1446550"/>
          </a:xfrm>
          <a:prstGeom prst="rect">
            <a:avLst/>
          </a:prstGeom>
        </p:spPr>
        <p:txBody>
          <a:bodyPr wrap="square">
            <a:spAutoFit/>
          </a:bodyPr>
          <a:lstStyle/>
          <a:p>
            <a:pPr algn="just"/>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4: </a:t>
            </a:r>
            <a:r>
              <a:rPr lang="en-US" sz="4400" b="1" dirty="0" err="1">
                <a:solidFill>
                  <a:srgbClr val="FF0000"/>
                </a:solidFill>
                <a:latin typeface="Times New Roman" pitchFamily="18" charset="0"/>
                <a:cs typeface="Times New Roman" pitchFamily="18" charset="0"/>
              </a:rPr>
              <a:t>Những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hình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ảnh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nào</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nói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khí</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thế</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oai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hùng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và</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lợi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vang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dội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của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đoàn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quân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khởi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nghĩa</a:t>
            </a:r>
            <a:r>
              <a:rPr lang="en-US" sz="4400" b="1" dirty="0">
                <a:solidFill>
                  <a:srgbClr val="FF0000"/>
                </a:solidFill>
                <a:latin typeface="Times New Roman" pitchFamily="18" charset="0"/>
                <a:cs typeface="Times New Roman" pitchFamily="18" charset="0"/>
              </a:rPr>
              <a:t>?</a:t>
            </a:r>
          </a:p>
        </p:txBody>
      </p:sp>
      <p:grpSp>
        <p:nvGrpSpPr>
          <p:cNvPr id="43" name="Group 42"/>
          <p:cNvGrpSpPr/>
          <p:nvPr/>
        </p:nvGrpSpPr>
        <p:grpSpPr>
          <a:xfrm>
            <a:off x="4617134" y="42893"/>
            <a:ext cx="7143302" cy="1784551"/>
            <a:chOff x="4617134" y="42893"/>
            <a:chExt cx="7143302" cy="1784551"/>
          </a:xfrm>
        </p:grpSpPr>
        <p:grpSp>
          <p:nvGrpSpPr>
            <p:cNvPr id="44" name="Group 43"/>
            <p:cNvGrpSpPr/>
            <p:nvPr/>
          </p:nvGrpSpPr>
          <p:grpSpPr>
            <a:xfrm>
              <a:off x="4617134" y="42893"/>
              <a:ext cx="7143302" cy="1036484"/>
              <a:chOff x="4539228" y="103852"/>
              <a:chExt cx="7022773" cy="1036484"/>
            </a:xfrm>
          </p:grpSpPr>
          <p:grpSp>
            <p:nvGrpSpPr>
              <p:cNvPr id="47" name="Group 46"/>
              <p:cNvGrpSpPr/>
              <p:nvPr/>
            </p:nvGrpSpPr>
            <p:grpSpPr>
              <a:xfrm>
                <a:off x="4539228" y="103852"/>
                <a:ext cx="7022773" cy="1036484"/>
                <a:chOff x="4539228" y="103852"/>
                <a:chExt cx="7022773" cy="1036484"/>
              </a:xfrm>
            </p:grpSpPr>
            <p:sp>
              <p:nvSpPr>
                <p:cNvPr id="49" name="TextBox 48"/>
                <p:cNvSpPr txBox="1"/>
                <p:nvPr/>
              </p:nvSpPr>
              <p:spPr>
                <a:xfrm>
                  <a:off x="4539228" y="103852"/>
                  <a:ext cx="7022773" cy="646331"/>
                </a:xfrm>
                <a:prstGeom prst="rect">
                  <a:avLst/>
                </a:prstGeom>
                <a:noFill/>
              </p:spPr>
              <p:txBody>
                <a:bodyPr wrap="none" rtlCol="0">
                  <a:spAutoFit/>
                </a:bodyPr>
                <a:lstStyle/>
                <a:p>
                  <a:pPr lvl="0" defTabSz="1452524" eaLnBrk="1" fontAlgn="auto" hangingPunct="1">
                    <a:spcBef>
                      <a:spcPts val="0"/>
                    </a:spcBef>
                    <a:spcAft>
                      <a:spcPts val="0"/>
                    </a:spcAft>
                  </a:pPr>
                  <a:r>
                    <a:rPr lang="en-US" sz="3600" b="1" i="1" dirty="0" err="1">
                      <a:solidFill>
                        <a:srgbClr val="0000CC"/>
                      </a:solidFill>
                      <a:latin typeface="Times New Roman" pitchFamily="18" charset="0"/>
                      <a:cs typeface="Times New Roman" pitchFamily="18" charset="0"/>
                    </a:rPr>
                    <a:t>Thứ</a:t>
                  </a:r>
                  <a:r>
                    <a:rPr lang="vi-VN" sz="3600" b="1" i="1" dirty="0">
                      <a:solidFill>
                        <a:srgbClr val="0000CC"/>
                      </a:solidFill>
                      <a:latin typeface="Times New Roman" pitchFamily="18" charset="0"/>
                      <a:cs typeface="Times New Roman" pitchFamily="18" charset="0"/>
                    </a:rPr>
                    <a:t> năm, ngày 03 </a:t>
                  </a:r>
                  <a:r>
                    <a:rPr lang="en-US" sz="3600" b="1" i="1" dirty="0" err="1">
                      <a:solidFill>
                        <a:srgbClr val="0000CC"/>
                      </a:solidFill>
                      <a:latin typeface="Times New Roman" pitchFamily="18" charset="0"/>
                      <a:cs typeface="Times New Roman" pitchFamily="18" charset="0"/>
                    </a:rPr>
                    <a:t>tháng</a:t>
                  </a:r>
                  <a:r>
                    <a:rPr lang="vi-VN" sz="3600" b="1" i="1" dirty="0">
                      <a:solidFill>
                        <a:srgbClr val="0000CC"/>
                      </a:solidFill>
                      <a:latin typeface="Times New Roman" pitchFamily="18" charset="0"/>
                      <a:cs typeface="Times New Roman" pitchFamily="18" charset="0"/>
                    </a:rPr>
                    <a:t> 4 năm2025</a:t>
                  </a:r>
                  <a:endParaRPr lang="en-US" sz="3600" b="1" i="1" dirty="0">
                    <a:solidFill>
                      <a:srgbClr val="0000CC"/>
                    </a:solidFill>
                    <a:latin typeface="Times New Roman" pitchFamily="18" charset="0"/>
                    <a:cs typeface="Times New Roman" pitchFamily="18" charset="0"/>
                  </a:endParaRPr>
                </a:p>
              </p:txBody>
            </p:sp>
            <p:sp>
              <p:nvSpPr>
                <p:cNvPr id="50" name="TextBox 49"/>
                <p:cNvSpPr txBox="1"/>
                <p:nvPr/>
              </p:nvSpPr>
              <p:spPr>
                <a:xfrm>
                  <a:off x="6533011" y="617116"/>
                  <a:ext cx="2261748" cy="523220"/>
                </a:xfrm>
                <a:prstGeom prst="rect">
                  <a:avLst/>
                </a:prstGeom>
                <a:noFill/>
              </p:spPr>
              <p:txBody>
                <a:bodyPr wrap="none" rtlCol="0">
                  <a:spAutoFit/>
                </a:bodyPr>
                <a:lstStyle/>
                <a:p>
                  <a:r>
                    <a:rPr lang="en-US" sz="2800" b="1" dirty="0">
                      <a:solidFill>
                        <a:srgbClr val="FF0066"/>
                      </a:solidFill>
                      <a:latin typeface="Times New Roman" pitchFamily="18" charset="0"/>
                      <a:cs typeface="Times New Roman" pitchFamily="18" charset="0"/>
                    </a:rPr>
                    <a:t>TIẾNG VIỆT</a:t>
                  </a:r>
                </a:p>
              </p:txBody>
            </p:sp>
          </p:grpSp>
          <p:cxnSp>
            <p:nvCxnSpPr>
              <p:cNvPr id="48" name="Straight Connector 47"/>
              <p:cNvCxnSpPr/>
              <p:nvPr/>
            </p:nvCxnSpPr>
            <p:spPr>
              <a:xfrm>
                <a:off x="6676405"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4785519" y="1066800"/>
              <a:ext cx="6019799"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ĐỌC</a:t>
              </a:r>
              <a:r>
                <a:rPr lang="en-US" sz="4000" b="1" dirty="0">
                  <a:solidFill>
                    <a:srgbClr val="0000CC"/>
                  </a:solidFill>
                  <a:effectLst>
                    <a:outerShdw blurRad="38100" dist="38100" dir="2700000" algn="tl">
                      <a:srgbClr val="000000">
                        <a:alpha val="43137"/>
                      </a:srgbClr>
                    </a:outerShdw>
                  </a:effectLst>
                  <a:latin typeface="Times New Roman" pitchFamily="18" charset="0"/>
                </a:rPr>
                <a:t>: HAI BÀ TRƯNG</a:t>
              </a:r>
            </a:p>
          </p:txBody>
        </p:sp>
      </p:grpSp>
      <p:cxnSp>
        <p:nvCxnSpPr>
          <p:cNvPr id="39" name="Straight Connector 38"/>
          <p:cNvCxnSpPr/>
          <p:nvPr/>
        </p:nvCxnSpPr>
        <p:spPr>
          <a:xfrm>
            <a:off x="1432719" y="2971800"/>
            <a:ext cx="0" cy="5694403"/>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2" name="Rectangle 21"/>
          <p:cNvSpPr/>
          <p:nvPr/>
        </p:nvSpPr>
        <p:spPr>
          <a:xfrm>
            <a:off x="2184259" y="4684600"/>
            <a:ext cx="13802660" cy="3017686"/>
          </a:xfrm>
          <a:prstGeom prst="rect">
            <a:avLst/>
          </a:prstGeom>
        </p:spPr>
        <p:txBody>
          <a:bodyPr wrap="square">
            <a:spAutoFit/>
          </a:bodyPr>
          <a:lstStyle/>
          <a:p>
            <a:pPr algn="just">
              <a:lnSpc>
                <a:spcPct val="150000"/>
              </a:lnSpc>
            </a:pP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Thắng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lợi</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vang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dội</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Thành</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trì</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quân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giặc</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lần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lượt</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sụp</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đổ</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Tô</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Định</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ôm</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đầu</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chạy</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về</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nước</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đất</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nước</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sạch</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bóng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quân</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thù</a:t>
            </a:r>
            <a:r>
              <a:rPr lang="en-US" sz="440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18543647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09685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791030" cy="654607"/>
            <a:chOff x="1024127" y="1442589"/>
            <a:chExt cx="2791030"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156059" y="2067013"/>
              <a:ext cx="256032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43" name="Group 42"/>
          <p:cNvGrpSpPr/>
          <p:nvPr/>
        </p:nvGrpSpPr>
        <p:grpSpPr>
          <a:xfrm>
            <a:off x="4617134" y="42893"/>
            <a:ext cx="6255239" cy="1599885"/>
            <a:chOff x="4617134" y="42893"/>
            <a:chExt cx="6255239" cy="1599885"/>
          </a:xfrm>
        </p:grpSpPr>
        <p:grpSp>
          <p:nvGrpSpPr>
            <p:cNvPr id="44" name="Group 43"/>
            <p:cNvGrpSpPr/>
            <p:nvPr/>
          </p:nvGrpSpPr>
          <p:grpSpPr>
            <a:xfrm>
              <a:off x="4617134" y="42893"/>
              <a:ext cx="6255239" cy="1013727"/>
              <a:chOff x="4539228" y="103852"/>
              <a:chExt cx="6149694" cy="1013727"/>
            </a:xfrm>
          </p:grpSpPr>
          <p:grpSp>
            <p:nvGrpSpPr>
              <p:cNvPr id="47" name="Group 46"/>
              <p:cNvGrpSpPr/>
              <p:nvPr/>
            </p:nvGrpSpPr>
            <p:grpSpPr>
              <a:xfrm>
                <a:off x="4539228" y="103852"/>
                <a:ext cx="6149694" cy="1013727"/>
                <a:chOff x="4539228" y="103852"/>
                <a:chExt cx="6149694" cy="1013727"/>
              </a:xfrm>
            </p:grpSpPr>
            <p:sp>
              <p:nvSpPr>
                <p:cNvPr id="49" name="TextBox 48"/>
                <p:cNvSpPr txBox="1"/>
                <p:nvPr/>
              </p:nvSpPr>
              <p:spPr>
                <a:xfrm>
                  <a:off x="4539228" y="10385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50" name="TextBox 49"/>
                <p:cNvSpPr txBox="1"/>
                <p:nvPr/>
              </p:nvSpPr>
              <p:spPr>
                <a:xfrm>
                  <a:off x="6486305" y="594359"/>
                  <a:ext cx="2261748"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TIẾNG VIỆT</a:t>
                  </a:r>
                </a:p>
              </p:txBody>
            </p:sp>
          </p:grpSp>
          <p:cxnSp>
            <p:nvCxnSpPr>
              <p:cNvPr id="48" name="Straight Connector 47"/>
              <p:cNvCxnSpPr/>
              <p:nvPr/>
            </p:nvCxnSpPr>
            <p:spPr>
              <a:xfrm>
                <a:off x="6676405"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4785519" y="1066800"/>
              <a:ext cx="60197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2: HAI BÀ TRƯNG</a:t>
              </a:r>
            </a:p>
          </p:txBody>
        </p:sp>
      </p:grpSp>
      <p:sp>
        <p:nvSpPr>
          <p:cNvPr id="23" name="Rectangle 22"/>
          <p:cNvSpPr/>
          <p:nvPr/>
        </p:nvSpPr>
        <p:spPr>
          <a:xfrm>
            <a:off x="670720" y="2809457"/>
            <a:ext cx="5333999" cy="1261884"/>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Th</a:t>
            </a:r>
            <a:r>
              <a:rPr lang="en-US" sz="3800" b="1" dirty="0" err="1">
                <a:solidFill>
                  <a:srgbClr val="FF0000"/>
                </a:solidFill>
                <a:latin typeface="Times New Roman" pitchFamily="18" charset="0"/>
                <a:cs typeface="Times New Roman" pitchFamily="18" charset="0"/>
              </a:rPr>
              <a:t>uở</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xưa</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a:t>
            </a:r>
            <a:r>
              <a:rPr lang="en-US" sz="3800" b="1" dirty="0" err="1">
                <a:solidFill>
                  <a:srgbClr val="FF0000"/>
                </a:solidFill>
                <a:latin typeface="Times New Roman" pitchFamily="18" charset="0"/>
                <a:cs typeface="Times New Roman" pitchFamily="18" charset="0"/>
              </a:rPr>
              <a:t>uy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a:t>
            </a:r>
            <a:r>
              <a:rPr lang="en-US" sz="3800" b="1" dirty="0" err="1">
                <a:solidFill>
                  <a:srgbClr val="FF0000"/>
                </a:solidFill>
                <a:latin typeface="Times New Roman" pitchFamily="18" charset="0"/>
                <a:cs typeface="Times New Roman" pitchFamily="18" charset="0"/>
              </a:rPr>
              <a:t>ẩy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quân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ẩn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a:t>
            </a:r>
            <a:r>
              <a:rPr lang="en-US" sz="3800" b="1" dirty="0" err="1">
                <a:solidFill>
                  <a:srgbClr val="FF0000"/>
                </a:solidFill>
                <a:latin typeface="Times New Roman" pitchFamily="18" charset="0"/>
                <a:cs typeface="Times New Roman" pitchFamily="18" charset="0"/>
              </a:rPr>
              <a:t>iện</a:t>
            </a:r>
            <a:r>
              <a:rPr lang="en-US" sz="3800" b="1" dirty="0">
                <a:solidFill>
                  <a:srgbClr val="0000CC"/>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s</a:t>
            </a:r>
            <a:r>
              <a:rPr lang="en-US" sz="3800" b="1" dirty="0" err="1">
                <a:solidFill>
                  <a:srgbClr val="0000CC"/>
                </a:solidFill>
                <a:latin typeface="Times New Roman" pitchFamily="18" charset="0"/>
                <a:cs typeface="Times New Roman" pitchFamily="18" charset="0"/>
              </a:rPr>
              <a:t>ụp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đổ</a:t>
            </a:r>
            <a:endParaRPr lang="en-US" sz="3800" b="1" dirty="0">
              <a:solidFill>
                <a:srgbClr val="0000CC"/>
              </a:solidFill>
              <a:latin typeface="Times New Roman" pitchFamily="18" charset="0"/>
              <a:cs typeface="Times New Roman" pitchFamily="18" charset="0"/>
            </a:endParaRPr>
          </a:p>
        </p:txBody>
      </p:sp>
      <p:sp>
        <p:nvSpPr>
          <p:cNvPr id="25" name="Rectangle 24"/>
          <p:cNvSpPr/>
          <p:nvPr/>
        </p:nvSpPr>
        <p:spPr>
          <a:xfrm>
            <a:off x="518319" y="4279899"/>
            <a:ext cx="5486400" cy="4302716"/>
          </a:xfrm>
          <a:prstGeom prst="rect">
            <a:avLst/>
          </a:prstGeom>
        </p:spPr>
        <p:txBody>
          <a:bodyPr wrap="square">
            <a:spAutoFit/>
          </a:bodyPr>
          <a:lstStyle/>
          <a:p>
            <a:pPr algn="just">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Chúng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dân</a:t>
            </a:r>
            <a:r>
              <a:rPr lang="en-US" sz="3800" b="1" dirty="0">
                <a:solidFill>
                  <a:srgbClr val="0000CC"/>
                </a:solidFill>
                <a:latin typeface="Times New Roman" pitchFamily="18" charset="0"/>
                <a:cs typeface="Times New Roman" pitchFamily="18" charset="0"/>
              </a:rPr>
              <a:t> ta </a:t>
            </a:r>
            <a:r>
              <a:rPr lang="en-US" sz="3800" b="1" dirty="0" err="1">
                <a:solidFill>
                  <a:srgbClr val="0000CC"/>
                </a:solidFill>
                <a:latin typeface="Times New Roman" pitchFamily="18" charset="0"/>
                <a:cs typeface="Times New Roman" pitchFamily="18" charset="0"/>
              </a:rPr>
              <a:t>lên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rừng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săn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thú</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lạ</a:t>
            </a:r>
            <a:r>
              <a:rPr lang="en-US" sz="3800" b="1" dirty="0">
                <a:solidFill>
                  <a:srgbClr val="0000CC"/>
                </a:solidFill>
                <a:latin typeface="Times New Roman" pitchFamily="18" charset="0"/>
                <a:cs typeface="Times New Roman" pitchFamily="18" charset="0"/>
              </a:rPr>
              <a:t>, </a:t>
            </a:r>
            <a:r>
              <a:rPr lang="en-US" sz="3800" b="1" dirty="0">
                <a:solidFill>
                  <a:srgbClr val="FF0000"/>
                </a:solidFill>
                <a:latin typeface="Times New Roman" pitchFamily="18" charset="0"/>
                <a:cs typeface="Times New Roman" pitchFamily="18" charset="0"/>
              </a:rPr>
              <a: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xuống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biển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mò</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trai</a:t>
            </a:r>
            <a:r>
              <a:rPr lang="en-US" sz="3800" b="1" dirty="0">
                <a:solidFill>
                  <a:srgbClr val="0000CC"/>
                </a:solidFill>
                <a:latin typeface="Times New Roman" pitchFamily="18" charset="0"/>
                <a:cs typeface="Times New Roman" pitchFamily="18" charset="0"/>
              </a:rPr>
              <a:t>, </a:t>
            </a:r>
            <a:r>
              <a:rPr lang="en-US" sz="3800" b="1" dirty="0">
                <a:solidFill>
                  <a:srgbClr val="FF0000"/>
                </a:solidFill>
                <a:latin typeface="Times New Roman" pitchFamily="18" charset="0"/>
                <a:cs typeface="Times New Roman" pitchFamily="18" charset="0"/>
              </a:rPr>
              <a: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khiến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bao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người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thiệt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mạng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vì</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hổ</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báo</a:t>
            </a:r>
            <a:r>
              <a:rPr lang="en-US" sz="3800" b="1" dirty="0">
                <a:solidFill>
                  <a:srgbClr val="0000CC"/>
                </a:solidFill>
                <a:latin typeface="Times New Roman" pitchFamily="18" charset="0"/>
                <a:cs typeface="Times New Roman" pitchFamily="18" charset="0"/>
              </a:rPr>
              <a:t>, </a:t>
            </a:r>
            <a:r>
              <a:rPr lang="en-US" sz="3800" b="1" dirty="0">
                <a:solidFill>
                  <a:srgbClr val="FF0000"/>
                </a:solidFill>
                <a:latin typeface="Times New Roman" pitchFamily="18" charset="0"/>
                <a:cs typeface="Times New Roman" pitchFamily="18" charset="0"/>
              </a:rPr>
              <a: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cá</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sấu</a:t>
            </a:r>
            <a:r>
              <a:rPr lang="en-US" sz="3800" b="1" dirty="0">
                <a:solidFill>
                  <a:srgbClr val="0000CC"/>
                </a:solidFill>
                <a:latin typeface="Times New Roman" pitchFamily="18" charset="0"/>
                <a:cs typeface="Times New Roman" pitchFamily="18" charset="0"/>
              </a:rPr>
              <a:t>, </a:t>
            </a:r>
            <a:r>
              <a:rPr lang="en-US" sz="3800" b="1" dirty="0">
                <a:solidFill>
                  <a:srgbClr val="FF0000"/>
                </a:solidFill>
                <a:latin typeface="Times New Roman" pitchFamily="18" charset="0"/>
                <a:cs typeface="Times New Roman" pitchFamily="18" charset="0"/>
              </a:rPr>
              <a: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thuồng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luồng</a:t>
            </a:r>
            <a:r>
              <a:rPr lang="en-US" sz="3800" b="1" dirty="0">
                <a:solidFill>
                  <a:srgbClr val="0000CC"/>
                </a:solidFill>
                <a:latin typeface="Times New Roman" pitchFamily="18" charset="0"/>
                <a:cs typeface="Times New Roman" pitchFamily="18" charset="0"/>
              </a:rPr>
              <a:t>, ... </a:t>
            </a:r>
            <a:r>
              <a:rPr lang="en-US" sz="3800" b="1" dirty="0">
                <a:solidFill>
                  <a:srgbClr val="FF0000"/>
                </a:solidFill>
                <a:latin typeface="Times New Roman" pitchFamily="18" charset="0"/>
                <a:cs typeface="Times New Roman" pitchFamily="18" charset="0"/>
              </a:rPr>
              <a:t>//</a:t>
            </a:r>
            <a:endParaRPr lang="vi-VN" sz="3800" b="1" dirty="0">
              <a:solidFill>
                <a:srgbClr val="FF0000"/>
              </a:solidFill>
              <a:latin typeface="Times New Roman" pitchFamily="18" charset="0"/>
              <a:cs typeface="Times New Roman" pitchFamily="18" charset="0"/>
            </a:endParaRPr>
          </a:p>
        </p:txBody>
      </p:sp>
      <p:cxnSp>
        <p:nvCxnSpPr>
          <p:cNvPr id="39" name="Straight Connector 38"/>
          <p:cNvCxnSpPr/>
          <p:nvPr/>
        </p:nvCxnSpPr>
        <p:spPr>
          <a:xfrm>
            <a:off x="6157119" y="2545599"/>
            <a:ext cx="0" cy="5694403"/>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0" name="Group 19"/>
          <p:cNvGrpSpPr/>
          <p:nvPr/>
        </p:nvGrpSpPr>
        <p:grpSpPr>
          <a:xfrm>
            <a:off x="6597786" y="3047999"/>
            <a:ext cx="8773438" cy="4980529"/>
            <a:chOff x="6418600" y="3733799"/>
            <a:chExt cx="8773438" cy="4980529"/>
          </a:xfrm>
        </p:grpSpPr>
        <p:pic>
          <p:nvPicPr>
            <p:cNvPr id="21" name="Picture 16" descr="Frame Border Transparent PNG Gold Image​ | Gallery Yopriceville -  High-Quality Images and Transparent… | Clip art frames borders, Frame  border design, Frame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315054" y="1837345"/>
              <a:ext cx="4980529" cy="877343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7185818" y="4515904"/>
              <a:ext cx="7238999" cy="3416320"/>
            </a:xfrm>
            <a:prstGeom prst="rect">
              <a:avLst/>
            </a:prstGeom>
          </p:spPr>
          <p:txBody>
            <a:bodyPr wrap="square">
              <a:spAutoFit/>
            </a:bodyPr>
            <a:lstStyle/>
            <a:p>
              <a:pPr algn="just"/>
              <a:r>
                <a:rPr lang="nl-NL" sz="3600" b="1" i="1" dirty="0">
                  <a:solidFill>
                    <a:srgbClr val="FF0000"/>
                  </a:solidFill>
                  <a:latin typeface="Times New Roman" pitchFamily="18" charset="0"/>
                  <a:cs typeface="Times New Roman" pitchFamily="18" charset="0"/>
                </a:rPr>
                <a:t>Truyện ca ngợi tinh thần bất khuất chống giặc ngoại xâm của Hai Bà Trưng và nhân dân ta. Qua chú thích về nhà Hán, hiểu giặc ngoại xâm ở bài đọc này là một triều đại ở Trung Quốc.</a:t>
              </a:r>
              <a:endParaRPr lang="en-US" sz="3600" b="1" i="1" dirty="0">
                <a:solidFill>
                  <a:srgbClr val="FF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547191238"/>
      </p:ext>
    </p:extLst>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4617134" y="42893"/>
            <a:ext cx="6255239" cy="1599885"/>
            <a:chOff x="4617134" y="42893"/>
            <a:chExt cx="6255239" cy="1599885"/>
          </a:xfrm>
        </p:grpSpPr>
        <p:grpSp>
          <p:nvGrpSpPr>
            <p:cNvPr id="44" name="Group 43"/>
            <p:cNvGrpSpPr/>
            <p:nvPr/>
          </p:nvGrpSpPr>
          <p:grpSpPr>
            <a:xfrm>
              <a:off x="4617134" y="42893"/>
              <a:ext cx="6255239" cy="1013727"/>
              <a:chOff x="4539228" y="103852"/>
              <a:chExt cx="6149694" cy="1013727"/>
            </a:xfrm>
          </p:grpSpPr>
          <p:grpSp>
            <p:nvGrpSpPr>
              <p:cNvPr id="47" name="Group 46"/>
              <p:cNvGrpSpPr/>
              <p:nvPr/>
            </p:nvGrpSpPr>
            <p:grpSpPr>
              <a:xfrm>
                <a:off x="4539228" y="103852"/>
                <a:ext cx="6149694" cy="1013727"/>
                <a:chOff x="4539228" y="103852"/>
                <a:chExt cx="6149694" cy="1013727"/>
              </a:xfrm>
            </p:grpSpPr>
            <p:sp>
              <p:nvSpPr>
                <p:cNvPr id="49" name="TextBox 48"/>
                <p:cNvSpPr txBox="1"/>
                <p:nvPr/>
              </p:nvSpPr>
              <p:spPr>
                <a:xfrm>
                  <a:off x="4539228" y="10385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50" name="TextBox 49"/>
                <p:cNvSpPr txBox="1"/>
                <p:nvPr/>
              </p:nvSpPr>
              <p:spPr>
                <a:xfrm>
                  <a:off x="6486305" y="594359"/>
                  <a:ext cx="2261748"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TIẾNG VIỆT</a:t>
                  </a:r>
                </a:p>
              </p:txBody>
            </p:sp>
          </p:grpSp>
          <p:cxnSp>
            <p:nvCxnSpPr>
              <p:cNvPr id="48" name="Straight Connector 47"/>
              <p:cNvCxnSpPr/>
              <p:nvPr/>
            </p:nvCxnSpPr>
            <p:spPr>
              <a:xfrm>
                <a:off x="6676405"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4785519" y="1066800"/>
              <a:ext cx="60197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2: HAI BÀ TRƯNG</a:t>
              </a:r>
            </a:p>
          </p:txBody>
        </p:sp>
      </p:grpSp>
      <p:grpSp>
        <p:nvGrpSpPr>
          <p:cNvPr id="25" name="Group 24"/>
          <p:cNvGrpSpPr/>
          <p:nvPr/>
        </p:nvGrpSpPr>
        <p:grpSpPr>
          <a:xfrm>
            <a:off x="1356520" y="1600200"/>
            <a:ext cx="3429000" cy="677108"/>
            <a:chOff x="1508919" y="1888664"/>
            <a:chExt cx="3120775" cy="1134632"/>
          </a:xfrm>
        </p:grpSpPr>
        <p:sp>
          <p:nvSpPr>
            <p:cNvPr id="34" name="Rectangle 33"/>
            <p:cNvSpPr/>
            <p:nvPr/>
          </p:nvSpPr>
          <p:spPr>
            <a:xfrm>
              <a:off x="1508919" y="1888664"/>
              <a:ext cx="3120775" cy="1134632"/>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4. Luyện tập.</a:t>
              </a:r>
            </a:p>
          </p:txBody>
        </p:sp>
        <p:cxnSp>
          <p:nvCxnSpPr>
            <p:cNvPr id="35" name="Straight Connector 34"/>
            <p:cNvCxnSpPr/>
            <p:nvPr/>
          </p:nvCxnSpPr>
          <p:spPr>
            <a:xfrm>
              <a:off x="1646078" y="3017498"/>
              <a:ext cx="242881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6" name="TextBox 35"/>
          <p:cNvSpPr txBox="1"/>
          <p:nvPr/>
        </p:nvSpPr>
        <p:spPr>
          <a:xfrm>
            <a:off x="1356520" y="2639645"/>
            <a:ext cx="1394460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1) </a:t>
            </a:r>
            <a:r>
              <a:rPr lang="en-US" sz="3600" b="1" dirty="0" err="1">
                <a:solidFill>
                  <a:srgbClr val="FF0000"/>
                </a:solidFill>
                <a:latin typeface="Times New Roman" pitchFamily="18" charset="0"/>
                <a:cs typeface="Times New Roman" pitchFamily="18" charset="0"/>
              </a:rPr>
              <a:t>Tìm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địa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a:t>
            </a:r>
          </a:p>
        </p:txBody>
      </p:sp>
      <p:sp>
        <p:nvSpPr>
          <p:cNvPr id="37" name="TextBox 36"/>
          <p:cNvSpPr txBox="1"/>
          <p:nvPr/>
        </p:nvSpPr>
        <p:spPr>
          <a:xfrm>
            <a:off x="1322390" y="3712308"/>
            <a:ext cx="13944600" cy="1754326"/>
          </a:xfrm>
          <a:prstGeom prst="rect">
            <a:avLst/>
          </a:prstGeom>
          <a:noFill/>
        </p:spPr>
        <p:txBody>
          <a:bodyPr wrap="square" rtlCol="0">
            <a:spAutoFit/>
          </a:bodyPr>
          <a:lstStyle/>
          <a:p>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người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Việt</a:t>
            </a:r>
            <a:r>
              <a:rPr lang="en-US" sz="3600" b="1" dirty="0">
                <a:solidFill>
                  <a:srgbClr val="0000CC"/>
                </a:solidFill>
                <a:latin typeface="Times New Roman" pitchFamily="18" charset="0"/>
                <a:cs typeface="Times New Roman" pitchFamily="18" charset="0"/>
              </a:rPr>
              <a:t> Nam: Hai </a:t>
            </a:r>
            <a:r>
              <a:rPr lang="en-US" sz="3600" b="1" dirty="0" err="1">
                <a:solidFill>
                  <a:srgbClr val="0000CC"/>
                </a:solidFill>
                <a:latin typeface="Times New Roman" pitchFamily="18" charset="0"/>
                <a:cs typeface="Times New Roman" pitchFamily="18" charset="0"/>
              </a:rPr>
              <a:t>Bà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Trắc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Nhị</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Sách</a:t>
            </a:r>
            <a:r>
              <a:rPr lang="en-US" sz="3600" b="1" dirty="0">
                <a:solidFill>
                  <a:srgbClr val="0000CC"/>
                </a:solidFill>
                <a:latin typeface="Times New Roman" pitchFamily="18" charset="0"/>
                <a:cs typeface="Times New Roman" pitchFamily="18" charset="0"/>
              </a:rPr>
              <a:t> </a:t>
            </a:r>
          </a:p>
          <a:p>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người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nước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ngoài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Định</a:t>
            </a:r>
            <a:endParaRPr lang="en-US" sz="3600" b="1" dirty="0">
              <a:solidFill>
                <a:srgbClr val="0000CC"/>
              </a:solidFill>
              <a:latin typeface="Times New Roman" pitchFamily="18" charset="0"/>
              <a:cs typeface="Times New Roman" pitchFamily="18" charset="0"/>
            </a:endParaRPr>
          </a:p>
        </p:txBody>
      </p:sp>
      <p:sp>
        <p:nvSpPr>
          <p:cNvPr id="16" name="TextBox 15"/>
          <p:cNvSpPr txBox="1"/>
          <p:nvPr/>
        </p:nvSpPr>
        <p:spPr>
          <a:xfrm>
            <a:off x="1356520" y="5257800"/>
            <a:ext cx="13944600" cy="1200329"/>
          </a:xfrm>
          <a:prstGeom prst="rect">
            <a:avLst/>
          </a:prstGeom>
          <a:noFill/>
        </p:spPr>
        <p:txBody>
          <a:bodyPr wrap="square" rtlCol="0">
            <a:spAutoFit/>
          </a:bodyPr>
          <a:lstStyle/>
          <a:p>
            <a:endParaRPr lang="en-US" sz="3600" b="1" dirty="0">
              <a:solidFill>
                <a:srgbClr val="0000CC"/>
              </a:solidFill>
              <a:latin typeface="Times New Roman" pitchFamily="18" charset="0"/>
              <a:cs typeface="Times New Roman" pitchFamily="18" charset="0"/>
            </a:endParaRPr>
          </a:p>
          <a:p>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địa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lí</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Mê</a:t>
            </a:r>
            <a:r>
              <a:rPr lang="en-US" sz="3600" b="1" dirty="0">
                <a:solidFill>
                  <a:srgbClr val="0000CC"/>
                </a:solidFill>
                <a:latin typeface="Times New Roman" pitchFamily="18" charset="0"/>
                <a:cs typeface="Times New Roman" pitchFamily="18" charset="0"/>
              </a:rPr>
              <a:t> Linh, </a:t>
            </a:r>
            <a:r>
              <a:rPr lang="en-US" sz="3600" b="1" dirty="0" err="1">
                <a:solidFill>
                  <a:srgbClr val="0000CC"/>
                </a:solidFill>
                <a:latin typeface="Times New Roman" pitchFamily="18" charset="0"/>
                <a:cs typeface="Times New Roman" pitchFamily="18" charset="0"/>
              </a:rPr>
              <a:t>Luy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Lâu</a:t>
            </a:r>
            <a:r>
              <a:rPr lang="en-US" sz="360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38133949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grpId="1" nodeType="clickEffect">
                                  <p:stCondLst>
                                    <p:cond delay="0"/>
                                  </p:stCondLst>
                                  <p:childTnLst>
                                    <p:animClr clrSpc="hsl" dir="cw">
                                      <p:cBhvr override="childStyle">
                                        <p:cTn id="11" dur="500" fill="hold"/>
                                        <p:tgtEl>
                                          <p:spTgt spid="37"/>
                                        </p:tgtEl>
                                        <p:attrNameLst>
                                          <p:attrName>style.color</p:attrName>
                                        </p:attrNameLst>
                                      </p:cBhvr>
                                      <p:by>
                                        <p:hsl h="7200000" s="0" l="0"/>
                                      </p:by>
                                    </p:animClr>
                                    <p:animClr clrSpc="hsl" dir="cw">
                                      <p:cBhvr>
                                        <p:cTn id="12" dur="500" fill="hold"/>
                                        <p:tgtEl>
                                          <p:spTgt spid="37"/>
                                        </p:tgtEl>
                                        <p:attrNameLst>
                                          <p:attrName>fillcolor</p:attrName>
                                        </p:attrNameLst>
                                      </p:cBhvr>
                                      <p:by>
                                        <p:hsl h="7200000" s="0" l="0"/>
                                      </p:by>
                                    </p:animClr>
                                    <p:animClr clrSpc="hsl" dir="cw">
                                      <p:cBhvr>
                                        <p:cTn id="13" dur="500" fill="hold"/>
                                        <p:tgtEl>
                                          <p:spTgt spid="37"/>
                                        </p:tgtEl>
                                        <p:attrNameLst>
                                          <p:attrName>stroke.color</p:attrName>
                                        </p:attrNameLst>
                                      </p:cBhvr>
                                      <p:by>
                                        <p:hsl h="7200000" s="0" l="0"/>
                                      </p:by>
                                    </p:animClr>
                                    <p:set>
                                      <p:cBhvr>
                                        <p:cTn id="14" dur="500" fill="hold"/>
                                        <p:tgtEl>
                                          <p:spTgt spid="37"/>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1" presetClass="emph" presetSubtype="0" fill="hold" grpId="0" nodeType="clickEffect">
                                  <p:stCondLst>
                                    <p:cond delay="0"/>
                                  </p:stCondLst>
                                  <p:childTnLst>
                                    <p:animClr clrSpc="hsl" dir="cw">
                                      <p:cBhvr override="childStyle">
                                        <p:cTn id="18" dur="500" fill="hold"/>
                                        <p:tgtEl>
                                          <p:spTgt spid="16"/>
                                        </p:tgtEl>
                                        <p:attrNameLst>
                                          <p:attrName>style.color</p:attrName>
                                        </p:attrNameLst>
                                      </p:cBhvr>
                                      <p:by>
                                        <p:hsl h="7200000" s="0" l="0"/>
                                      </p:by>
                                    </p:animClr>
                                    <p:animClr clrSpc="hsl" dir="cw">
                                      <p:cBhvr>
                                        <p:cTn id="19" dur="500" fill="hold"/>
                                        <p:tgtEl>
                                          <p:spTgt spid="16"/>
                                        </p:tgtEl>
                                        <p:attrNameLst>
                                          <p:attrName>fillcolor</p:attrName>
                                        </p:attrNameLst>
                                      </p:cBhvr>
                                      <p:by>
                                        <p:hsl h="7200000" s="0" l="0"/>
                                      </p:by>
                                    </p:animClr>
                                    <p:animClr clrSpc="hsl" dir="cw">
                                      <p:cBhvr>
                                        <p:cTn id="20" dur="500" fill="hold"/>
                                        <p:tgtEl>
                                          <p:spTgt spid="16"/>
                                        </p:tgtEl>
                                        <p:attrNameLst>
                                          <p:attrName>stroke.color</p:attrName>
                                        </p:attrNameLst>
                                      </p:cBhvr>
                                      <p:by>
                                        <p:hsl h="7200000" s="0" l="0"/>
                                      </p:by>
                                    </p:animClr>
                                    <p:set>
                                      <p:cBhvr>
                                        <p:cTn id="21"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4617134" y="42893"/>
            <a:ext cx="6255239" cy="1599885"/>
            <a:chOff x="4617134" y="42893"/>
            <a:chExt cx="6255239" cy="1599885"/>
          </a:xfrm>
        </p:grpSpPr>
        <p:grpSp>
          <p:nvGrpSpPr>
            <p:cNvPr id="44" name="Group 43"/>
            <p:cNvGrpSpPr/>
            <p:nvPr/>
          </p:nvGrpSpPr>
          <p:grpSpPr>
            <a:xfrm>
              <a:off x="4617134" y="42893"/>
              <a:ext cx="6255239" cy="1013727"/>
              <a:chOff x="4539228" y="103852"/>
              <a:chExt cx="6149694" cy="1013727"/>
            </a:xfrm>
          </p:grpSpPr>
          <p:grpSp>
            <p:nvGrpSpPr>
              <p:cNvPr id="47" name="Group 46"/>
              <p:cNvGrpSpPr/>
              <p:nvPr/>
            </p:nvGrpSpPr>
            <p:grpSpPr>
              <a:xfrm>
                <a:off x="4539228" y="103852"/>
                <a:ext cx="6149694" cy="1013727"/>
                <a:chOff x="4539228" y="103852"/>
                <a:chExt cx="6149694" cy="1013727"/>
              </a:xfrm>
            </p:grpSpPr>
            <p:sp>
              <p:nvSpPr>
                <p:cNvPr id="49" name="TextBox 48"/>
                <p:cNvSpPr txBox="1"/>
                <p:nvPr/>
              </p:nvSpPr>
              <p:spPr>
                <a:xfrm>
                  <a:off x="4539228" y="10385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50" name="TextBox 49"/>
                <p:cNvSpPr txBox="1"/>
                <p:nvPr/>
              </p:nvSpPr>
              <p:spPr>
                <a:xfrm>
                  <a:off x="6486305" y="594359"/>
                  <a:ext cx="2261748"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TIẾNG VIỆT</a:t>
                  </a:r>
                </a:p>
              </p:txBody>
            </p:sp>
          </p:grpSp>
          <p:cxnSp>
            <p:nvCxnSpPr>
              <p:cNvPr id="48" name="Straight Connector 47"/>
              <p:cNvCxnSpPr/>
              <p:nvPr/>
            </p:nvCxnSpPr>
            <p:spPr>
              <a:xfrm>
                <a:off x="6676405"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4785519" y="1066800"/>
              <a:ext cx="60197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2: LỄ CHÀO CỜ ĐẶC BIỆT</a:t>
              </a:r>
            </a:p>
          </p:txBody>
        </p:sp>
      </p:grpSp>
      <p:grpSp>
        <p:nvGrpSpPr>
          <p:cNvPr id="25" name="Group 24"/>
          <p:cNvGrpSpPr/>
          <p:nvPr/>
        </p:nvGrpSpPr>
        <p:grpSpPr>
          <a:xfrm>
            <a:off x="1356520" y="1600200"/>
            <a:ext cx="3429000" cy="677108"/>
            <a:chOff x="1508919" y="1888664"/>
            <a:chExt cx="3120775" cy="1134632"/>
          </a:xfrm>
        </p:grpSpPr>
        <p:sp>
          <p:nvSpPr>
            <p:cNvPr id="34" name="Rectangle 33"/>
            <p:cNvSpPr/>
            <p:nvPr/>
          </p:nvSpPr>
          <p:spPr>
            <a:xfrm>
              <a:off x="1508919" y="1888664"/>
              <a:ext cx="3120775" cy="1134632"/>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4. Luyện tập.</a:t>
              </a:r>
            </a:p>
          </p:txBody>
        </p:sp>
        <p:cxnSp>
          <p:nvCxnSpPr>
            <p:cNvPr id="35" name="Straight Connector 34"/>
            <p:cNvCxnSpPr/>
            <p:nvPr/>
          </p:nvCxnSpPr>
          <p:spPr>
            <a:xfrm>
              <a:off x="1646078" y="3017498"/>
              <a:ext cx="242881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6" name="TextBox 35"/>
          <p:cNvSpPr txBox="1"/>
          <p:nvPr/>
        </p:nvSpPr>
        <p:spPr>
          <a:xfrm>
            <a:off x="1356519" y="2316480"/>
            <a:ext cx="1394460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2)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địa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như</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a:t>
            </a:r>
          </a:p>
        </p:txBody>
      </p:sp>
      <p:sp>
        <p:nvSpPr>
          <p:cNvPr id="20" name="TextBox 19"/>
          <p:cNvSpPr txBox="1"/>
          <p:nvPr/>
        </p:nvSpPr>
        <p:spPr>
          <a:xfrm>
            <a:off x="1322389" y="2999153"/>
            <a:ext cx="13944600" cy="1200329"/>
          </a:xfrm>
          <a:prstGeom prst="rect">
            <a:avLst/>
          </a:prstGeom>
          <a:noFill/>
        </p:spPr>
        <p:txBody>
          <a:bodyPr wrap="square" rtlCol="0">
            <a:spAutoFit/>
          </a:bodyPr>
          <a:lstStyle/>
          <a:p>
            <a:pPr indent="625475" algn="just">
              <a:spcBef>
                <a:spcPts val="1200"/>
              </a:spcBef>
              <a:spcAft>
                <a:spcPts val="1200"/>
              </a:spcAft>
            </a:pPr>
            <a:r>
              <a:rPr lang="en-US" sz="3600" b="1" dirty="0" err="1">
                <a:solidFill>
                  <a:srgbClr val="0000CC"/>
                </a:solidFill>
                <a:latin typeface="Times New Roman" pitchFamily="18" charset="0"/>
                <a:cs typeface="Times New Roman" pitchFamily="18" charset="0"/>
              </a:rPr>
              <a:t>Các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người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địa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lí</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viết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hoa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chữ</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cái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mỗi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tiếng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trong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riêng</a:t>
            </a:r>
            <a:r>
              <a:rPr lang="en-US" sz="3600" b="1" dirty="0">
                <a:solidFill>
                  <a:srgbClr val="0000CC"/>
                </a:solidFill>
                <a:latin typeface="Times New Roman" pitchFamily="18" charset="0"/>
                <a:cs typeface="Times New Roman" pitchFamily="18" charset="0"/>
              </a:rPr>
              <a:t>.</a:t>
            </a:r>
          </a:p>
        </p:txBody>
      </p:sp>
      <p:sp>
        <p:nvSpPr>
          <p:cNvPr id="21" name="TextBox 20"/>
          <p:cNvSpPr txBox="1"/>
          <p:nvPr/>
        </p:nvSpPr>
        <p:spPr>
          <a:xfrm>
            <a:off x="7292657" y="3984039"/>
            <a:ext cx="487521" cy="646331"/>
          </a:xfrm>
          <a:prstGeom prst="rect">
            <a:avLst/>
          </a:prstGeom>
          <a:noFill/>
        </p:spPr>
        <p:txBody>
          <a:bodyPr wrap="square" rtlCol="0">
            <a:spAutoFit/>
          </a:bodyPr>
          <a:lstStyle/>
          <a:p>
            <a:pPr algn="just">
              <a:spcBef>
                <a:spcPts val="1200"/>
              </a:spcBef>
              <a:spcAft>
                <a:spcPts val="1200"/>
              </a:spcAft>
            </a:pPr>
            <a:r>
              <a:rPr lang="en-US" sz="3600" b="1">
                <a:solidFill>
                  <a:srgbClr val="FF0000"/>
                </a:solidFill>
                <a:latin typeface="Times New Roman" pitchFamily="18" charset="0"/>
                <a:cs typeface="Times New Roman" pitchFamily="18" charset="0"/>
              </a:rPr>
              <a:t>:</a:t>
            </a:r>
          </a:p>
        </p:txBody>
      </p:sp>
      <p:sp>
        <p:nvSpPr>
          <p:cNvPr id="23" name="TextBox 22"/>
          <p:cNvSpPr txBox="1"/>
          <p:nvPr/>
        </p:nvSpPr>
        <p:spPr>
          <a:xfrm>
            <a:off x="15148798" y="4831080"/>
            <a:ext cx="487521" cy="646331"/>
          </a:xfrm>
          <a:prstGeom prst="rect">
            <a:avLst/>
          </a:prstGeom>
          <a:noFill/>
        </p:spPr>
        <p:txBody>
          <a:bodyPr wrap="square" rtlCol="0">
            <a:spAutoFit/>
          </a:bodyPr>
          <a:lstStyle/>
          <a:p>
            <a:pPr algn="just">
              <a:spcBef>
                <a:spcPts val="1200"/>
              </a:spcBef>
              <a:spcAft>
                <a:spcPts val="1200"/>
              </a:spcAft>
            </a:pPr>
            <a:r>
              <a:rPr lang="en-US" sz="3600" b="1">
                <a:solidFill>
                  <a:srgbClr val="FF0000"/>
                </a:solidFill>
                <a:latin typeface="Times New Roman" pitchFamily="18" charset="0"/>
                <a:cs typeface="Times New Roman" pitchFamily="18" charset="0"/>
              </a:rPr>
              <a:t>:</a:t>
            </a:r>
          </a:p>
        </p:txBody>
      </p:sp>
      <p:sp>
        <p:nvSpPr>
          <p:cNvPr id="16" name="TextBox 15"/>
          <p:cNvSpPr txBox="1"/>
          <p:nvPr/>
        </p:nvSpPr>
        <p:spPr>
          <a:xfrm>
            <a:off x="1507226" y="4832984"/>
            <a:ext cx="13944600" cy="1754326"/>
          </a:xfrm>
          <a:prstGeom prst="rect">
            <a:avLst/>
          </a:prstGeom>
          <a:noFill/>
        </p:spPr>
        <p:txBody>
          <a:bodyPr wrap="square" rtlCol="0">
            <a:spAutoFit/>
          </a:bodyPr>
          <a:lstStyle/>
          <a:p>
            <a:pPr indent="625475" algn="just">
              <a:spcBef>
                <a:spcPts val="1200"/>
              </a:spcBef>
              <a:spcAft>
                <a:spcPts val="1200"/>
              </a:spcAft>
            </a:pPr>
            <a:r>
              <a:rPr lang="en-US" sz="3600" b="1" i="1" dirty="0" err="1">
                <a:solidFill>
                  <a:srgbClr val="0000CC"/>
                </a:solidFill>
                <a:latin typeface="Times New Roman" pitchFamily="18" charset="0"/>
                <a:cs typeface="Times New Roman" pitchFamily="18" charset="0"/>
              </a:rPr>
              <a:t>Khi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hoa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tên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người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tên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địa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lí</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Việt</a:t>
            </a:r>
            <a:r>
              <a:rPr lang="en-US" sz="3600" b="1" i="1" dirty="0">
                <a:solidFill>
                  <a:srgbClr val="0000CC"/>
                </a:solidFill>
                <a:latin typeface="Times New Roman" pitchFamily="18" charset="0"/>
                <a:cs typeface="Times New Roman" pitchFamily="18" charset="0"/>
              </a:rPr>
              <a:t> Nam (</a:t>
            </a:r>
            <a:r>
              <a:rPr lang="en-US" sz="3600" b="1" i="1" dirty="0" err="1">
                <a:solidFill>
                  <a:srgbClr val="0000CC"/>
                </a:solidFill>
                <a:latin typeface="Times New Roman" pitchFamily="18" charset="0"/>
                <a:cs typeface="Times New Roman" pitchFamily="18" charset="0"/>
              </a:rPr>
              <a:t>và</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một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số</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tên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người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tên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địa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lí</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nước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ngoài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cần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hoa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cái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đầu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mỗi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tiếng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trong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tên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riêng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Một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số</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tên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người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tên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địa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lí</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Việt</a:t>
            </a:r>
            <a:r>
              <a:rPr lang="en-US" sz="3600" b="1" i="1" dirty="0">
                <a:solidFill>
                  <a:srgbClr val="0000CC"/>
                </a:solidFill>
                <a:latin typeface="Times New Roman" pitchFamily="18" charset="0"/>
                <a:cs typeface="Times New Roman" pitchFamily="18" charset="0"/>
              </a:rPr>
              <a:t> Nam </a:t>
            </a: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hoa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theo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quy</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tắc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khác</a:t>
            </a:r>
            <a:r>
              <a:rPr lang="en-US" sz="3600" b="1" i="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28687984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3337719" y="4114800"/>
            <a:ext cx="9601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nghĩa Hai Bà Trưng - Lịch sử tái hiện dưới con mắt của SV thiết kế đồ hoạ FPT Polytechn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367919" cy="9144000"/>
          </a:xfrm>
          <a:prstGeom prst="rect">
            <a:avLst/>
          </a:prstGeom>
        </p:spPr>
      </p:pic>
    </p:spTree>
    <p:extLst>
      <p:ext uri="{BB962C8B-B14F-4D97-AF65-F5344CB8AC3E}">
        <p14:creationId xmlns:p14="http://schemas.microsoft.com/office/powerpoint/2010/main" val="1604496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7319" y="914400"/>
            <a:ext cx="6705600" cy="6034617"/>
          </a:xfrm>
        </p:spPr>
        <p:txBody>
          <a:bodyPr/>
          <a:lstStyle/>
          <a:p>
            <a:pPr marL="0" indent="0" algn="just">
              <a:lnSpc>
                <a:spcPct val="150000"/>
              </a:lnSpc>
              <a:buNone/>
            </a:pPr>
            <a:r>
              <a:rPr lang="en-US" sz="2800" b="1" dirty="0" err="1" smtClean="0">
                <a:solidFill>
                  <a:srgbClr val="FF0000"/>
                </a:solidFill>
                <a:latin typeface="Times New Roman" panose="02020603050405020304" pitchFamily="18" charset="0"/>
                <a:cs typeface="Times New Roman" panose="02020603050405020304" pitchFamily="18" charset="0"/>
              </a:rPr>
              <a:t>Trong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lịch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dân</a:t>
            </a:r>
            <a:r>
              <a:rPr lang="en-US" sz="2800" b="1" dirty="0" smtClean="0">
                <a:solidFill>
                  <a:srgbClr val="FF0000"/>
                </a:solidFill>
                <a:latin typeface="Times New Roman" panose="02020603050405020304" pitchFamily="18" charset="0"/>
                <a:cs typeface="Times New Roman" panose="02020603050405020304" pitchFamily="18" charset="0"/>
              </a:rPr>
              <a:t> ta </a:t>
            </a:r>
            <a:r>
              <a:rPr lang="en-US" sz="2800" b="1" dirty="0" err="1" smtClean="0">
                <a:solidFill>
                  <a:srgbClr val="FF0000"/>
                </a:solidFill>
                <a:latin typeface="Times New Roman" panose="02020603050405020304" pitchFamily="18" charset="0"/>
                <a:cs typeface="Times New Roman" panose="02020603050405020304" pitchFamily="18" charset="0"/>
              </a:rPr>
              <a:t>đã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trải</a:t>
            </a:r>
            <a:r>
              <a:rPr lang="en-US" sz="2800" b="1" dirty="0" smtClean="0">
                <a:solidFill>
                  <a:srgbClr val="FF0000"/>
                </a:solidFill>
                <a:latin typeface="Times New Roman" panose="02020603050405020304" pitchFamily="18" charset="0"/>
                <a:cs typeface="Times New Roman" panose="02020603050405020304" pitchFamily="18" charset="0"/>
              </a:rPr>
              <a:t> qua </a:t>
            </a:r>
            <a:r>
              <a:rPr lang="en-US" sz="2800" b="1" dirty="0" err="1" smtClean="0">
                <a:solidFill>
                  <a:srgbClr val="FF0000"/>
                </a:solidFill>
                <a:latin typeface="Times New Roman" panose="02020603050405020304" pitchFamily="18" charset="0"/>
                <a:cs typeface="Times New Roman" panose="02020603050405020304" pitchFamily="18" charset="0"/>
              </a:rPr>
              <a:t>suốt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những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năm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chịu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sự</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đô</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Đông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Mở</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đầu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những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trang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quật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khởi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kì</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Bắc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thuộc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năm</a:t>
            </a:r>
            <a:r>
              <a:rPr lang="en-US" sz="2800" b="1" dirty="0" smtClean="0">
                <a:solidFill>
                  <a:srgbClr val="FF0000"/>
                </a:solidFill>
                <a:latin typeface="Times New Roman" panose="02020603050405020304" pitchFamily="18" charset="0"/>
                <a:cs typeface="Times New Roman" panose="02020603050405020304" pitchFamily="18" charset="0"/>
              </a:rPr>
              <a:t> 40 </a:t>
            </a:r>
            <a:r>
              <a:rPr lang="en-US" sz="2800" b="1" dirty="0" err="1" smtClean="0">
                <a:solidFill>
                  <a:srgbClr val="FF0000"/>
                </a:solidFill>
                <a:latin typeface="Times New Roman" panose="02020603050405020304" pitchFamily="18" charset="0"/>
                <a:cs typeface="Times New Roman" panose="02020603050405020304" pitchFamily="18" charset="0"/>
              </a:rPr>
              <a:t>sau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Công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Nguyên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cuộc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khởi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nghĩa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dẹp</a:t>
            </a:r>
            <a:r>
              <a:rPr lang="en-US" sz="2800" b="1" dirty="0" smtClean="0">
                <a:solidFill>
                  <a:srgbClr val="FF0000"/>
                </a:solidFill>
                <a:latin typeface="Times New Roman" panose="02020603050405020304" pitchFamily="18" charset="0"/>
                <a:cs typeface="Times New Roman" panose="02020603050405020304" pitchFamily="18" charset="0"/>
              </a:rPr>
              <a:t> tan </a:t>
            </a:r>
            <a:r>
              <a:rPr lang="en-US" sz="2800" b="1" dirty="0" err="1" smtClean="0">
                <a:solidFill>
                  <a:srgbClr val="FF0000"/>
                </a:solidFill>
                <a:latin typeface="Times New Roman" panose="02020603050405020304" pitchFamily="18" charset="0"/>
                <a:cs typeface="Times New Roman" panose="02020603050405020304" pitchFamily="18" charset="0"/>
              </a:rPr>
              <a:t>quân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Hai </a:t>
            </a:r>
            <a:r>
              <a:rPr lang="en-US" sz="2800" b="1" dirty="0" err="1" smtClean="0">
                <a:solidFill>
                  <a:srgbClr val="FF0000"/>
                </a:solidFill>
                <a:latin typeface="Times New Roman" panose="02020603050405020304" pitchFamily="18" charset="0"/>
                <a:cs typeface="Times New Roman" panose="02020603050405020304" pitchFamily="18" charset="0"/>
              </a:rPr>
              <a:t>Bà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tượng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tiêu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biểu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người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phụ</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nữ</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khuất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tộc</a:t>
            </a:r>
            <a:r>
              <a:rPr lang="en-US" sz="2800" b="1" dirty="0" smtClean="0">
                <a:solidFill>
                  <a:srgbClr val="FF0000"/>
                </a:solidFill>
                <a:latin typeface="Times New Roman" panose="02020603050405020304" pitchFamily="18" charset="0"/>
                <a:cs typeface="Times New Roman" panose="02020603050405020304" pitchFamily="18" charset="0"/>
              </a:rPr>
              <a:t> ta. </a:t>
            </a: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hôm</a:t>
            </a:r>
            <a:r>
              <a:rPr lang="en-US" sz="2800" b="1" dirty="0" smtClean="0">
                <a:solidFill>
                  <a:srgbClr val="FF0000"/>
                </a:solidFill>
                <a:latin typeface="Times New Roman" panose="02020603050405020304" pitchFamily="18" charset="0"/>
                <a:cs typeface="Times New Roman" panose="02020603050405020304" pitchFamily="18" charset="0"/>
              </a:rPr>
              <a:t> nay </a:t>
            </a:r>
            <a:r>
              <a:rPr lang="en-US" sz="2800" b="1" dirty="0" err="1" smtClean="0">
                <a:solidFill>
                  <a:srgbClr val="FF0000"/>
                </a:solidFill>
                <a:latin typeface="Times New Roman" panose="02020603050405020304" pitchFamily="18" charset="0"/>
                <a:cs typeface="Times New Roman" panose="02020603050405020304" pitchFamily="18" charset="0"/>
              </a:rPr>
              <a:t>sẽ</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đưa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chúng</a:t>
            </a:r>
            <a:r>
              <a:rPr lang="en-US" sz="2800" b="1" dirty="0" smtClean="0">
                <a:solidFill>
                  <a:srgbClr val="FF0000"/>
                </a:solidFill>
                <a:latin typeface="Times New Roman" panose="02020603050405020304" pitchFamily="18" charset="0"/>
                <a:cs typeface="Times New Roman" panose="02020603050405020304" pitchFamily="18" charset="0"/>
              </a:rPr>
              <a:t> ta </a:t>
            </a:r>
            <a:r>
              <a:rPr lang="en-US" sz="2800" b="1" dirty="0" err="1" smtClean="0">
                <a:solidFill>
                  <a:srgbClr val="FF0000"/>
                </a:solidFill>
                <a:latin typeface="Times New Roman" panose="02020603050405020304" pitchFamily="18" charset="0"/>
                <a:cs typeface="Times New Roman" panose="02020603050405020304" pitchFamily="18" charset="0"/>
              </a:rPr>
              <a:t>đến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hào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hùng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cuộc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khởi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nghĩa</a:t>
            </a:r>
            <a:r>
              <a:rPr lang="en-US" sz="2800" b="1" dirty="0" smtClean="0">
                <a:solidFill>
                  <a:srgbClr val="FF0000"/>
                </a:solidFill>
                <a:latin typeface="Times New Roman" panose="02020603050405020304" pitchFamily="18" charset="0"/>
                <a:cs typeface="Times New Roman" panose="02020603050405020304" pitchFamily="18" charset="0"/>
              </a:rPr>
              <a:t> Hai </a:t>
            </a:r>
            <a:r>
              <a:rPr lang="en-US" sz="2800" b="1" dirty="0" err="1" smtClean="0">
                <a:solidFill>
                  <a:srgbClr val="FF0000"/>
                </a:solidFill>
                <a:latin typeface="Times New Roman" panose="02020603050405020304" pitchFamily="18" charset="0"/>
                <a:cs typeface="Times New Roman" panose="02020603050405020304" pitchFamily="18" charset="0"/>
              </a:rPr>
              <a:t>Bà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Trưng</a:t>
            </a:r>
            <a:r>
              <a:rPr lang="en-US" sz="2800" dirty="0" smtClean="0"/>
              <a:t>.</a:t>
            </a:r>
            <a:endParaRPr lang="en-US" sz="2800" dirty="0"/>
          </a:p>
        </p:txBody>
      </p:sp>
      <p:pic>
        <p:nvPicPr>
          <p:cNvPr id="5" name="Content Placeholder 4"/>
          <p:cNvPicPr>
            <a:picLocks noGrp="1" noChangeAspect="1"/>
          </p:cNvPicPr>
          <p:nvPr>
            <p:ph sz="half" idx="2"/>
          </p:nvPr>
        </p:nvPicPr>
        <p:blipFill>
          <a:blip r:embed="rId2"/>
          <a:stretch>
            <a:fillRect/>
          </a:stretch>
        </p:blipFill>
        <p:spPr>
          <a:xfrm>
            <a:off x="7300119" y="366713"/>
            <a:ext cx="8762999" cy="7551899"/>
          </a:xfrm>
          <a:prstGeom prst="rect">
            <a:avLst/>
          </a:prstGeom>
        </p:spPr>
      </p:pic>
    </p:spTree>
    <p:extLst>
      <p:ext uri="{BB962C8B-B14F-4D97-AF65-F5344CB8AC3E}">
        <p14:creationId xmlns:p14="http://schemas.microsoft.com/office/powerpoint/2010/main" val="90263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5119" y="228601"/>
            <a:ext cx="13835142" cy="2362199"/>
          </a:xfrm>
        </p:spPr>
        <p:txBody>
          <a:bodyPr/>
          <a:lstStyle/>
          <a:p>
            <a:pPr algn="ctr"/>
            <a:r>
              <a:rPr lang="en-US" b="1" i="1" dirty="0" err="1" smtClean="0">
                <a:solidFill>
                  <a:srgbClr val="3333FF"/>
                </a:solidFill>
                <a:latin typeface="Times New Roman" panose="02020603050405020304" pitchFamily="18" charset="0"/>
                <a:cs typeface="Times New Roman" panose="02020603050405020304" pitchFamily="18" charset="0"/>
              </a:rPr>
              <a:t>Thứ</a:t>
            </a:r>
            <a:r>
              <a:rPr lang="en-US" b="1" i="1" dirty="0" smtClean="0">
                <a:solidFill>
                  <a:srgbClr val="3333FF"/>
                </a:solidFill>
                <a:latin typeface="Times New Roman" panose="02020603050405020304" pitchFamily="18" charset="0"/>
                <a:cs typeface="Times New Roman" panose="02020603050405020304" pitchFamily="18" charset="0"/>
              </a:rPr>
              <a:t> </a:t>
            </a:r>
            <a:r>
              <a:rPr lang="en-US" b="1" i="1" dirty="0" err="1" smtClean="0">
                <a:solidFill>
                  <a:srgbClr val="3333FF"/>
                </a:solidFill>
                <a:latin typeface="Times New Roman" panose="02020603050405020304" pitchFamily="18" charset="0"/>
                <a:cs typeface="Times New Roman" panose="02020603050405020304" pitchFamily="18" charset="0"/>
              </a:rPr>
              <a:t>năm</a:t>
            </a:r>
            <a:r>
              <a:rPr lang="en-US" b="1" i="1" dirty="0" smtClean="0">
                <a:solidFill>
                  <a:srgbClr val="3333FF"/>
                </a:solidFill>
                <a:latin typeface="Times New Roman" panose="02020603050405020304" pitchFamily="18" charset="0"/>
                <a:cs typeface="Times New Roman" panose="02020603050405020304" pitchFamily="18" charset="0"/>
              </a:rPr>
              <a:t>, </a:t>
            </a:r>
            <a:r>
              <a:rPr lang="en-US" b="1" i="1" dirty="0" err="1" smtClean="0">
                <a:solidFill>
                  <a:srgbClr val="3333FF"/>
                </a:solidFill>
                <a:latin typeface="Times New Roman" panose="02020603050405020304" pitchFamily="18" charset="0"/>
                <a:cs typeface="Times New Roman" panose="02020603050405020304" pitchFamily="18" charset="0"/>
              </a:rPr>
              <a:t>ngày</a:t>
            </a:r>
            <a:r>
              <a:rPr lang="en-US" b="1" i="1" dirty="0" smtClean="0">
                <a:solidFill>
                  <a:srgbClr val="3333FF"/>
                </a:solidFill>
                <a:latin typeface="Times New Roman" panose="02020603050405020304" pitchFamily="18" charset="0"/>
                <a:cs typeface="Times New Roman" panose="02020603050405020304" pitchFamily="18" charset="0"/>
              </a:rPr>
              <a:t> 03 </a:t>
            </a:r>
            <a:r>
              <a:rPr lang="en-US" b="1" i="1" dirty="0" err="1" smtClean="0">
                <a:solidFill>
                  <a:srgbClr val="3333FF"/>
                </a:solidFill>
                <a:latin typeface="Times New Roman" panose="02020603050405020304" pitchFamily="18" charset="0"/>
                <a:cs typeface="Times New Roman" panose="02020603050405020304" pitchFamily="18" charset="0"/>
              </a:rPr>
              <a:t>tháng</a:t>
            </a:r>
            <a:r>
              <a:rPr lang="en-US" b="1" i="1" dirty="0" smtClean="0">
                <a:solidFill>
                  <a:srgbClr val="3333FF"/>
                </a:solidFill>
                <a:latin typeface="Times New Roman" panose="02020603050405020304" pitchFamily="18" charset="0"/>
                <a:cs typeface="Times New Roman" panose="02020603050405020304" pitchFamily="18" charset="0"/>
              </a:rPr>
              <a:t> 4 </a:t>
            </a:r>
            <a:r>
              <a:rPr lang="en-US" b="1" i="1" dirty="0" err="1" smtClean="0">
                <a:solidFill>
                  <a:srgbClr val="3333FF"/>
                </a:solidFill>
                <a:latin typeface="Times New Roman" panose="02020603050405020304" pitchFamily="18" charset="0"/>
                <a:cs typeface="Times New Roman" panose="02020603050405020304" pitchFamily="18" charset="0"/>
              </a:rPr>
              <a:t>năm</a:t>
            </a:r>
            <a:r>
              <a:rPr lang="en-US" b="1" i="1" dirty="0" smtClean="0">
                <a:solidFill>
                  <a:srgbClr val="3333FF"/>
                </a:solidFill>
                <a:latin typeface="Times New Roman" panose="02020603050405020304" pitchFamily="18" charset="0"/>
                <a:cs typeface="Times New Roman" panose="02020603050405020304" pitchFamily="18" charset="0"/>
              </a:rPr>
              <a:t> 2025</a:t>
            </a:r>
          </a:p>
          <a:p>
            <a:pPr algn="ctr"/>
            <a:r>
              <a:rPr lang="en-US" b="1" u="sng" dirty="0" smtClean="0">
                <a:latin typeface="Times New Roman" panose="02020603050405020304" pitchFamily="18" charset="0"/>
                <a:cs typeface="Times New Roman" panose="02020603050405020304" pitchFamily="18" charset="0"/>
              </a:rPr>
              <a:t>TIẾNG VIỆT</a:t>
            </a:r>
          </a:p>
          <a:p>
            <a:pPr algn="ctr"/>
            <a:r>
              <a:rPr lang="en-US" b="1" dirty="0" smtClean="0">
                <a:solidFill>
                  <a:srgbClr val="FF0000"/>
                </a:solidFill>
                <a:latin typeface="Times New Roman" panose="02020603050405020304" pitchFamily="18" charset="0"/>
                <a:cs typeface="Times New Roman" panose="02020603050405020304" pitchFamily="18" charset="0"/>
              </a:rPr>
              <a:t>ĐỌC:  HAI BÀ TRƯNG</a:t>
            </a:r>
          </a:p>
          <a:p>
            <a:endParaRPr lang="en-US" dirty="0"/>
          </a:p>
        </p:txBody>
      </p:sp>
      <p:sp>
        <p:nvSpPr>
          <p:cNvPr id="2" name="Title 1"/>
          <p:cNvSpPr>
            <a:spLocks noGrp="1"/>
          </p:cNvSpPr>
          <p:nvPr>
            <p:ph type="title"/>
          </p:nvPr>
        </p:nvSpPr>
        <p:spPr>
          <a:xfrm>
            <a:off x="670719" y="2057400"/>
            <a:ext cx="14749542" cy="6400800"/>
          </a:xfrm>
        </p:spPr>
        <p:txBody>
          <a:bodyPr/>
          <a:lstStyle/>
          <a:p>
            <a:pPr marL="53975" indent="522288" algn="just">
              <a:lnSpc>
                <a:spcPct val="150000"/>
              </a:lnSpc>
            </a:pPr>
            <a:r>
              <a:rPr lang="en-US" sz="3200" b="0" cap="none" dirty="0">
                <a:solidFill>
                  <a:srgbClr val="000000"/>
                </a:solidFill>
              </a:rPr>
              <a:t> </a:t>
            </a:r>
            <a:r>
              <a:rPr lang="en-US" sz="3200" b="0" cap="none" dirty="0" smtClean="0">
                <a:solidFill>
                  <a:srgbClr val="000000"/>
                </a:solidFill>
              </a:rPr>
              <a:t>       </a:t>
            </a:r>
            <a:r>
              <a:rPr lang="vi-VN" sz="3200" b="0" cap="none" dirty="0" smtClean="0">
                <a:solidFill>
                  <a:srgbClr val="0000CC"/>
                </a:solidFill>
                <a:latin typeface="Times New Roman" panose="02020603050405020304" pitchFamily="18" charset="0"/>
                <a:cs typeface="Times New Roman" panose="02020603050405020304" pitchFamily="18" charset="0"/>
              </a:rPr>
              <a:t>Thuở </a:t>
            </a:r>
            <a:r>
              <a:rPr lang="vi-VN" sz="3200" b="0" cap="none" dirty="0">
                <a:solidFill>
                  <a:srgbClr val="0000CC"/>
                </a:solidFill>
                <a:latin typeface="Times New Roman" panose="02020603050405020304" pitchFamily="18" charset="0"/>
                <a:cs typeface="Times New Roman" panose="02020603050405020304" pitchFamily="18" charset="0"/>
              </a:rPr>
              <a:t>xưa, nước ta bị giặc ngoại xâm đô hộ. Chúng thẳng tay chém giết dân lành, cướp hết ruộng nương màu mỡ. Chúng bắt dân ta lên rừng săn thú lạ, xuống biển mò ngọc trai, khiến bao nhiêu người thiệt mạng vì hổ báo, cá sấu, thuồng luồng</a:t>
            </a:r>
            <a:r>
              <a:rPr lang="vi-VN" sz="3200" b="0" cap="none" dirty="0" smtClean="0">
                <a:solidFill>
                  <a:srgbClr val="0000CC"/>
                </a:solidFill>
                <a:latin typeface="Times New Roman" panose="02020603050405020304" pitchFamily="18" charset="0"/>
                <a:cs typeface="Times New Roman" panose="02020603050405020304" pitchFamily="18" charset="0"/>
              </a:rPr>
              <a:t>,...Lòng </a:t>
            </a:r>
            <a:r>
              <a:rPr lang="vi-VN" sz="3200" b="0" cap="none" dirty="0">
                <a:solidFill>
                  <a:srgbClr val="0000CC"/>
                </a:solidFill>
                <a:latin typeface="Times New Roman" panose="02020603050405020304" pitchFamily="18" charset="0"/>
                <a:cs typeface="Times New Roman" panose="02020603050405020304" pitchFamily="18" charset="0"/>
              </a:rPr>
              <a:t>dân oán hận ngút trời, chỉ chờ dịp vùng lên đánh đuổi quân xâm lược.</a:t>
            </a:r>
            <a:r>
              <a:rPr lang="en-US" sz="3200" b="0" cap="none" dirty="0">
                <a:solidFill>
                  <a:srgbClr val="0000CC"/>
                </a:solidFill>
                <a:latin typeface="Times New Roman" panose="02020603050405020304" pitchFamily="18" charset="0"/>
                <a:cs typeface="Times New Roman" panose="02020603050405020304" pitchFamily="18" charset="0"/>
              </a:rPr>
              <a:t/>
            </a:r>
            <a:br>
              <a:rPr lang="en-US" sz="3200" b="0" cap="none" dirty="0">
                <a:solidFill>
                  <a:srgbClr val="0000CC"/>
                </a:solidFill>
                <a:latin typeface="Times New Roman" panose="02020603050405020304" pitchFamily="18" charset="0"/>
                <a:cs typeface="Times New Roman" panose="02020603050405020304" pitchFamily="18" charset="0"/>
              </a:rPr>
            </a:br>
            <a:r>
              <a:rPr lang="en-US" sz="3200" b="0" cap="none" dirty="0" smtClean="0">
                <a:solidFill>
                  <a:srgbClr val="0000CC"/>
                </a:solidFill>
                <a:latin typeface="Times New Roman" panose="02020603050405020304" pitchFamily="18" charset="0"/>
                <a:cs typeface="Times New Roman" panose="02020603050405020304" pitchFamily="18" charset="0"/>
              </a:rPr>
              <a:t>        </a:t>
            </a:r>
            <a:r>
              <a:rPr lang="vi-VN" sz="3200" b="0" cap="none" dirty="0" smtClean="0">
                <a:solidFill>
                  <a:srgbClr val="0000CC"/>
                </a:solidFill>
                <a:latin typeface="Times New Roman" panose="02020603050405020304" pitchFamily="18" charset="0"/>
                <a:cs typeface="Times New Roman" panose="02020603050405020304" pitchFamily="18" charset="0"/>
              </a:rPr>
              <a:t>Bấy </a:t>
            </a:r>
            <a:r>
              <a:rPr lang="vi-VN" sz="3200" b="0" cap="none" dirty="0">
                <a:solidFill>
                  <a:srgbClr val="0000CC"/>
                </a:solidFill>
                <a:latin typeface="Times New Roman" panose="02020603050405020304" pitchFamily="18" charset="0"/>
                <a:cs typeface="Times New Roman" panose="02020603050405020304" pitchFamily="18" charset="0"/>
              </a:rPr>
              <a:t>giờ, ở huyện Mê Linh có hai người con gái tài giỏi là Trưng Trắc và Trưng Nhị. Cha mất sớm, nhờ mẹ dạy dỗ, hai chị em đều giỏi võ nghệ và nuôi chí giành lại non sông. Chồng bà Trưng Trắc là Thi Sách cũng cùng chí hướng với vợ. Tướng giặc Tô Định biết vậy, lập mưu giết chết Thi Sách.</a:t>
            </a:r>
            <a:endParaRPr lang="en-US" sz="32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793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32" y="366712"/>
            <a:ext cx="15249287" cy="7862888"/>
          </a:xfrm>
        </p:spPr>
        <p:txBody>
          <a:bodyPr>
            <a:normAutofit fontScale="90000"/>
          </a:bodyPr>
          <a:lstStyle/>
          <a:p>
            <a:pPr algn="l">
              <a:lnSpc>
                <a:spcPts val="4800"/>
              </a:lnSpc>
            </a:pPr>
            <a:r>
              <a:rPr lang="en-US" sz="4000" dirty="0" smtClean="0">
                <a:solidFill>
                  <a:srgbClr val="0000CC"/>
                </a:solidFill>
                <a:latin typeface="Times New Roman" panose="02020603050405020304" pitchFamily="18" charset="0"/>
                <a:cs typeface="Times New Roman" panose="02020603050405020304" pitchFamily="18" charset="0"/>
              </a:rPr>
              <a:t/>
            </a:r>
            <a:br>
              <a:rPr lang="en-US" sz="4000" dirty="0" smtClean="0">
                <a:solidFill>
                  <a:srgbClr val="0000CC"/>
                </a:solidFill>
                <a:latin typeface="Times New Roman" panose="02020603050405020304" pitchFamily="18" charset="0"/>
                <a:cs typeface="Times New Roman" panose="02020603050405020304" pitchFamily="18" charset="0"/>
              </a:rPr>
            </a:br>
            <a:r>
              <a:rPr lang="en-US" sz="4000" dirty="0" smtClean="0">
                <a:solidFill>
                  <a:srgbClr val="0000CC"/>
                </a:solidFill>
                <a:latin typeface="Times New Roman" panose="02020603050405020304" pitchFamily="18" charset="0"/>
                <a:cs typeface="Times New Roman" panose="02020603050405020304" pitchFamily="18" charset="0"/>
              </a:rPr>
              <a:t>      </a:t>
            </a:r>
            <a:br>
              <a:rPr lang="en-US" sz="4000" dirty="0" smtClean="0">
                <a:solidFill>
                  <a:srgbClr val="0000CC"/>
                </a:solidFill>
                <a:latin typeface="Times New Roman" panose="02020603050405020304" pitchFamily="18" charset="0"/>
                <a:cs typeface="Times New Roman" panose="02020603050405020304" pitchFamily="18" charset="0"/>
              </a:rPr>
            </a:br>
            <a:r>
              <a:rPr lang="vi-VN" sz="4000" dirty="0" smtClean="0">
                <a:solidFill>
                  <a:srgbClr val="0000CC"/>
                </a:solidFill>
                <a:latin typeface="Times New Roman" panose="02020603050405020304" pitchFamily="18" charset="0"/>
                <a:cs typeface="Times New Roman" panose="02020603050405020304" pitchFamily="18" charset="0"/>
              </a:rPr>
              <a:t>Nhận </a:t>
            </a:r>
            <a:r>
              <a:rPr lang="vi-VN" sz="4000" dirty="0">
                <a:solidFill>
                  <a:srgbClr val="0000CC"/>
                </a:solidFill>
                <a:latin typeface="Times New Roman" panose="02020603050405020304" pitchFamily="18" charset="0"/>
                <a:cs typeface="Times New Roman" panose="02020603050405020304" pitchFamily="18" charset="0"/>
              </a:rPr>
              <a:t>được tin dữ, Hai Bà Trưng liền kéo quân về thành Luy Lâu hỏi tội kẻ thù. Trước lúc trẩy quân, có người xin nữ chủ tướng cho mặc đồ tang. Trưng Trắc trả lời</a:t>
            </a:r>
            <a:r>
              <a:rPr lang="vi-VN" sz="4000" dirty="0" smtClean="0">
                <a:solidFill>
                  <a:srgbClr val="0000CC"/>
                </a:solidFill>
                <a:latin typeface="Times New Roman" panose="02020603050405020304" pitchFamily="18" charset="0"/>
                <a:cs typeface="Times New Roman" panose="02020603050405020304" pitchFamily="18" charset="0"/>
              </a:rPr>
              <a:t>:</a:t>
            </a:r>
            <a:r>
              <a:rPr lang="en-US" sz="4000" dirty="0" smtClean="0">
                <a:solidFill>
                  <a:srgbClr val="0000CC"/>
                </a:solidFill>
                <a:latin typeface="Times New Roman" panose="02020603050405020304" pitchFamily="18" charset="0"/>
                <a:cs typeface="Times New Roman" panose="02020603050405020304" pitchFamily="18" charset="0"/>
              </a:rPr>
              <a:t/>
            </a:r>
            <a:br>
              <a:rPr lang="en-US" sz="4000" dirty="0" smtClean="0">
                <a:solidFill>
                  <a:srgbClr val="0000CC"/>
                </a:solidFill>
                <a:latin typeface="Times New Roman" panose="02020603050405020304" pitchFamily="18" charset="0"/>
                <a:cs typeface="Times New Roman" panose="02020603050405020304" pitchFamily="18" charset="0"/>
              </a:rPr>
            </a:br>
            <a:r>
              <a:rPr lang="vi-VN" sz="4000" dirty="0" smtClean="0">
                <a:solidFill>
                  <a:srgbClr val="0000CC"/>
                </a:solidFill>
                <a:latin typeface="Times New Roman" panose="02020603050405020304" pitchFamily="18" charset="0"/>
                <a:cs typeface="Times New Roman" panose="02020603050405020304" pitchFamily="18" charset="0"/>
              </a:rPr>
              <a:t>- </a:t>
            </a:r>
            <a:r>
              <a:rPr lang="vi-VN" sz="4000" dirty="0">
                <a:solidFill>
                  <a:srgbClr val="0000CC"/>
                </a:solidFill>
                <a:latin typeface="Times New Roman" panose="02020603050405020304" pitchFamily="18" charset="0"/>
                <a:cs typeface="Times New Roman" panose="02020603050405020304" pitchFamily="18" charset="0"/>
              </a:rPr>
              <a:t>Không! Ta sẽ mặc giáp phục thật đẹp để dân chúng thêm phấn khích, còn giặc trông </a:t>
            </a:r>
            <a:r>
              <a:rPr lang="vi-VN" sz="4000" dirty="0" smtClean="0">
                <a:solidFill>
                  <a:srgbClr val="0000CC"/>
                </a:solidFill>
                <a:latin typeface="Times New Roman" panose="02020603050405020304" pitchFamily="18" charset="0"/>
                <a:cs typeface="Times New Roman" panose="02020603050405020304" pitchFamily="18" charset="0"/>
              </a:rPr>
              <a:t>thấy</a:t>
            </a:r>
            <a:r>
              <a:rPr lang="en-US" sz="4000" dirty="0" smtClean="0">
                <a:solidFill>
                  <a:srgbClr val="0000CC"/>
                </a:solidFill>
                <a:latin typeface="Times New Roman" panose="02020603050405020304" pitchFamily="18" charset="0"/>
                <a:cs typeface="Times New Roman" panose="02020603050405020304" pitchFamily="18" charset="0"/>
              </a:rPr>
              <a:t> </a:t>
            </a:r>
            <a:r>
              <a:rPr lang="vi-VN" sz="4000" dirty="0" smtClean="0">
                <a:solidFill>
                  <a:srgbClr val="0000CC"/>
                </a:solidFill>
                <a:latin typeface="Times New Roman" panose="02020603050405020304" pitchFamily="18" charset="0"/>
                <a:cs typeface="Times New Roman" panose="02020603050405020304" pitchFamily="18" charset="0"/>
              </a:rPr>
              <a:t> </a:t>
            </a:r>
            <a:r>
              <a:rPr lang="vi-VN" sz="4000" dirty="0">
                <a:solidFill>
                  <a:srgbClr val="0000CC"/>
                </a:solidFill>
                <a:latin typeface="Times New Roman" panose="02020603050405020304" pitchFamily="18" charset="0"/>
                <a:cs typeface="Times New Roman" panose="02020603050405020304" pitchFamily="18" charset="0"/>
              </a:rPr>
              <a:t>thì kinh hồn</a:t>
            </a:r>
            <a:r>
              <a:rPr lang="vi-VN" sz="4000" dirty="0" smtClean="0">
                <a:solidFill>
                  <a:srgbClr val="0000CC"/>
                </a:solidFill>
                <a:latin typeface="Times New Roman" panose="02020603050405020304" pitchFamily="18" charset="0"/>
                <a:cs typeface="Times New Roman" panose="02020603050405020304" pitchFamily="18" charset="0"/>
              </a:rPr>
              <a:t>.</a:t>
            </a:r>
            <a:r>
              <a:rPr lang="en-US" sz="4000" dirty="0" smtClean="0">
                <a:solidFill>
                  <a:srgbClr val="0000CC"/>
                </a:solidFill>
                <a:latin typeface="Times New Roman" panose="02020603050405020304" pitchFamily="18" charset="0"/>
                <a:cs typeface="Times New Roman" panose="02020603050405020304" pitchFamily="18" charset="0"/>
              </a:rPr>
              <a:t/>
            </a:r>
            <a:br>
              <a:rPr lang="en-US" sz="4000" dirty="0" smtClean="0">
                <a:solidFill>
                  <a:srgbClr val="0000CC"/>
                </a:solidFill>
                <a:latin typeface="Times New Roman" panose="02020603050405020304" pitchFamily="18" charset="0"/>
                <a:cs typeface="Times New Roman" panose="02020603050405020304" pitchFamily="18" charset="0"/>
              </a:rPr>
            </a:br>
            <a:r>
              <a:rPr lang="en-US" sz="4000" dirty="0" smtClean="0">
                <a:solidFill>
                  <a:srgbClr val="0000CC"/>
                </a:solidFill>
                <a:latin typeface="Times New Roman" panose="02020603050405020304" pitchFamily="18" charset="0"/>
                <a:cs typeface="Times New Roman" panose="02020603050405020304" pitchFamily="18" charset="0"/>
              </a:rPr>
              <a:t>        </a:t>
            </a:r>
            <a:r>
              <a:rPr lang="vi-VN" sz="4000" dirty="0" smtClean="0">
                <a:solidFill>
                  <a:srgbClr val="0000CC"/>
                </a:solidFill>
                <a:latin typeface="Times New Roman" panose="02020603050405020304" pitchFamily="18" charset="0"/>
                <a:cs typeface="Times New Roman" panose="02020603050405020304" pitchFamily="18" charset="0"/>
              </a:rPr>
              <a:t>Hai </a:t>
            </a:r>
            <a:r>
              <a:rPr lang="vi-VN" sz="4000" dirty="0">
                <a:solidFill>
                  <a:srgbClr val="0000CC"/>
                </a:solidFill>
                <a:latin typeface="Times New Roman" panose="02020603050405020304" pitchFamily="18" charset="0"/>
                <a:cs typeface="Times New Roman" panose="02020603050405020304" pitchFamily="18" charset="0"/>
              </a:rPr>
              <a:t>Bà Trưng bước lên bành voi. Đoàn quân rùng rùng lên đường. Giáo lao, cung nỏ, rìu búa, khiên mộc cuồn cuộn tràn theo bóng voi ẩn hiện của Hai Bà. </a:t>
            </a:r>
            <a:r>
              <a:rPr lang="vi-VN" sz="4000" dirty="0" smtClean="0">
                <a:solidFill>
                  <a:srgbClr val="0000CC"/>
                </a:solidFill>
                <a:latin typeface="Times New Roman" panose="02020603050405020304" pitchFamily="18" charset="0"/>
                <a:cs typeface="Times New Roman" panose="02020603050405020304" pitchFamily="18" charset="0"/>
              </a:rPr>
              <a:t>Tiếng </a:t>
            </a:r>
            <a:r>
              <a:rPr lang="vi-VN" sz="4000" dirty="0">
                <a:solidFill>
                  <a:srgbClr val="0000CC"/>
                </a:solidFill>
                <a:latin typeface="Times New Roman" panose="02020603050405020304" pitchFamily="18" charset="0"/>
                <a:cs typeface="Times New Roman" panose="02020603050405020304" pitchFamily="18" charset="0"/>
              </a:rPr>
              <a:t>trống đồng dội lên vòm cây, đập vào sườn đồi, theo suốt đường hành quân.</a:t>
            </a:r>
            <a:r>
              <a:rPr lang="vi-VN" sz="4000" dirty="0">
                <a:solidFill>
                  <a:srgbClr val="000000"/>
                </a:solidFill>
              </a:rPr>
              <a:t> </a:t>
            </a:r>
            <a:r>
              <a:rPr lang="en-US" sz="4000" dirty="0">
                <a:solidFill>
                  <a:srgbClr val="0000CC"/>
                </a:solidFill>
                <a:latin typeface="Times New Roman" panose="02020603050405020304" pitchFamily="18" charset="0"/>
                <a:cs typeface="Times New Roman" panose="02020603050405020304" pitchFamily="18" charset="0"/>
              </a:rPr>
              <a:t/>
            </a:r>
            <a:br>
              <a:rPr lang="en-US" sz="4000" dirty="0">
                <a:solidFill>
                  <a:srgbClr val="0000CC"/>
                </a:solidFill>
                <a:latin typeface="Times New Roman" panose="02020603050405020304" pitchFamily="18" charset="0"/>
                <a:cs typeface="Times New Roman" panose="02020603050405020304" pitchFamily="18" charset="0"/>
              </a:rPr>
            </a:br>
            <a:r>
              <a:rPr lang="en-US" sz="4000" dirty="0" smtClean="0">
                <a:solidFill>
                  <a:srgbClr val="0000CC"/>
                </a:solidFill>
                <a:latin typeface="Times New Roman" panose="02020603050405020304" pitchFamily="18" charset="0"/>
                <a:cs typeface="Times New Roman" panose="02020603050405020304" pitchFamily="18" charset="0"/>
              </a:rPr>
              <a:t>          </a:t>
            </a:r>
            <a:r>
              <a:rPr lang="vi-VN" sz="4000" dirty="0" smtClean="0">
                <a:solidFill>
                  <a:srgbClr val="0000CC"/>
                </a:solidFill>
                <a:latin typeface="Times New Roman" panose="02020603050405020304" pitchFamily="18" charset="0"/>
                <a:cs typeface="Times New Roman" panose="02020603050405020304" pitchFamily="18" charset="0"/>
              </a:rPr>
              <a:t>Thành </a:t>
            </a:r>
            <a:r>
              <a:rPr lang="vi-VN" sz="4000" dirty="0">
                <a:solidFill>
                  <a:srgbClr val="0000CC"/>
                </a:solidFill>
                <a:latin typeface="Times New Roman" panose="02020603050405020304" pitchFamily="18" charset="0"/>
                <a:cs typeface="Times New Roman" panose="02020603050405020304" pitchFamily="18" charset="0"/>
              </a:rPr>
              <a:t>trì quân giặc lần lượt sụp đổ dưới chân của đoàn quân khởi nghĩa. Tô Định ôm đầu chạy về nước. Đất nước ta sạch bóng quân thù. Hai Bà Trưng trở thành hai vị anh hùng chống ngoại xâm đầu </a:t>
            </a:r>
            <a:r>
              <a:rPr lang="vi-VN" sz="4000" dirty="0" smtClean="0">
                <a:solidFill>
                  <a:srgbClr val="0000CC"/>
                </a:solidFill>
                <a:latin typeface="Times New Roman" panose="02020603050405020304" pitchFamily="18" charset="0"/>
                <a:cs typeface="Times New Roman" panose="02020603050405020304" pitchFamily="18" charset="0"/>
              </a:rPr>
              <a:t>tiên</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trong</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lịch</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sử</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nước</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nhà</a:t>
            </a:r>
            <a:r>
              <a:rPr lang="en-US" sz="4000" dirty="0" smtClean="0">
                <a:solidFill>
                  <a:srgbClr val="0000CC"/>
                </a:solidFill>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smtClean="0">
                <a:latin typeface="Times New Roman" panose="02020603050405020304" pitchFamily="18" charset="0"/>
                <a:cs typeface="Times New Roman" panose="02020603050405020304" pitchFamily="18" charset="0"/>
              </a:rPr>
              <a:t/>
            </a:r>
            <a:br>
              <a:rPr lang="en-US" sz="4000" dirty="0" smtClean="0">
                <a:latin typeface="Times New Roman" panose="02020603050405020304" pitchFamily="18" charset="0"/>
                <a:cs typeface="Times New Roman" panose="02020603050405020304" pitchFamily="18" charset="0"/>
              </a:rPr>
            </a:br>
            <a:r>
              <a:rPr lang="vi-VN" sz="4000"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a:r>
            <a:br>
              <a:rPr lang="en-US" sz="4000" dirty="0" smtClean="0">
                <a:latin typeface="Times New Roman" panose="02020603050405020304" pitchFamily="18" charset="0"/>
                <a:cs typeface="Times New Roman" panose="02020603050405020304" pitchFamily="18" charset="0"/>
              </a:rPr>
            </a:br>
            <a:r>
              <a:rPr lang="vi-VN" sz="4000" dirty="0" smtClean="0"/>
              <a:t> </a:t>
            </a:r>
            <a:r>
              <a:rPr lang="en-US" sz="4000" dirty="0" smtClean="0"/>
              <a:t>  </a:t>
            </a:r>
            <a:endParaRPr lang="en-US" sz="4000" dirty="0"/>
          </a:p>
        </p:txBody>
      </p:sp>
    </p:spTree>
    <p:extLst>
      <p:ext uri="{BB962C8B-B14F-4D97-AF65-F5344CB8AC3E}">
        <p14:creationId xmlns:p14="http://schemas.microsoft.com/office/powerpoint/2010/main" val="69405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17134" y="42893"/>
            <a:ext cx="7917552" cy="1834551"/>
            <a:chOff x="4617134" y="42893"/>
            <a:chExt cx="7917552" cy="1834551"/>
          </a:xfrm>
        </p:grpSpPr>
        <p:grpSp>
          <p:nvGrpSpPr>
            <p:cNvPr id="14" name="Group 13"/>
            <p:cNvGrpSpPr/>
            <p:nvPr/>
          </p:nvGrpSpPr>
          <p:grpSpPr>
            <a:xfrm>
              <a:off x="4617134" y="42893"/>
              <a:ext cx="7917552" cy="1225244"/>
              <a:chOff x="4539228" y="103852"/>
              <a:chExt cx="7783959" cy="1225244"/>
            </a:xfrm>
          </p:grpSpPr>
          <p:grpSp>
            <p:nvGrpSpPr>
              <p:cNvPr id="15" name="Group 14"/>
              <p:cNvGrpSpPr/>
              <p:nvPr/>
            </p:nvGrpSpPr>
            <p:grpSpPr>
              <a:xfrm>
                <a:off x="4539228" y="103852"/>
                <a:ext cx="7783959" cy="1225244"/>
                <a:chOff x="4539228" y="103852"/>
                <a:chExt cx="7783959" cy="1225244"/>
              </a:xfrm>
            </p:grpSpPr>
            <p:sp>
              <p:nvSpPr>
                <p:cNvPr id="17" name="TextBox 16"/>
                <p:cNvSpPr txBox="1"/>
                <p:nvPr/>
              </p:nvSpPr>
              <p:spPr>
                <a:xfrm>
                  <a:off x="4539228" y="103852"/>
                  <a:ext cx="7783959" cy="707886"/>
                </a:xfrm>
                <a:prstGeom prst="rect">
                  <a:avLst/>
                </a:prstGeom>
                <a:noFill/>
              </p:spPr>
              <p:txBody>
                <a:bodyPr wrap="none" rtlCol="0">
                  <a:spAutoFit/>
                </a:bodyPr>
                <a:lstStyle/>
                <a:p>
                  <a:pPr lvl="0" defTabSz="1452524" eaLnBrk="1" fontAlgn="auto" hangingPunct="1">
                    <a:spcBef>
                      <a:spcPts val="0"/>
                    </a:spcBef>
                    <a:spcAft>
                      <a:spcPts val="0"/>
                    </a:spcAft>
                  </a:pPr>
                  <a:r>
                    <a:rPr lang="en-US" sz="4000" b="1" i="1" dirty="0" err="1">
                      <a:solidFill>
                        <a:srgbClr val="0000CC"/>
                      </a:solidFill>
                      <a:latin typeface="Times New Roman" pitchFamily="18" charset="0"/>
                      <a:cs typeface="Times New Roman" pitchFamily="18" charset="0"/>
                    </a:rPr>
                    <a:t>Thứ</a:t>
                  </a:r>
                  <a:r>
                    <a:rPr lang="vi-VN" sz="4000" b="1" i="1" dirty="0">
                      <a:solidFill>
                        <a:srgbClr val="0000CC"/>
                      </a:solidFill>
                      <a:latin typeface="Times New Roman" pitchFamily="18" charset="0"/>
                      <a:cs typeface="Times New Roman" pitchFamily="18" charset="0"/>
                    </a:rPr>
                    <a:t> năm, ngày 03 </a:t>
                  </a:r>
                  <a:r>
                    <a:rPr lang="en-US" sz="4000" b="1" i="1" dirty="0" err="1">
                      <a:solidFill>
                        <a:srgbClr val="0000CC"/>
                      </a:solidFill>
                      <a:latin typeface="Times New Roman" pitchFamily="18" charset="0"/>
                      <a:cs typeface="Times New Roman" pitchFamily="18" charset="0"/>
                    </a:rPr>
                    <a:t>tháng</a:t>
                  </a:r>
                  <a:r>
                    <a:rPr lang="vi-VN" sz="4000" b="1" i="1" dirty="0">
                      <a:solidFill>
                        <a:srgbClr val="0000CC"/>
                      </a:solidFill>
                      <a:latin typeface="Times New Roman" pitchFamily="18" charset="0"/>
                      <a:cs typeface="Times New Roman" pitchFamily="18" charset="0"/>
                    </a:rPr>
                    <a:t> 4 năm2025</a:t>
                  </a:r>
                  <a:endParaRPr lang="en-US" sz="4000" b="1" i="1" dirty="0">
                    <a:solidFill>
                      <a:srgbClr val="0000CC"/>
                    </a:solidFill>
                    <a:latin typeface="Times New Roman" pitchFamily="18" charset="0"/>
                    <a:cs typeface="Times New Roman" pitchFamily="18" charset="0"/>
                  </a:endParaRPr>
                </a:p>
              </p:txBody>
            </p:sp>
            <p:sp>
              <p:nvSpPr>
                <p:cNvPr id="18" name="TextBox 17"/>
                <p:cNvSpPr txBox="1"/>
                <p:nvPr/>
              </p:nvSpPr>
              <p:spPr>
                <a:xfrm>
                  <a:off x="6533011" y="805876"/>
                  <a:ext cx="2261748" cy="523220"/>
                </a:xfrm>
                <a:prstGeom prst="rect">
                  <a:avLst/>
                </a:prstGeom>
                <a:noFill/>
              </p:spPr>
              <p:txBody>
                <a:bodyPr wrap="none" rtlCol="0">
                  <a:spAutoFit/>
                </a:bodyPr>
                <a:lstStyle/>
                <a:p>
                  <a:r>
                    <a:rPr lang="en-US" sz="2800" b="1" dirty="0">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719965" y="120395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785518" y="1301466"/>
              <a:ext cx="60197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vi-VN" sz="2800" b="1" dirty="0">
                  <a:solidFill>
                    <a:srgbClr val="0000CC"/>
                  </a:solidFill>
                  <a:effectLst>
                    <a:outerShdw blurRad="38100" dist="38100" dir="2700000" algn="tl">
                      <a:srgbClr val="000000">
                        <a:alpha val="43137"/>
                      </a:srgbClr>
                    </a:outerShdw>
                  </a:effectLst>
                  <a:latin typeface="Times New Roman" pitchFamily="18" charset="0"/>
                </a:rPr>
                <a:t>ĐỌC</a:t>
              </a:r>
              <a:r>
                <a:rPr lang="en-US" sz="2800" b="1" dirty="0">
                  <a:solidFill>
                    <a:srgbClr val="0000CC"/>
                  </a:solidFill>
                  <a:effectLst>
                    <a:outerShdw blurRad="38100" dist="38100" dir="2700000" algn="tl">
                      <a:srgbClr val="000000">
                        <a:alpha val="43137"/>
                      </a:srgbClr>
                    </a:outerShdw>
                  </a:effectLst>
                  <a:latin typeface="Times New Roman" pitchFamily="18" charset="0"/>
                </a:rPr>
                <a:t>: HAI BÀ TRƯNG</a:t>
              </a:r>
            </a:p>
          </p:txBody>
        </p:sp>
      </p:grpSp>
      <p:sp>
        <p:nvSpPr>
          <p:cNvPr id="2" name="Rectangle 1"/>
          <p:cNvSpPr/>
          <p:nvPr/>
        </p:nvSpPr>
        <p:spPr>
          <a:xfrm>
            <a:off x="1563435" y="2751892"/>
            <a:ext cx="13966284" cy="2431435"/>
          </a:xfrm>
          <a:prstGeom prst="rect">
            <a:avLst/>
          </a:prstGeom>
        </p:spPr>
        <p:txBody>
          <a:bodyPr wrap="square">
            <a:spAutoFit/>
          </a:bodyPr>
          <a:lstStyle/>
          <a:p>
            <a:pPr algn="just"/>
            <a:r>
              <a:rPr lang="en-US" sz="3800" b="1" dirty="0">
                <a:solidFill>
                  <a:srgbClr val="0000CC"/>
                </a:solidFill>
                <a:latin typeface="Times New Roman" pitchFamily="18" charset="0"/>
                <a:cs typeface="Times New Roman" pitchFamily="18" charset="0"/>
              </a:rPr>
              <a:t>   </a:t>
            </a:r>
            <a:r>
              <a:rPr lang="vi-VN" sz="3800" b="1" dirty="0">
                <a:solidFill>
                  <a:srgbClr val="0000CC"/>
                </a:solidFill>
                <a:latin typeface="Times New Roman" pitchFamily="18" charset="0"/>
                <a:cs typeface="Times New Roman" pitchFamily="18" charset="0"/>
              </a:rPr>
              <a:t>Giọng đọc truyền cảm, hào hùng thể hiện được khí phách hiên ngang của Hai Bà Trưng</a:t>
            </a:r>
            <a:r>
              <a:rPr lang="en-US" sz="3800" b="1" dirty="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Nhấn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giọng</a:t>
            </a:r>
            <a:r>
              <a:rPr lang="en-US" sz="3800" b="1" dirty="0" smtClean="0">
                <a:solidFill>
                  <a:srgbClr val="0000CC"/>
                </a:solidFill>
                <a:latin typeface="Times New Roman" pitchFamily="18" charset="0"/>
                <a:cs typeface="Times New Roman" pitchFamily="18" charset="0"/>
              </a:rPr>
              <a:t> ở </a:t>
            </a:r>
            <a:r>
              <a:rPr lang="en-US" sz="3800" b="1" dirty="0" err="1" smtClean="0">
                <a:solidFill>
                  <a:srgbClr val="0000CC"/>
                </a:solidFill>
                <a:latin typeface="Times New Roman" pitchFamily="18" charset="0"/>
                <a:cs typeface="Times New Roman" pitchFamily="18" charset="0"/>
              </a:rPr>
              <a:t>các</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từ</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ngữ</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tả</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tội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ác</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của</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giặc</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tả</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chí</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khí</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của</a:t>
            </a:r>
            <a:r>
              <a:rPr lang="en-US" sz="3800" b="1" dirty="0" smtClean="0">
                <a:solidFill>
                  <a:srgbClr val="0000CC"/>
                </a:solidFill>
                <a:latin typeface="Times New Roman" pitchFamily="18" charset="0"/>
                <a:cs typeface="Times New Roman" pitchFamily="18" charset="0"/>
              </a:rPr>
              <a:t> Hai </a:t>
            </a:r>
            <a:r>
              <a:rPr lang="en-US" sz="3800" b="1" dirty="0" err="1" smtClean="0">
                <a:solidFill>
                  <a:srgbClr val="0000CC"/>
                </a:solidFill>
                <a:latin typeface="Times New Roman" pitchFamily="18" charset="0"/>
                <a:cs typeface="Times New Roman" pitchFamily="18" charset="0"/>
              </a:rPr>
              <a:t>Bà</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Trưng</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và</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khí</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thế</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oai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hùng</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của</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đoàn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quân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khởi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nghĩa</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sp>
        <p:nvSpPr>
          <p:cNvPr id="3" name="Rectangle 2"/>
          <p:cNvSpPr/>
          <p:nvPr/>
        </p:nvSpPr>
        <p:spPr>
          <a:xfrm>
            <a:off x="1508919" y="5791200"/>
            <a:ext cx="13578681" cy="2431435"/>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xâm</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lược</a:t>
            </a:r>
            <a:r>
              <a:rPr lang="en-US" sz="3800" b="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giết</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chết</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Thi</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Sách</a:t>
            </a:r>
            <a:r>
              <a:rPr lang="en-US" sz="3800" b="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3: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hành</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quân</a:t>
            </a:r>
            <a:r>
              <a:rPr lang="en-US" sz="3800" b="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4: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lại</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050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vi-VN" sz="3800" b="1" dirty="0">
                  <a:solidFill>
                    <a:srgbClr val="FF0066"/>
                  </a:solidFill>
                  <a:latin typeface="Times New Roman" pitchFamily="18" charset="0"/>
                  <a:cs typeface="Times New Roman" pitchFamily="18" charset="0"/>
                </a:rPr>
                <a:t>Luyện đọc</a:t>
              </a:r>
              <a:r>
                <a:rPr lang="en-US" sz="3800" b="1" dirty="0">
                  <a:solidFill>
                    <a:srgbClr val="FF0066"/>
                  </a:solidFill>
                  <a:latin typeface="Times New Roman" pitchFamily="18" charset="0"/>
                  <a:cs typeface="Times New Roman" pitchFamily="18" charset="0"/>
                </a:rPr>
                <a:t>.</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63435" y="5113117"/>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a:t>
              </a:r>
              <a:r>
                <a:rPr lang="vi-VN" sz="3800" b="1" dirty="0">
                  <a:solidFill>
                    <a:srgbClr val="FF0066"/>
                  </a:solidFill>
                  <a:latin typeface="Times New Roman" pitchFamily="18" charset="0"/>
                  <a:cs typeface="Times New Roman" pitchFamily="18" charset="0"/>
                </a:rPr>
                <a:t>Luyện đọc câu</a:t>
              </a:r>
              <a:r>
                <a:rPr lang="en-US" sz="3800" b="1" dirty="0">
                  <a:solidFill>
                    <a:srgbClr val="FF0066"/>
                  </a:solidFill>
                  <a:latin typeface="Times New Roman" pitchFamily="18" charset="0"/>
                  <a:cs typeface="Times New Roman" pitchFamily="18" charset="0"/>
                </a:rPr>
                <a:t>.</a:t>
              </a:r>
            </a:p>
          </p:txBody>
        </p:sp>
        <p:cxnSp>
          <p:nvCxnSpPr>
            <p:cNvPr id="24" name="Straight Connector 23"/>
            <p:cNvCxnSpPr>
              <a:cxnSpLocks/>
            </p:cNvCxnSpPr>
            <p:nvPr/>
          </p:nvCxnSpPr>
          <p:spPr>
            <a:xfrm>
              <a:off x="1618922" y="2519755"/>
              <a:ext cx="323143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pres?slideindex=1&amp;slidetitle="/>
          </p:cNvPr>
          <p:cNvSpPr/>
          <p:nvPr/>
        </p:nvSpPr>
        <p:spPr>
          <a:xfrm>
            <a:off x="1273132" y="7577554"/>
            <a:ext cx="2369387" cy="677108"/>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Nhà</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Hán</a:t>
            </a:r>
            <a:r>
              <a:rPr lang="en-US" sz="3800" b="1" dirty="0">
                <a:solidFill>
                  <a:srgbClr val="0000CC"/>
                </a:solidFill>
                <a:latin typeface="Times New Roman" pitchFamily="18" charset="0"/>
                <a:cs typeface="Times New Roman" pitchFamily="18" charset="0"/>
              </a:rPr>
              <a:t>, </a:t>
            </a:r>
          </a:p>
        </p:txBody>
      </p:sp>
      <p:grpSp>
        <p:nvGrpSpPr>
          <p:cNvPr id="5" name="Group 4"/>
          <p:cNvGrpSpPr/>
          <p:nvPr/>
        </p:nvGrpSpPr>
        <p:grpSpPr>
          <a:xfrm>
            <a:off x="1356519" y="1752600"/>
            <a:ext cx="6781801" cy="677108"/>
            <a:chOff x="1508918" y="1888664"/>
            <a:chExt cx="6172201" cy="1134632"/>
          </a:xfrm>
        </p:grpSpPr>
        <p:sp>
          <p:nvSpPr>
            <p:cNvPr id="10" name="Rectangle 9"/>
            <p:cNvSpPr/>
            <p:nvPr/>
          </p:nvSpPr>
          <p:spPr>
            <a:xfrm>
              <a:off x="1508918" y="1888664"/>
              <a:ext cx="6172201" cy="1134632"/>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đọc</a:t>
              </a:r>
              <a:r>
                <a:rPr lang="en-US" sz="3800" b="1" dirty="0">
                  <a:solidFill>
                    <a:srgbClr val="FF0066"/>
                  </a:solidFill>
                  <a:latin typeface="Times New Roman" pitchFamily="18" charset="0"/>
                  <a:cs typeface="Times New Roman" pitchFamily="18" charset="0"/>
                </a:rPr>
                <a:t> </a:t>
              </a:r>
              <a:r>
                <a:rPr lang="vi-VN" sz="3800" b="1" dirty="0">
                  <a:solidFill>
                    <a:srgbClr val="FF0066"/>
                  </a:solidFill>
                  <a:latin typeface="Times New Roman" pitchFamily="18" charset="0"/>
                  <a:cs typeface="Times New Roman" pitchFamily="18" charset="0"/>
                </a:rPr>
                <a:t>đoạn</a:t>
              </a:r>
              <a:endParaRPr lang="en-US" sz="3800" b="1" dirty="0">
                <a:solidFill>
                  <a:srgbClr val="FF0066"/>
                </a:solidFill>
                <a:latin typeface="Times New Roman" pitchFamily="18" charset="0"/>
                <a:cs typeface="Times New Roman" pitchFamily="18" charset="0"/>
              </a:endParaRPr>
            </a:p>
          </p:txBody>
        </p:sp>
        <p:cxnSp>
          <p:nvCxnSpPr>
            <p:cNvPr id="4" name="Straight Connector 3"/>
            <p:cNvCxnSpPr>
              <a:cxnSpLocks/>
            </p:cNvCxnSpPr>
            <p:nvPr/>
          </p:nvCxnSpPr>
          <p:spPr>
            <a:xfrm>
              <a:off x="1646078" y="2991960"/>
              <a:ext cx="3469069"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600519" y="4424129"/>
            <a:ext cx="13761401" cy="2197525"/>
          </a:xfrm>
          <a:prstGeom prst="rect">
            <a:avLst/>
          </a:prstGeom>
        </p:spPr>
        <p:txBody>
          <a:bodyPr wrap="square">
            <a:spAutoFit/>
          </a:bodyPr>
          <a:lstStyle/>
          <a:p>
            <a:pPr algn="just">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Chúng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dân</a:t>
            </a:r>
            <a:r>
              <a:rPr lang="en-US" sz="3800" b="1" dirty="0">
                <a:solidFill>
                  <a:srgbClr val="0000CC"/>
                </a:solidFill>
                <a:latin typeface="Times New Roman" pitchFamily="18" charset="0"/>
                <a:cs typeface="Times New Roman" pitchFamily="18" charset="0"/>
              </a:rPr>
              <a:t> ta </a:t>
            </a:r>
            <a:r>
              <a:rPr lang="en-US" sz="3800" b="1" dirty="0" err="1">
                <a:solidFill>
                  <a:srgbClr val="0000CC"/>
                </a:solidFill>
                <a:latin typeface="Times New Roman" pitchFamily="18" charset="0"/>
                <a:cs typeface="Times New Roman" pitchFamily="18" charset="0"/>
              </a:rPr>
              <a:t>lên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rừng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săn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thú</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lạ</a:t>
            </a:r>
            <a:r>
              <a:rPr lang="en-US" sz="3800" b="1" dirty="0">
                <a:solidFill>
                  <a:srgbClr val="0000CC"/>
                </a:solidFill>
                <a:latin typeface="Times New Roman" pitchFamily="18" charset="0"/>
                <a:cs typeface="Times New Roman" pitchFamily="18" charset="0"/>
              </a:rPr>
              <a:t>, </a:t>
            </a:r>
            <a:r>
              <a:rPr lang="en-US" sz="3800" b="1" dirty="0">
                <a:solidFill>
                  <a:srgbClr val="FF0000"/>
                </a:solidFill>
                <a:latin typeface="Times New Roman" pitchFamily="18" charset="0"/>
                <a:cs typeface="Times New Roman" pitchFamily="18" charset="0"/>
              </a:rPr>
              <a: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xuống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biển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mò</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trai</a:t>
            </a:r>
            <a:r>
              <a:rPr lang="en-US" sz="3800" b="1" dirty="0">
                <a:solidFill>
                  <a:srgbClr val="0000CC"/>
                </a:solidFill>
                <a:latin typeface="Times New Roman" pitchFamily="18" charset="0"/>
                <a:cs typeface="Times New Roman" pitchFamily="18" charset="0"/>
              </a:rPr>
              <a:t>, </a:t>
            </a:r>
            <a:r>
              <a:rPr lang="en-US" sz="3800" b="1" dirty="0">
                <a:solidFill>
                  <a:srgbClr val="FF0000"/>
                </a:solidFill>
                <a:latin typeface="Times New Roman" pitchFamily="18" charset="0"/>
                <a:cs typeface="Times New Roman" pitchFamily="18" charset="0"/>
              </a:rPr>
              <a: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khiến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bao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người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thiệt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mạng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vì</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hổ</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báo</a:t>
            </a:r>
            <a:r>
              <a:rPr lang="en-US" sz="3800" b="1" dirty="0">
                <a:solidFill>
                  <a:srgbClr val="0000CC"/>
                </a:solidFill>
                <a:latin typeface="Times New Roman" pitchFamily="18" charset="0"/>
                <a:cs typeface="Times New Roman" pitchFamily="18" charset="0"/>
              </a:rPr>
              <a:t>, </a:t>
            </a:r>
            <a:r>
              <a:rPr lang="en-US" sz="3800" b="1" dirty="0">
                <a:solidFill>
                  <a:srgbClr val="FF0000"/>
                </a:solidFill>
                <a:latin typeface="Times New Roman" pitchFamily="18" charset="0"/>
                <a:cs typeface="Times New Roman" pitchFamily="18" charset="0"/>
              </a:rPr>
              <a: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cá</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sấu</a:t>
            </a:r>
            <a:r>
              <a:rPr lang="en-US" sz="3800" b="1" dirty="0">
                <a:solidFill>
                  <a:srgbClr val="0000CC"/>
                </a:solidFill>
                <a:latin typeface="Times New Roman" pitchFamily="18" charset="0"/>
                <a:cs typeface="Times New Roman" pitchFamily="18" charset="0"/>
              </a:rPr>
              <a:t>, </a:t>
            </a:r>
            <a:r>
              <a:rPr lang="en-US" sz="3800" b="1" dirty="0">
                <a:solidFill>
                  <a:srgbClr val="FF0000"/>
                </a:solidFill>
                <a:latin typeface="Times New Roman" pitchFamily="18" charset="0"/>
                <a:cs typeface="Times New Roman" pitchFamily="18" charset="0"/>
              </a:rPr>
              <a: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thuồng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luồng</a:t>
            </a:r>
            <a:r>
              <a:rPr lang="en-US" sz="3800" b="1" dirty="0">
                <a:solidFill>
                  <a:srgbClr val="0000CC"/>
                </a:solidFill>
                <a:latin typeface="Times New Roman" pitchFamily="18" charset="0"/>
                <a:cs typeface="Times New Roman" pitchFamily="18" charset="0"/>
              </a:rPr>
              <a:t>, ... </a:t>
            </a:r>
            <a:r>
              <a:rPr lang="en-US" sz="3800" b="1" dirty="0">
                <a:solidFill>
                  <a:srgbClr val="FF0000"/>
                </a:solidFill>
                <a:latin typeface="Times New Roman" pitchFamily="18" charset="0"/>
                <a:cs typeface="Times New Roman" pitchFamily="18" charset="0"/>
              </a:rPr>
              <a:t>//</a:t>
            </a:r>
            <a:endParaRPr lang="vi-VN" sz="3800" b="1" dirty="0">
              <a:solidFill>
                <a:srgbClr val="FF0000"/>
              </a:solidFill>
              <a:latin typeface="Times New Roman" pitchFamily="18" charset="0"/>
              <a:cs typeface="Times New Roman" pitchFamily="18" charset="0"/>
            </a:endParaRPr>
          </a:p>
        </p:txBody>
      </p:sp>
      <p:sp>
        <p:nvSpPr>
          <p:cNvPr id="21" name="Rectangle 20">
            <a:hlinkClick r:id="rId3" action="ppaction://hlinkpres?slideindex=1&amp;slidetitle="/>
          </p:cNvPr>
          <p:cNvSpPr/>
          <p:nvPr/>
        </p:nvSpPr>
        <p:spPr>
          <a:xfrm>
            <a:off x="3372955" y="7577554"/>
            <a:ext cx="1641165" cy="677108"/>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Đô</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hộ</a:t>
            </a:r>
            <a:r>
              <a:rPr lang="en-US" sz="3800" b="1" dirty="0">
                <a:solidFill>
                  <a:srgbClr val="0000CC"/>
                </a:solidFill>
                <a:latin typeface="Times New Roman" pitchFamily="18" charset="0"/>
                <a:cs typeface="Times New Roman" pitchFamily="18" charset="0"/>
              </a:rPr>
              <a:t>, </a:t>
            </a:r>
          </a:p>
        </p:txBody>
      </p:sp>
      <p:sp>
        <p:nvSpPr>
          <p:cNvPr id="22" name="Rectangle 21">
            <a:hlinkClick r:id="rId4" action="ppaction://hlinkpres?slideindex=1&amp;slidetitle="/>
          </p:cNvPr>
          <p:cNvSpPr/>
          <p:nvPr/>
        </p:nvSpPr>
        <p:spPr>
          <a:xfrm>
            <a:off x="4785519" y="7577554"/>
            <a:ext cx="2057400" cy="677108"/>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Luy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lâu</a:t>
            </a:r>
            <a:r>
              <a:rPr lang="en-US" sz="3800" b="1" dirty="0">
                <a:solidFill>
                  <a:srgbClr val="0000CC"/>
                </a:solidFill>
                <a:latin typeface="Times New Roman" pitchFamily="18" charset="0"/>
                <a:cs typeface="Times New Roman" pitchFamily="18" charset="0"/>
              </a:rPr>
              <a:t>,</a:t>
            </a:r>
          </a:p>
        </p:txBody>
      </p:sp>
      <p:sp>
        <p:nvSpPr>
          <p:cNvPr id="23" name="Rectangle 22">
            <a:hlinkClick r:id="rId5" action="ppaction://hlinkpres?slideindex=1&amp;slidetitle="/>
          </p:cNvPr>
          <p:cNvSpPr/>
          <p:nvPr/>
        </p:nvSpPr>
        <p:spPr>
          <a:xfrm>
            <a:off x="9217540" y="7577554"/>
            <a:ext cx="2519170" cy="677108"/>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Giáp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phục</a:t>
            </a:r>
            <a:r>
              <a:rPr lang="en-US" sz="3800" b="1" dirty="0">
                <a:solidFill>
                  <a:srgbClr val="0000CC"/>
                </a:solidFill>
                <a:latin typeface="Times New Roman" pitchFamily="18" charset="0"/>
                <a:cs typeface="Times New Roman" pitchFamily="18" charset="0"/>
              </a:rPr>
              <a:t>,</a:t>
            </a:r>
          </a:p>
        </p:txBody>
      </p:sp>
      <p:sp>
        <p:nvSpPr>
          <p:cNvPr id="27" name="Rectangle 26"/>
          <p:cNvSpPr/>
          <p:nvPr/>
        </p:nvSpPr>
        <p:spPr>
          <a:xfrm>
            <a:off x="1507226" y="2514600"/>
            <a:ext cx="5251780" cy="677108"/>
          </a:xfrm>
          <a:prstGeom prst="rect">
            <a:avLst/>
          </a:prstGeom>
        </p:spPr>
        <p:txBody>
          <a:bodyPr wrap="square">
            <a:spAutoFit/>
          </a:bodyPr>
          <a:lstStyle/>
          <a:p>
            <a:pPr algn="just"/>
            <a:r>
              <a:rPr lang="en-US" sz="3800" b="1" dirty="0">
                <a:solidFill>
                  <a:srgbClr val="FF0066"/>
                </a:solidFill>
                <a:latin typeface="Times New Roman" pitchFamily="18" charset="0"/>
                <a:cs typeface="Times New Roman" pitchFamily="18" charset="0"/>
              </a:rPr>
              <a:t>a.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đọc</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từ</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câu</a:t>
            </a:r>
            <a:endParaRPr lang="en-US" sz="3800" b="1" dirty="0">
              <a:solidFill>
                <a:srgbClr val="FF0066"/>
              </a:solidFill>
              <a:latin typeface="Times New Roman" pitchFamily="18" charset="0"/>
              <a:cs typeface="Times New Roman" pitchFamily="18" charset="0"/>
            </a:endParaRPr>
          </a:p>
        </p:txBody>
      </p:sp>
      <p:sp>
        <p:nvSpPr>
          <p:cNvPr id="28" name="Rectangle 27"/>
          <p:cNvSpPr/>
          <p:nvPr/>
        </p:nvSpPr>
        <p:spPr>
          <a:xfrm>
            <a:off x="1527701" y="6781800"/>
            <a:ext cx="5251780" cy="677108"/>
          </a:xfrm>
          <a:prstGeom prst="rect">
            <a:avLst/>
          </a:prstGeom>
        </p:spPr>
        <p:txBody>
          <a:bodyPr wrap="square">
            <a:spAutoFit/>
          </a:bodyPr>
          <a:lstStyle/>
          <a:p>
            <a:pPr algn="just"/>
            <a:r>
              <a:rPr lang="en-US" sz="3800" b="1">
                <a:solidFill>
                  <a:srgbClr val="FF0066"/>
                </a:solidFill>
                <a:latin typeface="Times New Roman" pitchFamily="18" charset="0"/>
                <a:cs typeface="Times New Roman" pitchFamily="18" charset="0"/>
              </a:rPr>
              <a:t>b. Giải nghĩa từ</a:t>
            </a:r>
          </a:p>
        </p:txBody>
      </p:sp>
      <p:sp>
        <p:nvSpPr>
          <p:cNvPr id="30" name="Rectangle 29"/>
          <p:cNvSpPr/>
          <p:nvPr/>
        </p:nvSpPr>
        <p:spPr>
          <a:xfrm>
            <a:off x="1600519" y="3222486"/>
            <a:ext cx="13548200" cy="1261884"/>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Th</a:t>
            </a:r>
            <a:r>
              <a:rPr lang="en-US" sz="3800" b="1" dirty="0" err="1">
                <a:solidFill>
                  <a:srgbClr val="FF0000"/>
                </a:solidFill>
                <a:latin typeface="Times New Roman" pitchFamily="18" charset="0"/>
                <a:cs typeface="Times New Roman" pitchFamily="18" charset="0"/>
              </a:rPr>
              <a:t>uở</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xưa</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a:t>
            </a:r>
            <a:r>
              <a:rPr lang="en-US" sz="3800" b="1" dirty="0" err="1">
                <a:solidFill>
                  <a:srgbClr val="FF0000"/>
                </a:solidFill>
                <a:latin typeface="Times New Roman" pitchFamily="18" charset="0"/>
                <a:cs typeface="Times New Roman" pitchFamily="18" charset="0"/>
              </a:rPr>
              <a:t>uy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a:t>
            </a:r>
            <a:r>
              <a:rPr lang="en-US" sz="3800" b="1" dirty="0" err="1">
                <a:solidFill>
                  <a:srgbClr val="FF0000"/>
                </a:solidFill>
                <a:latin typeface="Times New Roman" pitchFamily="18" charset="0"/>
                <a:cs typeface="Times New Roman" pitchFamily="18" charset="0"/>
              </a:rPr>
              <a:t>ẩy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quân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ẩn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a:t>
            </a:r>
            <a:r>
              <a:rPr lang="en-US" sz="3800" b="1" dirty="0" err="1">
                <a:solidFill>
                  <a:srgbClr val="FF0000"/>
                </a:solidFill>
                <a:latin typeface="Times New Roman" pitchFamily="18" charset="0"/>
                <a:cs typeface="Times New Roman" pitchFamily="18" charset="0"/>
              </a:rPr>
              <a:t>iện</a:t>
            </a:r>
            <a:r>
              <a:rPr lang="en-US" sz="3800" b="1" dirty="0">
                <a:solidFill>
                  <a:srgbClr val="0000CC"/>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s</a:t>
            </a:r>
            <a:r>
              <a:rPr lang="en-US" sz="3800" b="1" dirty="0" err="1">
                <a:solidFill>
                  <a:srgbClr val="0000CC"/>
                </a:solidFill>
                <a:latin typeface="Times New Roman" pitchFamily="18" charset="0"/>
                <a:cs typeface="Times New Roman" pitchFamily="18" charset="0"/>
              </a:rPr>
              <a:t>ụp</a:t>
            </a:r>
            <a:r>
              <a:rPr lang="en-US" sz="3800" b="1" dirty="0">
                <a:solidFill>
                  <a:srgbClr val="0000CC"/>
                </a:solidFill>
                <a:latin typeface="Times New Roman" pitchFamily="18" charset="0"/>
                <a:cs typeface="Times New Roman" pitchFamily="18" charset="0"/>
              </a:rPr>
              <a:t> </a:t>
            </a:r>
            <a:r>
              <a:rPr lang="vi-VN" sz="3800" b="1" dirty="0">
                <a:solidFill>
                  <a:srgbClr val="0000CC"/>
                </a:solidFill>
                <a:latin typeface="Times New Roman" pitchFamily="18" charset="0"/>
                <a:cs typeface="Times New Roman" pitchFamily="18" charset="0"/>
              </a:rPr>
              <a:t>đổ, thuồng luồng, giáp phục, rìu búa, rùng rùng.   </a:t>
            </a:r>
            <a:endParaRPr lang="en-US" sz="3800" b="1" dirty="0">
              <a:solidFill>
                <a:srgbClr val="0000CC"/>
              </a:solidFill>
              <a:latin typeface="Times New Roman" pitchFamily="18" charset="0"/>
              <a:cs typeface="Times New Roman" pitchFamily="18" charset="0"/>
            </a:endParaRPr>
          </a:p>
        </p:txBody>
      </p:sp>
      <p:grpSp>
        <p:nvGrpSpPr>
          <p:cNvPr id="31" name="Group 30"/>
          <p:cNvGrpSpPr/>
          <p:nvPr/>
        </p:nvGrpSpPr>
        <p:grpSpPr>
          <a:xfrm>
            <a:off x="4415843" y="-58966"/>
            <a:ext cx="7917552" cy="1947966"/>
            <a:chOff x="4415843" y="-58966"/>
            <a:chExt cx="7917552" cy="1947966"/>
          </a:xfrm>
        </p:grpSpPr>
        <p:grpSp>
          <p:nvGrpSpPr>
            <p:cNvPr id="32" name="Group 31"/>
            <p:cNvGrpSpPr/>
            <p:nvPr/>
          </p:nvGrpSpPr>
          <p:grpSpPr>
            <a:xfrm>
              <a:off x="4415843" y="-58966"/>
              <a:ext cx="7917552" cy="1115586"/>
              <a:chOff x="4341333" y="1993"/>
              <a:chExt cx="7783959" cy="1115586"/>
            </a:xfrm>
          </p:grpSpPr>
          <p:grpSp>
            <p:nvGrpSpPr>
              <p:cNvPr id="34" name="Group 33"/>
              <p:cNvGrpSpPr/>
              <p:nvPr/>
            </p:nvGrpSpPr>
            <p:grpSpPr>
              <a:xfrm>
                <a:off x="4341333" y="1993"/>
                <a:ext cx="7783959" cy="1115586"/>
                <a:chOff x="4341333" y="1993"/>
                <a:chExt cx="7783959" cy="1115586"/>
              </a:xfrm>
            </p:grpSpPr>
            <p:sp>
              <p:nvSpPr>
                <p:cNvPr id="36" name="TextBox 35"/>
                <p:cNvSpPr txBox="1"/>
                <p:nvPr/>
              </p:nvSpPr>
              <p:spPr>
                <a:xfrm>
                  <a:off x="4341333" y="1993"/>
                  <a:ext cx="7783959" cy="707886"/>
                </a:xfrm>
                <a:prstGeom prst="rect">
                  <a:avLst/>
                </a:prstGeom>
                <a:noFill/>
              </p:spPr>
              <p:txBody>
                <a:bodyPr wrap="none" rtlCol="0">
                  <a:spAutoFit/>
                </a:bodyPr>
                <a:lstStyle/>
                <a:p>
                  <a:pPr lvl="0" defTabSz="1452524" eaLnBrk="1" fontAlgn="auto" hangingPunct="1">
                    <a:spcBef>
                      <a:spcPts val="0"/>
                    </a:spcBef>
                    <a:spcAft>
                      <a:spcPts val="0"/>
                    </a:spcAft>
                  </a:pPr>
                  <a:r>
                    <a:rPr lang="en-US" sz="4000" b="1" i="1" dirty="0" err="1">
                      <a:solidFill>
                        <a:srgbClr val="0000CC"/>
                      </a:solidFill>
                      <a:latin typeface="Times New Roman" pitchFamily="18" charset="0"/>
                      <a:cs typeface="Times New Roman" pitchFamily="18" charset="0"/>
                    </a:rPr>
                    <a:t>Thứ</a:t>
                  </a:r>
                  <a:r>
                    <a:rPr lang="vi-VN" sz="4000" b="1" i="1" dirty="0">
                      <a:solidFill>
                        <a:srgbClr val="0000CC"/>
                      </a:solidFill>
                      <a:latin typeface="Times New Roman" pitchFamily="18" charset="0"/>
                      <a:cs typeface="Times New Roman" pitchFamily="18" charset="0"/>
                    </a:rPr>
                    <a:t> năm, ngày 03 </a:t>
                  </a:r>
                  <a:r>
                    <a:rPr lang="en-US" sz="4000" b="1" i="1" dirty="0" err="1">
                      <a:solidFill>
                        <a:srgbClr val="0000CC"/>
                      </a:solidFill>
                      <a:latin typeface="Times New Roman" pitchFamily="18" charset="0"/>
                      <a:cs typeface="Times New Roman" pitchFamily="18" charset="0"/>
                    </a:rPr>
                    <a:t>tháng</a:t>
                  </a:r>
                  <a:r>
                    <a:rPr lang="vi-VN" sz="4000" b="1" i="1" dirty="0">
                      <a:solidFill>
                        <a:srgbClr val="0000CC"/>
                      </a:solidFill>
                      <a:latin typeface="Times New Roman" pitchFamily="18" charset="0"/>
                      <a:cs typeface="Times New Roman" pitchFamily="18" charset="0"/>
                    </a:rPr>
                    <a:t> 4 năm2025</a:t>
                  </a:r>
                  <a:endParaRPr lang="en-US" sz="4000" b="1" i="1" dirty="0">
                    <a:solidFill>
                      <a:srgbClr val="0000CC"/>
                    </a:solidFill>
                    <a:latin typeface="Times New Roman" pitchFamily="18" charset="0"/>
                    <a:cs typeface="Times New Roman" pitchFamily="18" charset="0"/>
                  </a:endParaRPr>
                </a:p>
              </p:txBody>
            </p:sp>
            <p:sp>
              <p:nvSpPr>
                <p:cNvPr id="37" name="TextBox 36"/>
                <p:cNvSpPr txBox="1"/>
                <p:nvPr/>
              </p:nvSpPr>
              <p:spPr>
                <a:xfrm>
                  <a:off x="6486305" y="594359"/>
                  <a:ext cx="2261748"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TIẾNG VIỆT</a:t>
                  </a:r>
                </a:p>
              </p:txBody>
            </p:sp>
          </p:grpSp>
          <p:cxnSp>
            <p:nvCxnSpPr>
              <p:cNvPr id="35" name="Straight Connector 34"/>
              <p:cNvCxnSpPr/>
              <p:nvPr/>
            </p:nvCxnSpPr>
            <p:spPr>
              <a:xfrm>
                <a:off x="6676405" y="1082039"/>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3" name="Text Box 14"/>
            <p:cNvSpPr txBox="1">
              <a:spLocks noChangeArrowheads="1"/>
            </p:cNvSpPr>
            <p:nvPr/>
          </p:nvSpPr>
          <p:spPr bwMode="auto">
            <a:xfrm>
              <a:off x="4785519" y="1066800"/>
              <a:ext cx="6019799" cy="82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vi-VN" sz="4400" b="1" dirty="0">
                  <a:solidFill>
                    <a:srgbClr val="0000CC"/>
                  </a:solidFill>
                  <a:effectLst>
                    <a:outerShdw blurRad="38100" dist="38100" dir="2700000" algn="tl">
                      <a:srgbClr val="000000">
                        <a:alpha val="43137"/>
                      </a:srgbClr>
                    </a:outerShdw>
                  </a:effectLst>
                  <a:latin typeface="Times New Roman" pitchFamily="18" charset="0"/>
                </a:rPr>
                <a:t>ĐỌC</a:t>
              </a:r>
              <a:r>
                <a:rPr lang="en-US" sz="4400" b="1" dirty="0">
                  <a:solidFill>
                    <a:srgbClr val="0000CC"/>
                  </a:solidFill>
                  <a:effectLst>
                    <a:outerShdw blurRad="38100" dist="38100" dir="2700000" algn="tl">
                      <a:srgbClr val="000000">
                        <a:alpha val="43137"/>
                      </a:srgbClr>
                    </a:outerShdw>
                  </a:effectLst>
                  <a:latin typeface="Times New Roman" pitchFamily="18" charset="0"/>
                </a:rPr>
                <a:t>: HAI BÀ TRƯNG</a:t>
              </a:r>
            </a:p>
          </p:txBody>
        </p:sp>
      </p:grpSp>
      <p:sp>
        <p:nvSpPr>
          <p:cNvPr id="20" name="Rectangle 19">
            <a:hlinkClick r:id="rId5" action="ppaction://hlinkpres?slideindex=1&amp;slidetitle="/>
          </p:cNvPr>
          <p:cNvSpPr/>
          <p:nvPr/>
        </p:nvSpPr>
        <p:spPr>
          <a:xfrm>
            <a:off x="11736710" y="7541120"/>
            <a:ext cx="2519170" cy="677108"/>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Lưu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danh</a:t>
            </a:r>
            <a:r>
              <a:rPr lang="en-US" sz="3800" b="1" dirty="0">
                <a:solidFill>
                  <a:srgbClr val="0000CC"/>
                </a:solidFill>
                <a:latin typeface="Times New Roman" pitchFamily="18" charset="0"/>
                <a:cs typeface="Times New Roman" pitchFamily="18" charset="0"/>
              </a:rPr>
              <a:t>,</a:t>
            </a:r>
          </a:p>
        </p:txBody>
      </p:sp>
      <p:sp>
        <p:nvSpPr>
          <p:cNvPr id="24" name="Rectangle 23">
            <a:hlinkClick r:id="rId5" action="ppaction://hlinkpres?slideindex=1&amp;slidetitle="/>
          </p:cNvPr>
          <p:cNvSpPr/>
          <p:nvPr/>
        </p:nvSpPr>
        <p:spPr>
          <a:xfrm>
            <a:off x="6597628" y="7541120"/>
            <a:ext cx="2519170" cy="677108"/>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Trẩy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quân</a:t>
            </a:r>
            <a:r>
              <a:rPr lang="en-US" sz="380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1" grpId="0"/>
      <p:bldP spid="22" grpId="0"/>
      <p:bldP spid="23" grpId="0"/>
      <p:bldP spid="30" grpId="0"/>
      <p:bldP spid="20"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1508919" y="2743200"/>
            <a:ext cx="0" cy="5694403"/>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30" name="Group 29"/>
          <p:cNvGrpSpPr/>
          <p:nvPr/>
        </p:nvGrpSpPr>
        <p:grpSpPr>
          <a:xfrm>
            <a:off x="1994489" y="1997163"/>
            <a:ext cx="2791030" cy="654607"/>
            <a:chOff x="-5714443" y="1595251"/>
            <a:chExt cx="2791030" cy="654607"/>
          </a:xfrm>
        </p:grpSpPr>
        <p:sp>
          <p:nvSpPr>
            <p:cNvPr id="31" name="Rectangle 30"/>
            <p:cNvSpPr/>
            <p:nvPr/>
          </p:nvSpPr>
          <p:spPr>
            <a:xfrm>
              <a:off x="-5714443" y="1595251"/>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5599088" y="2249858"/>
              <a:ext cx="256032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1508919" y="2743200"/>
            <a:ext cx="9236891"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itchFamily="18" charset="0"/>
                <a:cs typeface="Times New Roman" pitchFamily="18" charset="0"/>
              </a:rPr>
              <a:t>Tìm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đoạn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ứng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mỗi</a:t>
            </a:r>
            <a:r>
              <a:rPr lang="en-US" sz="3600" b="1" dirty="0">
                <a:solidFill>
                  <a:srgbClr val="FF0000"/>
                </a:solidFill>
                <a:latin typeface="Times New Roman" pitchFamily="18" charset="0"/>
                <a:cs typeface="Times New Roman" pitchFamily="18" charset="0"/>
              </a:rPr>
              <a:t> ý?</a:t>
            </a:r>
          </a:p>
        </p:txBody>
      </p:sp>
      <p:sp>
        <p:nvSpPr>
          <p:cNvPr id="12" name="Rectangle 11"/>
          <p:cNvSpPr/>
          <p:nvPr/>
        </p:nvSpPr>
        <p:spPr>
          <a:xfrm>
            <a:off x="1508919" y="3569779"/>
            <a:ext cx="8763001"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a) </a:t>
            </a:r>
            <a:r>
              <a:rPr lang="en-US" sz="3600" b="1" dirty="0" err="1">
                <a:solidFill>
                  <a:srgbClr val="FF0000"/>
                </a:solidFill>
                <a:latin typeface="Times New Roman" pitchFamily="18" charset="0"/>
                <a:cs typeface="Times New Roman" pitchFamily="18" charset="0"/>
              </a:rPr>
              <a:t>Tội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giặc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ngoại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xâm</a:t>
            </a:r>
            <a:r>
              <a:rPr lang="en-US" sz="3600" b="1" dirty="0">
                <a:solidFill>
                  <a:srgbClr val="FF0000"/>
                </a:solidFill>
                <a:latin typeface="Times New Roman" pitchFamily="18" charset="0"/>
                <a:cs typeface="Times New Roman" pitchFamily="18" charset="0"/>
              </a:rPr>
              <a:t>.</a:t>
            </a:r>
          </a:p>
        </p:txBody>
      </p:sp>
      <p:grpSp>
        <p:nvGrpSpPr>
          <p:cNvPr id="43" name="Group 42"/>
          <p:cNvGrpSpPr/>
          <p:nvPr/>
        </p:nvGrpSpPr>
        <p:grpSpPr>
          <a:xfrm>
            <a:off x="4655083" y="76915"/>
            <a:ext cx="7917552" cy="1920247"/>
            <a:chOff x="4617134" y="42893"/>
            <a:chExt cx="7917552" cy="1920247"/>
          </a:xfrm>
        </p:grpSpPr>
        <p:grpSp>
          <p:nvGrpSpPr>
            <p:cNvPr id="44" name="Group 43"/>
            <p:cNvGrpSpPr/>
            <p:nvPr/>
          </p:nvGrpSpPr>
          <p:grpSpPr>
            <a:xfrm>
              <a:off x="4617134" y="42893"/>
              <a:ext cx="7917552" cy="1349288"/>
              <a:chOff x="4539228" y="103852"/>
              <a:chExt cx="7783959" cy="1349288"/>
            </a:xfrm>
          </p:grpSpPr>
          <p:grpSp>
            <p:nvGrpSpPr>
              <p:cNvPr id="47" name="Group 46"/>
              <p:cNvGrpSpPr/>
              <p:nvPr/>
            </p:nvGrpSpPr>
            <p:grpSpPr>
              <a:xfrm>
                <a:off x="4539228" y="103852"/>
                <a:ext cx="7783959" cy="1349288"/>
                <a:chOff x="4539228" y="103852"/>
                <a:chExt cx="7783959" cy="1349288"/>
              </a:xfrm>
            </p:grpSpPr>
            <p:sp>
              <p:nvSpPr>
                <p:cNvPr id="49" name="TextBox 48"/>
                <p:cNvSpPr txBox="1"/>
                <p:nvPr/>
              </p:nvSpPr>
              <p:spPr>
                <a:xfrm>
                  <a:off x="4539228" y="103852"/>
                  <a:ext cx="7783959" cy="707886"/>
                </a:xfrm>
                <a:prstGeom prst="rect">
                  <a:avLst/>
                </a:prstGeom>
                <a:noFill/>
              </p:spPr>
              <p:txBody>
                <a:bodyPr wrap="none" rtlCol="0">
                  <a:spAutoFit/>
                </a:bodyPr>
                <a:lstStyle/>
                <a:p>
                  <a:pPr lvl="0" defTabSz="1452524" eaLnBrk="1" fontAlgn="auto" hangingPunct="1">
                    <a:spcBef>
                      <a:spcPts val="0"/>
                    </a:spcBef>
                    <a:spcAft>
                      <a:spcPts val="0"/>
                    </a:spcAft>
                  </a:pPr>
                  <a:r>
                    <a:rPr lang="en-US" sz="4000" b="1" i="1" dirty="0" err="1">
                      <a:solidFill>
                        <a:srgbClr val="0000CC"/>
                      </a:solidFill>
                      <a:latin typeface="Times New Roman" pitchFamily="18" charset="0"/>
                      <a:cs typeface="Times New Roman" pitchFamily="18" charset="0"/>
                    </a:rPr>
                    <a:t>Thứ</a:t>
                  </a:r>
                  <a:r>
                    <a:rPr lang="vi-VN" sz="4000" b="1" i="1" dirty="0">
                      <a:solidFill>
                        <a:srgbClr val="0000CC"/>
                      </a:solidFill>
                      <a:latin typeface="Times New Roman" pitchFamily="18" charset="0"/>
                      <a:cs typeface="Times New Roman" pitchFamily="18" charset="0"/>
                    </a:rPr>
                    <a:t> năm, ngày 03 </a:t>
                  </a:r>
                  <a:r>
                    <a:rPr lang="en-US" sz="4000" b="1" i="1" dirty="0" err="1">
                      <a:solidFill>
                        <a:srgbClr val="0000CC"/>
                      </a:solidFill>
                      <a:latin typeface="Times New Roman" pitchFamily="18" charset="0"/>
                      <a:cs typeface="Times New Roman" pitchFamily="18" charset="0"/>
                    </a:rPr>
                    <a:t>tháng</a:t>
                  </a:r>
                  <a:r>
                    <a:rPr lang="vi-VN" sz="4000" b="1" i="1" dirty="0">
                      <a:solidFill>
                        <a:srgbClr val="0000CC"/>
                      </a:solidFill>
                      <a:latin typeface="Times New Roman" pitchFamily="18" charset="0"/>
                      <a:cs typeface="Times New Roman" pitchFamily="18" charset="0"/>
                    </a:rPr>
                    <a:t> 4 năm2025</a:t>
                  </a:r>
                  <a:endParaRPr lang="en-US" sz="4000" b="1" i="1" dirty="0">
                    <a:solidFill>
                      <a:srgbClr val="0000CC"/>
                    </a:solidFill>
                    <a:latin typeface="Times New Roman" pitchFamily="18" charset="0"/>
                    <a:cs typeface="Times New Roman" pitchFamily="18" charset="0"/>
                  </a:endParaRPr>
                </a:p>
              </p:txBody>
            </p:sp>
            <p:sp>
              <p:nvSpPr>
                <p:cNvPr id="50" name="TextBox 49"/>
                <p:cNvSpPr txBox="1"/>
                <p:nvPr/>
              </p:nvSpPr>
              <p:spPr>
                <a:xfrm>
                  <a:off x="6489450" y="929920"/>
                  <a:ext cx="2261748" cy="523220"/>
                </a:xfrm>
                <a:prstGeom prst="rect">
                  <a:avLst/>
                </a:prstGeom>
                <a:noFill/>
              </p:spPr>
              <p:txBody>
                <a:bodyPr wrap="none" rtlCol="0">
                  <a:spAutoFit/>
                </a:bodyPr>
                <a:lstStyle/>
                <a:p>
                  <a:r>
                    <a:rPr lang="en-US" sz="2800" b="1" dirty="0">
                      <a:solidFill>
                        <a:srgbClr val="FF0066"/>
                      </a:solidFill>
                      <a:latin typeface="Times New Roman" pitchFamily="18" charset="0"/>
                      <a:cs typeface="Times New Roman" pitchFamily="18" charset="0"/>
                    </a:rPr>
                    <a:t>TIẾNG VIỆT</a:t>
                  </a:r>
                </a:p>
              </p:txBody>
            </p:sp>
          </p:grpSp>
          <p:cxnSp>
            <p:nvCxnSpPr>
              <p:cNvPr id="48" name="Straight Connector 47"/>
              <p:cNvCxnSpPr/>
              <p:nvPr/>
            </p:nvCxnSpPr>
            <p:spPr>
              <a:xfrm>
                <a:off x="6676404" y="1447920"/>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4747570" y="1387162"/>
              <a:ext cx="60197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vi-VN" sz="2800" b="1" dirty="0">
                  <a:solidFill>
                    <a:srgbClr val="0000CC"/>
                  </a:solidFill>
                  <a:effectLst>
                    <a:outerShdw blurRad="38100" dist="38100" dir="2700000" algn="tl">
                      <a:srgbClr val="000000">
                        <a:alpha val="43137"/>
                      </a:srgbClr>
                    </a:outerShdw>
                  </a:effectLst>
                  <a:latin typeface="Times New Roman" pitchFamily="18" charset="0"/>
                </a:rPr>
                <a:t>ĐỌC</a:t>
              </a:r>
              <a:r>
                <a:rPr lang="en-US" sz="2800" b="1" dirty="0">
                  <a:solidFill>
                    <a:srgbClr val="0000CC"/>
                  </a:solidFill>
                  <a:effectLst>
                    <a:outerShdw blurRad="38100" dist="38100" dir="2700000" algn="tl">
                      <a:srgbClr val="000000">
                        <a:alpha val="43137"/>
                      </a:srgbClr>
                    </a:outerShdw>
                  </a:effectLst>
                  <a:latin typeface="Times New Roman" pitchFamily="18" charset="0"/>
                </a:rPr>
                <a:t>: HAI BÀ TRƯNG</a:t>
              </a:r>
            </a:p>
          </p:txBody>
        </p:sp>
      </p:grpSp>
      <p:sp>
        <p:nvSpPr>
          <p:cNvPr id="33" name="Rectangle 32"/>
          <p:cNvSpPr/>
          <p:nvPr/>
        </p:nvSpPr>
        <p:spPr>
          <a:xfrm>
            <a:off x="1508919" y="5108139"/>
            <a:ext cx="8567020"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c) </a:t>
            </a:r>
            <a:r>
              <a:rPr lang="en-US" sz="3600" b="1" dirty="0" err="1">
                <a:solidFill>
                  <a:srgbClr val="FF0000"/>
                </a:solidFill>
                <a:latin typeface="Times New Roman" pitchFamily="18" charset="0"/>
                <a:cs typeface="Times New Roman" pitchFamily="18" charset="0"/>
              </a:rPr>
              <a:t>Khí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nghĩa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quân</a:t>
            </a:r>
            <a:r>
              <a:rPr lang="en-US" sz="3600" b="1" dirty="0">
                <a:solidFill>
                  <a:srgbClr val="FF0000"/>
                </a:solidFill>
                <a:latin typeface="Times New Roman" pitchFamily="18" charset="0"/>
                <a:cs typeface="Times New Roman" pitchFamily="18" charset="0"/>
              </a:rPr>
              <a:t>.</a:t>
            </a:r>
          </a:p>
        </p:txBody>
      </p:sp>
      <p:sp>
        <p:nvSpPr>
          <p:cNvPr id="34" name="Rectangle 33"/>
          <p:cNvSpPr/>
          <p:nvPr/>
        </p:nvSpPr>
        <p:spPr>
          <a:xfrm>
            <a:off x="1476253" y="5773287"/>
            <a:ext cx="8915027"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d) </a:t>
            </a:r>
            <a:r>
              <a:rPr lang="en-US" sz="3600" b="1" dirty="0" err="1">
                <a:solidFill>
                  <a:srgbClr val="FF0000"/>
                </a:solidFill>
                <a:latin typeface="Times New Roman" pitchFamily="18" charset="0"/>
                <a:cs typeface="Times New Roman" pitchFamily="18" charset="0"/>
              </a:rPr>
              <a:t>Khởi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nghĩa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lợi</a:t>
            </a:r>
            <a:r>
              <a:rPr lang="en-US" sz="3600" b="1" dirty="0">
                <a:solidFill>
                  <a:srgbClr val="FF0000"/>
                </a:solidFill>
                <a:latin typeface="Times New Roman" pitchFamily="18" charset="0"/>
                <a:cs typeface="Times New Roman" pitchFamily="18" charset="0"/>
              </a:rPr>
              <a:t>.</a:t>
            </a:r>
          </a:p>
        </p:txBody>
      </p:sp>
      <p:sp>
        <p:nvSpPr>
          <p:cNvPr id="35" name="Rectangle 34"/>
          <p:cNvSpPr/>
          <p:nvPr/>
        </p:nvSpPr>
        <p:spPr>
          <a:xfrm>
            <a:off x="1508919" y="4367371"/>
            <a:ext cx="8763001"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b) </a:t>
            </a:r>
            <a:r>
              <a:rPr lang="en-US" sz="3600" b="1" dirty="0" err="1">
                <a:solidFill>
                  <a:srgbClr val="FF0000"/>
                </a:solidFill>
                <a:latin typeface="Times New Roman" pitchFamily="18" charset="0"/>
                <a:cs typeface="Times New Roman" pitchFamily="18" charset="0"/>
              </a:rPr>
              <a:t>Chí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lớn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giành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lại</a:t>
            </a:r>
            <a:r>
              <a:rPr lang="en-US" sz="3600" b="1" dirty="0">
                <a:solidFill>
                  <a:srgbClr val="FF0000"/>
                </a:solidFill>
                <a:latin typeface="Times New Roman" pitchFamily="18" charset="0"/>
                <a:cs typeface="Times New Roman" pitchFamily="18" charset="0"/>
              </a:rPr>
              <a:t> non </a:t>
            </a:r>
            <a:r>
              <a:rPr lang="en-US" sz="3600" b="1" dirty="0" err="1">
                <a:solidFill>
                  <a:srgbClr val="FF0000"/>
                </a:solidFill>
                <a:latin typeface="Times New Roman" pitchFamily="18" charset="0"/>
                <a:cs typeface="Times New Roman" pitchFamily="18" charset="0"/>
              </a:rPr>
              <a:t>sông</a:t>
            </a:r>
            <a:r>
              <a:rPr lang="en-US" sz="36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8083757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1432719" y="2695157"/>
            <a:ext cx="0" cy="5694403"/>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30" name="Group 29"/>
          <p:cNvGrpSpPr/>
          <p:nvPr/>
        </p:nvGrpSpPr>
        <p:grpSpPr>
          <a:xfrm>
            <a:off x="1661319" y="2223396"/>
            <a:ext cx="2791030" cy="654607"/>
            <a:chOff x="-6067701" y="1758878"/>
            <a:chExt cx="2791030" cy="654607"/>
          </a:xfrm>
        </p:grpSpPr>
        <p:sp>
          <p:nvSpPr>
            <p:cNvPr id="31" name="Rectangle 30"/>
            <p:cNvSpPr/>
            <p:nvPr/>
          </p:nvSpPr>
          <p:spPr>
            <a:xfrm>
              <a:off x="-6067701" y="1758878"/>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5915845" y="2413485"/>
              <a:ext cx="256032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1432719" y="2832790"/>
            <a:ext cx="9236891"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itchFamily="18" charset="0"/>
                <a:cs typeface="Times New Roman" pitchFamily="18" charset="0"/>
              </a:rPr>
              <a:t>Tìm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đoạn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ứng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mỗi</a:t>
            </a:r>
            <a:r>
              <a:rPr lang="en-US" sz="3600" b="1" dirty="0">
                <a:solidFill>
                  <a:srgbClr val="FF0000"/>
                </a:solidFill>
                <a:latin typeface="Times New Roman" pitchFamily="18" charset="0"/>
                <a:cs typeface="Times New Roman" pitchFamily="18" charset="0"/>
              </a:rPr>
              <a:t> ý?</a:t>
            </a:r>
          </a:p>
        </p:txBody>
      </p:sp>
      <p:sp>
        <p:nvSpPr>
          <p:cNvPr id="12" name="Rectangle 11"/>
          <p:cNvSpPr/>
          <p:nvPr/>
        </p:nvSpPr>
        <p:spPr>
          <a:xfrm>
            <a:off x="1400053" y="4017415"/>
            <a:ext cx="10058400" cy="646331"/>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 a) </a:t>
            </a:r>
            <a:r>
              <a:rPr lang="en-US" sz="3600" b="1" dirty="0" err="1">
                <a:solidFill>
                  <a:srgbClr val="0000CC"/>
                </a:solidFill>
                <a:latin typeface="Times New Roman" pitchFamily="18" charset="0"/>
                <a:cs typeface="Times New Roman" pitchFamily="18" charset="0"/>
              </a:rPr>
              <a:t>Đoạn</a:t>
            </a:r>
            <a:r>
              <a:rPr lang="en-US" sz="3600" b="1" dirty="0">
                <a:solidFill>
                  <a:srgbClr val="0000CC"/>
                </a:solidFill>
                <a:latin typeface="Times New Roman" pitchFamily="18" charset="0"/>
                <a:cs typeface="Times New Roman" pitchFamily="18" charset="0"/>
              </a:rPr>
              <a:t> 1: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đến</a:t>
            </a:r>
            <a:r>
              <a:rPr lang="en-US" sz="3600" b="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đánh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đuổi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quân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xâm</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lược</a:t>
            </a:r>
            <a:r>
              <a:rPr lang="en-US" sz="3600" b="1" dirty="0">
                <a:solidFill>
                  <a:srgbClr val="0000CC"/>
                </a:solidFill>
                <a:latin typeface="Times New Roman" pitchFamily="18" charset="0"/>
                <a:cs typeface="Times New Roman" pitchFamily="18" charset="0"/>
              </a:rPr>
              <a:t>.</a:t>
            </a:r>
          </a:p>
        </p:txBody>
      </p:sp>
      <p:grpSp>
        <p:nvGrpSpPr>
          <p:cNvPr id="43" name="Group 42"/>
          <p:cNvGrpSpPr/>
          <p:nvPr/>
        </p:nvGrpSpPr>
        <p:grpSpPr>
          <a:xfrm>
            <a:off x="4617134" y="42893"/>
            <a:ext cx="7917552" cy="1844190"/>
            <a:chOff x="4617134" y="42893"/>
            <a:chExt cx="7917552" cy="1844190"/>
          </a:xfrm>
        </p:grpSpPr>
        <p:grpSp>
          <p:nvGrpSpPr>
            <p:cNvPr id="44" name="Group 43"/>
            <p:cNvGrpSpPr/>
            <p:nvPr/>
          </p:nvGrpSpPr>
          <p:grpSpPr>
            <a:xfrm>
              <a:off x="4617134" y="42893"/>
              <a:ext cx="7917552" cy="1156579"/>
              <a:chOff x="4539228" y="103852"/>
              <a:chExt cx="7783959" cy="1156579"/>
            </a:xfrm>
          </p:grpSpPr>
          <p:grpSp>
            <p:nvGrpSpPr>
              <p:cNvPr id="47" name="Group 46"/>
              <p:cNvGrpSpPr/>
              <p:nvPr/>
            </p:nvGrpSpPr>
            <p:grpSpPr>
              <a:xfrm>
                <a:off x="4539228" y="103852"/>
                <a:ext cx="7783959" cy="1156579"/>
                <a:chOff x="4539228" y="103852"/>
                <a:chExt cx="7783959" cy="1156579"/>
              </a:xfrm>
            </p:grpSpPr>
            <p:sp>
              <p:nvSpPr>
                <p:cNvPr id="49" name="TextBox 48"/>
                <p:cNvSpPr txBox="1"/>
                <p:nvPr/>
              </p:nvSpPr>
              <p:spPr>
                <a:xfrm>
                  <a:off x="4539228" y="103852"/>
                  <a:ext cx="7783959" cy="707886"/>
                </a:xfrm>
                <a:prstGeom prst="rect">
                  <a:avLst/>
                </a:prstGeom>
                <a:noFill/>
              </p:spPr>
              <p:txBody>
                <a:bodyPr wrap="none" rtlCol="0">
                  <a:spAutoFit/>
                </a:bodyPr>
                <a:lstStyle/>
                <a:p>
                  <a:pPr lvl="0" defTabSz="1452524" eaLnBrk="1" fontAlgn="auto" hangingPunct="1">
                    <a:spcBef>
                      <a:spcPts val="0"/>
                    </a:spcBef>
                    <a:spcAft>
                      <a:spcPts val="0"/>
                    </a:spcAft>
                  </a:pPr>
                  <a:r>
                    <a:rPr lang="en-US" sz="4000" b="1" i="1" dirty="0" err="1">
                      <a:solidFill>
                        <a:srgbClr val="0000CC"/>
                      </a:solidFill>
                      <a:latin typeface="Times New Roman" pitchFamily="18" charset="0"/>
                      <a:cs typeface="Times New Roman" pitchFamily="18" charset="0"/>
                    </a:rPr>
                    <a:t>Thứ</a:t>
                  </a:r>
                  <a:r>
                    <a:rPr lang="vi-VN" sz="4000" b="1" i="1" dirty="0">
                      <a:solidFill>
                        <a:srgbClr val="0000CC"/>
                      </a:solidFill>
                      <a:latin typeface="Times New Roman" pitchFamily="18" charset="0"/>
                      <a:cs typeface="Times New Roman" pitchFamily="18" charset="0"/>
                    </a:rPr>
                    <a:t> năm, ngày 03 </a:t>
                  </a:r>
                  <a:r>
                    <a:rPr lang="en-US" sz="4000" b="1" i="1" dirty="0" err="1">
                      <a:solidFill>
                        <a:srgbClr val="0000CC"/>
                      </a:solidFill>
                      <a:latin typeface="Times New Roman" pitchFamily="18" charset="0"/>
                      <a:cs typeface="Times New Roman" pitchFamily="18" charset="0"/>
                    </a:rPr>
                    <a:t>tháng</a:t>
                  </a:r>
                  <a:r>
                    <a:rPr lang="vi-VN" sz="4000" b="1" i="1" dirty="0">
                      <a:solidFill>
                        <a:srgbClr val="0000CC"/>
                      </a:solidFill>
                      <a:latin typeface="Times New Roman" pitchFamily="18" charset="0"/>
                      <a:cs typeface="Times New Roman" pitchFamily="18" charset="0"/>
                    </a:rPr>
                    <a:t> 4 năm2025</a:t>
                  </a:r>
                  <a:endParaRPr lang="en-US" sz="4000" b="1" i="1" dirty="0">
                    <a:solidFill>
                      <a:srgbClr val="0000CC"/>
                    </a:solidFill>
                    <a:latin typeface="Times New Roman" pitchFamily="18" charset="0"/>
                    <a:cs typeface="Times New Roman" pitchFamily="18" charset="0"/>
                  </a:endParaRPr>
                </a:p>
              </p:txBody>
            </p:sp>
            <p:sp>
              <p:nvSpPr>
                <p:cNvPr id="50" name="TextBox 49"/>
                <p:cNvSpPr txBox="1"/>
                <p:nvPr/>
              </p:nvSpPr>
              <p:spPr>
                <a:xfrm>
                  <a:off x="6533011" y="737211"/>
                  <a:ext cx="2261748" cy="523220"/>
                </a:xfrm>
                <a:prstGeom prst="rect">
                  <a:avLst/>
                </a:prstGeom>
                <a:noFill/>
              </p:spPr>
              <p:txBody>
                <a:bodyPr wrap="none" rtlCol="0">
                  <a:spAutoFit/>
                </a:bodyPr>
                <a:lstStyle/>
                <a:p>
                  <a:r>
                    <a:rPr lang="en-US" sz="2800" b="1" dirty="0">
                      <a:solidFill>
                        <a:srgbClr val="FF0066"/>
                      </a:solidFill>
                      <a:latin typeface="Times New Roman" pitchFamily="18" charset="0"/>
                      <a:cs typeface="Times New Roman" pitchFamily="18" charset="0"/>
                    </a:rPr>
                    <a:t>TIẾNG VIỆT</a:t>
                  </a:r>
                </a:p>
              </p:txBody>
            </p:sp>
          </p:grpSp>
          <p:cxnSp>
            <p:nvCxnSpPr>
              <p:cNvPr id="48" name="Straight Connector 47"/>
              <p:cNvCxnSpPr/>
              <p:nvPr/>
            </p:nvCxnSpPr>
            <p:spPr>
              <a:xfrm>
                <a:off x="6716618" y="1152377"/>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4896481" y="1064883"/>
              <a:ext cx="6019799" cy="82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vi-VN" sz="4400" b="1" dirty="0">
                  <a:solidFill>
                    <a:srgbClr val="0000CC"/>
                  </a:solidFill>
                  <a:effectLst>
                    <a:outerShdw blurRad="38100" dist="38100" dir="2700000" algn="tl">
                      <a:srgbClr val="000000">
                        <a:alpha val="43137"/>
                      </a:srgbClr>
                    </a:outerShdw>
                  </a:effectLst>
                  <a:latin typeface="Times New Roman" pitchFamily="18" charset="0"/>
                </a:rPr>
                <a:t>ĐỌC</a:t>
              </a:r>
              <a:r>
                <a:rPr lang="en-US" sz="4400" b="1" dirty="0">
                  <a:solidFill>
                    <a:srgbClr val="0000CC"/>
                  </a:solidFill>
                  <a:effectLst>
                    <a:outerShdw blurRad="38100" dist="38100" dir="2700000" algn="tl">
                      <a:srgbClr val="000000">
                        <a:alpha val="43137"/>
                      </a:srgbClr>
                    </a:outerShdw>
                  </a:effectLst>
                  <a:latin typeface="Times New Roman" pitchFamily="18" charset="0"/>
                </a:rPr>
                <a:t>: HAI BÀ TRƯNG</a:t>
              </a:r>
            </a:p>
          </p:txBody>
        </p:sp>
      </p:grpSp>
      <p:sp>
        <p:nvSpPr>
          <p:cNvPr id="33" name="Rectangle 32"/>
          <p:cNvSpPr/>
          <p:nvPr/>
        </p:nvSpPr>
        <p:spPr>
          <a:xfrm>
            <a:off x="1542836" y="5748595"/>
            <a:ext cx="8567020"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c) </a:t>
            </a:r>
            <a:r>
              <a:rPr lang="en-US" sz="3600" b="1" dirty="0" err="1">
                <a:solidFill>
                  <a:srgbClr val="FF0000"/>
                </a:solidFill>
                <a:latin typeface="Times New Roman" pitchFamily="18" charset="0"/>
                <a:cs typeface="Times New Roman" pitchFamily="18" charset="0"/>
              </a:rPr>
              <a:t>Khí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nghĩa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quân</a:t>
            </a:r>
            <a:r>
              <a:rPr lang="en-US" sz="3600" b="1" dirty="0">
                <a:solidFill>
                  <a:srgbClr val="FF0000"/>
                </a:solidFill>
                <a:latin typeface="Times New Roman" pitchFamily="18" charset="0"/>
                <a:cs typeface="Times New Roman" pitchFamily="18" charset="0"/>
              </a:rPr>
              <a:t>.</a:t>
            </a:r>
          </a:p>
        </p:txBody>
      </p:sp>
      <p:sp>
        <p:nvSpPr>
          <p:cNvPr id="34" name="Rectangle 33"/>
          <p:cNvSpPr/>
          <p:nvPr/>
        </p:nvSpPr>
        <p:spPr>
          <a:xfrm>
            <a:off x="1524535" y="7386466"/>
            <a:ext cx="8915027" cy="646331"/>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d) </a:t>
            </a:r>
            <a:r>
              <a:rPr lang="en-US" sz="3600" b="1" dirty="0" err="1">
                <a:solidFill>
                  <a:srgbClr val="0000CC"/>
                </a:solidFill>
                <a:latin typeface="Times New Roman" pitchFamily="18" charset="0"/>
                <a:cs typeface="Times New Roman" pitchFamily="18" charset="0"/>
              </a:rPr>
              <a:t>Đoạn</a:t>
            </a:r>
            <a:r>
              <a:rPr lang="en-US" sz="3600" b="1" dirty="0">
                <a:solidFill>
                  <a:srgbClr val="0000CC"/>
                </a:solidFill>
                <a:latin typeface="Times New Roman" pitchFamily="18" charset="0"/>
                <a:cs typeface="Times New Roman" pitchFamily="18" charset="0"/>
              </a:rPr>
              <a:t> 4: </a:t>
            </a:r>
            <a:r>
              <a:rPr lang="en-US" sz="3600" b="1" dirty="0" err="1">
                <a:solidFill>
                  <a:srgbClr val="0000CC"/>
                </a:solidFill>
                <a:latin typeface="Times New Roman" pitchFamily="18" charset="0"/>
                <a:cs typeface="Times New Roman" pitchFamily="18" charset="0"/>
              </a:rPr>
              <a:t>Phần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còn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lại</a:t>
            </a:r>
            <a:r>
              <a:rPr lang="en-US" sz="3600" b="1" dirty="0">
                <a:solidFill>
                  <a:srgbClr val="0000CC"/>
                </a:solidFill>
                <a:latin typeface="Times New Roman" pitchFamily="18" charset="0"/>
                <a:cs typeface="Times New Roman" pitchFamily="18" charset="0"/>
              </a:rPr>
              <a:t>.</a:t>
            </a:r>
          </a:p>
        </p:txBody>
      </p:sp>
      <p:sp>
        <p:nvSpPr>
          <p:cNvPr id="35" name="Rectangle 34"/>
          <p:cNvSpPr/>
          <p:nvPr/>
        </p:nvSpPr>
        <p:spPr>
          <a:xfrm>
            <a:off x="1542836" y="5164678"/>
            <a:ext cx="9373444" cy="646331"/>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b) </a:t>
            </a:r>
            <a:r>
              <a:rPr lang="en-US" sz="3600" b="1" dirty="0" err="1">
                <a:solidFill>
                  <a:srgbClr val="0000CC"/>
                </a:solidFill>
                <a:latin typeface="Times New Roman" pitchFamily="18" charset="0"/>
                <a:cs typeface="Times New Roman" pitchFamily="18" charset="0"/>
              </a:rPr>
              <a:t>Đoạn</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Tiếp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theo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đến</a:t>
            </a:r>
            <a:r>
              <a:rPr lang="en-US" sz="3600" b="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giết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Sách</a:t>
            </a:r>
            <a:r>
              <a:rPr lang="en-US" sz="3600" b="1" dirty="0">
                <a:solidFill>
                  <a:srgbClr val="0000CC"/>
                </a:solidFill>
                <a:latin typeface="Times New Roman" pitchFamily="18" charset="0"/>
                <a:cs typeface="Times New Roman" pitchFamily="18" charset="0"/>
              </a:rPr>
              <a:t>.</a:t>
            </a:r>
          </a:p>
        </p:txBody>
      </p:sp>
      <p:sp>
        <p:nvSpPr>
          <p:cNvPr id="24" name="Rectangle 23"/>
          <p:cNvSpPr/>
          <p:nvPr/>
        </p:nvSpPr>
        <p:spPr>
          <a:xfrm>
            <a:off x="1536314" y="3432707"/>
            <a:ext cx="9029699"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a) </a:t>
            </a:r>
            <a:r>
              <a:rPr lang="en-US" sz="3600" b="1" dirty="0" err="1">
                <a:solidFill>
                  <a:srgbClr val="FF0000"/>
                </a:solidFill>
                <a:latin typeface="Times New Roman" pitchFamily="18" charset="0"/>
                <a:cs typeface="Times New Roman" pitchFamily="18" charset="0"/>
              </a:rPr>
              <a:t>Tội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giặc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ngoại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xâm</a:t>
            </a:r>
            <a:r>
              <a:rPr lang="en-US" sz="3600" b="1" dirty="0">
                <a:solidFill>
                  <a:srgbClr val="FF0000"/>
                </a:solidFill>
                <a:latin typeface="Times New Roman" pitchFamily="18" charset="0"/>
                <a:cs typeface="Times New Roman" pitchFamily="18" charset="0"/>
              </a:rPr>
              <a:t>.</a:t>
            </a:r>
          </a:p>
        </p:txBody>
      </p:sp>
      <p:sp>
        <p:nvSpPr>
          <p:cNvPr id="36" name="Rectangle 35"/>
          <p:cNvSpPr/>
          <p:nvPr/>
        </p:nvSpPr>
        <p:spPr>
          <a:xfrm>
            <a:off x="1531550" y="4611656"/>
            <a:ext cx="7220584"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b) </a:t>
            </a:r>
            <a:r>
              <a:rPr lang="en-US" sz="3600" b="1" dirty="0" err="1">
                <a:solidFill>
                  <a:srgbClr val="FF0000"/>
                </a:solidFill>
                <a:latin typeface="Times New Roman" pitchFamily="18" charset="0"/>
                <a:cs typeface="Times New Roman" pitchFamily="18" charset="0"/>
              </a:rPr>
              <a:t>Chí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lớn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giành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lại</a:t>
            </a:r>
            <a:r>
              <a:rPr lang="en-US" sz="3600" b="1" dirty="0">
                <a:solidFill>
                  <a:srgbClr val="FF0000"/>
                </a:solidFill>
                <a:latin typeface="Times New Roman" pitchFamily="18" charset="0"/>
                <a:cs typeface="Times New Roman" pitchFamily="18" charset="0"/>
              </a:rPr>
              <a:t> non </a:t>
            </a:r>
            <a:r>
              <a:rPr lang="en-US" sz="3600" b="1" dirty="0" err="1">
                <a:solidFill>
                  <a:srgbClr val="FF0000"/>
                </a:solidFill>
                <a:latin typeface="Times New Roman" pitchFamily="18" charset="0"/>
                <a:cs typeface="Times New Roman" pitchFamily="18" charset="0"/>
              </a:rPr>
              <a:t>sông</a:t>
            </a:r>
            <a:r>
              <a:rPr lang="en-US" sz="3600" b="1" dirty="0">
                <a:solidFill>
                  <a:srgbClr val="FF0000"/>
                </a:solidFill>
                <a:latin typeface="Times New Roman" pitchFamily="18" charset="0"/>
                <a:cs typeface="Times New Roman" pitchFamily="18" charset="0"/>
              </a:rPr>
              <a:t>.</a:t>
            </a:r>
          </a:p>
        </p:txBody>
      </p:sp>
      <p:sp>
        <p:nvSpPr>
          <p:cNvPr id="37" name="Rectangle 36"/>
          <p:cNvSpPr/>
          <p:nvPr/>
        </p:nvSpPr>
        <p:spPr>
          <a:xfrm>
            <a:off x="1531550" y="6301617"/>
            <a:ext cx="9450540" cy="646331"/>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c) </a:t>
            </a:r>
            <a:r>
              <a:rPr lang="en-US" sz="3600" b="1" dirty="0" err="1">
                <a:solidFill>
                  <a:srgbClr val="0000CC"/>
                </a:solidFill>
                <a:latin typeface="Times New Roman" pitchFamily="18" charset="0"/>
                <a:cs typeface="Times New Roman" pitchFamily="18" charset="0"/>
              </a:rPr>
              <a:t>Đoạn</a:t>
            </a:r>
            <a:r>
              <a:rPr lang="en-US" sz="3600" b="1" dirty="0">
                <a:solidFill>
                  <a:srgbClr val="0000CC"/>
                </a:solidFill>
                <a:latin typeface="Times New Roman" pitchFamily="18" charset="0"/>
                <a:cs typeface="Times New Roman" pitchFamily="18" charset="0"/>
              </a:rPr>
              <a:t> 3: </a:t>
            </a:r>
            <a:r>
              <a:rPr lang="en-US" sz="3600" b="1" dirty="0" err="1">
                <a:solidFill>
                  <a:srgbClr val="0000CC"/>
                </a:solidFill>
                <a:latin typeface="Times New Roman" pitchFamily="18" charset="0"/>
                <a:cs typeface="Times New Roman" pitchFamily="18" charset="0"/>
              </a:rPr>
              <a:t>Tiếp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theo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đến</a:t>
            </a:r>
            <a:r>
              <a:rPr lang="en-US" sz="3600" b="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hành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quân</a:t>
            </a:r>
            <a:r>
              <a:rPr lang="en-US" sz="3600" b="1" dirty="0">
                <a:solidFill>
                  <a:srgbClr val="0000CC"/>
                </a:solidFill>
                <a:latin typeface="Times New Roman" pitchFamily="18" charset="0"/>
                <a:cs typeface="Times New Roman" pitchFamily="18" charset="0"/>
              </a:rPr>
              <a:t>.</a:t>
            </a:r>
          </a:p>
        </p:txBody>
      </p:sp>
      <p:sp>
        <p:nvSpPr>
          <p:cNvPr id="38" name="Rectangle 37"/>
          <p:cNvSpPr/>
          <p:nvPr/>
        </p:nvSpPr>
        <p:spPr>
          <a:xfrm>
            <a:off x="1498585" y="6872412"/>
            <a:ext cx="9067428"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d) </a:t>
            </a:r>
            <a:r>
              <a:rPr lang="en-US" sz="3600" b="1" dirty="0" err="1">
                <a:solidFill>
                  <a:srgbClr val="FF0000"/>
                </a:solidFill>
                <a:latin typeface="Times New Roman" pitchFamily="18" charset="0"/>
                <a:cs typeface="Times New Roman" pitchFamily="18" charset="0"/>
              </a:rPr>
              <a:t>Khởi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nghĩa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lợi</a:t>
            </a:r>
            <a:r>
              <a:rPr lang="en-US" sz="36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3378760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33" grpId="0"/>
      <p:bldP spid="35" grpId="0"/>
      <p:bldP spid="24" grpId="0"/>
      <p:bldP spid="36"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58480</TotalTime>
  <Words>1313</Words>
  <Application>Microsoft Office PowerPoint</Application>
  <PresentationFormat>Custom</PresentationFormat>
  <Paragraphs>116</Paragraphs>
  <Slides>17</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Times New Roman</vt:lpstr>
      <vt:lpstr>Default Design</vt:lpstr>
      <vt:lpstr>PowerPoint Presentation</vt:lpstr>
      <vt:lpstr>PowerPoint Presentation</vt:lpstr>
      <vt:lpstr>PowerPoint Presentation</vt:lpstr>
      <vt:lpstr>        Thuở xưa, nước ta bị giặc ngoại xâm đô hộ. Chúng thẳng tay chém giết dân lành, cướp hết ruộng nương màu mỡ. Chúng bắt dân ta lên rừng săn thú lạ, xuống biển mò ngọc trai, khiến bao nhiêu người thiệt mạng vì hổ báo, cá sấu, thuồng luồng,...Lòng dân oán hận ngút trời, chỉ chờ dịp vùng lên đánh đuổi quân xâm lược.         Bấy giờ, ở huyện Mê Linh có hai người con gái tài giỏi là Trưng Trắc và Trưng Nhị. Cha mất sớm, nhờ mẹ dạy dỗ, hai chị em đều giỏi võ nghệ và nuôi chí giành lại non sông. Chồng bà Trưng Trắc là Thi Sách cũng cùng chí hướng với vợ. Tướng giặc Tô Định biết vậy, lập mưu giết chết Thi Sách.</vt:lpstr>
      <vt:lpstr>        Nhận được tin dữ, Hai Bà Trưng liền kéo quân về thành Luy Lâu hỏi tội kẻ thù. Trước lúc trẩy quân, có người xin nữ chủ tướng cho mặc đồ tang. Trưng Trắc trả lời: - Không! Ta sẽ mặc giáp phục thật đẹp để dân chúng thêm phấn khích, còn giặc trông thấy  thì kinh hồn.         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            Thành trì quân giặc lần lượt sụp đổ dưới chân của đoàn quân khởi nghĩa. Tô Định ôm đầu chạy về nước. Đất nước ta sạch bóng quân thù. Hai Bà Trưng trở thành hai vị anh hùng chống ngoại xâm đầu tiên trong lịch sử nước nhà.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DELL</cp:lastModifiedBy>
  <cp:revision>1190</cp:revision>
  <dcterms:created xsi:type="dcterms:W3CDTF">2008-09-09T22:52:10Z</dcterms:created>
  <dcterms:modified xsi:type="dcterms:W3CDTF">2026-01-19T15:21:25Z</dcterms:modified>
</cp:coreProperties>
</file>