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9" r:id="rId3"/>
    <p:sldId id="281" r:id="rId4"/>
    <p:sldId id="256" r:id="rId5"/>
    <p:sldId id="264" r:id="rId6"/>
    <p:sldId id="265" r:id="rId7"/>
    <p:sldId id="283" r:id="rId8"/>
    <p:sldId id="266" r:id="rId9"/>
    <p:sldId id="261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1D"/>
    <a:srgbClr val="FF0066"/>
    <a:srgbClr val="FFCCCC"/>
    <a:srgbClr val="AD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94623-EC2F-45A7-836D-5F5D137439D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77FE8-3CEF-4929-A795-7D552EF77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3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3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47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19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0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29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2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3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11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8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5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51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83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50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5_Phong bi A4 25x34-02.png" descr="05_Phong bi A4 25x34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Logo_Archimedes_Final_24012019-08.png" descr="Logo_Archimedes_Final_24012019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0000">
            <a:off x="306917" y="2225675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1087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2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6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2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6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68AF-7499-44CB-90A2-25AF467B052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61;p14">
            <a:extLst>
              <a:ext uri="{FF2B5EF4-FFF2-40B4-BE49-F238E27FC236}">
                <a16:creationId xmlns:a16="http://schemas.microsoft.com/office/drawing/2014/main" xmlns="" id="{B58D9BE2-E46C-2D68-29A8-AB10AC3B3A17}"/>
              </a:ext>
            </a:extLst>
          </p:cNvPr>
          <p:cNvPicPr preferRelativeResize="0"/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49480E-C19E-97E7-5739-A34BC886F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5505" t="23094" r="64279" b="20884"/>
          <a:stretch/>
        </p:blipFill>
        <p:spPr>
          <a:xfrm>
            <a:off x="417802" y="365124"/>
            <a:ext cx="699076" cy="5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7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2552127" y="628213"/>
            <a:ext cx="9191382" cy="182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1pPr>
            <a:lvl2pPr marL="742950" indent="-285750"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2pPr>
            <a:lvl3pPr marL="1143000" indent="-228600"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3pPr>
            <a:lvl4pPr marL="1600200" indent="-228600"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4pPr>
            <a:lvl5pPr marL="2057400" indent="-228600"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9pPr>
          </a:lstStyle>
          <a:p>
            <a:pPr algn="ctr" defTabSz="685766"/>
            <a:r>
              <a:rPr lang="en-US" altLang="en-US" sz="11066" smtClean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Corbel" panose="020B0503020204020204" pitchFamily="34" charset="0"/>
              </a:rPr>
              <a:t>TIẾNGVIỆT</a:t>
            </a:r>
            <a:endParaRPr lang="en-US" altLang="en-US" sz="11066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  <a:sym typeface="Corbel" panose="020B0503020204020204" pitchFamily="34" charset="0"/>
            </a:endParaRP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077076" y="2959909"/>
            <a:ext cx="9239623" cy="10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1pPr>
            <a:lvl2pPr marL="742950" indent="-285750"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2pPr>
            <a:lvl3pPr marL="1143000" indent="-228600"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3pPr>
            <a:lvl4pPr marL="1600200" indent="-228600"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4pPr>
            <a:lvl5pPr marL="2057400" indent="-228600"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CC00"/>
                </a:solidFill>
                <a:latin typeface="Arial" panose="020B0604020202020204" pitchFamily="34" charset="0"/>
                <a:ea typeface="Helvetica Neue Medium"/>
                <a:cs typeface="Helvetica Neue Medium"/>
              </a:defRPr>
            </a:lvl9pPr>
          </a:lstStyle>
          <a:p>
            <a:pPr algn="ctr" defTabSz="685766"/>
            <a:r>
              <a:rPr lang="en-US" altLang="en-US" sz="6000" dirty="0" err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Corbel" panose="020B0503020204020204" pitchFamily="34" charset="0"/>
              </a:rPr>
              <a:t>Bài</a:t>
            </a:r>
            <a:r>
              <a:rPr lang="en-US" altLang="en-US" sz="6000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Corbel" panose="020B0503020204020204" pitchFamily="34" charset="0"/>
              </a:rPr>
              <a:t> 13: </a:t>
            </a:r>
            <a:r>
              <a:rPr lang="en-US" altLang="en-US" sz="6000" dirty="0" err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Corbel" panose="020B0503020204020204" pitchFamily="34" charset="0"/>
              </a:rPr>
              <a:t>ơm</a:t>
            </a:r>
            <a:r>
              <a:rPr lang="en-US" altLang="en-US" sz="6000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Corbel" panose="020B0503020204020204" pitchFamily="34" charset="0"/>
              </a:rPr>
              <a:t> - </a:t>
            </a:r>
            <a:r>
              <a:rPr lang="en-US" altLang="en-US" sz="6000" dirty="0" err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Corbel" panose="020B0503020204020204" pitchFamily="34" charset="0"/>
              </a:rPr>
              <a:t>ơp</a:t>
            </a:r>
            <a:endParaRPr lang="en-US" altLang="en-US" sz="6000" dirty="0">
              <a:solidFill>
                <a:srgbClr val="FFFF00"/>
              </a:solidFill>
              <a:latin typeface="UTM Avo" panose="02040603050506020204" pitchFamily="18" charset="0"/>
              <a:cs typeface="Times New Roman" panose="02020603050405020304" pitchFamily="18" charset="0"/>
              <a:sym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081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42BFCAA-1C07-EC89-3650-22105B6E8E19}"/>
              </a:ext>
            </a:extLst>
          </p:cNvPr>
          <p:cNvGrpSpPr/>
          <p:nvPr/>
        </p:nvGrpSpPr>
        <p:grpSpPr>
          <a:xfrm>
            <a:off x="3058196" y="550506"/>
            <a:ext cx="5367348" cy="1806329"/>
            <a:chOff x="3238500" y="2021982"/>
            <a:chExt cx="5686559" cy="23568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C02C62D-B4EB-9E5A-5C88-DC9F13CFF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36" r="498" b="22705"/>
            <a:stretch/>
          </p:blipFill>
          <p:spPr>
            <a:xfrm>
              <a:off x="3238500" y="2021982"/>
              <a:ext cx="5686559" cy="235683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535DBB-9A54-B2CA-2861-1A05BB8D1422}"/>
                </a:ext>
              </a:extLst>
            </p:cNvPr>
            <p:cNvSpPr txBox="1"/>
            <p:nvPr/>
          </p:nvSpPr>
          <p:spPr>
            <a:xfrm>
              <a:off x="3670477" y="3160190"/>
              <a:ext cx="5046984" cy="9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ADDE00"/>
                  </a:solidFill>
                  <a:latin typeface="UTM Avo" panose="02040603050506020204" pitchFamily="18" charset="0"/>
                </a:rPr>
                <a:t>Đọc các từ sau:</a:t>
              </a:r>
              <a:endParaRPr lang="en-US" sz="4000" b="1" dirty="0">
                <a:solidFill>
                  <a:srgbClr val="ADDE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71E93927-B0D6-BD36-9A42-24B1FF1AD0B4}"/>
              </a:ext>
            </a:extLst>
          </p:cNvPr>
          <p:cNvSpPr/>
          <p:nvPr/>
        </p:nvSpPr>
        <p:spPr>
          <a:xfrm>
            <a:off x="565259" y="4774406"/>
            <a:ext cx="2900665" cy="1278664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hộp sữa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25FF428C-6947-8CA5-016A-0FE38B7568C3}"/>
              </a:ext>
            </a:extLst>
          </p:cNvPr>
          <p:cNvSpPr/>
          <p:nvPr/>
        </p:nvSpPr>
        <p:spPr>
          <a:xfrm>
            <a:off x="4748812" y="4671770"/>
            <a:ext cx="2823469" cy="1381300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đốm lửa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2B3804E4-51B2-09A4-F6A5-31DA36EEEB4B}"/>
              </a:ext>
            </a:extLst>
          </p:cNvPr>
          <p:cNvSpPr/>
          <p:nvPr/>
        </p:nvSpPr>
        <p:spPr>
          <a:xfrm>
            <a:off x="8744754" y="4671770"/>
            <a:ext cx="2823469" cy="1381300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lốp xe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3A2E4680-FA07-DBE7-55A7-302E0B37E2F7}"/>
              </a:ext>
            </a:extLst>
          </p:cNvPr>
          <p:cNvSpPr/>
          <p:nvPr/>
        </p:nvSpPr>
        <p:spPr>
          <a:xfrm>
            <a:off x="1494774" y="2408079"/>
            <a:ext cx="3556940" cy="1278664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phốp pháp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61CFC45E-1AC8-1BD2-A7E5-3A4BBCED982D}"/>
              </a:ext>
            </a:extLst>
          </p:cNvPr>
          <p:cNvSpPr/>
          <p:nvPr/>
        </p:nvSpPr>
        <p:spPr>
          <a:xfrm>
            <a:off x="6693481" y="2621533"/>
            <a:ext cx="3787904" cy="1381300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chôm chôm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2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395" y="66948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49: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ơm - ơp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65323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ơp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08597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ơm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2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39607" y="521443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49: 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ơm - ơp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8662" y="1444773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ơm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07238" y="2572927"/>
            <a:ext cx="3214569" cy="2250830"/>
            <a:chOff x="3810000" y="1447800"/>
            <a:chExt cx="2224701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24901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>
                  <a:solidFill>
                    <a:prstClr val="black"/>
                  </a:solidFill>
                  <a:latin typeface="UTM Avo" panose="02040603050506020204" pitchFamily="18" charset="0"/>
                </a:rPr>
                <a:t>ơm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ơ</a:t>
              </a:r>
              <a:endParaRPr lang="en-US" sz="60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m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77336" y="5312049"/>
            <a:ext cx="5210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UTM Avo" panose="02040603050506020204" pitchFamily="18" charset="0"/>
              </a:rPr>
              <a:t>(ơ - mờ - ơm)</a:t>
            </a:r>
            <a:endParaRPr lang="en-US" sz="6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0293" y="4804856"/>
            <a:ext cx="1770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latin typeface="UTM Avo" panose="02040603050506020204" pitchFamily="18" charset="0"/>
              </a:rPr>
              <a:t>cơm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2339" y="4804856"/>
            <a:ext cx="1317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4875" y="1234960"/>
            <a:ext cx="1950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UTM Avo" panose="02040603050506020204" pitchFamily="18" charset="0"/>
              </a:rPr>
              <a:t>c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93777" y="2377898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dirty="0">
                  <a:solidFill>
                    <a:prstClr val="black"/>
                  </a:solidFill>
                  <a:latin typeface="UTM Avo" panose="02040603050506020204" pitchFamily="18" charset="0"/>
                </a:rPr>
                <a:t>cơm</a:t>
              </a:r>
              <a:endParaRPr lang="en-US" sz="54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c</a:t>
              </a:r>
              <a:endParaRPr lang="en-US" sz="5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ơm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68269" y="4804856"/>
            <a:ext cx="5844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UTM Avo" panose="02040603050506020204" pitchFamily="18" charset="0"/>
              </a:rPr>
              <a:t>(cờ - ơm - cơm)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6" t="34359" r="55442" b="40134"/>
          <a:stretch/>
        </p:blipFill>
        <p:spPr>
          <a:xfrm>
            <a:off x="1213425" y="1679053"/>
            <a:ext cx="4203773" cy="29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5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81841" y="165679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ơp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31738" y="2747710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>
                  <a:solidFill>
                    <a:prstClr val="black"/>
                  </a:solidFill>
                  <a:latin typeface="UTM Avo" panose="02040603050506020204" pitchFamily="18" charset="0"/>
                </a:rPr>
                <a:t>ơp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ơ</a:t>
              </a:r>
              <a:endParaRPr lang="en-US" sz="60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p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25809" y="5377363"/>
            <a:ext cx="480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UTM Avo" panose="02040603050506020204" pitchFamily="18" charset="0"/>
              </a:rPr>
              <a:t>(ơ - pờ - ơp)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9607" y="521443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49: 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ơm - ơp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96684" y="4849313"/>
            <a:ext cx="753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UTM Avo" panose="02040603050506020204" pitchFamily="18" charset="0"/>
              </a:rPr>
              <a:t>(chờ - ơp - chơp - sắc - chớp)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1220" y="4821814"/>
            <a:ext cx="244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UTM Avo" panose="02040603050506020204" pitchFamily="18" charset="0"/>
              </a:rPr>
              <a:t>tia chớp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49112" y="4821814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ơp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79572" y="1214877"/>
            <a:ext cx="2321902" cy="832432"/>
            <a:chOff x="7814875" y="1233525"/>
            <a:chExt cx="2321902" cy="832432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UTM Avo" panose="02040603050506020204" pitchFamily="18" charset="0"/>
                </a:rPr>
                <a:t>chớp</a:t>
              </a:r>
              <a:endParaRPr lang="en-US" sz="4800" b="1" dirty="0"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99009" y="1233525"/>
              <a:ext cx="102463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4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ơp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9" t="21606" r="21895" b="40589"/>
          <a:stretch/>
        </p:blipFill>
        <p:spPr>
          <a:xfrm>
            <a:off x="633441" y="1158210"/>
            <a:ext cx="4513329" cy="354550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332451" y="2555306"/>
            <a:ext cx="3662509" cy="2620451"/>
            <a:chOff x="6954592" y="2421733"/>
            <a:chExt cx="3662509" cy="2620451"/>
          </a:xfrm>
        </p:grpSpPr>
        <p:grpSp>
          <p:nvGrpSpPr>
            <p:cNvPr id="9" name="Group 8"/>
            <p:cNvGrpSpPr/>
            <p:nvPr/>
          </p:nvGrpSpPr>
          <p:grpSpPr>
            <a:xfrm>
              <a:off x="6954592" y="2421733"/>
              <a:ext cx="3662509" cy="2057806"/>
              <a:chOff x="3810000" y="1447800"/>
              <a:chExt cx="2209800" cy="1524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810000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vi-VN" sz="48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chớp</a:t>
                </a:r>
                <a:endParaRPr lang="en-US" sz="48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10000" y="2286000"/>
                <a:ext cx="1104900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vi-VN" sz="48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</a:t>
                </a:r>
                <a:r>
                  <a:rPr lang="vi-VN" sz="4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ơp</a:t>
                </a:r>
                <a:endParaRPr lang="en-US" sz="48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14900" y="2286000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endParaRPr lang="en-US" sz="48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 rot="1060721">
              <a:off x="9304343" y="3595634"/>
              <a:ext cx="5022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latin typeface="UTM Avo" panose="02040603050506020204" pitchFamily="18" charset="0"/>
                </a:rPr>
                <a:t>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75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21434" y="703146"/>
            <a:ext cx="8597227" cy="5569768"/>
            <a:chOff x="1881051" y="0"/>
            <a:chExt cx="9248503" cy="69520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4" t="17525" r="25844" b="21058"/>
            <a:stretch/>
          </p:blipFill>
          <p:spPr>
            <a:xfrm>
              <a:off x="1881051" y="0"/>
              <a:ext cx="8655270" cy="619179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29244" y="1737360"/>
              <a:ext cx="142385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UTM Avo" panose="02040603050506020204" pitchFamily="18" charset="0"/>
                </a:rPr>
                <a:t>bơm</a:t>
              </a:r>
              <a:endParaRPr lang="en-US" sz="3200" dirty="0">
                <a:latin typeface="UTM Avo" panose="020406030505060202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17176" y="1737360"/>
              <a:ext cx="142385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latin typeface="UTM Avo" panose="02040603050506020204" pitchFamily="18" charset="0"/>
                </a:rPr>
                <a:t>lớp</a:t>
              </a:r>
              <a:endParaRPr lang="en-US" sz="3200" dirty="0">
                <a:latin typeface="UTM Avo" panose="020406030505060202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638902" y="1737360"/>
              <a:ext cx="249065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latin typeface="UTM Avo" panose="02040603050506020204" pitchFamily="18" charset="0"/>
                </a:rPr>
                <a:t>bờm ngựa</a:t>
              </a:r>
              <a:endParaRPr lang="en-US" sz="3200" dirty="0">
                <a:latin typeface="UTM Avo" panose="020406030505060202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29244" y="6149552"/>
              <a:ext cx="186363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latin typeface="UTM Avo" panose="02040603050506020204" pitchFamily="18" charset="0"/>
                </a:rPr>
                <a:t>đớp cá</a:t>
              </a:r>
              <a:endParaRPr lang="en-US" sz="3200" dirty="0">
                <a:latin typeface="UTM Avo" panose="020406030505060202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02706" y="6222109"/>
              <a:ext cx="2096537" cy="7298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latin typeface="UTM Avo" panose="02040603050506020204" pitchFamily="18" charset="0"/>
                </a:rPr>
                <a:t>lợp nhà</a:t>
              </a:r>
              <a:endParaRPr lang="en-US" sz="3200" dirty="0">
                <a:latin typeface="UTM Avo" panose="0204060305050602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97982" y="6171649"/>
              <a:ext cx="142385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latin typeface="UTM Avo" panose="02040603050506020204" pitchFamily="18" charset="0"/>
                </a:rPr>
                <a:t>nơm</a:t>
              </a:r>
              <a:endParaRPr lang="en-US" sz="3200" dirty="0">
                <a:latin typeface="UTM Avo" panose="02040603050506020204" pitchFamily="18" charset="0"/>
              </a:endParaRPr>
            </a:p>
          </p:txBody>
        </p:sp>
      </p:grp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705951" y="2274125"/>
            <a:ext cx="1312526" cy="736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34857" y="3509809"/>
            <a:ext cx="3944985" cy="14726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45921" y="1897414"/>
            <a:ext cx="1136467" cy="10735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29330" y="3857522"/>
            <a:ext cx="1221376" cy="7580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5988053" y="1937404"/>
            <a:ext cx="3081624" cy="1336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93622" y="3794634"/>
            <a:ext cx="2961478" cy="1424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46497" y="2695050"/>
            <a:ext cx="1873636" cy="976897"/>
            <a:chOff x="708066" y="2698913"/>
            <a:chExt cx="1873636" cy="976897"/>
          </a:xfrm>
        </p:grpSpPr>
        <p:sp>
          <p:nvSpPr>
            <p:cNvPr id="28" name="TextBox 27"/>
            <p:cNvSpPr txBox="1"/>
            <p:nvPr/>
          </p:nvSpPr>
          <p:spPr>
            <a:xfrm>
              <a:off x="1465677" y="2861314"/>
              <a:ext cx="1116025" cy="726894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Nối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29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708066" y="2698913"/>
              <a:ext cx="599679" cy="97689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5477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8" y="1446377"/>
            <a:ext cx="10515600" cy="3881926"/>
          </a:xfrm>
        </p:spPr>
      </p:pic>
    </p:spTree>
    <p:extLst>
      <p:ext uri="{BB962C8B-B14F-4D97-AF65-F5344CB8AC3E}">
        <p14:creationId xmlns:p14="http://schemas.microsoft.com/office/powerpoint/2010/main" val="37502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106</Words>
  <Application>Microsoft Office PowerPoint</Application>
  <PresentationFormat>Custom</PresentationFormat>
  <Paragraphs>45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MP</cp:lastModifiedBy>
  <cp:revision>73</cp:revision>
  <dcterms:created xsi:type="dcterms:W3CDTF">2020-08-09T11:49:32Z</dcterms:created>
  <dcterms:modified xsi:type="dcterms:W3CDTF">2025-11-05T13:37:36Z</dcterms:modified>
</cp:coreProperties>
</file>