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70" r:id="rId2"/>
    <p:sldMasterId id="2147483781" r:id="rId3"/>
  </p:sldMasterIdLst>
  <p:notesMasterIdLst>
    <p:notesMasterId r:id="rId28"/>
  </p:notesMasterIdLst>
  <p:sldIdLst>
    <p:sldId id="484" r:id="rId4"/>
    <p:sldId id="485" r:id="rId5"/>
    <p:sldId id="437" r:id="rId6"/>
    <p:sldId id="438" r:id="rId7"/>
    <p:sldId id="449" r:id="rId8"/>
    <p:sldId id="450" r:id="rId9"/>
    <p:sldId id="451" r:id="rId10"/>
    <p:sldId id="452" r:id="rId11"/>
    <p:sldId id="453" r:id="rId12"/>
    <p:sldId id="487" r:id="rId13"/>
    <p:sldId id="483" r:id="rId14"/>
    <p:sldId id="480" r:id="rId15"/>
    <p:sldId id="439" r:id="rId16"/>
    <p:sldId id="458" r:id="rId17"/>
    <p:sldId id="477" r:id="rId18"/>
    <p:sldId id="488" r:id="rId19"/>
    <p:sldId id="478" r:id="rId20"/>
    <p:sldId id="457" r:id="rId21"/>
    <p:sldId id="482" r:id="rId22"/>
    <p:sldId id="479" r:id="rId23"/>
    <p:sldId id="455" r:id="rId24"/>
    <p:sldId id="481" r:id="rId25"/>
    <p:sldId id="460" r:id="rId26"/>
    <p:sldId id="4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D9C"/>
    <a:srgbClr val="4472C4"/>
    <a:srgbClr val="29AE9D"/>
    <a:srgbClr val="FF7707"/>
    <a:srgbClr val="81B7D9"/>
    <a:srgbClr val="61EBF9"/>
    <a:srgbClr val="E51FBB"/>
    <a:srgbClr val="F187DA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116" d="100"/>
          <a:sy n="116" d="100"/>
        </p:scale>
        <p:origin x="-108" y="-39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6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4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7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457200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7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101859" y="13652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7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74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75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50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94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6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6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0715661" y="29035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9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84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36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70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73" y="17097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73" y="45895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97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9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7" y="635636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8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457200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024212" y="136522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361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57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6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6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68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66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2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8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6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09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86C01D-8A94-44FA-8C7F-5DB093A0E813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91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90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3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4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4BE59B-8762-4673-A68F-7BB4BC8F730A}"/>
              </a:ext>
            </a:extLst>
          </p:cNvPr>
          <p:cNvSpPr/>
          <p:nvPr userDrawn="1"/>
        </p:nvSpPr>
        <p:spPr>
          <a:xfrm>
            <a:off x="11134894" y="136527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8548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61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8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6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3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86C01D-8A94-44FA-8C7F-5DB093A0E813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2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8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40" r:id="rId5"/>
    <p:sldLayoutId id="2147483697" r:id="rId6"/>
    <p:sldLayoutId id="2147483698" r:id="rId7"/>
    <p:sldLayoutId id="2147483701" r:id="rId8"/>
    <p:sldLayoutId id="21474837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2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2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23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hi\Desktop\GVG%20tr&#432;&#7901;ng\ukulele-fun-whimsical-creativity-271174.mp3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3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6.png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>
            <a:fillRect/>
          </a:stretch>
        </p:blipFill>
        <p:spPr>
          <a:xfrm>
            <a:off x="-2" y="0"/>
            <a:ext cx="12231331" cy="6771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139"/>
            <a:ext cx="12190992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0" y="1685850"/>
            <a:ext cx="11906535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1063400"/>
            <a:ext cx="164172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2" y="4520553"/>
            <a:ext cx="5471844" cy="13358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345" y="2004866"/>
            <a:ext cx="11906535" cy="332492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9915012"/>
              </a:avLst>
            </a:prstTxWarp>
            <a:spAutoFit/>
          </a:bodyPr>
          <a:lstStyle/>
          <a:p>
            <a:pPr lvl="0" algn="ctr">
              <a:defRPr/>
            </a:pPr>
            <a:r>
              <a:rPr lang="en-US" sz="5400" b="1" kern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NHIỆT LIỆT CHÀO MỪNG THẦY-CÔ</a:t>
            </a:r>
          </a:p>
          <a:p>
            <a:pPr algn="ctr">
              <a:defRPr/>
            </a:pPr>
            <a:r>
              <a:rPr lang="en-US" sz="5400" b="1" kern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4972" y="2489228"/>
            <a:ext cx="1222697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vi-VN" sz="5400" kern="10" dirty="0"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hội thi giáo viên dạy giỏi cấp trường</a:t>
            </a:r>
            <a:endParaRPr lang="en-US" sz="5400" b="1" kern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/>
            <a:r>
              <a:rPr lang="en-US" alt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2025 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2026</a:t>
            </a:r>
          </a:p>
          <a:p>
            <a:pPr algn="ctr"/>
            <a:r>
              <a:rPr lang="en-US" altLang="en-US" sz="4800" i="1" dirty="0" err="1">
                <a:latin typeface="Times New Roman" pitchFamily="18" charset="0"/>
                <a:cs typeface="Arial" pitchFamily="34" charset="0"/>
              </a:rPr>
              <a:t>Giáo</a:t>
            </a:r>
            <a:r>
              <a:rPr lang="en-US" altLang="en-US" sz="4800" i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4800" i="1" dirty="0" err="1">
                <a:latin typeface="Times New Roman" pitchFamily="18" charset="0"/>
                <a:cs typeface="Arial" pitchFamily="34" charset="0"/>
              </a:rPr>
              <a:t>viên</a:t>
            </a:r>
            <a:r>
              <a:rPr lang="en-US" altLang="en-US" sz="4800" i="1" dirty="0">
                <a:latin typeface="Times New Roman" pitchFamily="18" charset="0"/>
                <a:cs typeface="Arial" pitchFamily="34" charset="0"/>
              </a:rPr>
              <a:t>: An </a:t>
            </a:r>
            <a:r>
              <a:rPr lang="en-US" altLang="en-US" sz="4800" i="1" dirty="0" err="1">
                <a:latin typeface="Times New Roman" pitchFamily="18" charset="0"/>
                <a:cs typeface="Arial" pitchFamily="34" charset="0"/>
              </a:rPr>
              <a:t>Thị</a:t>
            </a:r>
            <a:r>
              <a:rPr lang="en-US" altLang="en-US" sz="4800" i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4800" i="1" dirty="0" err="1">
                <a:latin typeface="Times New Roman" pitchFamily="18" charset="0"/>
                <a:cs typeface="Arial" pitchFamily="34" charset="0"/>
              </a:rPr>
              <a:t>Hát</a:t>
            </a:r>
            <a:endParaRPr lang="en-US" altLang="en-US" sz="4800" i="1" dirty="0">
              <a:latin typeface="Times New Roman" pitchFamily="18" charset="0"/>
              <a:cs typeface="Arial" pitchFamily="34" charset="0"/>
            </a:endParaRPr>
          </a:p>
          <a:p>
            <a:pPr algn="ctr"/>
            <a:endParaRPr lang="en-US" alt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45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292100"/>
            <a:ext cx="10488083" cy="59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3380" y="6192838"/>
            <a:ext cx="11233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>
                <a:solidFill>
                  <a:srgbClr val="002060"/>
                </a:solidFill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</a:rPr>
              <a:t>rường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Tiểu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học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Cường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nơi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sẽ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gắn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các</a:t>
            </a:r>
            <a:r>
              <a:rPr lang="en-US" sz="2400" dirty="0">
                <a:solidFill>
                  <a:srgbClr val="002060"/>
                </a:solidFill>
              </a:rPr>
              <a:t> con 5 </a:t>
            </a:r>
            <a:r>
              <a:rPr lang="en-US" sz="2400" dirty="0" err="1">
                <a:solidFill>
                  <a:srgbClr val="002060"/>
                </a:solidFill>
              </a:rPr>
              <a:t>năm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Tiểu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học</a:t>
            </a:r>
            <a:r>
              <a:rPr lang="en-US" sz="2400" dirty="0"/>
              <a:t>.</a:t>
            </a:r>
            <a:endParaRPr lang="en-US" altLang="en-US" sz="2400" b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TextBox 8"/>
          <p:cNvSpPr txBox="1">
            <a:spLocks noChangeArrowheads="1"/>
          </p:cNvSpPr>
          <p:nvPr/>
        </p:nvSpPr>
        <p:spPr bwMode="auto">
          <a:xfrm>
            <a:off x="1143000" y="5638800"/>
            <a:ext cx="927946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000" b="0">
                <a:latin typeface="Times New Roman" pitchFamily="18" charset="0"/>
                <a:cs typeface="Times New Roman" pitchFamily="18" charset="0"/>
              </a:rPr>
              <a:t>Những giai điệu và ca từ trong bài hát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0379"/>
            <a:ext cx="10159314" cy="464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818887"/>
              </p:ext>
            </p:extLst>
          </p:nvPr>
        </p:nvGraphicFramePr>
        <p:xfrm>
          <a:off x="10560478" y="5762625"/>
          <a:ext cx="6572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ackager Shell Object" showAsIcon="1" r:id="rId5" imgW="657000" imgH="538200" progId="Package">
                  <p:embed/>
                </p:oleObj>
              </mc:Choice>
              <mc:Fallback>
                <p:oleObj name="Packager Shell Object" showAsIcon="1" r:id="rId5" imgW="657000" imgH="538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60478" y="5762625"/>
                        <a:ext cx="65722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819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69242" y="524063"/>
            <a:ext cx="4090515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>
                <a:solidFill>
                  <a:srgbClr val="FF0000"/>
                </a:solidFill>
                <a:latin typeface="+mn-lt"/>
              </a:rPr>
              <a:t>Sân trường em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521176" y="1055353"/>
            <a:ext cx="5482060" cy="3964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Trong lớ</a:t>
            </a:r>
            <a:r>
              <a:rPr lang="en-US" sz="2600" dirty="0">
                <a:cs typeface="Times New Roman" panose="02020603050405020304" pitchFamily="18" charset="0"/>
              </a:rPr>
              <a:t>p</a:t>
            </a:r>
            <a:r>
              <a:rPr lang="vi-VN" sz="2600" dirty="0"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Đang mơ về </a:t>
            </a:r>
            <a:r>
              <a:rPr lang="en-US" sz="2600" dirty="0">
                <a:cs typeface="Times New Roman" panose="02020603050405020304" pitchFamily="18" charset="0"/>
              </a:rPr>
              <a:t>p</a:t>
            </a:r>
            <a:r>
              <a:rPr lang="vi-VN" sz="2600" dirty="0"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sz="12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Sân trường lại ng</a:t>
            </a:r>
            <a:r>
              <a:rPr lang="en-US" sz="2600" dirty="0" err="1">
                <a:cs typeface="Times New Roman" panose="02020603050405020304" pitchFamily="18" charset="0"/>
              </a:rPr>
              <a:t>ập</a:t>
            </a:r>
            <a:r>
              <a:rPr lang="vi-VN" sz="2600" dirty="0"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41461" y="1055353"/>
            <a:ext cx="5377642" cy="3747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Gặ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Gặ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6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Chúng em vào lớ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1400" dirty="0">
                <a:solidFill>
                  <a:schemeClr val="tx1"/>
                </a:solidFill>
              </a:rPr>
              <a:t>BÙI </a:t>
            </a:r>
            <a:r>
              <a:rPr lang="en-US" sz="1400" dirty="0">
                <a:solidFill>
                  <a:schemeClr val="tx1"/>
                </a:solidFill>
              </a:rPr>
              <a:t>HOÀNG</a:t>
            </a:r>
            <a:r>
              <a:rPr lang="vi-VN" sz="1400" dirty="0">
                <a:solidFill>
                  <a:schemeClr val="tx1"/>
                </a:solidFill>
              </a:rPr>
              <a:t> TÁM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5307106" y="5020238"/>
            <a:ext cx="6884894" cy="16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318"/>
          <a:stretch/>
        </p:blipFill>
        <p:spPr>
          <a:xfrm>
            <a:off x="0" y="-12210"/>
            <a:ext cx="12192000" cy="68702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A721AFC-D9D2-9D35-BBC4-7541857A736C}"/>
              </a:ext>
            </a:extLst>
          </p:cNvPr>
          <p:cNvGrpSpPr/>
          <p:nvPr/>
        </p:nvGrpSpPr>
        <p:grpSpPr>
          <a:xfrm>
            <a:off x="592628" y="2896788"/>
            <a:ext cx="3519067" cy="3014865"/>
            <a:chOff x="444471" y="2172590"/>
            <a:chExt cx="2639300" cy="2261149"/>
          </a:xfrm>
        </p:grpSpPr>
        <p:sp>
          <p:nvSpPr>
            <p:cNvPr id="7" name="Rectangle: Rounded Corners 26">
              <a:extLst>
                <a:ext uri="{FF2B5EF4-FFF2-40B4-BE49-F238E27FC236}">
                  <a16:creationId xmlns:a16="http://schemas.microsoft.com/office/drawing/2014/main" xmlns="" id="{87A7DA6E-D554-7F22-F73C-B59F81EA2AF9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endParaRPr lang="en-US" sz="6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D28E559-70D6-7A03-91EA-DC6D44785578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19" name="Rectangle: Rounded Corners 29">
                <a:extLst>
                  <a:ext uri="{FF2B5EF4-FFF2-40B4-BE49-F238E27FC236}">
                    <a16:creationId xmlns:a16="http://schemas.microsoft.com/office/drawing/2014/main" xmlns="" id="{85090770-DF91-3078-AB74-C98F2FC73B0D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endParaRPr lang="en-US" sz="6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20" name="Picture 19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xmlns="" id="{A4F324DB-9AC2-6884-3016-C4F0D7CFF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CF9F4F1-3C68-67EF-9319-7C4C371E06C5}"/>
                </a:ext>
              </a:extLst>
            </p:cNvPr>
            <p:cNvSpPr/>
            <p:nvPr/>
          </p:nvSpPr>
          <p:spPr>
            <a:xfrm>
              <a:off x="552032" y="3625825"/>
              <a:ext cx="2147463" cy="807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Mắt</a:t>
              </a:r>
              <a:r>
                <a:rPr lang="en-US" sz="6400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400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dõi</a:t>
              </a:r>
              <a:endParaRPr lang="en-US" sz="6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5C14205-E86F-0764-6FF6-3FD2629DEB39}"/>
              </a:ext>
            </a:extLst>
          </p:cNvPr>
          <p:cNvGrpSpPr/>
          <p:nvPr/>
        </p:nvGrpSpPr>
        <p:grpSpPr>
          <a:xfrm>
            <a:off x="4460240" y="1808385"/>
            <a:ext cx="3804544" cy="3008908"/>
            <a:chOff x="3345180" y="1356289"/>
            <a:chExt cx="2853408" cy="22566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4A5DA1E7-F45D-94DF-3E62-E94F8A3B44E5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7B56B5DC-7FD8-9986-8B43-8FBC542C9E83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26" name="Rectangle: Rounded Corners 35">
                  <a:extLst>
                    <a:ext uri="{FF2B5EF4-FFF2-40B4-BE49-F238E27FC236}">
                      <a16:creationId xmlns:a16="http://schemas.microsoft.com/office/drawing/2014/main" xmlns="" id="{83F8401A-745F-3FA4-B680-DFA0E8099CEF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170">
                    <a:buClr>
                      <a:srgbClr val="000000"/>
                    </a:buClr>
                  </a:pPr>
                  <a:endParaRPr lang="en-US" sz="6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7" name="Rectangle: Rounded Corners 39">
                  <a:extLst>
                    <a:ext uri="{FF2B5EF4-FFF2-40B4-BE49-F238E27FC236}">
                      <a16:creationId xmlns:a16="http://schemas.microsoft.com/office/drawing/2014/main" xmlns="" id="{2392A2EA-EFB9-2DF9-604E-7AF559D282C9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170">
                    <a:buClr>
                      <a:srgbClr val="000000"/>
                    </a:buClr>
                  </a:pPr>
                  <a:endParaRPr lang="en-US" sz="6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3D42B26F-7300-8AE2-0C8F-F9F336D43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580C499-311A-113C-7EDC-0CDC8F25AF92}"/>
                </a:ext>
              </a:extLst>
            </p:cNvPr>
            <p:cNvSpPr/>
            <p:nvPr/>
          </p:nvSpPr>
          <p:spPr>
            <a:xfrm>
              <a:off x="3675099" y="2781973"/>
              <a:ext cx="2302553" cy="807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Tai </a:t>
              </a:r>
              <a:r>
                <a:rPr lang="en-US" sz="64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nghe</a:t>
              </a:r>
              <a:endParaRPr lang="en-US" sz="6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2CB1800-8F42-D63E-6B12-5F963F254989}"/>
              </a:ext>
            </a:extLst>
          </p:cNvPr>
          <p:cNvGrpSpPr/>
          <p:nvPr/>
        </p:nvGrpSpPr>
        <p:grpSpPr>
          <a:xfrm>
            <a:off x="8414869" y="3297467"/>
            <a:ext cx="3519067" cy="3039653"/>
            <a:chOff x="6311152" y="2473100"/>
            <a:chExt cx="2639300" cy="227974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6DEFF140-2DAE-EDC0-6FDE-42B5C61A8D5B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95EA3765-EB3A-C1B0-0D0E-817281104C86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3" name="Rectangle: Rounded Corners 47">
                  <a:extLst>
                    <a:ext uri="{FF2B5EF4-FFF2-40B4-BE49-F238E27FC236}">
                      <a16:creationId xmlns:a16="http://schemas.microsoft.com/office/drawing/2014/main" xmlns="" id="{DB5B2A78-FC8A-8D5E-5AB4-C4277E6D8356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170">
                    <a:buClr>
                      <a:srgbClr val="000000"/>
                    </a:buClr>
                  </a:pPr>
                  <a:endParaRPr lang="en-US" sz="6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34" name="Rectangle: Rounded Corners 48">
                  <a:extLst>
                    <a:ext uri="{FF2B5EF4-FFF2-40B4-BE49-F238E27FC236}">
                      <a16:creationId xmlns:a16="http://schemas.microsoft.com/office/drawing/2014/main" xmlns="" id="{BB6EF685-701D-7526-A4CC-27DDAAF8D933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170">
                    <a:buClr>
                      <a:srgbClr val="000000"/>
                    </a:buClr>
                  </a:pPr>
                  <a:endParaRPr lang="en-US" sz="6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pic>
            <p:nvPicPr>
              <p:cNvPr id="32" name="Picture 31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xmlns="" id="{67C20DC6-398A-D110-7173-54F8C5F04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BD43F6A-469E-DB98-2C00-8CE3B23A4286}"/>
                </a:ext>
              </a:extLst>
            </p:cNvPr>
            <p:cNvSpPr/>
            <p:nvPr/>
          </p:nvSpPr>
          <p:spPr>
            <a:xfrm>
              <a:off x="6832896" y="3938015"/>
              <a:ext cx="1696618" cy="7464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Tay </a:t>
              </a:r>
              <a:r>
                <a:rPr lang="en-US" sz="5867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dò</a:t>
              </a:r>
              <a:endParaRPr lang="en-US" sz="5867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FCD6BA5-31F1-8180-BCA4-25FD370EC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640" y="-102754"/>
            <a:ext cx="620016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69242" y="524063"/>
            <a:ext cx="4090515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>
                <a:solidFill>
                  <a:srgbClr val="FF0000"/>
                </a:solidFill>
                <a:latin typeface="+mn-lt"/>
              </a:rPr>
              <a:t>Sân trường em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521176" y="1055353"/>
            <a:ext cx="5482060" cy="3964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Trong lớ</a:t>
            </a:r>
            <a:r>
              <a:rPr lang="en-US" sz="2600" dirty="0">
                <a:cs typeface="Times New Roman" panose="02020603050405020304" pitchFamily="18" charset="0"/>
              </a:rPr>
              <a:t>p</a:t>
            </a:r>
            <a:r>
              <a:rPr lang="vi-VN" sz="2600" dirty="0"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Đang mơ về </a:t>
            </a:r>
            <a:r>
              <a:rPr lang="en-US" sz="2600" dirty="0">
                <a:cs typeface="Times New Roman" panose="02020603050405020304" pitchFamily="18" charset="0"/>
              </a:rPr>
              <a:t>p</a:t>
            </a:r>
            <a:r>
              <a:rPr lang="vi-VN" sz="2600" dirty="0"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sz="12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Sân trường lại ng</a:t>
            </a:r>
            <a:r>
              <a:rPr lang="en-US" sz="2600" dirty="0" err="1">
                <a:cs typeface="Times New Roman" panose="02020603050405020304" pitchFamily="18" charset="0"/>
              </a:rPr>
              <a:t>ập</a:t>
            </a:r>
            <a:r>
              <a:rPr lang="vi-VN" sz="2600" dirty="0"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41461" y="1055353"/>
            <a:ext cx="5377642" cy="3747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Gặ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Gặ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6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Chúng em vào lớ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1400" dirty="0">
                <a:solidFill>
                  <a:schemeClr val="tx1"/>
                </a:solidFill>
              </a:rPr>
              <a:t>BÙI </a:t>
            </a:r>
            <a:r>
              <a:rPr lang="en-US" sz="1400" dirty="0">
                <a:solidFill>
                  <a:schemeClr val="tx1"/>
                </a:solidFill>
              </a:rPr>
              <a:t>HOÀNG</a:t>
            </a:r>
            <a:r>
              <a:rPr lang="vi-VN" sz="1400" dirty="0">
                <a:solidFill>
                  <a:schemeClr val="tx1"/>
                </a:solidFill>
              </a:rPr>
              <a:t> TÁM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10841051" y="455800"/>
            <a:ext cx="1292225" cy="58261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5307106" y="5020238"/>
            <a:ext cx="6884894" cy="16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6192" y="654750"/>
            <a:ext cx="5011032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Sân trường em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04020" y="1630367"/>
            <a:ext cx="5800387" cy="454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Trong lớ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Đang mơ về 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vi-V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lại ng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ập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77169" y="1589898"/>
            <a:ext cx="5501566" cy="502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thầy cô quý mến 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bạn bè thân yêu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Có bao nhiêu, bao nhiêu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Là những điều muốn nói.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Tiếng trống trường mời gọi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Thầy cô đang mong chờ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Chúng em vào lớ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mới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3300" dirty="0">
                <a:solidFill>
                  <a:prstClr val="black"/>
                </a:solidFill>
              </a:rPr>
              <a:t>          </a:t>
            </a:r>
            <a:r>
              <a:rPr lang="vi-VN" sz="2000" dirty="0">
                <a:solidFill>
                  <a:prstClr val="black"/>
                </a:solidFill>
              </a:rPr>
              <a:t>BÙI </a:t>
            </a:r>
            <a:r>
              <a:rPr lang="en-US" sz="2000" dirty="0">
                <a:solidFill>
                  <a:prstClr val="black"/>
                </a:solidFill>
              </a:rPr>
              <a:t>HOÀNG</a:t>
            </a:r>
            <a:r>
              <a:rPr lang="vi-VN" sz="2000" dirty="0">
                <a:solidFill>
                  <a:prstClr val="black"/>
                </a:solidFill>
              </a:rPr>
              <a:t> TÁM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68123" y="1630367"/>
            <a:ext cx="0" cy="155132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548552" y="3641281"/>
            <a:ext cx="0" cy="147935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533979" y="1578555"/>
            <a:ext cx="9366" cy="158753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7444" y="1584176"/>
            <a:ext cx="509635" cy="470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45171" y="3872185"/>
            <a:ext cx="503381" cy="470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cs typeface="Times New Roman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5958614" y="1584176"/>
            <a:ext cx="493060" cy="535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3</a:t>
            </a:r>
            <a:endParaRPr lang="vi-VN" sz="3200" b="1" dirty="0">
              <a:cs typeface="Times New Roman" pitchFamily="18" charset="0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543345" y="3691913"/>
            <a:ext cx="8153" cy="137809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005882" y="3742547"/>
            <a:ext cx="493059" cy="4946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4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8692602" y="537626"/>
            <a:ext cx="2626173" cy="748597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 THƠ CHIA LÀM MẤY ĐOẠN ?</a:t>
            </a:r>
          </a:p>
        </p:txBody>
      </p:sp>
    </p:spTree>
    <p:extLst>
      <p:ext uri="{BB962C8B-B14F-4D97-AF65-F5344CB8AC3E}">
        <p14:creationId xmlns:p14="http://schemas.microsoft.com/office/powerpoint/2010/main" val="198243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4443" y="581096"/>
            <a:ext cx="10560908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1593441" y="1183045"/>
            <a:ext cx="9329931" cy="3231614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endParaRPr lang="en-US" sz="1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PHIẾU GIAO VIỆC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đoạn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Sân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”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4,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phút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47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9"/>
            <a:ext cx="12431184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Google Shape;87;p14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7" y="720726"/>
            <a:ext cx="6371167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34834" y="1557338"/>
            <a:ext cx="527896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 4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7401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6192" y="654750"/>
            <a:ext cx="5011032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Sân trường em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04020" y="1630367"/>
            <a:ext cx="5800387" cy="454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Trong lớ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Đang mơ về 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vi-V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lại ng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ập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77169" y="1589898"/>
            <a:ext cx="5501566" cy="502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thầy cô quý mến 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bạn bè thân yêu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Có bao nhiêu, bao nhiêu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Là những điều muốn nói.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Tiếng trống trường mời gọi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Thầy cô đang mong chờ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Chúng em vào lớ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mới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3300" dirty="0">
                <a:solidFill>
                  <a:prstClr val="black"/>
                </a:solidFill>
              </a:rPr>
              <a:t>          </a:t>
            </a:r>
            <a:r>
              <a:rPr lang="vi-VN" sz="2000" dirty="0">
                <a:solidFill>
                  <a:prstClr val="black"/>
                </a:solidFill>
              </a:rPr>
              <a:t>BÙI </a:t>
            </a:r>
            <a:r>
              <a:rPr lang="en-US" sz="2000" dirty="0">
                <a:solidFill>
                  <a:prstClr val="black"/>
                </a:solidFill>
              </a:rPr>
              <a:t>HOÀNG</a:t>
            </a:r>
            <a:r>
              <a:rPr lang="vi-VN" sz="2000" dirty="0">
                <a:solidFill>
                  <a:prstClr val="black"/>
                </a:solidFill>
              </a:rPr>
              <a:t> TÁM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444" y="1584176"/>
            <a:ext cx="509635" cy="470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45171" y="3872185"/>
            <a:ext cx="503381" cy="470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cs typeface="Times New Roman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5958614" y="1584176"/>
            <a:ext cx="493060" cy="535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3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05882" y="3742547"/>
            <a:ext cx="493059" cy="4946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4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26" name="Flowchart: Terminator 25"/>
          <p:cNvSpPr/>
          <p:nvPr/>
        </p:nvSpPr>
        <p:spPr>
          <a:xfrm>
            <a:off x="9327952" y="531623"/>
            <a:ext cx="2603156" cy="637477"/>
          </a:xfrm>
          <a:prstGeom prst="flowChartTerminator">
            <a:avLst/>
          </a:prstGeom>
          <a:solidFill>
            <a:srgbClr val="08540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</p:spTree>
    <p:extLst>
      <p:ext uri="{BB962C8B-B14F-4D97-AF65-F5344CB8AC3E}">
        <p14:creationId xmlns:p14="http://schemas.microsoft.com/office/powerpoint/2010/main" val="3616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>
            <a:extLst>
              <a:ext uri="{FF2B5EF4-FFF2-40B4-BE49-F238E27FC236}">
                <a16:creationId xmlns:a16="http://schemas.microsoft.com/office/drawing/2014/main" xmlns="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65" y="547808"/>
            <a:ext cx="5391172" cy="5975552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9E81B7D3-8516-47D4-9357-C7C24D2A3BF2}"/>
              </a:ext>
            </a:extLst>
          </p:cNvPr>
          <p:cNvSpPr/>
          <p:nvPr/>
        </p:nvSpPr>
        <p:spPr>
          <a:xfrm>
            <a:off x="3916805" y="547808"/>
            <a:ext cx="5391172" cy="948663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srgbClr val="4472C4"/>
                </a:solidFill>
              </a:rPr>
              <a:t>LUYỆN ĐỌC TỪ KHÓ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2FF9111B-5F43-401D-BE62-CC9057BC0ABD}"/>
              </a:ext>
            </a:extLst>
          </p:cNvPr>
          <p:cNvSpPr/>
          <p:nvPr/>
        </p:nvSpPr>
        <p:spPr>
          <a:xfrm>
            <a:off x="5008693" y="2251347"/>
            <a:ext cx="3558253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Sân</a:t>
            </a:r>
            <a:r>
              <a:rPr lang="en-US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trường</a:t>
            </a:r>
            <a:endParaRPr lang="vi-VN" sz="40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84CA2B4A-C643-44CD-8528-971427B10C59}"/>
              </a:ext>
            </a:extLst>
          </p:cNvPr>
          <p:cNvSpPr/>
          <p:nvPr/>
        </p:nvSpPr>
        <p:spPr>
          <a:xfrm>
            <a:off x="5285822" y="4782659"/>
            <a:ext cx="3406253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niềm</a:t>
            </a:r>
            <a:r>
              <a:rPr lang="en-US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vui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9F12F5F0-DBDC-4C4B-8CE5-0787398D32CF}"/>
              </a:ext>
            </a:extLst>
          </p:cNvPr>
          <p:cNvSpPr/>
          <p:nvPr/>
        </p:nvSpPr>
        <p:spPr>
          <a:xfrm>
            <a:off x="5160693" y="3535584"/>
            <a:ext cx="3406253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ngập</a:t>
            </a:r>
            <a:r>
              <a:rPr lang="en-US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tràn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8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6192" y="654750"/>
            <a:ext cx="5011032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Sân trường em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88928" y="1616584"/>
            <a:ext cx="5800387" cy="454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Trong lớ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Đang mơ về 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lại ng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ập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0306" y="1616584"/>
            <a:ext cx="5882971" cy="502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thầy cô quý mến 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bạn bè thân yêu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Có bao nhiêu, bao nhiêu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Là những điều muốn nói.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Tiếng trống trường mời gọi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Thầy cô đang mong chờ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Chúng em vào lớ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mới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</a:rPr>
              <a:t>              </a:t>
            </a:r>
            <a:r>
              <a:rPr lang="vi-VN" sz="1800" dirty="0">
                <a:solidFill>
                  <a:prstClr val="black"/>
                </a:solidFill>
              </a:rPr>
              <a:t>BÙI </a:t>
            </a:r>
            <a:r>
              <a:rPr lang="en-US" sz="1800" dirty="0">
                <a:solidFill>
                  <a:prstClr val="black"/>
                </a:solidFill>
              </a:rPr>
              <a:t>HOÀNG</a:t>
            </a:r>
            <a:r>
              <a:rPr lang="vi-VN" sz="1800" dirty="0">
                <a:solidFill>
                  <a:prstClr val="black"/>
                </a:solidFill>
              </a:rPr>
              <a:t> TÁM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70243" y="432560"/>
            <a:ext cx="2981599" cy="748597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nhịp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Top Corners Snipped 3"/>
          <p:cNvSpPr/>
          <p:nvPr/>
        </p:nvSpPr>
        <p:spPr bwMode="auto">
          <a:xfrm>
            <a:off x="2215178" y="675675"/>
            <a:ext cx="7008284" cy="2207568"/>
          </a:xfrm>
          <a:prstGeom prst="snip2Same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Ô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</a:p>
          <a:p>
            <a:pPr algn="ctr" eaLnBrk="1" hangingPunct="1">
              <a:defRPr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BÍ MẬT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ukulele-fun-whimsical-creativity-27117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467" y="6021388"/>
            <a:ext cx="54186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13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6192" y="654750"/>
            <a:ext cx="5011032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Sân trường em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88928" y="1616584"/>
            <a:ext cx="5868391" cy="454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Trong 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lớ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Đang 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mơ về 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lại ng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ập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0306" y="1616584"/>
            <a:ext cx="5882971" cy="502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thầy cô quý mến 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bạn bè thân yêu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Có bao nhiêu, bao nhiêu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Là những điều muốn nói.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Tiếng trống trường mời gọi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Thầy cô đang mong chờ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Chúng em vào lớ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mới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</a:rPr>
              <a:t>              </a:t>
            </a:r>
            <a:r>
              <a:rPr lang="vi-VN" sz="1800" dirty="0">
                <a:solidFill>
                  <a:prstClr val="black"/>
                </a:solidFill>
              </a:rPr>
              <a:t>BÙI </a:t>
            </a:r>
            <a:r>
              <a:rPr lang="en-US" sz="1800" dirty="0">
                <a:solidFill>
                  <a:prstClr val="black"/>
                </a:solidFill>
              </a:rPr>
              <a:t>HOÀNG</a:t>
            </a:r>
            <a:r>
              <a:rPr lang="vi-VN" sz="1800" dirty="0">
                <a:solidFill>
                  <a:prstClr val="black"/>
                </a:solidFill>
              </a:rPr>
              <a:t> TÁM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132677" y="420503"/>
            <a:ext cx="2981599" cy="748597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nhịp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19A1D1D-6CA2-4454-94D7-5DE4724BD8AB}"/>
              </a:ext>
            </a:extLst>
          </p:cNvPr>
          <p:cNvCxnSpPr/>
          <p:nvPr/>
        </p:nvCxnSpPr>
        <p:spPr>
          <a:xfrm flipH="1">
            <a:off x="2342815" y="1582360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E667A5F-142A-47BF-851B-1FA7AC7C0EB1}"/>
              </a:ext>
            </a:extLst>
          </p:cNvPr>
          <p:cNvCxnSpPr/>
          <p:nvPr/>
        </p:nvCxnSpPr>
        <p:spPr>
          <a:xfrm flipH="1">
            <a:off x="4594138" y="1528375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EA20F4D-5C47-4765-8405-15D694FA4176}"/>
              </a:ext>
            </a:extLst>
          </p:cNvPr>
          <p:cNvCxnSpPr/>
          <p:nvPr/>
        </p:nvCxnSpPr>
        <p:spPr>
          <a:xfrm flipH="1">
            <a:off x="2577592" y="2028254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9A3F16D-F33A-4952-AE97-ADB934AF4D41}"/>
              </a:ext>
            </a:extLst>
          </p:cNvPr>
          <p:cNvCxnSpPr/>
          <p:nvPr/>
        </p:nvCxnSpPr>
        <p:spPr>
          <a:xfrm flipH="1">
            <a:off x="4262897" y="2022966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3097D28-30D8-4FCF-A749-0ED47F23FF67}"/>
              </a:ext>
            </a:extLst>
          </p:cNvPr>
          <p:cNvCxnSpPr/>
          <p:nvPr/>
        </p:nvCxnSpPr>
        <p:spPr>
          <a:xfrm flipH="1">
            <a:off x="2492794" y="2449236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129CCA5-DB2C-4AFA-A527-0AF3AC8F06AE}"/>
              </a:ext>
            </a:extLst>
          </p:cNvPr>
          <p:cNvCxnSpPr/>
          <p:nvPr/>
        </p:nvCxnSpPr>
        <p:spPr>
          <a:xfrm flipH="1">
            <a:off x="3436721" y="2445747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86795B2-F0B1-4B61-BC7E-550B24D915A4}"/>
              </a:ext>
            </a:extLst>
          </p:cNvPr>
          <p:cNvCxnSpPr/>
          <p:nvPr/>
        </p:nvCxnSpPr>
        <p:spPr>
          <a:xfrm flipH="1">
            <a:off x="2098949" y="2942651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C474FD0-81C9-41B9-AE4E-04008D97238A}"/>
              </a:ext>
            </a:extLst>
          </p:cNvPr>
          <p:cNvCxnSpPr/>
          <p:nvPr/>
        </p:nvCxnSpPr>
        <p:spPr>
          <a:xfrm flipH="1">
            <a:off x="4517938" y="2910655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5C9C0C7-B958-4CC0-9467-7E622AEF4857}"/>
              </a:ext>
            </a:extLst>
          </p:cNvPr>
          <p:cNvCxnSpPr/>
          <p:nvPr/>
        </p:nvCxnSpPr>
        <p:spPr>
          <a:xfrm flipH="1">
            <a:off x="4619286" y="2910654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E634E19-7885-4E90-A7AC-A41F7B84BAC5}"/>
              </a:ext>
            </a:extLst>
          </p:cNvPr>
          <p:cNvCxnSpPr/>
          <p:nvPr/>
        </p:nvCxnSpPr>
        <p:spPr>
          <a:xfrm flipH="1">
            <a:off x="2984439" y="3797394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A111A70-C31B-4D69-821A-5392EE48174C}"/>
              </a:ext>
            </a:extLst>
          </p:cNvPr>
          <p:cNvCxnSpPr/>
          <p:nvPr/>
        </p:nvCxnSpPr>
        <p:spPr>
          <a:xfrm flipH="1">
            <a:off x="3144279" y="4303580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B311EC5-30E8-47D2-9320-637B3BD28081}"/>
              </a:ext>
            </a:extLst>
          </p:cNvPr>
          <p:cNvCxnSpPr/>
          <p:nvPr/>
        </p:nvCxnSpPr>
        <p:spPr>
          <a:xfrm flipH="1">
            <a:off x="2805303" y="4720909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391C1C2-7F94-47F0-83C7-A4BE3F0FD5B9}"/>
              </a:ext>
            </a:extLst>
          </p:cNvPr>
          <p:cNvCxnSpPr/>
          <p:nvPr/>
        </p:nvCxnSpPr>
        <p:spPr>
          <a:xfrm flipH="1">
            <a:off x="3086097" y="5212021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7536A18-7252-40BA-97CC-3E052CA0F82A}"/>
              </a:ext>
            </a:extLst>
          </p:cNvPr>
          <p:cNvCxnSpPr/>
          <p:nvPr/>
        </p:nvCxnSpPr>
        <p:spPr>
          <a:xfrm flipH="1">
            <a:off x="8074045" y="1512239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9172F80-9227-4FBD-8547-676E077F07A1}"/>
              </a:ext>
            </a:extLst>
          </p:cNvPr>
          <p:cNvCxnSpPr/>
          <p:nvPr/>
        </p:nvCxnSpPr>
        <p:spPr>
          <a:xfrm flipH="1">
            <a:off x="7936112" y="2043030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F5B0412-F156-44B7-907D-14A0D80323BE}"/>
              </a:ext>
            </a:extLst>
          </p:cNvPr>
          <p:cNvCxnSpPr/>
          <p:nvPr/>
        </p:nvCxnSpPr>
        <p:spPr>
          <a:xfrm flipH="1">
            <a:off x="8309970" y="2504778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E13FDAB-E207-4C9C-9861-390AC555425A}"/>
              </a:ext>
            </a:extLst>
          </p:cNvPr>
          <p:cNvCxnSpPr/>
          <p:nvPr/>
        </p:nvCxnSpPr>
        <p:spPr>
          <a:xfrm flipH="1">
            <a:off x="8386141" y="2910656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4FD21AA-00FB-48E9-8523-2D7D11054F5A}"/>
              </a:ext>
            </a:extLst>
          </p:cNvPr>
          <p:cNvCxnSpPr/>
          <p:nvPr/>
        </p:nvCxnSpPr>
        <p:spPr>
          <a:xfrm flipH="1">
            <a:off x="9992283" y="2945716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8198327-98CC-45D7-82CF-BD9845BFE820}"/>
              </a:ext>
            </a:extLst>
          </p:cNvPr>
          <p:cNvCxnSpPr/>
          <p:nvPr/>
        </p:nvCxnSpPr>
        <p:spPr>
          <a:xfrm flipH="1">
            <a:off x="9914289" y="2957442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8FA243D-53BF-46B3-9651-BC108A2070CD}"/>
              </a:ext>
            </a:extLst>
          </p:cNvPr>
          <p:cNvCxnSpPr/>
          <p:nvPr/>
        </p:nvCxnSpPr>
        <p:spPr>
          <a:xfrm flipH="1">
            <a:off x="9041667" y="3823932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8C1C9AE-D8CA-4565-890B-F6D83AC4845F}"/>
              </a:ext>
            </a:extLst>
          </p:cNvPr>
          <p:cNvCxnSpPr/>
          <p:nvPr/>
        </p:nvCxnSpPr>
        <p:spPr>
          <a:xfrm flipH="1">
            <a:off x="8253240" y="4320839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0AF28C5-9D91-4E05-B4EA-02B7E46CC342}"/>
              </a:ext>
            </a:extLst>
          </p:cNvPr>
          <p:cNvCxnSpPr/>
          <p:nvPr/>
        </p:nvCxnSpPr>
        <p:spPr>
          <a:xfrm flipH="1">
            <a:off x="7817224" y="4720909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7892350" y="5257792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4706078" y="5212020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4782278" y="5217816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4262897" y="3806674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4110497" y="4303581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4256637" y="4715115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10548654" y="5257791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10472454" y="5219972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9654317" y="4715113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9843839" y="4294301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10293384" y="3849132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9383538" y="1471859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9317211" y="1948840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6A31966-E233-4888-B314-FD61565188F4}"/>
              </a:ext>
            </a:extLst>
          </p:cNvPr>
          <p:cNvCxnSpPr/>
          <p:nvPr/>
        </p:nvCxnSpPr>
        <p:spPr>
          <a:xfrm flipH="1">
            <a:off x="9839883" y="2413749"/>
            <a:ext cx="152400" cy="496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5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467846" y="4250185"/>
            <a:ext cx="5669711" cy="2397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Xao xuyến: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lvl="0" indent="0" algn="ctr">
              <a:buNone/>
              <a:defRPr/>
            </a:pPr>
            <a:r>
              <a:rPr lang="en-US" sz="2800" b="1" dirty="0" err="1"/>
              <a:t>diễn</a:t>
            </a:r>
            <a:r>
              <a:rPr lang="en-US" sz="2800" b="1" dirty="0"/>
              <a:t> </a:t>
            </a:r>
            <a:r>
              <a:rPr lang="en-US" sz="2800" b="1" dirty="0" err="1"/>
              <a:t>tả</a:t>
            </a:r>
            <a:r>
              <a:rPr lang="en-US" sz="2800" b="1" dirty="0"/>
              <a:t> </a:t>
            </a:r>
            <a:r>
              <a:rPr lang="en-US" sz="2800" b="1" dirty="0" err="1"/>
              <a:t>trạng</a:t>
            </a:r>
            <a:r>
              <a:rPr lang="en-US" sz="2800" b="1" dirty="0"/>
              <a:t> </a:t>
            </a:r>
            <a:r>
              <a:rPr lang="en-US" sz="2800" b="1" dirty="0" err="1"/>
              <a:t>thái</a:t>
            </a:r>
            <a:r>
              <a:rPr lang="en-US" sz="2800" b="1" dirty="0"/>
              <a:t>,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xúc</a:t>
            </a:r>
            <a:r>
              <a:rPr lang="en-US" sz="2800" b="1" dirty="0"/>
              <a:t> </a:t>
            </a:r>
            <a:r>
              <a:rPr lang="en-US" sz="2800" b="1" dirty="0" err="1"/>
              <a:t>nhẹ</a:t>
            </a:r>
            <a:r>
              <a:rPr lang="en-US" sz="2800" b="1" dirty="0"/>
              <a:t> </a:t>
            </a:r>
            <a:r>
              <a:rPr lang="en-US" sz="2800" b="1" dirty="0" err="1"/>
              <a:t>nhàng</a:t>
            </a:r>
            <a:r>
              <a:rPr lang="en-US" sz="2800" b="1" dirty="0"/>
              <a:t>, </a:t>
            </a:r>
            <a:r>
              <a:rPr lang="en-US" sz="2800" b="1" dirty="0" err="1"/>
              <a:t>bâng</a:t>
            </a:r>
            <a:r>
              <a:rPr lang="en-US" sz="2800" b="1" dirty="0"/>
              <a:t> </a:t>
            </a:r>
            <a:r>
              <a:rPr lang="en-US" sz="2800" b="1" dirty="0" err="1"/>
              <a:t>khuâng</a:t>
            </a:r>
            <a:r>
              <a:rPr lang="en-US" sz="2800" b="1" dirty="0"/>
              <a:t>, </a:t>
            </a:r>
            <a:r>
              <a:rPr lang="en-US" sz="2800" b="1" dirty="0" err="1"/>
              <a:t>hồi</a:t>
            </a:r>
            <a:r>
              <a:rPr lang="en-US" sz="2800" b="1" dirty="0"/>
              <a:t> </a:t>
            </a:r>
            <a:r>
              <a:rPr lang="en-US" sz="2800" b="1" dirty="0" err="1"/>
              <a:t>hộp</a:t>
            </a:r>
            <a:r>
              <a:rPr lang="en-US" sz="2800" b="1" dirty="0"/>
              <a:t> </a:t>
            </a:r>
            <a:r>
              <a:rPr lang="en-US" sz="2800" b="1" dirty="0" err="1"/>
              <a:t>trước</a:t>
            </a:r>
            <a:r>
              <a:rPr lang="en-US" sz="2800" b="1" dirty="0"/>
              <a:t> </a:t>
            </a:r>
            <a:r>
              <a:rPr lang="en-US" sz="2800" b="1" dirty="0" err="1"/>
              <a:t>môt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hay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kỷ</a:t>
            </a:r>
            <a:r>
              <a:rPr lang="en-US" sz="2800" b="1" dirty="0"/>
              <a:t> </a:t>
            </a:r>
            <a:r>
              <a:rPr lang="en-US" sz="2800" b="1" dirty="0" err="1"/>
              <a:t>niệm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đó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199965" y="494048"/>
            <a:ext cx="287771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all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</a:rPr>
              <a:t>Chú thích: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77" y="1524701"/>
            <a:ext cx="403795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Tựu trường: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lvl="0" algn="ctr">
              <a:defRPr/>
            </a:pP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tiên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 </a:t>
            </a:r>
            <a:r>
              <a:rPr lang="en-US" sz="2800" b="1" dirty="0" err="1"/>
              <a:t>trở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 </a:t>
            </a:r>
            <a:r>
              <a:rPr lang="en-US" sz="2800" b="1" dirty="0" err="1"/>
              <a:t>kỳ</a:t>
            </a:r>
            <a:r>
              <a:rPr lang="en-US" sz="2800" b="1" dirty="0"/>
              <a:t> </a:t>
            </a:r>
            <a:r>
              <a:rPr lang="en-US" sz="2800" b="1" dirty="0" err="1"/>
              <a:t>nghỉ</a:t>
            </a:r>
            <a:r>
              <a:rPr lang="en-US" sz="2800" b="1" dirty="0"/>
              <a:t> </a:t>
            </a:r>
            <a:r>
              <a:rPr lang="en-US" sz="2800" b="1" dirty="0" err="1"/>
              <a:t>hè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bắt</a:t>
            </a:r>
            <a:r>
              <a:rPr lang="en-US" sz="2800" b="1" dirty="0"/>
              <a:t> </a:t>
            </a: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năm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mới</a:t>
            </a:r>
            <a:r>
              <a:rPr lang="en-US" sz="2800" b="1" dirty="0"/>
              <a:t>. </a:t>
            </a:r>
          </a:p>
        </p:txBody>
      </p:sp>
      <p:pic>
        <p:nvPicPr>
          <p:cNvPr id="5" name="Picture 2" descr="Khán giả xúc động, bật khóc trong đêm nhạc về mẹ của MC Quỳnh Hương - Nhạc 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40" y="1840956"/>
            <a:ext cx="2895600" cy="2227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ùa tựu trường - Báo Khánh Hòa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04" y="3914874"/>
            <a:ext cx="2279073" cy="24700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387600" y="3854511"/>
            <a:ext cx="2590800" cy="2590800"/>
          </a:xfrm>
          <a:prstGeom prst="ellipse">
            <a:avLst/>
          </a:pr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88566" y="1659385"/>
            <a:ext cx="3353410" cy="2590800"/>
          </a:xfrm>
          <a:prstGeom prst="ellipse">
            <a:avLst/>
          </a:pr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0740" y="4831190"/>
            <a:ext cx="1397726" cy="840240"/>
          </a:xfrm>
          <a:custGeom>
            <a:avLst/>
            <a:gdLst>
              <a:gd name="connsiteX0" fmla="*/ 0 w 1397726"/>
              <a:gd name="connsiteY0" fmla="*/ 840240 h 840240"/>
              <a:gd name="connsiteX1" fmla="*/ 770709 w 1397726"/>
              <a:gd name="connsiteY1" fmla="*/ 108720 h 840240"/>
              <a:gd name="connsiteX2" fmla="*/ 1397726 w 1397726"/>
              <a:gd name="connsiteY2" fmla="*/ 17280 h 84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726" h="840240">
                <a:moveTo>
                  <a:pt x="0" y="840240"/>
                </a:moveTo>
                <a:cubicBezTo>
                  <a:pt x="268877" y="543060"/>
                  <a:pt x="537755" y="245880"/>
                  <a:pt x="770709" y="108720"/>
                </a:cubicBezTo>
                <a:cubicBezTo>
                  <a:pt x="1003663" y="-28440"/>
                  <a:pt x="1200694" y="-5580"/>
                  <a:pt x="1397726" y="17280"/>
                </a:cubicBezTo>
              </a:path>
            </a:pathLst>
          </a:cu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917346" y="3202549"/>
            <a:ext cx="1384663" cy="1178921"/>
          </a:xfrm>
          <a:custGeom>
            <a:avLst/>
            <a:gdLst>
              <a:gd name="connsiteX0" fmla="*/ 0 w 1384663"/>
              <a:gd name="connsiteY0" fmla="*/ 927462 h 927462"/>
              <a:gd name="connsiteX1" fmla="*/ 836023 w 1384663"/>
              <a:gd name="connsiteY1" fmla="*/ 705394 h 927462"/>
              <a:gd name="connsiteX2" fmla="*/ 1384663 w 1384663"/>
              <a:gd name="connsiteY2" fmla="*/ 0 h 9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663" h="927462">
                <a:moveTo>
                  <a:pt x="0" y="927462"/>
                </a:moveTo>
                <a:cubicBezTo>
                  <a:pt x="302623" y="893716"/>
                  <a:pt x="605246" y="859971"/>
                  <a:pt x="836023" y="705394"/>
                </a:cubicBezTo>
                <a:cubicBezTo>
                  <a:pt x="1066800" y="550817"/>
                  <a:pt x="1225731" y="275408"/>
                  <a:pt x="1384663" y="0"/>
                </a:cubicBezTo>
              </a:path>
            </a:pathLst>
          </a:cu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122024" y="1147783"/>
            <a:ext cx="3173505" cy="787669"/>
          </a:xfrm>
          <a:custGeom>
            <a:avLst/>
            <a:gdLst>
              <a:gd name="connsiteX0" fmla="*/ 0 w 1815737"/>
              <a:gd name="connsiteY0" fmla="*/ 381888 h 381888"/>
              <a:gd name="connsiteX1" fmla="*/ 888274 w 1815737"/>
              <a:gd name="connsiteY1" fmla="*/ 55317 h 381888"/>
              <a:gd name="connsiteX2" fmla="*/ 1815737 w 1815737"/>
              <a:gd name="connsiteY2" fmla="*/ 3066 h 3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737" h="381888">
                <a:moveTo>
                  <a:pt x="0" y="381888"/>
                </a:moveTo>
                <a:cubicBezTo>
                  <a:pt x="292825" y="250171"/>
                  <a:pt x="585651" y="118454"/>
                  <a:pt x="888274" y="55317"/>
                </a:cubicBezTo>
                <a:cubicBezTo>
                  <a:pt x="1190897" y="-7820"/>
                  <a:pt x="1503317" y="-2377"/>
                  <a:pt x="1815737" y="3066"/>
                </a:cubicBezTo>
              </a:path>
            </a:pathLst>
          </a:cu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76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234249" y="1161535"/>
            <a:ext cx="5593492" cy="2858530"/>
          </a:xfrm>
          <a:prstGeom prst="rect">
            <a:avLst/>
          </a:prstGeom>
        </p:spPr>
      </p:pic>
      <p:sp>
        <p:nvSpPr>
          <p:cNvPr id="5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4154885" y="201833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THI ĐỌC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04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6192" y="654750"/>
            <a:ext cx="5011032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Sân trường em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88928" y="1616584"/>
            <a:ext cx="5800387" cy="454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Trong lớ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Đang mơ về 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lại ng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ập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0306" y="1616584"/>
            <a:ext cx="5882971" cy="502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thầy cô quý mến 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bạn bè thân yêu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Có bao nhiêu, bao nhiêu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Là những điều muốn nói.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Tiếng trống trường mời gọi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Thầy cô đang mong chờ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Chúng em vào lớ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mới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</a:rPr>
              <a:t>              </a:t>
            </a:r>
            <a:r>
              <a:rPr lang="vi-VN" sz="1800" dirty="0">
                <a:solidFill>
                  <a:prstClr val="black"/>
                </a:solidFill>
              </a:rPr>
              <a:t>BÙI </a:t>
            </a:r>
            <a:r>
              <a:rPr lang="en-US" sz="1800" dirty="0">
                <a:solidFill>
                  <a:prstClr val="black"/>
                </a:solidFill>
              </a:rPr>
              <a:t>HOÀNG</a:t>
            </a:r>
            <a:r>
              <a:rPr lang="vi-VN" sz="1800" dirty="0">
                <a:solidFill>
                  <a:prstClr val="black"/>
                </a:solidFill>
              </a:rPr>
              <a:t> TÁM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253123" y="537626"/>
            <a:ext cx="2981599" cy="748597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10200" y="267409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13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9994" y="2397983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M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2042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Ù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4090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A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36138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8186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0234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U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1802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B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850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À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5898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7946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39994" y="2758023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Á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72042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7946" y="311911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39994" y="3119116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72042" y="311911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04090" y="311911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39994" y="3479156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2042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04090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36138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68186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00234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32282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64330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96378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11802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S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43850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Â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75898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07946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39994" y="3839196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R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72042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04090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Ờ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36138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68186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G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75898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07946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39994" y="4199236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72042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V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04090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36138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Ệ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68186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79754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911802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343850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75898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07946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639994" y="455668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615658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047706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479754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911802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343850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75898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207946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39994" y="491672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072042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775898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207946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639994" y="527676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072042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504090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36138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207946" y="2388892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1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479754" y="2758023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2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775898" y="315546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3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231841" y="3515507"/>
            <a:ext cx="360369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4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479754" y="3836419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5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391636" y="423557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6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047706" y="4559276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7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1160046" y="4953079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8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3343850" y="5349470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9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3138" y="868232"/>
            <a:ext cx="11353952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Ô CHỮ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 MẬT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21439" y="6180471"/>
            <a:ext cx="998426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fontAlgn="auto"/>
            <a:r>
              <a:rPr lang="en-US" sz="1400" dirty="0" err="1" smtClean="0">
                <a:solidFill>
                  <a:srgbClr val="FF0000"/>
                </a:solidFill>
                <a:cs typeface="Times New Roman" pitchFamily="18" charset="0"/>
              </a:rPr>
              <a:t>Yêu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cs typeface="Times New Roman" pitchFamily="18" charset="0"/>
              </a:rPr>
              <a:t>cầu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400" dirty="0" err="1"/>
              <a:t>Nghe</a:t>
            </a:r>
            <a:r>
              <a:rPr lang="en-US" sz="1400" dirty="0"/>
              <a:t> </a:t>
            </a:r>
            <a:r>
              <a:rPr lang="en-US" sz="1400" dirty="0" err="1"/>
              <a:t>thật</a:t>
            </a:r>
            <a:r>
              <a:rPr lang="en-US" sz="1400" dirty="0"/>
              <a:t> </a:t>
            </a:r>
            <a:r>
              <a:rPr lang="en-US" sz="1400" dirty="0" err="1"/>
              <a:t>kỹ</a:t>
            </a:r>
            <a:r>
              <a:rPr lang="en-US" sz="1400" dirty="0"/>
              <a:t> </a:t>
            </a:r>
            <a:r>
              <a:rPr lang="en-US" sz="1400" dirty="0" err="1"/>
              <a:t>gợi</a:t>
            </a:r>
            <a:r>
              <a:rPr lang="en-US" sz="1400" dirty="0"/>
              <a:t> ý </a:t>
            </a:r>
            <a:r>
              <a:rPr lang="en-US" sz="1400" dirty="0" smtClean="0"/>
              <a:t>. </a:t>
            </a:r>
            <a:r>
              <a:rPr lang="en-US" sz="1400" dirty="0" err="1"/>
              <a:t>Suy</a:t>
            </a:r>
            <a:r>
              <a:rPr lang="en-US" sz="1400" dirty="0"/>
              <a:t> </a:t>
            </a:r>
            <a:r>
              <a:rPr lang="en-US" sz="1400" dirty="0" err="1"/>
              <a:t>nghĩ</a:t>
            </a:r>
            <a:r>
              <a:rPr lang="en-US" sz="1400" dirty="0"/>
              <a:t> </a:t>
            </a:r>
            <a:r>
              <a:rPr lang="en-US" sz="1400" dirty="0" err="1"/>
              <a:t>nhanh</a:t>
            </a:r>
            <a:r>
              <a:rPr lang="en-US" sz="1400" dirty="0"/>
              <a:t> </a:t>
            </a:r>
            <a:r>
              <a:rPr lang="en-US" sz="1400" dirty="0" err="1"/>
              <a:t>để</a:t>
            </a:r>
            <a:r>
              <a:rPr lang="en-US" sz="1400" dirty="0"/>
              <a:t> </a:t>
            </a:r>
            <a:r>
              <a:rPr lang="en-US" sz="1400" dirty="0" err="1" smtClean="0"/>
              <a:t>chọn</a:t>
            </a:r>
            <a:r>
              <a:rPr lang="en-US" sz="1400" dirty="0" smtClean="0"/>
              <a:t> </a:t>
            </a:r>
            <a:r>
              <a:rPr lang="en-US" sz="1400" dirty="0" err="1" smtClean="0"/>
              <a:t>ra</a:t>
            </a:r>
            <a:r>
              <a:rPr lang="en-US" sz="1400" dirty="0" smtClean="0"/>
              <a:t> </a:t>
            </a:r>
            <a:r>
              <a:rPr lang="en-US" sz="1400" dirty="0" err="1"/>
              <a:t>từ</a:t>
            </a:r>
            <a:r>
              <a:rPr lang="en-US" sz="1400" dirty="0"/>
              <a:t> </a:t>
            </a:r>
            <a:r>
              <a:rPr lang="en-US" sz="1400" dirty="0" err="1"/>
              <a:t>ngữ</a:t>
            </a:r>
            <a:r>
              <a:rPr lang="en-US" sz="1400" dirty="0"/>
              <a:t> </a:t>
            </a:r>
            <a:r>
              <a:rPr lang="en-US" sz="1400" dirty="0" err="1"/>
              <a:t>thích</a:t>
            </a:r>
            <a:r>
              <a:rPr lang="en-US" sz="1400" dirty="0"/>
              <a:t> </a:t>
            </a:r>
            <a:r>
              <a:rPr lang="en-US" sz="1400" dirty="0" err="1"/>
              <a:t>hợp</a:t>
            </a:r>
            <a:r>
              <a:rPr lang="en-US" sz="1400" dirty="0"/>
              <a:t> </a:t>
            </a:r>
            <a:r>
              <a:rPr lang="en-US" sz="1400" dirty="0" err="1"/>
              <a:t>với</a:t>
            </a:r>
            <a:r>
              <a:rPr lang="en-US" sz="1400" dirty="0"/>
              <a:t> </a:t>
            </a:r>
            <a:r>
              <a:rPr lang="en-US" sz="1400" dirty="0" err="1"/>
              <a:t>mỗi</a:t>
            </a:r>
            <a:r>
              <a:rPr lang="en-US" sz="1400" dirty="0"/>
              <a:t> </a:t>
            </a:r>
            <a:r>
              <a:rPr lang="en-US" sz="1400" dirty="0" err="1" smtClean="0"/>
              <a:t>dòng</a:t>
            </a:r>
            <a:r>
              <a:rPr lang="en-US" sz="1400" dirty="0" smtClean="0"/>
              <a:t>. </a:t>
            </a:r>
            <a:r>
              <a:rPr lang="en-US" sz="1400" dirty="0" err="1"/>
              <a:t>Mỗi</a:t>
            </a:r>
            <a:r>
              <a:rPr lang="en-US" sz="1400" dirty="0"/>
              <a:t> ô </a:t>
            </a:r>
            <a:r>
              <a:rPr lang="en-US" sz="1400" dirty="0" err="1"/>
              <a:t>ứng</a:t>
            </a:r>
            <a:r>
              <a:rPr lang="en-US" sz="1400" dirty="0"/>
              <a:t> </a:t>
            </a:r>
            <a:r>
              <a:rPr lang="en-US" sz="1400" dirty="0" err="1"/>
              <a:t>với</a:t>
            </a:r>
            <a:r>
              <a:rPr lang="en-US" sz="1400" dirty="0"/>
              <a:t> </a:t>
            </a:r>
            <a:r>
              <a:rPr lang="en-US" sz="1400" dirty="0" err="1"/>
              <a:t>mỗi</a:t>
            </a:r>
            <a:r>
              <a:rPr lang="en-US" sz="1400" dirty="0"/>
              <a:t> </a:t>
            </a:r>
            <a:r>
              <a:rPr lang="en-US" sz="1400" dirty="0" err="1"/>
              <a:t>chữ</a:t>
            </a:r>
            <a:r>
              <a:rPr lang="en-US" sz="1400" dirty="0"/>
              <a:t> </a:t>
            </a:r>
            <a:r>
              <a:rPr lang="en-US" sz="1400" dirty="0" err="1"/>
              <a:t>cái</a:t>
            </a:r>
            <a:r>
              <a:rPr lang="en-US" sz="1400" dirty="0" smtClean="0"/>
              <a:t>.</a:t>
            </a:r>
          </a:p>
          <a:p>
            <a:pPr fontAlgn="auto"/>
            <a:r>
              <a:rPr lang="en-US" sz="1400" dirty="0" err="1" smtClean="0"/>
              <a:t>Sau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giải</a:t>
            </a:r>
            <a:r>
              <a:rPr lang="en-US" sz="1400" dirty="0" smtClean="0"/>
              <a:t> </a:t>
            </a:r>
            <a:r>
              <a:rPr lang="en-US" sz="1400" dirty="0" err="1" smtClean="0"/>
              <a:t>hết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ô ở </a:t>
            </a:r>
            <a:r>
              <a:rPr lang="en-US" sz="1400" dirty="0" err="1" smtClean="0"/>
              <a:t>hàng</a:t>
            </a:r>
            <a:r>
              <a:rPr lang="en-US" sz="1400" dirty="0" smtClean="0"/>
              <a:t> </a:t>
            </a:r>
            <a:r>
              <a:rPr lang="en-US" sz="1400" dirty="0" err="1" smtClean="0"/>
              <a:t>ngang</a:t>
            </a:r>
            <a:r>
              <a:rPr lang="en-US" sz="1400" dirty="0" smtClean="0"/>
              <a:t> =&gt;**</a:t>
            </a:r>
            <a:r>
              <a:rPr lang="en-US" sz="1400" dirty="0" err="1"/>
              <a:t>khám</a:t>
            </a:r>
            <a:r>
              <a:rPr lang="en-US" sz="1400" dirty="0"/>
              <a:t> </a:t>
            </a:r>
            <a:r>
              <a:rPr lang="en-US" sz="1400" dirty="0" err="1"/>
              <a:t>phá</a:t>
            </a:r>
            <a:r>
              <a:rPr lang="en-US" sz="1400" dirty="0"/>
              <a:t> </a:t>
            </a:r>
            <a:r>
              <a:rPr lang="en-US" sz="1400" dirty="0" err="1"/>
              <a:t>từ</a:t>
            </a:r>
            <a:r>
              <a:rPr lang="en-US" sz="1400" dirty="0"/>
              <a:t> </a:t>
            </a:r>
            <a:r>
              <a:rPr lang="en-US" sz="1400" dirty="0" err="1"/>
              <a:t>khóa</a:t>
            </a:r>
            <a:r>
              <a:rPr lang="en-US" sz="1400" dirty="0"/>
              <a:t> </a:t>
            </a:r>
            <a:r>
              <a:rPr lang="en-US" sz="1400" dirty="0" err="1"/>
              <a:t>bí</a:t>
            </a:r>
            <a:r>
              <a:rPr lang="en-US" sz="1400" dirty="0"/>
              <a:t> </a:t>
            </a:r>
            <a:r>
              <a:rPr lang="en-US" sz="1400" dirty="0" err="1"/>
              <a:t>mật</a:t>
            </a:r>
            <a:r>
              <a:rPr lang="en-US" sz="1400" dirty="0"/>
              <a:t>** ở </a:t>
            </a:r>
            <a:r>
              <a:rPr lang="en-US" sz="1400" dirty="0" err="1"/>
              <a:t>cột</a:t>
            </a:r>
            <a:r>
              <a:rPr lang="en-US" sz="1400" dirty="0"/>
              <a:t> </a:t>
            </a:r>
            <a:r>
              <a:rPr lang="en-US" sz="1400" dirty="0" err="1"/>
              <a:t>dọc</a:t>
            </a:r>
            <a:r>
              <a:rPr lang="en-US" sz="1400" dirty="0"/>
              <a:t> </a:t>
            </a:r>
            <a:r>
              <a:rPr lang="en-US" sz="1400" dirty="0" err="1"/>
              <a:t>màu</a:t>
            </a:r>
            <a:r>
              <a:rPr lang="en-US" sz="1400" dirty="0"/>
              <a:t> </a:t>
            </a:r>
            <a:r>
              <a:rPr lang="en-US" sz="1400" dirty="0" err="1"/>
              <a:t>xanh</a:t>
            </a:r>
            <a:r>
              <a:rPr lang="en-US" sz="1400" dirty="0"/>
              <a:t> </a:t>
            </a:r>
            <a:r>
              <a:rPr lang="en-US" sz="1400" dirty="0" err="1"/>
              <a:t>đậm</a:t>
            </a:r>
            <a:r>
              <a:rPr lang="en-US" sz="1400" dirty="0"/>
              <a:t> </a:t>
            </a:r>
            <a:r>
              <a:rPr lang="en-US" sz="1400" dirty="0" err="1"/>
              <a:t>nhé</a:t>
            </a:r>
            <a:r>
              <a:rPr lang="en-US" sz="1400" dirty="0"/>
              <a:t>! 💚</a:t>
            </a:r>
          </a:p>
        </p:txBody>
      </p:sp>
    </p:spTree>
    <p:extLst>
      <p:ext uri="{BB962C8B-B14F-4D97-AF65-F5344CB8AC3E}">
        <p14:creationId xmlns:p14="http://schemas.microsoft.com/office/powerpoint/2010/main" val="421071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39389" y="1002726"/>
            <a:ext cx="576064" cy="480053"/>
          </a:xfrm>
          <a:prstGeom prst="rect">
            <a:avLst/>
          </a:prstGeom>
          <a:solidFill>
            <a:srgbClr val="29A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M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5453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Ù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91517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A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67581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43645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19709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U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5133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B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1197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À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7261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63325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9389" y="1482775"/>
            <a:ext cx="576064" cy="480053"/>
          </a:xfrm>
          <a:prstGeom prst="rect">
            <a:avLst/>
          </a:prstGeom>
          <a:solidFill>
            <a:srgbClr val="29AD9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Á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5453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63325" y="196423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9389" y="1964236"/>
            <a:ext cx="576064" cy="480053"/>
          </a:xfrm>
          <a:prstGeom prst="rect">
            <a:avLst/>
          </a:prstGeom>
          <a:solidFill>
            <a:srgbClr val="29A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5453" y="196423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1517" y="196423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39389" y="2444290"/>
            <a:ext cx="576064" cy="480053"/>
          </a:xfrm>
          <a:prstGeom prst="rect">
            <a:avLst/>
          </a:prstGeom>
          <a:solidFill>
            <a:srgbClr val="29A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15453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1517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67581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43645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19709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95771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71835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47899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35133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S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11197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Â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87261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63325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39389" y="2924343"/>
            <a:ext cx="576064" cy="480053"/>
          </a:xfrm>
          <a:prstGeom prst="rect">
            <a:avLst/>
          </a:prstGeom>
          <a:solidFill>
            <a:srgbClr val="29A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R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15453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91517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Ờ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67581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143645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G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7261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63325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39389" y="3392485"/>
            <a:ext cx="576064" cy="480053"/>
          </a:xfrm>
          <a:prstGeom prst="rect">
            <a:avLst/>
          </a:prstGeom>
          <a:solidFill>
            <a:srgbClr val="29A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15453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V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991517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67581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Ệ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43645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59069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35133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11197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87261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63325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39389" y="3880999"/>
            <a:ext cx="576064" cy="480053"/>
          </a:xfrm>
          <a:prstGeom prst="rect">
            <a:avLst/>
          </a:prstGeom>
          <a:solidFill>
            <a:srgbClr val="29A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806941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383005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959069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535133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111197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687261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263325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839389" y="4361052"/>
            <a:ext cx="576064" cy="480053"/>
          </a:xfrm>
          <a:prstGeom prst="rect">
            <a:avLst/>
          </a:prstGeom>
          <a:solidFill>
            <a:srgbClr val="29A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415453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687261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263325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839389" y="4841106"/>
            <a:ext cx="576064" cy="480053"/>
          </a:xfrm>
          <a:prstGeom prst="rect">
            <a:avLst/>
          </a:prstGeom>
          <a:solidFill>
            <a:srgbClr val="29AD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415453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991517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67581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263325" y="990604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1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959069" y="1482779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2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6" name="Oval 65">
            <a:hlinkClick r:id="rId4" action="ppaction://hlinksldjump"/>
          </p:cNvPr>
          <p:cNvSpPr/>
          <p:nvPr/>
        </p:nvSpPr>
        <p:spPr>
          <a:xfrm>
            <a:off x="4687261" y="2012704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3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7" name="Oval 66">
            <a:hlinkClick r:id="rId5" action="ppaction://hlinksldjump"/>
          </p:cNvPr>
          <p:cNvSpPr/>
          <p:nvPr/>
        </p:nvSpPr>
        <p:spPr>
          <a:xfrm>
            <a:off x="5295183" y="2492758"/>
            <a:ext cx="480492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4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959069" y="2920640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5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174911" y="3452848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6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0" name="Oval 69">
            <a:hlinkClick r:id="rId6" action="ppaction://hlinksldjump"/>
          </p:cNvPr>
          <p:cNvSpPr/>
          <p:nvPr/>
        </p:nvSpPr>
        <p:spPr>
          <a:xfrm>
            <a:off x="2383005" y="3884446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Times New Roman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7</a:t>
            </a:r>
            <a:endParaRPr lang="vi-VN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1" name="Oval 70">
            <a:hlinkClick r:id="rId7" action="ppaction://hlinksldjump"/>
          </p:cNvPr>
          <p:cNvSpPr/>
          <p:nvPr/>
        </p:nvSpPr>
        <p:spPr>
          <a:xfrm>
            <a:off x="1199458" y="4409520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8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2" name="Oval 71">
            <a:hlinkClick r:id="rId8" action="ppaction://hlinksldjump"/>
          </p:cNvPr>
          <p:cNvSpPr/>
          <p:nvPr/>
        </p:nvSpPr>
        <p:spPr>
          <a:xfrm>
            <a:off x="4111197" y="4938042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9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263325" y="1999369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V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68859" y="194544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I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46706" y="2012700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Ế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991517" y="1999369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T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877888" y="2394207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T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30877" y="247942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R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030016" y="249275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Ư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99436" y="247942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Ờ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143645" y="247102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N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751564" y="247102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G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295773" y="247102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H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903694" y="245480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Ọ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494682" y="245620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C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838796" y="4361048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K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383003" y="4361048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H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959067" y="434807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A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566988" y="4361048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I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111197" y="433846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G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19116" y="4371756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I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95180" y="4371756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Ả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858677" y="431157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N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430877" y="4361048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G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04800" y="5664204"/>
            <a:ext cx="2590552" cy="984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cs typeface="Times New Roman" pitchFamily="18" charset="0"/>
              </a:rPr>
              <a:t>Kết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quả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cột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dọc</a:t>
            </a:r>
            <a:r>
              <a:rPr lang="en-US" sz="2800" dirty="0">
                <a:cs typeface="Times New Roman" pitchFamily="18" charset="0"/>
              </a:rPr>
              <a:t>: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712219" y="485349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C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03230" y="4821177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Ô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60442" y="4811917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G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436506" y="4819660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I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23372" y="4834907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Á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599436" y="484110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O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275737" y="5782554"/>
            <a:ext cx="345638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MÁI TRƯỜNG</a:t>
            </a:r>
            <a:endParaRPr lang="vi-VN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019563" y="3874800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C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569194" y="385777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H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116985" y="391707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À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714746" y="388444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O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263325" y="388444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C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866389" y="3881758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Ờ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9" name="Right Arrow 108">
            <a:hlinkClick r:id="rId9" action="ppaction://hlinksldjump"/>
          </p:cNvPr>
          <p:cNvSpPr/>
          <p:nvPr/>
        </p:nvSpPr>
        <p:spPr>
          <a:xfrm>
            <a:off x="10735931" y="5910421"/>
            <a:ext cx="1117600" cy="711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800"/>
          </a:p>
        </p:txBody>
      </p:sp>
      <p:pic>
        <p:nvPicPr>
          <p:cNvPr id="11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96800" y="37944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9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3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11957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2" grpId="0" animBg="1"/>
      <p:bldP spid="12" grpId="0" animBg="1"/>
      <p:bldP spid="31" grpId="0" animBg="1"/>
      <p:bldP spid="38" grpId="0" animBg="1"/>
      <p:bldP spid="48" grpId="0" animBg="1"/>
      <p:bldP spid="73" grpId="0"/>
      <p:bldP spid="74" grpId="0"/>
      <p:bldP spid="74" grpId="1"/>
      <p:bldP spid="75" grpId="0"/>
      <p:bldP spid="76" grpId="0"/>
      <p:bldP spid="77" grpId="0"/>
      <p:bldP spid="77" grpId="1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3" grpId="1"/>
      <p:bldP spid="94" grpId="0"/>
      <p:bldP spid="96" grpId="0"/>
      <p:bldP spid="97" grpId="0"/>
      <p:bldP spid="98" grpId="0"/>
      <p:bldP spid="98" grpId="1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9405" y="1193804"/>
            <a:ext cx="10753195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3: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bút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phấn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4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V)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79235" y="3627628"/>
            <a:ext cx="1921567" cy="13441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400" dirty="0">
                <a:cs typeface="Times New Roman" pitchFamily="18" charset="0"/>
              </a:rPr>
              <a:t>VIẾT</a:t>
            </a:r>
            <a:endParaRPr lang="vi-VN" sz="6600" dirty="0"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9956800" y="4953001"/>
            <a:ext cx="1316203" cy="1267524"/>
          </a:xfrm>
          <a:prstGeom prst="rect">
            <a:avLst/>
          </a:prstGeom>
        </p:spPr>
      </p:pic>
      <p:sp>
        <p:nvSpPr>
          <p:cNvPr id="6" name="AutoShape 2" descr="Cậu bé viết bài tập về nhà hoạt hình vector | Công cụ đồ họa AI Tải xuống  miễn phí - Pikbest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387" l="9961" r="91016">
                        <a14:foregroundMark x1="52734" y1="32617" x2="49902" y2="38477"/>
                        <a14:foregroundMark x1="55664" y1="57031" x2="66699" y2="84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1200" y="2626777"/>
            <a:ext cx="4368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1" y="1296921"/>
            <a:ext cx="11277600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hằng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9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T)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625790" y="3225801"/>
            <a:ext cx="6777317" cy="17272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err="1">
                <a:cs typeface="Times New Roman" pitchFamily="18" charset="0"/>
              </a:rPr>
              <a:t>Trường</a:t>
            </a:r>
            <a:r>
              <a:rPr lang="en-US" sz="4800" dirty="0">
                <a:cs typeface="Times New Roman" pitchFamily="18" charset="0"/>
              </a:rPr>
              <a:t> </a:t>
            </a:r>
            <a:r>
              <a:rPr lang="en-US" sz="4800" dirty="0" err="1">
                <a:cs typeface="Times New Roman" pitchFamily="18" charset="0"/>
              </a:rPr>
              <a:t>học</a:t>
            </a:r>
            <a:endParaRPr lang="vi-VN" sz="4800" dirty="0"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9956800" y="4953001"/>
            <a:ext cx="1316203" cy="12675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3071532"/>
            <a:ext cx="4168588" cy="338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2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768" y="1092200"/>
            <a:ext cx="11554586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7: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C)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061" y="2567230"/>
            <a:ext cx="307450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cs typeface="Times New Roman" pitchFamily="18" charset="0"/>
              </a:rPr>
              <a:t>Chào</a:t>
            </a:r>
            <a:r>
              <a:rPr lang="en-US" sz="4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cs typeface="Times New Roman" pitchFamily="18" charset="0"/>
              </a:rPr>
              <a:t>cờ</a:t>
            </a:r>
            <a:endParaRPr lang="vi-VN" sz="4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10614903" y="5359401"/>
            <a:ext cx="1316203" cy="1267524"/>
          </a:xfrm>
          <a:prstGeom prst="rect">
            <a:avLst/>
          </a:prstGeom>
        </p:spPr>
      </p:pic>
      <p:pic>
        <p:nvPicPr>
          <p:cNvPr id="6" name="Picture 2" descr="Hình ảnh Phim Hoạt Hình Tiên Phong Trẻ, Ngày Trẻ Em, Sáu Một, Đội Thiếu  Niên Tiền Phong miễn phí tải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1" b="93750" l="10000" r="9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51" y="2089053"/>
            <a:ext cx="4775200" cy="477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51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235" y="1295405"/>
            <a:ext cx="11024363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8: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lễ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9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chứ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K)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4328" y="3309472"/>
            <a:ext cx="5968269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cs typeface="Times New Roman" pitchFamily="18" charset="0"/>
              </a:rPr>
              <a:t>Khai</a:t>
            </a:r>
            <a:r>
              <a:rPr lang="en-US" sz="5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cs typeface="Times New Roman" pitchFamily="18" charset="0"/>
              </a:rPr>
              <a:t>giảng</a:t>
            </a:r>
            <a:endParaRPr lang="vi-VN" sz="5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9956800" y="4953001"/>
            <a:ext cx="1316203" cy="1267524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82143"/>
            <a:ext cx="6096001" cy="38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519" y="1295401"/>
            <a:ext cx="11096080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9: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nữ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C)</a:t>
            </a:r>
            <a:endParaRPr lang="vi-VN" sz="2800" dirty="0">
              <a:solidFill>
                <a:srgbClr val="0000FF"/>
              </a:solidFill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36325" y="2952119"/>
            <a:ext cx="3959675" cy="16256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err="1"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48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ea typeface="Tahoma" pitchFamily="34" charset="0"/>
                <a:cs typeface="Times New Roman" pitchFamily="18" charset="0"/>
              </a:rPr>
              <a:t>giáo</a:t>
            </a:r>
            <a:endParaRPr lang="vi-VN" sz="4800" dirty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9956800" y="4953001"/>
            <a:ext cx="1316203" cy="1267524"/>
          </a:xfrm>
          <a:prstGeom prst="rect">
            <a:avLst/>
          </a:prstGeom>
        </p:spPr>
      </p:pic>
      <p:pic>
        <p:nvPicPr>
          <p:cNvPr id="6" name="Picture 2" descr="Giáo viên Vector đồ họa Giáo dục Clip nghệ thuật Hoạt hình - png tải về -  Miễn phí trong suốt Phim Hoạt Hình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4" b="90000" l="10000" r="93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69" y="2665673"/>
            <a:ext cx="4262967" cy="426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4580</TotalTime>
  <Words>1180</Words>
  <Application>Microsoft Office PowerPoint</Application>
  <PresentationFormat>Custom</PresentationFormat>
  <Paragraphs>308</Paragraphs>
  <Slides>24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4_Office Theme</vt:lpstr>
      <vt:lpstr>Office Theme</vt:lpstr>
      <vt:lpstr>5_Office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108</cp:revision>
  <dcterms:created xsi:type="dcterms:W3CDTF">2021-11-01T08:16:43Z</dcterms:created>
  <dcterms:modified xsi:type="dcterms:W3CDTF">2025-10-08T16:52:06Z</dcterms:modified>
</cp:coreProperties>
</file>