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9" r:id="rId3"/>
    <p:sldMasterId id="2147483913" r:id="rId4"/>
    <p:sldMasterId id="2147483966" r:id="rId5"/>
    <p:sldMasterId id="2147483980" r:id="rId6"/>
    <p:sldMasterId id="2147483994" r:id="rId7"/>
    <p:sldMasterId id="2147484006" r:id="rId8"/>
  </p:sldMasterIdLst>
  <p:notesMasterIdLst>
    <p:notesMasterId r:id="rId26"/>
  </p:notesMasterIdLst>
  <p:sldIdLst>
    <p:sldId id="3405" r:id="rId9"/>
    <p:sldId id="257" r:id="rId10"/>
    <p:sldId id="256" r:id="rId11"/>
    <p:sldId id="258" r:id="rId12"/>
    <p:sldId id="259" r:id="rId13"/>
    <p:sldId id="260" r:id="rId14"/>
    <p:sldId id="261" r:id="rId15"/>
    <p:sldId id="299" r:id="rId16"/>
    <p:sldId id="3629" r:id="rId17"/>
    <p:sldId id="3630" r:id="rId18"/>
    <p:sldId id="2901" r:id="rId19"/>
    <p:sldId id="3631" r:id="rId20"/>
    <p:sldId id="3632" r:id="rId21"/>
    <p:sldId id="3633" r:id="rId22"/>
    <p:sldId id="3634" r:id="rId23"/>
    <p:sldId id="3635" r:id="rId24"/>
    <p:sldId id="361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BẤM CHUỘT VÀO BÔNG HOA ĐỂ ĐƯỢC DẪN ĐẾN CÂU HỎI TƯƠNG ỨNG.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566BB-6644-4148-AA15-898C255FCB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3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F4CAC-5E03-40FC-AAB0-5C0E29466A2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F4CAC-5E03-40FC-AAB0-5C0E29466A2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E4DFF-D0C8-4634-A4DA-2A9901B1E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7355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Không có mô tả.">
            <a:extLst>
              <a:ext uri="{FF2B5EF4-FFF2-40B4-BE49-F238E27FC236}">
                <a16:creationId xmlns:a16="http://schemas.microsoft.com/office/drawing/2014/main" id="{B75CCACE-3A1C-4A35-9BBA-3C7484BCAD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5" y="608382"/>
            <a:ext cx="1993555" cy="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2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127ED-DFC6-4562-A8AD-AD72160E1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1" y="541988"/>
            <a:ext cx="1957804" cy="9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7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6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8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31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4418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27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8093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/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/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5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751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/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58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014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05718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637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575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558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922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9804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4921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51858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/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/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4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1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/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21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099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558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743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597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989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0952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2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72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84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38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131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0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328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369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026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41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86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71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431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417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56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08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854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616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727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34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92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7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3EC43A-6126-18AE-65A2-8B83A26F2AA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0"/>
            <a:ext cx="12234333" cy="6858000"/>
          </a:xfrm>
          <a:prstGeom prst="rect">
            <a:avLst/>
          </a:prstGeom>
        </p:spPr>
      </p:pic>
      <p:sp>
        <p:nvSpPr>
          <p:cNvPr id="12" name="矩形: 圆角 1">
            <a:extLst>
              <a:ext uri="{FF2B5EF4-FFF2-40B4-BE49-F238E27FC236}">
                <a16:creationId xmlns:a16="http://schemas.microsoft.com/office/drawing/2014/main" id="{A42E3B83-8D21-FB6B-9F9C-545C9ED378A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50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80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</p:spTree>
    <p:extLst>
      <p:ext uri="{BB962C8B-B14F-4D97-AF65-F5344CB8AC3E}">
        <p14:creationId xmlns:p14="http://schemas.microsoft.com/office/powerpoint/2010/main" val="160320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21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2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9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21.svg"/><Relationship Id="rId12" Type="http://schemas.openxmlformats.org/officeDocument/2006/relationships/image" Target="../media/image2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5.xml"/><Relationship Id="rId18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slide" Target="slide4.xml"/><Relationship Id="rId12" Type="http://schemas.openxmlformats.org/officeDocument/2006/relationships/image" Target="../media/image35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7.svg"/><Relationship Id="rId10" Type="http://schemas.openxmlformats.org/officeDocument/2006/relationships/slide" Target="slide6.xml"/><Relationship Id="rId19" Type="http://schemas.openxmlformats.org/officeDocument/2006/relationships/image" Target="../media/image40.png"/><Relationship Id="rId4" Type="http://schemas.openxmlformats.org/officeDocument/2006/relationships/image" Target="../media/image30.svg"/><Relationship Id="rId9" Type="http://schemas.openxmlformats.org/officeDocument/2006/relationships/image" Target="../media/image33.sv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0.svg"/><Relationship Id="rId11" Type="http://schemas.openxmlformats.org/officeDocument/2006/relationships/image" Target="../media/image44.png"/><Relationship Id="rId5" Type="http://schemas.openxmlformats.org/officeDocument/2006/relationships/image" Target="../media/image29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0.svg"/><Relationship Id="rId11" Type="http://schemas.openxmlformats.org/officeDocument/2006/relationships/image" Target="../media/image44.png"/><Relationship Id="rId5" Type="http://schemas.openxmlformats.org/officeDocument/2006/relationships/image" Target="../media/image29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0.svg"/><Relationship Id="rId11" Type="http://schemas.openxmlformats.org/officeDocument/2006/relationships/image" Target="../media/image44.png"/><Relationship Id="rId5" Type="http://schemas.openxmlformats.org/officeDocument/2006/relationships/image" Target="../media/image29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0.svg"/><Relationship Id="rId11" Type="http://schemas.openxmlformats.org/officeDocument/2006/relationships/image" Target="../media/image44.png"/><Relationship Id="rId5" Type="http://schemas.openxmlformats.org/officeDocument/2006/relationships/image" Target="../media/image29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3E47D-9D73-1EEC-9B29-476D4525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73" y="1856095"/>
            <a:ext cx="9388654" cy="3145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60FE8-1B5E-0585-3A21-3C15D6B3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19" y="1978753"/>
            <a:ext cx="8596105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4996E3-B132-CC19-03DA-A72F2406A2FF}"/>
              </a:ext>
            </a:extLst>
          </p:cNvPr>
          <p:cNvSpPr txBox="1"/>
          <p:nvPr/>
        </p:nvSpPr>
        <p:spPr>
          <a:xfrm>
            <a:off x="1573618" y="469505"/>
            <a:ext cx="97819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Trong một lễ hội truyền thống, đua thuyền luôn là sự kiện hấp dẫn nhất. Một chiếc thuyền đua đã đi được 100 m trong vòng 40 giây.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a) Hỏi chiếc thuyền đó đi được khoảng cách 1 200 m trong thời gian bao lâu?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b) Tính vận tốc của thuyền theo ki-lô-mét trên giờ (km/h).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30A5859-2CAF-169A-70C4-50B9E0A3E22B}"/>
              </a:ext>
            </a:extLst>
          </p:cNvPr>
          <p:cNvSpPr/>
          <p:nvPr/>
        </p:nvSpPr>
        <p:spPr>
          <a:xfrm>
            <a:off x="1063256" y="531628"/>
            <a:ext cx="552893" cy="5528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F2AC94-FF69-97B5-C0A6-1BCB78E55479}"/>
                  </a:ext>
                </a:extLst>
              </p:cNvPr>
              <p:cNvSpPr txBox="1"/>
              <p:nvPr/>
            </p:nvSpPr>
            <p:spPr>
              <a:xfrm>
                <a:off x="1392866" y="680483"/>
                <a:ext cx="9494874" cy="5430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1 200m gấp 100 m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1 200 : 100 = 12 (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thuyền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1 200 m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40 × 12 = 480 (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           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480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8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8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1 200 m = 1,2 km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thuyền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1,2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9 (km/h)</a:t>
                </a: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a) 8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b) 9 km/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F2AC94-FF69-97B5-C0A6-1BCB78E55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866" y="680483"/>
                <a:ext cx="9494874" cy="5430846"/>
              </a:xfrm>
              <a:prstGeom prst="rect">
                <a:avLst/>
              </a:prstGeom>
              <a:blipFill>
                <a:blip r:embed="rId2"/>
                <a:stretch>
                  <a:fillRect t="-1459" r="-1605" b="-2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86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4996E3-B132-CC19-03DA-A72F2406A2FF}"/>
              </a:ext>
            </a:extLst>
          </p:cNvPr>
          <p:cNvSpPr txBox="1"/>
          <p:nvPr/>
        </p:nvSpPr>
        <p:spPr>
          <a:xfrm>
            <a:off x="1573618" y="469505"/>
            <a:ext cx="97819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tốc của một tàu vũ trụ là 10 km/s.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vận tốc của tàu vũ trụ đó theo ki-lô-mét trên giờ (km/h).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Khoảng cách giữa Trái Đất và Mặt Trăng là khoảng 378 000 km. Tính thời gian để tàu vũ trụ đó đi từ Trái Đất đến Mặt Trăng.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30A5859-2CAF-169A-70C4-50B9E0A3E22B}"/>
              </a:ext>
            </a:extLst>
          </p:cNvPr>
          <p:cNvSpPr/>
          <p:nvPr/>
        </p:nvSpPr>
        <p:spPr>
          <a:xfrm>
            <a:off x="1063256" y="531628"/>
            <a:ext cx="552893" cy="5528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68848-88DA-D129-AFE4-E6576FD81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752" y="3525025"/>
            <a:ext cx="81724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98F48F-29BC-B938-527A-D2BB7644B5DD}"/>
              </a:ext>
            </a:extLst>
          </p:cNvPr>
          <p:cNvSpPr txBox="1"/>
          <p:nvPr/>
        </p:nvSpPr>
        <p:spPr>
          <a:xfrm>
            <a:off x="1041991" y="1127051"/>
            <a:ext cx="105049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3 600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690370" algn="l"/>
              </a:tabLst>
            </a:pP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vũ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km/h)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10 × 3 600 = 36 000 (km/h)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283335" algn="l"/>
              </a:tabLst>
            </a:pP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vũ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378 000 : 36 000 = 10,5 (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b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a) 36 000 km/h; 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b) 10,5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6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4996E3-B132-CC19-03DA-A72F2406A2FF}"/>
              </a:ext>
            </a:extLst>
          </p:cNvPr>
          <p:cNvSpPr txBox="1"/>
          <p:nvPr/>
        </p:nvSpPr>
        <p:spPr>
          <a:xfrm>
            <a:off x="1573618" y="469505"/>
            <a:ext cx="978195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máy cày có vận tốc 6 km/h, cày trên cánh đồng có dạng hình chữ nhật với chiều dài 300 m, chiều rộng 70 m. Hỏi:</a:t>
            </a:r>
          </a:p>
          <a:p>
            <a:pPr lvl="0" algn="just"/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Máy chạy một đường dài dọc theo chiều dài cánh đồng hết bao lâu?</a:t>
            </a:r>
          </a:p>
          <a:p>
            <a:pPr lvl="0" algn="just"/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Máy phải chạy bao nhiêu đường cày dọc theo chiều dài thì cày xong cả cánh đồng? Biết mỗi đường cày rộng 50 cm.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30A5859-2CAF-169A-70C4-50B9E0A3E22B}"/>
              </a:ext>
            </a:extLst>
          </p:cNvPr>
          <p:cNvSpPr/>
          <p:nvPr/>
        </p:nvSpPr>
        <p:spPr>
          <a:xfrm>
            <a:off x="1063256" y="531628"/>
            <a:ext cx="552893" cy="5528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639FC-CE38-654D-43F9-FCCCB5BF0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191" y="3701155"/>
            <a:ext cx="5125224" cy="258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6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160F7D-276E-9301-2832-DEB6B5DA5877}"/>
              </a:ext>
            </a:extLst>
          </p:cNvPr>
          <p:cNvSpPr txBox="1"/>
          <p:nvPr/>
        </p:nvSpPr>
        <p:spPr>
          <a:xfrm>
            <a:off x="1084521" y="861237"/>
            <a:ext cx="1016472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6 km = 6 000 m; 1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60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 m gấp 300 m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6 000 : 300 = 20 (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300 m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60 : 20 = 3 (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50 cm = 0,5 m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70 : 0,5 = 140 (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a) 3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b) 140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8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53" y="1636395"/>
            <a:ext cx="8041321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1238" cy="6857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-2032" r="25012" b="3715"/>
          <a:stretch/>
        </p:blipFill>
        <p:spPr>
          <a:xfrm>
            <a:off x="-508000" y="-431800"/>
            <a:ext cx="7620000" cy="7517026"/>
          </a:xfrm>
          <a:prstGeom prst="rect">
            <a:avLst/>
          </a:prstGeom>
        </p:spPr>
      </p:pic>
      <p:grpSp>
        <p:nvGrpSpPr>
          <p:cNvPr id="13" name="Nhóm 42">
            <a:extLst>
              <a:ext uri="{FF2B5EF4-FFF2-40B4-BE49-F238E27FC236}">
                <a16:creationId xmlns:a16="http://schemas.microsoft.com/office/drawing/2014/main" id="{A4B36B92-4BEC-B13F-DA89-39B528BB039D}"/>
              </a:ext>
            </a:extLst>
          </p:cNvPr>
          <p:cNvGrpSpPr/>
          <p:nvPr/>
        </p:nvGrpSpPr>
        <p:grpSpPr>
          <a:xfrm>
            <a:off x="1369028" y="1337305"/>
            <a:ext cx="8374472" cy="4731455"/>
            <a:chOff x="1659071" y="2552305"/>
            <a:chExt cx="12561708" cy="7097183"/>
          </a:xfrm>
        </p:grpSpPr>
        <p:pic>
          <p:nvPicPr>
            <p:cNvPr id="14" name="Picture 3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147847" y="2552305"/>
              <a:ext cx="1002355" cy="767257"/>
            </a:xfrm>
            <a:prstGeom prst="rect">
              <a:avLst/>
            </a:prstGeom>
          </p:spPr>
        </p:pic>
        <p:pic>
          <p:nvPicPr>
            <p:cNvPr id="15" name="Picture 3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187919" y="3682797"/>
              <a:ext cx="1002355" cy="767257"/>
            </a:xfrm>
            <a:prstGeom prst="rect">
              <a:avLst/>
            </a:prstGeom>
          </p:spPr>
        </p:pic>
        <p:pic>
          <p:nvPicPr>
            <p:cNvPr id="16" name="Picture 39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1659071" y="5013198"/>
              <a:ext cx="757312" cy="579688"/>
            </a:xfrm>
            <a:prstGeom prst="rect">
              <a:avLst/>
            </a:prstGeom>
          </p:spPr>
        </p:pic>
        <p:pic>
          <p:nvPicPr>
            <p:cNvPr id="17" name="Picture 4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13308976" y="8951545"/>
              <a:ext cx="911803" cy="697943"/>
            </a:xfrm>
            <a:prstGeom prst="rect">
              <a:avLst/>
            </a:prstGeom>
          </p:spPr>
        </p:pic>
        <p:pic>
          <p:nvPicPr>
            <p:cNvPr id="18" name="Picture 34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734320" y="4815932"/>
              <a:ext cx="744122" cy="569592"/>
            </a:xfrm>
            <a:prstGeom prst="rect">
              <a:avLst/>
            </a:prstGeom>
          </p:spPr>
        </p:pic>
      </p:grpSp>
      <p:pic>
        <p:nvPicPr>
          <p:cNvPr id="19" name="Picture 25">
            <a:extLst>
              <a:ext uri="{FF2B5EF4-FFF2-40B4-BE49-F238E27FC236}">
                <a16:creationId xmlns:a16="http://schemas.microsoft.com/office/drawing/2014/main" id="{16422E54-FFC2-4F4B-D52A-868F83B53DD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36736">
            <a:off x="6062839" y="3649566"/>
            <a:ext cx="642269" cy="614242"/>
          </a:xfrm>
          <a:prstGeom prst="rect">
            <a:avLst/>
          </a:prstGeom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6C0C642D-58C7-1003-453C-EA562C7B3D4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9578909">
            <a:off x="101578" y="3538824"/>
            <a:ext cx="642269" cy="614242"/>
          </a:xfrm>
          <a:prstGeom prst="rect">
            <a:avLst/>
          </a:prstGeom>
        </p:spPr>
      </p:pic>
      <p:pic>
        <p:nvPicPr>
          <p:cNvPr id="41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1705" y="-450293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EA924-1B74-807C-AEB3-BFF40F2601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1705" y="1048337"/>
            <a:ext cx="662083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485128-75D7-3593-416C-B379DFBEC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461" y="1602061"/>
            <a:ext cx="2388222" cy="5005713"/>
          </a:xfrm>
          <a:prstGeom prst="rect">
            <a:avLst/>
          </a:prstGeom>
        </p:spPr>
      </p:pic>
      <p:sp>
        <p:nvSpPr>
          <p:cNvPr id="13" name="1">
            <a:hlinkClick r:id="rId7" action="ppaction://hlinksldjump"/>
          </p:cNvPr>
          <p:cNvSpPr/>
          <p:nvPr/>
        </p:nvSpPr>
        <p:spPr>
          <a:xfrm>
            <a:off x="489098" y="3274828"/>
            <a:ext cx="1509824" cy="2993066"/>
          </a:xfrm>
          <a:custGeom>
            <a:avLst/>
            <a:gdLst/>
            <a:ahLst/>
            <a:cxnLst/>
            <a:rect l="l" t="t" r="r" b="b"/>
            <a:pathLst>
              <a:path w="3022379" h="5936816">
                <a:moveTo>
                  <a:pt x="0" y="0"/>
                </a:moveTo>
                <a:lnTo>
                  <a:pt x="3022379" y="0"/>
                </a:lnTo>
                <a:lnTo>
                  <a:pt x="3022379" y="5936816"/>
                </a:lnTo>
                <a:lnTo>
                  <a:pt x="0" y="5936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3">
            <a:hlinkClick r:id="rId10" action="ppaction://hlinksldjump"/>
          </p:cNvPr>
          <p:cNvSpPr/>
          <p:nvPr/>
        </p:nvSpPr>
        <p:spPr>
          <a:xfrm>
            <a:off x="4210493" y="3189766"/>
            <a:ext cx="1267125" cy="3238509"/>
          </a:xfrm>
          <a:custGeom>
            <a:avLst/>
            <a:gdLst/>
            <a:ahLst/>
            <a:cxnLst/>
            <a:rect l="l" t="t" r="r" b="b"/>
            <a:pathLst>
              <a:path w="2113783" h="5698926">
                <a:moveTo>
                  <a:pt x="0" y="0"/>
                </a:moveTo>
                <a:lnTo>
                  <a:pt x="2113784" y="0"/>
                </a:lnTo>
                <a:lnTo>
                  <a:pt x="2113784" y="5698925"/>
                </a:lnTo>
                <a:lnTo>
                  <a:pt x="0" y="5698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2">
            <a:hlinkClick r:id="rId13" action="ppaction://hlinksldjump"/>
          </p:cNvPr>
          <p:cNvSpPr/>
          <p:nvPr/>
        </p:nvSpPr>
        <p:spPr>
          <a:xfrm>
            <a:off x="2126512" y="3370521"/>
            <a:ext cx="1798140" cy="3089652"/>
          </a:xfrm>
          <a:custGeom>
            <a:avLst/>
            <a:gdLst/>
            <a:ahLst/>
            <a:cxnLst/>
            <a:rect l="l" t="t" r="r" b="b"/>
            <a:pathLst>
              <a:path w="3326850" h="5478346">
                <a:moveTo>
                  <a:pt x="0" y="0"/>
                </a:moveTo>
                <a:lnTo>
                  <a:pt x="3326850" y="0"/>
                </a:lnTo>
                <a:lnTo>
                  <a:pt x="3326850" y="5478346"/>
                </a:lnTo>
                <a:lnTo>
                  <a:pt x="0" y="5478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6">
            <a:hlinkClick r:id="rId16" action="ppaction://hlinksldjump"/>
          </p:cNvPr>
          <p:cNvSpPr/>
          <p:nvPr/>
        </p:nvSpPr>
        <p:spPr>
          <a:xfrm>
            <a:off x="5645888" y="3157870"/>
            <a:ext cx="1488559" cy="3181420"/>
          </a:xfrm>
          <a:custGeom>
            <a:avLst/>
            <a:gdLst/>
            <a:ahLst/>
            <a:cxnLst/>
            <a:rect l="l" t="t" r="r" b="b"/>
            <a:pathLst>
              <a:path w="3201093" h="5716237">
                <a:moveTo>
                  <a:pt x="0" y="0"/>
                </a:moveTo>
                <a:lnTo>
                  <a:pt x="3201093" y="0"/>
                </a:lnTo>
                <a:lnTo>
                  <a:pt x="3201093" y="5716237"/>
                </a:lnTo>
                <a:lnTo>
                  <a:pt x="0" y="57162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1C9BD2-DD24-BACA-7DE7-1C681AED3E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5155" y="5724046"/>
            <a:ext cx="9321592" cy="1133954"/>
          </a:xfrm>
          <a:prstGeom prst="rect">
            <a:avLst/>
          </a:prstGeom>
        </p:spPr>
      </p:pic>
      <p:sp>
        <p:nvSpPr>
          <p:cNvPr id="19" name="Rectangle: Rounded Corners 18">
            <a:hlinkClick r:id="rId20" action="ppaction://hlinksldjump"/>
            <a:extLst>
              <a:ext uri="{FF2B5EF4-FFF2-40B4-BE49-F238E27FC236}">
                <a16:creationId xmlns:a16="http://schemas.microsoft.com/office/drawing/2014/main" id="{F27A6E1E-FD0F-F1EA-E522-18AA7641B340}"/>
              </a:ext>
            </a:extLst>
          </p:cNvPr>
          <p:cNvSpPr/>
          <p:nvPr/>
        </p:nvSpPr>
        <p:spPr>
          <a:xfrm>
            <a:off x="127591" y="180753"/>
            <a:ext cx="1095153" cy="4253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64948 -0.3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70156 -0.27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8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37539 -0.346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3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41693 -0.2164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CB9CD5-AEA8-9929-F5A5-49D3E54E68EE}"/>
              </a:ext>
            </a:extLst>
          </p:cNvPr>
          <p:cNvSpPr/>
          <p:nvPr/>
        </p:nvSpPr>
        <p:spPr>
          <a:xfrm>
            <a:off x="2239719" y="220672"/>
            <a:ext cx="9492343" cy="1601157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 ô tô đi với vận tốc 60 km/h. Hỏi trong 3 giờ, ô tô đi được quãng đường bao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nhiêu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A51FE-8EB6-F49F-D4BE-7B86A8B559E3}"/>
              </a:ext>
            </a:extLst>
          </p:cNvPr>
          <p:cNvGrpSpPr/>
          <p:nvPr/>
        </p:nvGrpSpPr>
        <p:grpSpPr>
          <a:xfrm>
            <a:off x="1517951" y="2027158"/>
            <a:ext cx="9511453" cy="1544861"/>
            <a:chOff x="655890" y="4253633"/>
            <a:chExt cx="9511453" cy="1544861"/>
          </a:xfrm>
        </p:grpSpPr>
        <p:sp>
          <p:nvSpPr>
            <p:cNvPr id="14" name="Rectangle: Rounded Corners 79">
              <a:extLst>
                <a:ext uri="{FF2B5EF4-FFF2-40B4-BE49-F238E27FC236}">
                  <a16:creationId xmlns:a16="http://schemas.microsoft.com/office/drawing/2014/main" id="{D6875E58-3ADC-852D-6CCE-A7CEA9118BF3}"/>
                </a:ext>
              </a:extLst>
            </p:cNvPr>
            <p:cNvSpPr/>
            <p:nvPr/>
          </p:nvSpPr>
          <p:spPr>
            <a:xfrm>
              <a:off x="1488969" y="4358508"/>
              <a:ext cx="8678374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150 km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12014C-63DD-56A5-A6DE-FB78956B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655890" y="4253633"/>
              <a:ext cx="1666157" cy="154486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293C50-AF9B-1675-932A-0707273756DA}"/>
              </a:ext>
            </a:extLst>
          </p:cNvPr>
          <p:cNvGrpSpPr/>
          <p:nvPr/>
        </p:nvGrpSpPr>
        <p:grpSpPr>
          <a:xfrm>
            <a:off x="1406998" y="3457088"/>
            <a:ext cx="9622406" cy="1619363"/>
            <a:chOff x="8958610" y="4316619"/>
            <a:chExt cx="9622406" cy="1619363"/>
          </a:xfrm>
        </p:grpSpPr>
        <p:sp>
          <p:nvSpPr>
            <p:cNvPr id="17" name="Rectangle: Rounded Corners 81">
              <a:extLst>
                <a:ext uri="{FF2B5EF4-FFF2-40B4-BE49-F238E27FC236}">
                  <a16:creationId xmlns:a16="http://schemas.microsoft.com/office/drawing/2014/main" id="{136FB1D5-82F3-90CD-4DC4-DE3A63B381D1}"/>
                </a:ext>
              </a:extLst>
            </p:cNvPr>
            <p:cNvSpPr/>
            <p:nvPr/>
          </p:nvSpPr>
          <p:spPr>
            <a:xfrm>
              <a:off x="9982199" y="4533900"/>
              <a:ext cx="8598817" cy="129973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120 km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A24D1D-B611-A800-19C8-AFD3924DD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58610" y="4316619"/>
              <a:ext cx="1746508" cy="16193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1E8DF-E788-0601-4F49-A2ED26D15B2A}"/>
              </a:ext>
            </a:extLst>
          </p:cNvPr>
          <p:cNvGrpSpPr/>
          <p:nvPr/>
        </p:nvGrpSpPr>
        <p:grpSpPr>
          <a:xfrm>
            <a:off x="1406998" y="5220855"/>
            <a:ext cx="9622407" cy="1455344"/>
            <a:chOff x="964692" y="7809802"/>
            <a:chExt cx="9622407" cy="1455344"/>
          </a:xfrm>
        </p:grpSpPr>
        <p:sp>
          <p:nvSpPr>
            <p:cNvPr id="20" name="Rectangle: Rounded Corners 82">
              <a:extLst>
                <a:ext uri="{FF2B5EF4-FFF2-40B4-BE49-F238E27FC236}">
                  <a16:creationId xmlns:a16="http://schemas.microsoft.com/office/drawing/2014/main" id="{42EFB265-7046-C523-5E7D-8D891E0A8D25}"/>
                </a:ext>
              </a:extLst>
            </p:cNvPr>
            <p:cNvSpPr/>
            <p:nvPr/>
          </p:nvSpPr>
          <p:spPr>
            <a:xfrm>
              <a:off x="1960975" y="7961848"/>
              <a:ext cx="8626124" cy="12964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180 km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CF69E5-82EF-6A6D-6C4F-5F558768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DE0E576C-5514-DC93-520D-CB27E758B2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336" y="113632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DDF34A-5C8E-44BE-CF1C-381AFE399200}"/>
              </a:ext>
            </a:extLst>
          </p:cNvPr>
          <p:cNvSpPr/>
          <p:nvPr/>
        </p:nvSpPr>
        <p:spPr>
          <a:xfrm>
            <a:off x="1834771" y="220672"/>
            <a:ext cx="9492343" cy="1601157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 xe máy đi được 120 km trong 2 giờ. Hỏi vận tốc của xe máy là bao nhiêu?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F7C727-F816-AC8C-499D-F0D3689171CC}"/>
              </a:ext>
            </a:extLst>
          </p:cNvPr>
          <p:cNvGrpSpPr/>
          <p:nvPr/>
        </p:nvGrpSpPr>
        <p:grpSpPr>
          <a:xfrm>
            <a:off x="1517951" y="2027158"/>
            <a:ext cx="9511453" cy="1544861"/>
            <a:chOff x="655890" y="4253633"/>
            <a:chExt cx="9511453" cy="1544861"/>
          </a:xfrm>
        </p:grpSpPr>
        <p:sp>
          <p:nvSpPr>
            <p:cNvPr id="7" name="Rectangle: Rounded Corners 79">
              <a:extLst>
                <a:ext uri="{FF2B5EF4-FFF2-40B4-BE49-F238E27FC236}">
                  <a16:creationId xmlns:a16="http://schemas.microsoft.com/office/drawing/2014/main" id="{5D25DCB1-8AEE-5166-EB60-2D1C5850ADBA}"/>
                </a:ext>
              </a:extLst>
            </p:cNvPr>
            <p:cNvSpPr/>
            <p:nvPr/>
          </p:nvSpPr>
          <p:spPr>
            <a:xfrm>
              <a:off x="1488969" y="4358508"/>
              <a:ext cx="8678374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40 km/h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3DE4F0-0749-2E8E-1CF6-FF21553BF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655890" y="4253633"/>
              <a:ext cx="1666157" cy="154486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CB3672-C4F0-5BF5-8EC3-668A364EFF4F}"/>
              </a:ext>
            </a:extLst>
          </p:cNvPr>
          <p:cNvGrpSpPr/>
          <p:nvPr/>
        </p:nvGrpSpPr>
        <p:grpSpPr>
          <a:xfrm>
            <a:off x="1406998" y="3457088"/>
            <a:ext cx="9622406" cy="1619363"/>
            <a:chOff x="8958610" y="4316619"/>
            <a:chExt cx="9622406" cy="1619363"/>
          </a:xfrm>
        </p:grpSpPr>
        <p:sp>
          <p:nvSpPr>
            <p:cNvPr id="22" name="Rectangle: Rounded Corners 81">
              <a:extLst>
                <a:ext uri="{FF2B5EF4-FFF2-40B4-BE49-F238E27FC236}">
                  <a16:creationId xmlns:a16="http://schemas.microsoft.com/office/drawing/2014/main" id="{39BEFD07-CF5C-0F6A-DCA0-A8EAD27A9650}"/>
                </a:ext>
              </a:extLst>
            </p:cNvPr>
            <p:cNvSpPr/>
            <p:nvPr/>
          </p:nvSpPr>
          <p:spPr>
            <a:xfrm>
              <a:off x="9982199" y="4533900"/>
              <a:ext cx="8598817" cy="129973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50 km/h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0EE9E3-96C8-7B52-B272-5AA582B97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58610" y="4316619"/>
              <a:ext cx="1746508" cy="161936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BFCD3E-F7C0-084E-7E60-F1AD7F76C3BF}"/>
              </a:ext>
            </a:extLst>
          </p:cNvPr>
          <p:cNvGrpSpPr/>
          <p:nvPr/>
        </p:nvGrpSpPr>
        <p:grpSpPr>
          <a:xfrm>
            <a:off x="1406998" y="5220855"/>
            <a:ext cx="9622407" cy="1455344"/>
            <a:chOff x="964692" y="7809802"/>
            <a:chExt cx="9622407" cy="1455344"/>
          </a:xfrm>
        </p:grpSpPr>
        <p:sp>
          <p:nvSpPr>
            <p:cNvPr id="25" name="Rectangle: Rounded Corners 82">
              <a:extLst>
                <a:ext uri="{FF2B5EF4-FFF2-40B4-BE49-F238E27FC236}">
                  <a16:creationId xmlns:a16="http://schemas.microsoft.com/office/drawing/2014/main" id="{EC7F6035-578C-32D5-2545-13621F61DF56}"/>
                </a:ext>
              </a:extLst>
            </p:cNvPr>
            <p:cNvSpPr/>
            <p:nvPr/>
          </p:nvSpPr>
          <p:spPr>
            <a:xfrm>
              <a:off x="1960975" y="7961848"/>
              <a:ext cx="8626124" cy="12964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60 km/h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66952A7-7ADA-78B8-2A31-4EF1CDC33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D40724C0-E3CD-73BD-D599-DB28A7F311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336" y="113632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7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3713D6-2D61-1C5E-B82A-05ED9A904131}"/>
              </a:ext>
            </a:extLst>
          </p:cNvPr>
          <p:cNvSpPr/>
          <p:nvPr/>
        </p:nvSpPr>
        <p:spPr>
          <a:xfrm>
            <a:off x="2220181" y="116453"/>
            <a:ext cx="9492343" cy="1601157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 chiếc thuyền đi với vận tốc 12 km/h. Hỏi sau 4 giờ, thuyền đi được quãng đường bao nhiêu?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F53CB6-1C42-F4A3-F1DB-84BCE7A31F94}"/>
              </a:ext>
            </a:extLst>
          </p:cNvPr>
          <p:cNvGrpSpPr/>
          <p:nvPr/>
        </p:nvGrpSpPr>
        <p:grpSpPr>
          <a:xfrm>
            <a:off x="148758" y="1812576"/>
            <a:ext cx="11928326" cy="1544861"/>
            <a:chOff x="281620" y="4345140"/>
            <a:chExt cx="11928326" cy="1544861"/>
          </a:xfrm>
        </p:grpSpPr>
        <p:sp>
          <p:nvSpPr>
            <p:cNvPr id="14" name="Rectangle: Rounded Corners 79">
              <a:extLst>
                <a:ext uri="{FF2B5EF4-FFF2-40B4-BE49-F238E27FC236}">
                  <a16:creationId xmlns:a16="http://schemas.microsoft.com/office/drawing/2014/main" id="{D5019240-EE31-E6E0-5EBF-7F105AE0528C}"/>
                </a:ext>
              </a:extLst>
            </p:cNvPr>
            <p:cNvSpPr/>
            <p:nvPr/>
          </p:nvSpPr>
          <p:spPr>
            <a:xfrm>
              <a:off x="1273196" y="4389792"/>
              <a:ext cx="10936750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50 km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413401-F289-52D4-7DB5-E2925CDD6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281620" y="4345140"/>
              <a:ext cx="1666157" cy="154486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6E63D9-2A6F-C7CB-1918-0D230075BC44}"/>
              </a:ext>
            </a:extLst>
          </p:cNvPr>
          <p:cNvGrpSpPr/>
          <p:nvPr/>
        </p:nvGrpSpPr>
        <p:grpSpPr>
          <a:xfrm>
            <a:off x="32096" y="3315584"/>
            <a:ext cx="12016842" cy="1662130"/>
            <a:chOff x="8998785" y="4171502"/>
            <a:chExt cx="12016842" cy="1662130"/>
          </a:xfrm>
        </p:grpSpPr>
        <p:sp>
          <p:nvSpPr>
            <p:cNvPr id="17" name="Rectangle: Rounded Corners 81">
              <a:extLst>
                <a:ext uri="{FF2B5EF4-FFF2-40B4-BE49-F238E27FC236}">
                  <a16:creationId xmlns:a16="http://schemas.microsoft.com/office/drawing/2014/main" id="{E10CE0B8-48D6-FC2B-DF98-93CA4BC98252}"/>
                </a:ext>
              </a:extLst>
            </p:cNvPr>
            <p:cNvSpPr/>
            <p:nvPr/>
          </p:nvSpPr>
          <p:spPr>
            <a:xfrm>
              <a:off x="9982198" y="4171502"/>
              <a:ext cx="11033429" cy="166213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002060"/>
                  </a:solidFill>
                </a:rPr>
                <a:t>48 km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8D29DB-C558-4587-0111-D1C46301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98785" y="4199659"/>
              <a:ext cx="1746508" cy="16193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E60E8-3938-5DCF-2CE3-03E03A0AD851}"/>
              </a:ext>
            </a:extLst>
          </p:cNvPr>
          <p:cNvGrpSpPr/>
          <p:nvPr/>
        </p:nvGrpSpPr>
        <p:grpSpPr>
          <a:xfrm>
            <a:off x="32096" y="5279829"/>
            <a:ext cx="12024921" cy="1455344"/>
            <a:chOff x="964692" y="7809802"/>
            <a:chExt cx="12024921" cy="1455344"/>
          </a:xfrm>
        </p:grpSpPr>
        <p:sp>
          <p:nvSpPr>
            <p:cNvPr id="20" name="Rectangle: Rounded Corners 82">
              <a:extLst>
                <a:ext uri="{FF2B5EF4-FFF2-40B4-BE49-F238E27FC236}">
                  <a16:creationId xmlns:a16="http://schemas.microsoft.com/office/drawing/2014/main" id="{86F6AE04-565C-56AC-70A8-C7DF268E07F7}"/>
                </a:ext>
              </a:extLst>
            </p:cNvPr>
            <p:cNvSpPr/>
            <p:nvPr/>
          </p:nvSpPr>
          <p:spPr>
            <a:xfrm>
              <a:off x="1960975" y="7809802"/>
              <a:ext cx="11028638" cy="144849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36 km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7BC60E-6268-D4DC-2202-953A99464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220B23F1-60E6-AD18-4C1F-9A77777096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885" y="0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CB9CD5-AEA8-9929-F5A5-49D3E54E68EE}"/>
              </a:ext>
            </a:extLst>
          </p:cNvPr>
          <p:cNvSpPr/>
          <p:nvPr/>
        </p:nvSpPr>
        <p:spPr>
          <a:xfrm>
            <a:off x="2239719" y="220672"/>
            <a:ext cx="9492343" cy="1601157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 con tàu đi 240 km trong 4 giờ. Hỏi vận tốc của tàu là bao nhiêu?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A51FE-8EB6-F49F-D4BE-7B86A8B559E3}"/>
              </a:ext>
            </a:extLst>
          </p:cNvPr>
          <p:cNvGrpSpPr/>
          <p:nvPr/>
        </p:nvGrpSpPr>
        <p:grpSpPr>
          <a:xfrm>
            <a:off x="1517951" y="2027158"/>
            <a:ext cx="9511453" cy="1544861"/>
            <a:chOff x="655890" y="4253633"/>
            <a:chExt cx="9511453" cy="1544861"/>
          </a:xfrm>
        </p:grpSpPr>
        <p:sp>
          <p:nvSpPr>
            <p:cNvPr id="14" name="Rectangle: Rounded Corners 79">
              <a:extLst>
                <a:ext uri="{FF2B5EF4-FFF2-40B4-BE49-F238E27FC236}">
                  <a16:creationId xmlns:a16="http://schemas.microsoft.com/office/drawing/2014/main" id="{D6875E58-3ADC-852D-6CCE-A7CEA9118BF3}"/>
                </a:ext>
              </a:extLst>
            </p:cNvPr>
            <p:cNvSpPr/>
            <p:nvPr/>
          </p:nvSpPr>
          <p:spPr>
            <a:xfrm>
              <a:off x="1488969" y="4358508"/>
              <a:ext cx="8678374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 km/h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12014C-63DD-56A5-A6DE-FB78956B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655890" y="4253633"/>
              <a:ext cx="1666157" cy="154486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293C50-AF9B-1675-932A-0707273756DA}"/>
              </a:ext>
            </a:extLst>
          </p:cNvPr>
          <p:cNvGrpSpPr/>
          <p:nvPr/>
        </p:nvGrpSpPr>
        <p:grpSpPr>
          <a:xfrm>
            <a:off x="1406998" y="3457088"/>
            <a:ext cx="9622406" cy="1619363"/>
            <a:chOff x="8958610" y="4316619"/>
            <a:chExt cx="9622406" cy="1619363"/>
          </a:xfrm>
        </p:grpSpPr>
        <p:sp>
          <p:nvSpPr>
            <p:cNvPr id="17" name="Rectangle: Rounded Corners 81">
              <a:extLst>
                <a:ext uri="{FF2B5EF4-FFF2-40B4-BE49-F238E27FC236}">
                  <a16:creationId xmlns:a16="http://schemas.microsoft.com/office/drawing/2014/main" id="{136FB1D5-82F3-90CD-4DC4-DE3A63B381D1}"/>
                </a:ext>
              </a:extLst>
            </p:cNvPr>
            <p:cNvSpPr/>
            <p:nvPr/>
          </p:nvSpPr>
          <p:spPr>
            <a:xfrm>
              <a:off x="9982199" y="4533900"/>
              <a:ext cx="8598817" cy="129973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km/h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A24D1D-B611-A800-19C8-AFD3924DD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58610" y="4316619"/>
              <a:ext cx="1746508" cy="16193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1E8DF-E788-0601-4F49-A2ED26D15B2A}"/>
              </a:ext>
            </a:extLst>
          </p:cNvPr>
          <p:cNvGrpSpPr/>
          <p:nvPr/>
        </p:nvGrpSpPr>
        <p:grpSpPr>
          <a:xfrm>
            <a:off x="1406998" y="5220855"/>
            <a:ext cx="9622407" cy="1455344"/>
            <a:chOff x="964692" y="7809802"/>
            <a:chExt cx="9622407" cy="1455344"/>
          </a:xfrm>
        </p:grpSpPr>
        <p:sp>
          <p:nvSpPr>
            <p:cNvPr id="20" name="Rectangle: Rounded Corners 82">
              <a:extLst>
                <a:ext uri="{FF2B5EF4-FFF2-40B4-BE49-F238E27FC236}">
                  <a16:creationId xmlns:a16="http://schemas.microsoft.com/office/drawing/2014/main" id="{42EFB265-7046-C523-5E7D-8D891E0A8D25}"/>
                </a:ext>
              </a:extLst>
            </p:cNvPr>
            <p:cNvSpPr/>
            <p:nvPr/>
          </p:nvSpPr>
          <p:spPr>
            <a:xfrm>
              <a:off x="1960975" y="7961848"/>
              <a:ext cx="8626124" cy="12964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 km/h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CF69E5-82EF-6A6D-6C4F-5F558768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E738DCA0-6D95-258B-DDDB-D87AFF5ED9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336" y="113632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10272882" y="4212341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408524" y="4186466"/>
            <a:ext cx="2449008" cy="28532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4" t="7619" r="23636" b="952"/>
          <a:stretch/>
        </p:blipFill>
        <p:spPr>
          <a:xfrm>
            <a:off x="1922927" y="574160"/>
            <a:ext cx="7541491" cy="6506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D468AB-C2B5-E8B3-9A14-C39E00EF4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18" y="126221"/>
            <a:ext cx="119735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91430D-23C0-09DC-5D1D-EBD1236A1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436" y="742407"/>
            <a:ext cx="3039992" cy="1300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5A69D-0C4D-500C-FAD7-50DCDB450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46" y="2338958"/>
            <a:ext cx="7017104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659</Words>
  <Application>Microsoft Office PowerPoint</Application>
  <PresentationFormat>Widescreen</PresentationFormat>
  <Paragraphs>61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宋体</vt:lpstr>
      <vt:lpstr>Aptos</vt:lpstr>
      <vt:lpstr>Arial</vt:lpstr>
      <vt:lpstr>Arial-Rounded</vt:lpstr>
      <vt:lpstr>Calibri</vt:lpstr>
      <vt:lpstr>Calibri Light</vt:lpstr>
      <vt:lpstr>Cambria</vt:lpstr>
      <vt:lpstr>Cambria Math</vt:lpstr>
      <vt:lpstr>Times New Roman</vt:lpstr>
      <vt:lpstr>Utm AVO</vt:lpstr>
      <vt:lpstr>思源黑体 CN Normal</vt:lpstr>
      <vt:lpstr>2_Office 主题</vt:lpstr>
      <vt:lpstr>https://www.freeppt7.com</vt:lpstr>
      <vt:lpstr>3_第一PPT，www.1ppt.com</vt:lpstr>
      <vt:lpstr>自定义设计方案</vt:lpstr>
      <vt:lpstr>Chủ đề Office</vt:lpstr>
      <vt:lpstr>1_Chủ đề Office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2</cp:revision>
  <dcterms:created xsi:type="dcterms:W3CDTF">2021-07-20T01:55:21Z</dcterms:created>
  <dcterms:modified xsi:type="dcterms:W3CDTF">2025-04-10T03:03:11Z</dcterms:modified>
</cp:coreProperties>
</file>