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7" r:id="rId5"/>
    <p:sldId id="268" r:id="rId6"/>
    <p:sldId id="269" r:id="rId7"/>
    <p:sldId id="270" r:id="rId8"/>
    <p:sldId id="256" r:id="rId9"/>
    <p:sldId id="273" r:id="rId10"/>
    <p:sldId id="272" r:id="rId11"/>
    <p:sldId id="271" r:id="rId12"/>
    <p:sldId id="259" r:id="rId13"/>
    <p:sldId id="275" r:id="rId14"/>
    <p:sldId id="274" r:id="rId15"/>
    <p:sldId id="276" r:id="rId16"/>
    <p:sldId id="277" r:id="rId17"/>
    <p:sldId id="265" r:id="rId18"/>
    <p:sldId id="261" r:id="rId19"/>
    <p:sldId id="264" r:id="rId20"/>
    <p:sldId id="263" r:id="rId21"/>
    <p:sldId id="262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40E"/>
    <a:srgbClr val="F7CCCF"/>
    <a:srgbClr val="FFFFFF"/>
    <a:srgbClr val="FEB8BF"/>
    <a:srgbClr val="FF7D7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3BAA87-0CAF-414C-B75D-597B83586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1A5FAFE-34B9-4B0D-A2EA-969F6A20A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DC7C74-A763-475F-844B-1F96D999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F48FDA0-DB8F-4B8E-9254-9390E7A2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CBC0331-DADD-4FFB-A863-914FBDC1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31DD58-82C1-4957-BCB0-F1EF5AEB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891DBB7-4896-4F7D-9415-F927365A3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82D01C-6CE9-4A05-92FE-D4D6C0D4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279F70-3A88-4723-87BE-0681A463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5BD48C-3963-4039-9B6C-45599C89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15D81B9-BC96-4616-B961-BB44F70B4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26376EE-2724-4395-9766-AA8413AEE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ED7119D-6070-49AE-98AD-9C0430B5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17EA8E7-8415-48C3-BA03-752D6810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13F2B7-C7B7-4009-A378-F5615670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5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BF5F42-B295-44B3-AB58-14C38C20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EB22573-591E-4A39-9029-F54DC6D4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2875313-0B0E-4A54-BC04-F6C7486A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F8AD9F-3BB5-4769-A805-4EE7C518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821859-D5AB-409C-804E-AC4C496E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6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626BCB-ACB3-4EF2-8626-A5979C91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DFFEB1D-9850-4439-9CFD-31AE225C4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E6A2FD-3A45-4927-BDCD-3D249BE7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14628D-8269-436B-A639-8FA4B84D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359906-85BB-46B3-B562-F26C8AB3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38A59-55E5-4412-ACE8-A227E917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C2B0A43-ABF3-45A9-B1FF-EA327A6FC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E2F1A0-3DC0-4176-A0C8-144833AA2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818CDD7-06A3-40D0-9994-F50DE98D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BC6BA9E-CE23-496F-A24E-3A329FF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51A44D-83BF-4F24-A399-101996C9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CEED84-0DD7-4CBD-A9C6-3E345D83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F60B17E-912C-4ED9-9E71-013886F4C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9839DD-0149-4022-AEC2-6B6DB8A07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3C0E951-4A1B-4C1E-9AAA-9894BF899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A81012A-5162-4E98-9062-D429E9D20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DFC0758-D1AC-43CC-A92D-7B1AF97B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1E90315-6F8F-4B35-80E0-7E773676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9099B26-7423-4506-9836-B9B094D5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7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69CFF5-37B6-4F3B-A892-D7865F56A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7EB4744-4216-4FBF-B90F-252DAE34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D9A88F0-9F60-4553-B06B-6841A3A1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D3A7AFC-432D-4167-8B9E-6D7F2BC0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9C027A-ABA8-4897-92E1-AFD2F76C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41C1DA9-9D41-44C5-BAAD-E6317D09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2F95E0B-578E-4E76-98CE-2DB5796A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C3E43-7BA7-4462-8682-9B73855E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FD103B-2ADF-439B-83BA-8FFD2DB7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9AC6456-468F-4E67-B7E2-F76B845D9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7727AD-5CAE-4EBE-92E0-47A314D8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4E9B232-660D-45F5-BA51-A4D1E8CE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1A565F-F066-48B7-A0B7-D9599667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0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D37A2-6A4B-493B-9618-FDEFB85C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CEBA180-A4BA-4202-8C05-1C20E1190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F9CEA5-9F56-441C-AD63-AD0B0862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20345A-8B9D-4836-ADAC-42C9ECE5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B27EE2A-50BB-41A2-8FC8-29C3B424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4CEB6D-1EEC-49AF-BD47-D184BBBE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03B6A-FEB3-456A-9AC4-D17B4BEA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BAA09D5-B2E7-4942-B010-503A9993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52E49C-3635-4539-B638-4A3DE68CB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16421-F5F1-4213-9F92-DE76A2D5AF27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716D4B-6D7B-49BD-B3E9-B62EAD463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F35A86-243B-4CE1-ADC8-E3E4F01F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C992-0C0C-494F-B283-8E00FD53C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772F03A-F94E-4C86-A35F-EB11A4C6D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t="32470" r="7643"/>
          <a:stretch/>
        </p:blipFill>
        <p:spPr>
          <a:xfrm>
            <a:off x="-6457" y="1493520"/>
            <a:ext cx="12204913" cy="536448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925B1B5-E604-40CB-BBD3-7246EAC0A8EF}"/>
              </a:ext>
            </a:extLst>
          </p:cNvPr>
          <p:cNvSpPr/>
          <p:nvPr/>
        </p:nvSpPr>
        <p:spPr>
          <a:xfrm>
            <a:off x="243840" y="204651"/>
            <a:ext cx="2751909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Khởi động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4A6FD58-29D0-4A1C-8211-03EEF50B05A0}"/>
              </a:ext>
            </a:extLst>
          </p:cNvPr>
          <p:cNvSpPr txBox="1"/>
          <p:nvPr/>
        </p:nvSpPr>
        <p:spPr>
          <a:xfrm>
            <a:off x="3709852" y="30480"/>
            <a:ext cx="848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Quan sát và cho biết các bạn trong tranh đang làm gì?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45246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05B6954-157E-44FD-9363-6A46E489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4461" r="8715" b="8178"/>
          <a:stretch/>
        </p:blipFill>
        <p:spPr>
          <a:xfrm>
            <a:off x="-1" y="888271"/>
            <a:ext cx="12201317" cy="409302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9AAB8A8-008D-4691-B3D5-2E546BD9EEEF}"/>
              </a:ext>
            </a:extLst>
          </p:cNvPr>
          <p:cNvSpPr txBox="1"/>
          <p:nvPr/>
        </p:nvSpPr>
        <p:spPr>
          <a:xfrm>
            <a:off x="4241073" y="5107572"/>
            <a:ext cx="3701143" cy="1200329"/>
          </a:xfrm>
          <a:custGeom>
            <a:avLst/>
            <a:gdLst>
              <a:gd name="connsiteX0" fmla="*/ 0 w 3701143"/>
              <a:gd name="connsiteY0" fmla="*/ 0 h 1200329"/>
              <a:gd name="connsiteX1" fmla="*/ 602758 w 3701143"/>
              <a:gd name="connsiteY1" fmla="*/ 0 h 1200329"/>
              <a:gd name="connsiteX2" fmla="*/ 1057469 w 3701143"/>
              <a:gd name="connsiteY2" fmla="*/ 0 h 1200329"/>
              <a:gd name="connsiteX3" fmla="*/ 1623216 w 3701143"/>
              <a:gd name="connsiteY3" fmla="*/ 0 h 1200329"/>
              <a:gd name="connsiteX4" fmla="*/ 2188962 w 3701143"/>
              <a:gd name="connsiteY4" fmla="*/ 0 h 1200329"/>
              <a:gd name="connsiteX5" fmla="*/ 2791719 w 3701143"/>
              <a:gd name="connsiteY5" fmla="*/ 0 h 1200329"/>
              <a:gd name="connsiteX6" fmla="*/ 3209420 w 3701143"/>
              <a:gd name="connsiteY6" fmla="*/ 0 h 1200329"/>
              <a:gd name="connsiteX7" fmla="*/ 3701143 w 3701143"/>
              <a:gd name="connsiteY7" fmla="*/ 0 h 1200329"/>
              <a:gd name="connsiteX8" fmla="*/ 3701143 w 3701143"/>
              <a:gd name="connsiteY8" fmla="*/ 400110 h 1200329"/>
              <a:gd name="connsiteX9" fmla="*/ 3701143 w 3701143"/>
              <a:gd name="connsiteY9" fmla="*/ 824226 h 1200329"/>
              <a:gd name="connsiteX10" fmla="*/ 3701143 w 3701143"/>
              <a:gd name="connsiteY10" fmla="*/ 1200329 h 1200329"/>
              <a:gd name="connsiteX11" fmla="*/ 3098385 w 3701143"/>
              <a:gd name="connsiteY11" fmla="*/ 1200329 h 1200329"/>
              <a:gd name="connsiteX12" fmla="*/ 2495628 w 3701143"/>
              <a:gd name="connsiteY12" fmla="*/ 1200329 h 1200329"/>
              <a:gd name="connsiteX13" fmla="*/ 1966893 w 3701143"/>
              <a:gd name="connsiteY13" fmla="*/ 1200329 h 1200329"/>
              <a:gd name="connsiteX14" fmla="*/ 1475170 w 3701143"/>
              <a:gd name="connsiteY14" fmla="*/ 1200329 h 1200329"/>
              <a:gd name="connsiteX15" fmla="*/ 872412 w 3701143"/>
              <a:gd name="connsiteY15" fmla="*/ 1200329 h 1200329"/>
              <a:gd name="connsiteX16" fmla="*/ 454712 w 3701143"/>
              <a:gd name="connsiteY16" fmla="*/ 1200329 h 1200329"/>
              <a:gd name="connsiteX17" fmla="*/ 0 w 3701143"/>
              <a:gd name="connsiteY17" fmla="*/ 1200329 h 1200329"/>
              <a:gd name="connsiteX18" fmla="*/ 0 w 3701143"/>
              <a:gd name="connsiteY18" fmla="*/ 788216 h 1200329"/>
              <a:gd name="connsiteX19" fmla="*/ 0 w 3701143"/>
              <a:gd name="connsiteY19" fmla="*/ 424116 h 1200329"/>
              <a:gd name="connsiteX20" fmla="*/ 0 w 3701143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01143" h="1200329" extrusionOk="0">
                <a:moveTo>
                  <a:pt x="0" y="0"/>
                </a:moveTo>
                <a:cubicBezTo>
                  <a:pt x="298594" y="-58259"/>
                  <a:pt x="464881" y="64304"/>
                  <a:pt x="602758" y="0"/>
                </a:cubicBezTo>
                <a:cubicBezTo>
                  <a:pt x="740635" y="-64304"/>
                  <a:pt x="963044" y="40325"/>
                  <a:pt x="1057469" y="0"/>
                </a:cubicBezTo>
                <a:cubicBezTo>
                  <a:pt x="1151894" y="-40325"/>
                  <a:pt x="1403514" y="48368"/>
                  <a:pt x="1623216" y="0"/>
                </a:cubicBezTo>
                <a:cubicBezTo>
                  <a:pt x="1842918" y="-48368"/>
                  <a:pt x="2066311" y="49355"/>
                  <a:pt x="2188962" y="0"/>
                </a:cubicBezTo>
                <a:cubicBezTo>
                  <a:pt x="2311613" y="-49355"/>
                  <a:pt x="2570654" y="22777"/>
                  <a:pt x="2791719" y="0"/>
                </a:cubicBezTo>
                <a:cubicBezTo>
                  <a:pt x="3012784" y="-22777"/>
                  <a:pt x="3098461" y="21630"/>
                  <a:pt x="3209420" y="0"/>
                </a:cubicBezTo>
                <a:cubicBezTo>
                  <a:pt x="3320379" y="-21630"/>
                  <a:pt x="3548779" y="20296"/>
                  <a:pt x="3701143" y="0"/>
                </a:cubicBezTo>
                <a:cubicBezTo>
                  <a:pt x="3737708" y="146495"/>
                  <a:pt x="3687956" y="271400"/>
                  <a:pt x="3701143" y="400110"/>
                </a:cubicBezTo>
                <a:cubicBezTo>
                  <a:pt x="3714330" y="528820"/>
                  <a:pt x="3679217" y="617700"/>
                  <a:pt x="3701143" y="824226"/>
                </a:cubicBezTo>
                <a:cubicBezTo>
                  <a:pt x="3723069" y="1030752"/>
                  <a:pt x="3663211" y="1067484"/>
                  <a:pt x="3701143" y="1200329"/>
                </a:cubicBezTo>
                <a:cubicBezTo>
                  <a:pt x="3550868" y="1234524"/>
                  <a:pt x="3381798" y="1192702"/>
                  <a:pt x="3098385" y="1200329"/>
                </a:cubicBezTo>
                <a:cubicBezTo>
                  <a:pt x="2814972" y="1207956"/>
                  <a:pt x="2777480" y="1181134"/>
                  <a:pt x="2495628" y="1200329"/>
                </a:cubicBezTo>
                <a:cubicBezTo>
                  <a:pt x="2213776" y="1219524"/>
                  <a:pt x="2073943" y="1190677"/>
                  <a:pt x="1966893" y="1200329"/>
                </a:cubicBezTo>
                <a:cubicBezTo>
                  <a:pt x="1859844" y="1209981"/>
                  <a:pt x="1585299" y="1178040"/>
                  <a:pt x="1475170" y="1200329"/>
                </a:cubicBezTo>
                <a:cubicBezTo>
                  <a:pt x="1365041" y="1222618"/>
                  <a:pt x="1165516" y="1184636"/>
                  <a:pt x="872412" y="1200329"/>
                </a:cubicBezTo>
                <a:cubicBezTo>
                  <a:pt x="579308" y="1216022"/>
                  <a:pt x="619923" y="1175987"/>
                  <a:pt x="454712" y="1200329"/>
                </a:cubicBezTo>
                <a:cubicBezTo>
                  <a:pt x="289501" y="1224671"/>
                  <a:pt x="219494" y="1161781"/>
                  <a:pt x="0" y="1200329"/>
                </a:cubicBezTo>
                <a:cubicBezTo>
                  <a:pt x="-36328" y="1001313"/>
                  <a:pt x="45696" y="903469"/>
                  <a:pt x="0" y="788216"/>
                </a:cubicBezTo>
                <a:cubicBezTo>
                  <a:pt x="-45696" y="672963"/>
                  <a:pt x="1887" y="567148"/>
                  <a:pt x="0" y="424116"/>
                </a:cubicBezTo>
                <a:cubicBezTo>
                  <a:pt x="-1887" y="281084"/>
                  <a:pt x="6924" y="8619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23631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khai triển của hình hộp chữ nhật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44A9F930-4A95-4F71-9DE2-6464B5D5BA20}"/>
              </a:ext>
            </a:extLst>
          </p:cNvPr>
          <p:cNvSpPr/>
          <p:nvPr/>
        </p:nvSpPr>
        <p:spPr>
          <a:xfrm>
            <a:off x="4197543" y="2255520"/>
            <a:ext cx="3701143" cy="272578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FBF35D3-BB31-45DB-B7B5-F344897A210D}"/>
              </a:ext>
            </a:extLst>
          </p:cNvPr>
          <p:cNvSpPr/>
          <p:nvPr/>
        </p:nvSpPr>
        <p:spPr>
          <a:xfrm>
            <a:off x="243840" y="204651"/>
            <a:ext cx="4776216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Luyện tập, thực hành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94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05B6954-157E-44FD-9363-6A46E489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4461" r="8715" b="8178"/>
          <a:stretch/>
        </p:blipFill>
        <p:spPr>
          <a:xfrm>
            <a:off x="-1" y="888271"/>
            <a:ext cx="12201317" cy="409302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6D285B4-BEB7-421F-8F59-D3FE4C4ADA5E}"/>
              </a:ext>
            </a:extLst>
          </p:cNvPr>
          <p:cNvSpPr txBox="1"/>
          <p:nvPr/>
        </p:nvSpPr>
        <p:spPr>
          <a:xfrm>
            <a:off x="8386353" y="5107571"/>
            <a:ext cx="3701143" cy="1200329"/>
          </a:xfrm>
          <a:custGeom>
            <a:avLst/>
            <a:gdLst>
              <a:gd name="connsiteX0" fmla="*/ 0 w 3701143"/>
              <a:gd name="connsiteY0" fmla="*/ 0 h 1200329"/>
              <a:gd name="connsiteX1" fmla="*/ 602758 w 3701143"/>
              <a:gd name="connsiteY1" fmla="*/ 0 h 1200329"/>
              <a:gd name="connsiteX2" fmla="*/ 1057469 w 3701143"/>
              <a:gd name="connsiteY2" fmla="*/ 0 h 1200329"/>
              <a:gd name="connsiteX3" fmla="*/ 1623216 w 3701143"/>
              <a:gd name="connsiteY3" fmla="*/ 0 h 1200329"/>
              <a:gd name="connsiteX4" fmla="*/ 2188962 w 3701143"/>
              <a:gd name="connsiteY4" fmla="*/ 0 h 1200329"/>
              <a:gd name="connsiteX5" fmla="*/ 2791719 w 3701143"/>
              <a:gd name="connsiteY5" fmla="*/ 0 h 1200329"/>
              <a:gd name="connsiteX6" fmla="*/ 3209420 w 3701143"/>
              <a:gd name="connsiteY6" fmla="*/ 0 h 1200329"/>
              <a:gd name="connsiteX7" fmla="*/ 3701143 w 3701143"/>
              <a:gd name="connsiteY7" fmla="*/ 0 h 1200329"/>
              <a:gd name="connsiteX8" fmla="*/ 3701143 w 3701143"/>
              <a:gd name="connsiteY8" fmla="*/ 400110 h 1200329"/>
              <a:gd name="connsiteX9" fmla="*/ 3701143 w 3701143"/>
              <a:gd name="connsiteY9" fmla="*/ 824226 h 1200329"/>
              <a:gd name="connsiteX10" fmla="*/ 3701143 w 3701143"/>
              <a:gd name="connsiteY10" fmla="*/ 1200329 h 1200329"/>
              <a:gd name="connsiteX11" fmla="*/ 3098385 w 3701143"/>
              <a:gd name="connsiteY11" fmla="*/ 1200329 h 1200329"/>
              <a:gd name="connsiteX12" fmla="*/ 2495628 w 3701143"/>
              <a:gd name="connsiteY12" fmla="*/ 1200329 h 1200329"/>
              <a:gd name="connsiteX13" fmla="*/ 1966893 w 3701143"/>
              <a:gd name="connsiteY13" fmla="*/ 1200329 h 1200329"/>
              <a:gd name="connsiteX14" fmla="*/ 1475170 w 3701143"/>
              <a:gd name="connsiteY14" fmla="*/ 1200329 h 1200329"/>
              <a:gd name="connsiteX15" fmla="*/ 872412 w 3701143"/>
              <a:gd name="connsiteY15" fmla="*/ 1200329 h 1200329"/>
              <a:gd name="connsiteX16" fmla="*/ 454712 w 3701143"/>
              <a:gd name="connsiteY16" fmla="*/ 1200329 h 1200329"/>
              <a:gd name="connsiteX17" fmla="*/ 0 w 3701143"/>
              <a:gd name="connsiteY17" fmla="*/ 1200329 h 1200329"/>
              <a:gd name="connsiteX18" fmla="*/ 0 w 3701143"/>
              <a:gd name="connsiteY18" fmla="*/ 788216 h 1200329"/>
              <a:gd name="connsiteX19" fmla="*/ 0 w 3701143"/>
              <a:gd name="connsiteY19" fmla="*/ 424116 h 1200329"/>
              <a:gd name="connsiteX20" fmla="*/ 0 w 3701143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01143" h="1200329" extrusionOk="0">
                <a:moveTo>
                  <a:pt x="0" y="0"/>
                </a:moveTo>
                <a:cubicBezTo>
                  <a:pt x="298594" y="-58259"/>
                  <a:pt x="464881" y="64304"/>
                  <a:pt x="602758" y="0"/>
                </a:cubicBezTo>
                <a:cubicBezTo>
                  <a:pt x="740635" y="-64304"/>
                  <a:pt x="963044" y="40325"/>
                  <a:pt x="1057469" y="0"/>
                </a:cubicBezTo>
                <a:cubicBezTo>
                  <a:pt x="1151894" y="-40325"/>
                  <a:pt x="1403514" y="48368"/>
                  <a:pt x="1623216" y="0"/>
                </a:cubicBezTo>
                <a:cubicBezTo>
                  <a:pt x="1842918" y="-48368"/>
                  <a:pt x="2066311" y="49355"/>
                  <a:pt x="2188962" y="0"/>
                </a:cubicBezTo>
                <a:cubicBezTo>
                  <a:pt x="2311613" y="-49355"/>
                  <a:pt x="2570654" y="22777"/>
                  <a:pt x="2791719" y="0"/>
                </a:cubicBezTo>
                <a:cubicBezTo>
                  <a:pt x="3012784" y="-22777"/>
                  <a:pt x="3098461" y="21630"/>
                  <a:pt x="3209420" y="0"/>
                </a:cubicBezTo>
                <a:cubicBezTo>
                  <a:pt x="3320379" y="-21630"/>
                  <a:pt x="3548779" y="20296"/>
                  <a:pt x="3701143" y="0"/>
                </a:cubicBezTo>
                <a:cubicBezTo>
                  <a:pt x="3737708" y="146495"/>
                  <a:pt x="3687956" y="271400"/>
                  <a:pt x="3701143" y="400110"/>
                </a:cubicBezTo>
                <a:cubicBezTo>
                  <a:pt x="3714330" y="528820"/>
                  <a:pt x="3679217" y="617700"/>
                  <a:pt x="3701143" y="824226"/>
                </a:cubicBezTo>
                <a:cubicBezTo>
                  <a:pt x="3723069" y="1030752"/>
                  <a:pt x="3663211" y="1067484"/>
                  <a:pt x="3701143" y="1200329"/>
                </a:cubicBezTo>
                <a:cubicBezTo>
                  <a:pt x="3550868" y="1234524"/>
                  <a:pt x="3381798" y="1192702"/>
                  <a:pt x="3098385" y="1200329"/>
                </a:cubicBezTo>
                <a:cubicBezTo>
                  <a:pt x="2814972" y="1207956"/>
                  <a:pt x="2777480" y="1181134"/>
                  <a:pt x="2495628" y="1200329"/>
                </a:cubicBezTo>
                <a:cubicBezTo>
                  <a:pt x="2213776" y="1219524"/>
                  <a:pt x="2073943" y="1190677"/>
                  <a:pt x="1966893" y="1200329"/>
                </a:cubicBezTo>
                <a:cubicBezTo>
                  <a:pt x="1859844" y="1209981"/>
                  <a:pt x="1585299" y="1178040"/>
                  <a:pt x="1475170" y="1200329"/>
                </a:cubicBezTo>
                <a:cubicBezTo>
                  <a:pt x="1365041" y="1222618"/>
                  <a:pt x="1165516" y="1184636"/>
                  <a:pt x="872412" y="1200329"/>
                </a:cubicBezTo>
                <a:cubicBezTo>
                  <a:pt x="579308" y="1216022"/>
                  <a:pt x="619923" y="1175987"/>
                  <a:pt x="454712" y="1200329"/>
                </a:cubicBezTo>
                <a:cubicBezTo>
                  <a:pt x="289501" y="1224671"/>
                  <a:pt x="219494" y="1161781"/>
                  <a:pt x="0" y="1200329"/>
                </a:cubicBezTo>
                <a:cubicBezTo>
                  <a:pt x="-36328" y="1001313"/>
                  <a:pt x="45696" y="903469"/>
                  <a:pt x="0" y="788216"/>
                </a:cubicBezTo>
                <a:cubicBezTo>
                  <a:pt x="-45696" y="672963"/>
                  <a:pt x="1887" y="567148"/>
                  <a:pt x="0" y="424116"/>
                </a:cubicBezTo>
                <a:cubicBezTo>
                  <a:pt x="-1887" y="281084"/>
                  <a:pt x="6924" y="8619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23631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khai triển của hình trụ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32C2FBD-209D-4695-B8D6-A4F8337891AA}"/>
              </a:ext>
            </a:extLst>
          </p:cNvPr>
          <p:cNvSpPr/>
          <p:nvPr/>
        </p:nvSpPr>
        <p:spPr>
          <a:xfrm>
            <a:off x="8342834" y="2255520"/>
            <a:ext cx="3701143" cy="272578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65CFDF9A-1DF2-45A6-AA5A-9CFC00F414B8}"/>
              </a:ext>
            </a:extLst>
          </p:cNvPr>
          <p:cNvSpPr/>
          <p:nvPr/>
        </p:nvSpPr>
        <p:spPr>
          <a:xfrm>
            <a:off x="243840" y="204651"/>
            <a:ext cx="4776216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Luyện tập, thực hành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4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9F8C900-8E68-4AE6-A3D9-50A0FE382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689" r="9286" b="6074"/>
          <a:stretch/>
        </p:blipFill>
        <p:spPr>
          <a:xfrm>
            <a:off x="-1" y="713231"/>
            <a:ext cx="12178947" cy="428461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D0DA289-971F-492F-B7AA-676359599BB1}"/>
              </a:ext>
            </a:extLst>
          </p:cNvPr>
          <p:cNvSpPr txBox="1"/>
          <p:nvPr/>
        </p:nvSpPr>
        <p:spPr>
          <a:xfrm>
            <a:off x="844731" y="5042656"/>
            <a:ext cx="10502537" cy="1315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vi-VN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khai triển của hình hộp chữ </a:t>
            </a:r>
            <a:r>
              <a:rPr lang="vi-VN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nhật, em hãy </a:t>
            </a: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ra các cặp hình chữ nhật băng nhau từng đôi </a:t>
            </a:r>
            <a:r>
              <a:rPr lang="vi-VN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một.</a:t>
            </a:r>
            <a:endParaRPr lang="en-US" sz="3600" kern="1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0A0ABEB-B5EF-42E9-BF6A-844E060EC3EE}"/>
              </a:ext>
            </a:extLst>
          </p:cNvPr>
          <p:cNvSpPr/>
          <p:nvPr/>
        </p:nvSpPr>
        <p:spPr>
          <a:xfrm>
            <a:off x="243840" y="204651"/>
            <a:ext cx="4776216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Luyện tập, thực hành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621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9F8C900-8E68-4AE6-A3D9-50A0FE382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689" r="9286" b="6074"/>
          <a:stretch/>
        </p:blipFill>
        <p:spPr>
          <a:xfrm>
            <a:off x="-1" y="-1"/>
            <a:ext cx="12178947" cy="428461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D0DA289-971F-492F-B7AA-676359599BB1}"/>
              </a:ext>
            </a:extLst>
          </p:cNvPr>
          <p:cNvSpPr txBox="1"/>
          <p:nvPr/>
        </p:nvSpPr>
        <p:spPr>
          <a:xfrm>
            <a:off x="2109655" y="4349627"/>
            <a:ext cx="7959634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cặp hình chữ nhật bằng từng đôi một: </a:t>
            </a:r>
            <a:endParaRPr lang="vi-VN" sz="3600" ker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400"/>
              </a:spcAft>
            </a:pPr>
            <a:r>
              <a:rPr lang="en-US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(1) bằng hình (8) (kích thước 4 x 2); </a:t>
            </a:r>
            <a:endParaRPr lang="vi-VN" sz="3600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E95F1997-220B-4994-BBDB-4C9EAD32E122}"/>
              </a:ext>
            </a:extLst>
          </p:cNvPr>
          <p:cNvSpPr/>
          <p:nvPr/>
        </p:nvSpPr>
        <p:spPr>
          <a:xfrm>
            <a:off x="574765" y="3590743"/>
            <a:ext cx="720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AC14753A-FA24-4018-B868-931362782AA4}"/>
              </a:ext>
            </a:extLst>
          </p:cNvPr>
          <p:cNvSpPr/>
          <p:nvPr/>
        </p:nvSpPr>
        <p:spPr>
          <a:xfrm>
            <a:off x="11181805" y="3590743"/>
            <a:ext cx="720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99D7E6-199E-4690-9683-D9AF151AEEBD}"/>
              </a:ext>
            </a:extLst>
          </p:cNvPr>
          <p:cNvSpPr/>
          <p:nvPr/>
        </p:nvSpPr>
        <p:spPr>
          <a:xfrm>
            <a:off x="5007428" y="3590743"/>
            <a:ext cx="720000" cy="72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401C14B-6E7D-4A3C-BEBD-68CDAF53B3E0}"/>
              </a:ext>
            </a:extLst>
          </p:cNvPr>
          <p:cNvSpPr/>
          <p:nvPr/>
        </p:nvSpPr>
        <p:spPr>
          <a:xfrm>
            <a:off x="8239074" y="3590743"/>
            <a:ext cx="720000" cy="72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351377B2-29BD-4413-9961-CD1340A643B2}"/>
              </a:ext>
            </a:extLst>
          </p:cNvPr>
          <p:cNvSpPr/>
          <p:nvPr/>
        </p:nvSpPr>
        <p:spPr>
          <a:xfrm>
            <a:off x="6786465" y="3590743"/>
            <a:ext cx="720000" cy="720000"/>
          </a:xfrm>
          <a:prstGeom prst="roundRect">
            <a:avLst/>
          </a:prstGeom>
          <a:noFill/>
          <a:ln w="57150">
            <a:solidFill>
              <a:srgbClr val="278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195525E-5806-49FA-9DFC-5F79105A123C}"/>
              </a:ext>
            </a:extLst>
          </p:cNvPr>
          <p:cNvSpPr/>
          <p:nvPr/>
        </p:nvSpPr>
        <p:spPr>
          <a:xfrm>
            <a:off x="9698175" y="3590743"/>
            <a:ext cx="720000" cy="720000"/>
          </a:xfrm>
          <a:prstGeom prst="roundRect">
            <a:avLst/>
          </a:prstGeom>
          <a:noFill/>
          <a:ln w="57150">
            <a:solidFill>
              <a:srgbClr val="278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4DAEC54-B8FD-41FA-8955-BF173996E594}"/>
              </a:ext>
            </a:extLst>
          </p:cNvPr>
          <p:cNvSpPr txBox="1"/>
          <p:nvPr/>
        </p:nvSpPr>
        <p:spPr>
          <a:xfrm>
            <a:off x="2109655" y="6187135"/>
            <a:ext cx="7959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600" kern="0">
                <a:solidFill>
                  <a:srgbClr val="2784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(5) bằng hình (7) (kích thước 3 x 4)</a:t>
            </a:r>
            <a:r>
              <a:rPr lang="vi-VN" sz="3600" kern="0">
                <a:solidFill>
                  <a:srgbClr val="2784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kern="100">
              <a:solidFill>
                <a:srgbClr val="27840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80C460-6148-4368-9398-113412613073}"/>
              </a:ext>
            </a:extLst>
          </p:cNvPr>
          <p:cNvSpPr txBox="1"/>
          <p:nvPr/>
        </p:nvSpPr>
        <p:spPr>
          <a:xfrm>
            <a:off x="2109655" y="5542711"/>
            <a:ext cx="7959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3600" ker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(4) bằng hình (6) (kích thước 2 x 3); </a:t>
            </a:r>
            <a:endParaRPr lang="vi-VN" sz="3600" ker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87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9F8C900-8E68-4AE6-A3D9-50A0FE382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689" r="9286" b="6074"/>
          <a:stretch/>
        </p:blipFill>
        <p:spPr>
          <a:xfrm>
            <a:off x="-1" y="-1"/>
            <a:ext cx="12178947" cy="428461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D0DA289-971F-492F-B7AA-676359599BB1}"/>
              </a:ext>
            </a:extLst>
          </p:cNvPr>
          <p:cNvSpPr txBox="1"/>
          <p:nvPr/>
        </p:nvSpPr>
        <p:spPr>
          <a:xfrm>
            <a:off x="838203" y="4268380"/>
            <a:ext cx="10502537" cy="25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vi-VN" sz="3600" kern="1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chọn các hình (1) và (8) (kích thước 4 x 2) là hai mặt đáy </a:t>
            </a:r>
            <a:r>
              <a:rPr lang="vi-VN" sz="3600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 các hình (4) và (6) (kích thước 2 x 3) là các mặt bên (bên trái - bên phái), </a:t>
            </a:r>
            <a:r>
              <a:rPr lang="vi-VN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 các hình (5) và (7) (kích thước 3 x 4) là hai mặt dối diện (trước sau).</a:t>
            </a:r>
            <a:endParaRPr lang="en-US" sz="3600" kern="1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BF341FB-CF1E-487A-8CCB-E4AD9B66C6F8}"/>
              </a:ext>
            </a:extLst>
          </p:cNvPr>
          <p:cNvSpPr/>
          <p:nvPr/>
        </p:nvSpPr>
        <p:spPr>
          <a:xfrm>
            <a:off x="574765" y="3590743"/>
            <a:ext cx="720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6AEAFC32-127E-4A88-9F02-CD845C3D6170}"/>
              </a:ext>
            </a:extLst>
          </p:cNvPr>
          <p:cNvSpPr/>
          <p:nvPr/>
        </p:nvSpPr>
        <p:spPr>
          <a:xfrm>
            <a:off x="11181805" y="3590743"/>
            <a:ext cx="72000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5A99B06-3F7A-4121-88DF-D11D0159CB51}"/>
              </a:ext>
            </a:extLst>
          </p:cNvPr>
          <p:cNvSpPr/>
          <p:nvPr/>
        </p:nvSpPr>
        <p:spPr>
          <a:xfrm>
            <a:off x="5007428" y="3590743"/>
            <a:ext cx="720000" cy="72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3715E8D1-FD40-4197-AB8A-F79235B17386}"/>
              </a:ext>
            </a:extLst>
          </p:cNvPr>
          <p:cNvSpPr/>
          <p:nvPr/>
        </p:nvSpPr>
        <p:spPr>
          <a:xfrm>
            <a:off x="8239074" y="3590743"/>
            <a:ext cx="720000" cy="72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8D5F553-9AB0-4C30-B5C4-2DFC464E0FA5}"/>
              </a:ext>
            </a:extLst>
          </p:cNvPr>
          <p:cNvSpPr/>
          <p:nvPr/>
        </p:nvSpPr>
        <p:spPr>
          <a:xfrm>
            <a:off x="6786465" y="3590743"/>
            <a:ext cx="720000" cy="720000"/>
          </a:xfrm>
          <a:prstGeom prst="roundRect">
            <a:avLst/>
          </a:prstGeom>
          <a:noFill/>
          <a:ln w="57150">
            <a:solidFill>
              <a:srgbClr val="278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4B95A0C9-5497-46CF-90F1-D73418B7D469}"/>
              </a:ext>
            </a:extLst>
          </p:cNvPr>
          <p:cNvSpPr/>
          <p:nvPr/>
        </p:nvSpPr>
        <p:spPr>
          <a:xfrm>
            <a:off x="9698175" y="3590743"/>
            <a:ext cx="720000" cy="720000"/>
          </a:xfrm>
          <a:prstGeom prst="roundRect">
            <a:avLst/>
          </a:prstGeom>
          <a:noFill/>
          <a:ln w="57150">
            <a:solidFill>
              <a:srgbClr val="278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1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9F8C900-8E68-4AE6-A3D9-50A0FE382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4689" r="9286" b="75124"/>
          <a:stretch/>
        </p:blipFill>
        <p:spPr>
          <a:xfrm>
            <a:off x="-1" y="-1"/>
            <a:ext cx="12178947" cy="969265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61EA60A5-E52D-4688-8F53-7B0241F21C97}"/>
              </a:ext>
            </a:extLst>
          </p:cNvPr>
          <p:cNvGrpSpPr/>
          <p:nvPr/>
        </p:nvGrpSpPr>
        <p:grpSpPr>
          <a:xfrm>
            <a:off x="3246120" y="2002536"/>
            <a:ext cx="6436944" cy="3666744"/>
            <a:chOff x="2788920" y="1252728"/>
            <a:chExt cx="6436944" cy="366674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210400EF-96D7-46F4-9C93-DA9B2A3D1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1" t="29828" r="83882" b="19323"/>
            <a:stretch/>
          </p:blipFill>
          <p:spPr>
            <a:xfrm rot="5400000">
              <a:off x="4416552" y="571500"/>
              <a:ext cx="1078992" cy="2441448"/>
            </a:xfrm>
            <a:prstGeom prst="rect">
              <a:avLst/>
            </a:prstGeom>
          </p:spPr>
        </p:pic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AFF87AAC-4DA2-479D-AAFB-99F27C413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1" t="29828" r="38980" b="19323"/>
            <a:stretch/>
          </p:blipFill>
          <p:spPr>
            <a:xfrm rot="5400000">
              <a:off x="4142232" y="1879092"/>
              <a:ext cx="1627632" cy="2441448"/>
            </a:xfrm>
            <a:prstGeom prst="rect">
              <a:avLst/>
            </a:prstGeom>
          </p:spPr>
        </p:pic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4A7F5013-7337-4E3D-9ADF-005A8B569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81" t="29828" r="9982" b="19323"/>
            <a:stretch/>
          </p:blipFill>
          <p:spPr>
            <a:xfrm rot="5400000">
              <a:off x="4416552" y="3159252"/>
              <a:ext cx="1078992" cy="2441448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3AE07409-10F9-49EE-B47D-D05625129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9" t="49253" r="51052" b="21236"/>
            <a:stretch/>
          </p:blipFill>
          <p:spPr>
            <a:xfrm rot="5400000">
              <a:off x="5719356" y="2373084"/>
              <a:ext cx="1627632" cy="1416888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FADF5460-EB72-454A-9C08-0DD52C0BC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23" t="39732" r="30740" b="19323"/>
            <a:stretch/>
          </p:blipFill>
          <p:spPr>
            <a:xfrm>
              <a:off x="2788920" y="1984248"/>
              <a:ext cx="1078992" cy="1965960"/>
            </a:xfrm>
            <a:prstGeom prst="rect">
              <a:avLst/>
            </a:prstGeom>
          </p:spPr>
        </p:pic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470E75B8-B16E-400E-A335-F2CE7149A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09" t="29829" r="18733" b="21354"/>
            <a:stretch/>
          </p:blipFill>
          <p:spPr>
            <a:xfrm rot="5400000">
              <a:off x="7276668" y="1909572"/>
              <a:ext cx="1554480" cy="234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869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ộp Carton Đóng Hàng 35x25x15 Thùng Carton Lớn Đóng Giày, Dép - Hộp Carton  HT | Shopee Việt Nam">
            <a:extLst>
              <a:ext uri="{FF2B5EF4-FFF2-40B4-BE49-F238E27FC236}">
                <a16:creationId xmlns:a16="http://schemas.microsoft.com/office/drawing/2014/main" id="{E837683A-FAA5-4C0B-BD16-3F57CAAF9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7334" r="16178" b="5734"/>
          <a:stretch/>
        </p:blipFill>
        <p:spPr bwMode="auto">
          <a:xfrm>
            <a:off x="7205472" y="896112"/>
            <a:ext cx="4986528" cy="59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783B36-7C1C-45B6-98FE-7517D39581FC}"/>
              </a:ext>
            </a:extLst>
          </p:cNvPr>
          <p:cNvSpPr txBox="1"/>
          <p:nvPr/>
        </p:nvSpPr>
        <p:spPr>
          <a:xfrm>
            <a:off x="384048" y="621792"/>
            <a:ext cx="6665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Hộp giấy có dạng hình gì?</a:t>
            </a:r>
          </a:p>
          <a:p>
            <a:pPr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Khi mở hộp giấy ta được hình khai triển của hình gì?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4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ông thức thể tích khối lập phương, bạn đã biết chưa?">
            <a:extLst>
              <a:ext uri="{FF2B5EF4-FFF2-40B4-BE49-F238E27FC236}">
                <a16:creationId xmlns:a16="http://schemas.microsoft.com/office/drawing/2014/main" id="{4843EA43-9B83-41C7-B6C9-C48735EB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6122" y="121355"/>
            <a:ext cx="3264394" cy="22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B7B1FF38-F042-4FCE-9B99-A9C01754F7EA}"/>
              </a:ext>
            </a:extLst>
          </p:cNvPr>
          <p:cNvGrpSpPr/>
          <p:nvPr/>
        </p:nvGrpSpPr>
        <p:grpSpPr>
          <a:xfrm>
            <a:off x="4924772" y="2259000"/>
            <a:ext cx="2342456" cy="2340000"/>
            <a:chOff x="1938319" y="3429000"/>
            <a:chExt cx="2342456" cy="2340000"/>
          </a:xfrm>
        </p:grpSpPr>
        <p:cxnSp>
          <p:nvCxnSpPr>
            <p:cNvPr id="9" name="Đường nối Thẳng 8">
              <a:extLst>
                <a:ext uri="{FF2B5EF4-FFF2-40B4-BE49-F238E27FC236}">
                  <a16:creationId xmlns:a16="http://schemas.microsoft.com/office/drawing/2014/main" id="{5D8C2CA7-8C18-4512-8B43-F6C028D15B6C}"/>
                </a:ext>
              </a:extLst>
            </p:cNvPr>
            <p:cNvCxnSpPr/>
            <p:nvPr/>
          </p:nvCxnSpPr>
          <p:spPr>
            <a:xfrm>
              <a:off x="2534194" y="3429000"/>
              <a:ext cx="0" cy="1764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62EED027-1468-4C96-B5C5-2E0AF4641490}"/>
                </a:ext>
              </a:extLst>
            </p:cNvPr>
            <p:cNvCxnSpPr/>
            <p:nvPr/>
          </p:nvCxnSpPr>
          <p:spPr>
            <a:xfrm flipH="1">
              <a:off x="2516775" y="5181600"/>
              <a:ext cx="1764000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71EA8153-64E5-4D73-9F28-44E9079D3F0A}"/>
                </a:ext>
              </a:extLst>
            </p:cNvPr>
            <p:cNvCxnSpPr/>
            <p:nvPr/>
          </p:nvCxnSpPr>
          <p:spPr>
            <a:xfrm flipH="1">
              <a:off x="1938319" y="5193000"/>
              <a:ext cx="578456" cy="576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BAFA8340-AEEA-4E89-B80F-37F54432B5DB}"/>
                </a:ext>
              </a:extLst>
            </p:cNvPr>
            <p:cNvSpPr/>
            <p:nvPr/>
          </p:nvSpPr>
          <p:spPr>
            <a:xfrm>
              <a:off x="1938319" y="3429000"/>
              <a:ext cx="2340000" cy="2340000"/>
            </a:xfrm>
            <a:prstGeom prst="cube">
              <a:avLst/>
            </a:prstGeom>
            <a:solidFill>
              <a:srgbClr val="27840E">
                <a:alpha val="20000"/>
              </a:srgb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5FD36A6D-1E2F-4521-B097-BEF7892D12F1}"/>
              </a:ext>
            </a:extLst>
          </p:cNvPr>
          <p:cNvGrpSpPr/>
          <p:nvPr/>
        </p:nvGrpSpPr>
        <p:grpSpPr>
          <a:xfrm>
            <a:off x="9843120" y="4429615"/>
            <a:ext cx="1764000" cy="2339993"/>
            <a:chOff x="9494777" y="2217638"/>
            <a:chExt cx="1764000" cy="2339993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768B8399-8A30-492F-9053-A25646B2C062}"/>
                </a:ext>
              </a:extLst>
            </p:cNvPr>
            <p:cNvSpPr/>
            <p:nvPr/>
          </p:nvSpPr>
          <p:spPr>
            <a:xfrm>
              <a:off x="9494777" y="3956740"/>
              <a:ext cx="1764000" cy="600891"/>
            </a:xfrm>
            <a:prstGeom prst="ellipse">
              <a:avLst/>
            </a:prstGeom>
            <a:noFill/>
            <a:ln w="38100">
              <a:solidFill>
                <a:srgbClr val="FF7D7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ình trụ 14">
              <a:extLst>
                <a:ext uri="{FF2B5EF4-FFF2-40B4-BE49-F238E27FC236}">
                  <a16:creationId xmlns:a16="http://schemas.microsoft.com/office/drawing/2014/main" id="{9BD4FDCD-CA1B-4D7C-9A08-8FA92855804D}"/>
                </a:ext>
              </a:extLst>
            </p:cNvPr>
            <p:cNvSpPr/>
            <p:nvPr/>
          </p:nvSpPr>
          <p:spPr>
            <a:xfrm>
              <a:off x="9494777" y="2217638"/>
              <a:ext cx="1764000" cy="2339993"/>
            </a:xfrm>
            <a:prstGeom prst="can">
              <a:avLst>
                <a:gd name="adj" fmla="val 32405"/>
              </a:avLst>
            </a:prstGeom>
            <a:solidFill>
              <a:srgbClr val="FEB8BF">
                <a:alpha val="21961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808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5B7D91F3-849F-49F7-BC98-31965D575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43"/>
            <a:ext cx="12192000" cy="33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E8517CE-965E-47A2-9327-C46CAF45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474689"/>
            <a:ext cx="12192000" cy="46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08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772F03A-F94E-4C86-A35F-EB11A4C6D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t="32470" r="7643"/>
          <a:stretch/>
        </p:blipFill>
        <p:spPr>
          <a:xfrm>
            <a:off x="0" y="1493520"/>
            <a:ext cx="12198456" cy="536448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4A6FD58-29D0-4A1C-8211-03EEF50B05A0}"/>
              </a:ext>
            </a:extLst>
          </p:cNvPr>
          <p:cNvSpPr txBox="1"/>
          <p:nvPr/>
        </p:nvSpPr>
        <p:spPr>
          <a:xfrm>
            <a:off x="1942010" y="0"/>
            <a:ext cx="830797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/>
              <a:t>Toán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Hình khai triển của hình hộp chữ nhật,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hình lập phương, hình trụ (tiết 1)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5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8EE8559D-3A14-4CFB-81A2-92A2FE58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" y="1260566"/>
            <a:ext cx="12192000" cy="46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68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4F026C8D-93C0-4A17-B1BE-E0FD609A6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666"/>
            <a:ext cx="12192000" cy="45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86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9C9222D9-CADF-42A2-AB27-2451C7B2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6" y="516667"/>
            <a:ext cx="12192000" cy="63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3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F4D70596-836E-48F4-8D0C-1ECA24A7C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4451" b="66341"/>
          <a:stretch/>
        </p:blipFill>
        <p:spPr>
          <a:xfrm>
            <a:off x="5233852" y="0"/>
            <a:ext cx="6958148" cy="230832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CF293E2-C9E4-4F26-B98A-A3021216FEA9}"/>
              </a:ext>
            </a:extLst>
          </p:cNvPr>
          <p:cNvSpPr/>
          <p:nvPr/>
        </p:nvSpPr>
        <p:spPr>
          <a:xfrm>
            <a:off x="243840" y="204651"/>
            <a:ext cx="2751909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Khám phá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CD6347-65AF-433E-B38D-40BF1DC281E0}"/>
              </a:ext>
            </a:extLst>
          </p:cNvPr>
          <p:cNvSpPr txBox="1"/>
          <p:nvPr/>
        </p:nvSpPr>
        <p:spPr>
          <a:xfrm>
            <a:off x="243840" y="1470801"/>
            <a:ext cx="4990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 nhận diện đặc điểm hình khai triển của </a:t>
            </a:r>
            <a:r>
              <a:rPr lang="en-US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hộp chữ </a:t>
            </a:r>
            <a:r>
              <a:rPr lang="vi-VN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lập phương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2784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trụ</a:t>
            </a:r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EEFAEB5-C067-4930-ABF2-4F02864287F6}"/>
              </a:ext>
            </a:extLst>
          </p:cNvPr>
          <p:cNvSpPr txBox="1"/>
          <p:nvPr/>
        </p:nvSpPr>
        <p:spPr>
          <a:xfrm>
            <a:off x="3126377" y="204651"/>
            <a:ext cx="182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Nhóm 4</a:t>
            </a:r>
            <a:endParaRPr lang="en-US" sz="360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5F3DAC5-1D34-4D29-83EA-7B8D305C7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33659" r="4451" b="35857"/>
          <a:stretch/>
        </p:blipFill>
        <p:spPr>
          <a:xfrm>
            <a:off x="5233852" y="2308324"/>
            <a:ext cx="6958148" cy="209062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CD7C9EC-FAFC-40AB-A166-7C02235A6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64144" r="4451"/>
          <a:stretch/>
        </p:blipFill>
        <p:spPr>
          <a:xfrm>
            <a:off x="5233852" y="4398944"/>
            <a:ext cx="6958148" cy="245905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0512E1A-CD1B-4262-9551-F6106008CA9F}"/>
              </a:ext>
            </a:extLst>
          </p:cNvPr>
          <p:cNvSpPr txBox="1"/>
          <p:nvPr/>
        </p:nvSpPr>
        <p:spPr>
          <a:xfrm>
            <a:off x="152399" y="5869745"/>
            <a:ext cx="5081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FF0000"/>
                </a:solidFill>
              </a:rPr>
              <a:t>Gợi ý:</a:t>
            </a:r>
            <a:r>
              <a:rPr lang="vi-VN" sz="2800"/>
              <a:t> Quan sát và nhận xét các mặt của từng hình.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8717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F4D70596-836E-48F4-8D0C-1ECA24A7C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4451" b="66341"/>
          <a:stretch/>
        </p:blipFill>
        <p:spPr>
          <a:xfrm>
            <a:off x="5233852" y="0"/>
            <a:ext cx="6958148" cy="230832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CF293E2-C9E4-4F26-B98A-A3021216FEA9}"/>
              </a:ext>
            </a:extLst>
          </p:cNvPr>
          <p:cNvSpPr/>
          <p:nvPr/>
        </p:nvSpPr>
        <p:spPr>
          <a:xfrm>
            <a:off x="243840" y="204651"/>
            <a:ext cx="2751909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Khám phá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CD6347-65AF-433E-B38D-40BF1DC281E0}"/>
              </a:ext>
            </a:extLst>
          </p:cNvPr>
          <p:cNvSpPr txBox="1"/>
          <p:nvPr/>
        </p:nvSpPr>
        <p:spPr>
          <a:xfrm>
            <a:off x="243840" y="1470801"/>
            <a:ext cx="4990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 nhận diện đặc điểm hình khai triển của </a:t>
            </a:r>
            <a:r>
              <a:rPr lang="en-US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hộp chữ </a:t>
            </a:r>
            <a:r>
              <a:rPr lang="vi-VN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lập phương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2784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trụ</a:t>
            </a:r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8A2896D-2688-4960-89DA-150D9DDA37C6}"/>
              </a:ext>
            </a:extLst>
          </p:cNvPr>
          <p:cNvSpPr/>
          <p:nvPr/>
        </p:nvSpPr>
        <p:spPr>
          <a:xfrm>
            <a:off x="5312229" y="43545"/>
            <a:ext cx="6801394" cy="2525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5FAD208-6A4A-4618-A1DA-64AC55C0F8B7}"/>
              </a:ext>
            </a:extLst>
          </p:cNvPr>
          <p:cNvSpPr txBox="1"/>
          <p:nvPr/>
        </p:nvSpPr>
        <p:spPr>
          <a:xfrm>
            <a:off x="9300754" y="1371999"/>
            <a:ext cx="2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1</a:t>
            </a:r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68F7B11-EDDB-4DEF-9FD6-E49D2E49B9C7}"/>
              </a:ext>
            </a:extLst>
          </p:cNvPr>
          <p:cNvSpPr txBox="1"/>
          <p:nvPr/>
        </p:nvSpPr>
        <p:spPr>
          <a:xfrm>
            <a:off x="9901647" y="1371999"/>
            <a:ext cx="2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2</a:t>
            </a:r>
            <a:endParaRPr 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19CE5CF-DA7F-4D75-A524-B19490352FD0}"/>
              </a:ext>
            </a:extLst>
          </p:cNvPr>
          <p:cNvSpPr txBox="1"/>
          <p:nvPr/>
        </p:nvSpPr>
        <p:spPr>
          <a:xfrm>
            <a:off x="10441577" y="1371999"/>
            <a:ext cx="2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3</a:t>
            </a:r>
            <a:endParaRPr lang="en-US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EF2B876-5392-44C3-8353-16FA053C2C46}"/>
              </a:ext>
            </a:extLst>
          </p:cNvPr>
          <p:cNvSpPr txBox="1"/>
          <p:nvPr/>
        </p:nvSpPr>
        <p:spPr>
          <a:xfrm>
            <a:off x="11033758" y="1371999"/>
            <a:ext cx="2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4</a:t>
            </a:r>
            <a:endParaRPr lang="en-US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AE83DCE-A59D-43AD-B882-F5DC973FE8A8}"/>
              </a:ext>
            </a:extLst>
          </p:cNvPr>
          <p:cNvSpPr txBox="1"/>
          <p:nvPr/>
        </p:nvSpPr>
        <p:spPr>
          <a:xfrm>
            <a:off x="9901643" y="936956"/>
            <a:ext cx="2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5</a:t>
            </a:r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0303139-A17B-4744-8D17-D740BC701B5C}"/>
              </a:ext>
            </a:extLst>
          </p:cNvPr>
          <p:cNvSpPr txBox="1"/>
          <p:nvPr/>
        </p:nvSpPr>
        <p:spPr>
          <a:xfrm>
            <a:off x="9901643" y="1785821"/>
            <a:ext cx="2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6</a:t>
            </a:r>
            <a:endParaRPr lang="en-US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FAA6452-79AE-4D33-BDC6-AACB8FD0D11D}"/>
              </a:ext>
            </a:extLst>
          </p:cNvPr>
          <p:cNvSpPr txBox="1"/>
          <p:nvPr/>
        </p:nvSpPr>
        <p:spPr>
          <a:xfrm>
            <a:off x="7006046" y="2787857"/>
            <a:ext cx="4990012" cy="1754326"/>
          </a:xfrm>
          <a:custGeom>
            <a:avLst/>
            <a:gdLst>
              <a:gd name="connsiteX0" fmla="*/ 0 w 4990012"/>
              <a:gd name="connsiteY0" fmla="*/ 0 h 1754326"/>
              <a:gd name="connsiteX1" fmla="*/ 604346 w 4990012"/>
              <a:gd name="connsiteY1" fmla="*/ 0 h 1754326"/>
              <a:gd name="connsiteX2" fmla="*/ 1258592 w 4990012"/>
              <a:gd name="connsiteY2" fmla="*/ 0 h 1754326"/>
              <a:gd name="connsiteX3" fmla="*/ 1813038 w 4990012"/>
              <a:gd name="connsiteY3" fmla="*/ 0 h 1754326"/>
              <a:gd name="connsiteX4" fmla="*/ 2467284 w 4990012"/>
              <a:gd name="connsiteY4" fmla="*/ 0 h 1754326"/>
              <a:gd name="connsiteX5" fmla="*/ 2872029 w 4990012"/>
              <a:gd name="connsiteY5" fmla="*/ 0 h 1754326"/>
              <a:gd name="connsiteX6" fmla="*/ 3476375 w 4990012"/>
              <a:gd name="connsiteY6" fmla="*/ 0 h 1754326"/>
              <a:gd name="connsiteX7" fmla="*/ 3881120 w 4990012"/>
              <a:gd name="connsiteY7" fmla="*/ 0 h 1754326"/>
              <a:gd name="connsiteX8" fmla="*/ 4285866 w 4990012"/>
              <a:gd name="connsiteY8" fmla="*/ 0 h 1754326"/>
              <a:gd name="connsiteX9" fmla="*/ 4990012 w 4990012"/>
              <a:gd name="connsiteY9" fmla="*/ 0 h 1754326"/>
              <a:gd name="connsiteX10" fmla="*/ 4990012 w 4990012"/>
              <a:gd name="connsiteY10" fmla="*/ 567232 h 1754326"/>
              <a:gd name="connsiteX11" fmla="*/ 4990012 w 4990012"/>
              <a:gd name="connsiteY11" fmla="*/ 1099378 h 1754326"/>
              <a:gd name="connsiteX12" fmla="*/ 4990012 w 4990012"/>
              <a:gd name="connsiteY12" fmla="*/ 1754326 h 1754326"/>
              <a:gd name="connsiteX13" fmla="*/ 4385666 w 4990012"/>
              <a:gd name="connsiteY13" fmla="*/ 1754326 h 1754326"/>
              <a:gd name="connsiteX14" fmla="*/ 3931021 w 4990012"/>
              <a:gd name="connsiteY14" fmla="*/ 1754326 h 1754326"/>
              <a:gd name="connsiteX15" fmla="*/ 3526275 w 4990012"/>
              <a:gd name="connsiteY15" fmla="*/ 1754326 h 1754326"/>
              <a:gd name="connsiteX16" fmla="*/ 3121530 w 4990012"/>
              <a:gd name="connsiteY16" fmla="*/ 1754326 h 1754326"/>
              <a:gd name="connsiteX17" fmla="*/ 2716784 w 4990012"/>
              <a:gd name="connsiteY17" fmla="*/ 1754326 h 1754326"/>
              <a:gd name="connsiteX18" fmla="*/ 2212239 w 4990012"/>
              <a:gd name="connsiteY18" fmla="*/ 1754326 h 1754326"/>
              <a:gd name="connsiteX19" fmla="*/ 1607893 w 4990012"/>
              <a:gd name="connsiteY19" fmla="*/ 1754326 h 1754326"/>
              <a:gd name="connsiteX20" fmla="*/ 1203147 w 4990012"/>
              <a:gd name="connsiteY20" fmla="*/ 1754326 h 1754326"/>
              <a:gd name="connsiteX21" fmla="*/ 548901 w 4990012"/>
              <a:gd name="connsiteY21" fmla="*/ 1754326 h 1754326"/>
              <a:gd name="connsiteX22" fmla="*/ 0 w 4990012"/>
              <a:gd name="connsiteY22" fmla="*/ 1754326 h 1754326"/>
              <a:gd name="connsiteX23" fmla="*/ 0 w 4990012"/>
              <a:gd name="connsiteY23" fmla="*/ 1169551 h 1754326"/>
              <a:gd name="connsiteX24" fmla="*/ 0 w 4990012"/>
              <a:gd name="connsiteY24" fmla="*/ 584775 h 1754326"/>
              <a:gd name="connsiteX25" fmla="*/ 0 w 4990012"/>
              <a:gd name="connsiteY25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90012" h="1754326" fill="none" extrusionOk="0">
                <a:moveTo>
                  <a:pt x="0" y="0"/>
                </a:moveTo>
                <a:cubicBezTo>
                  <a:pt x="276895" y="-26438"/>
                  <a:pt x="456354" y="64056"/>
                  <a:pt x="604346" y="0"/>
                </a:cubicBezTo>
                <a:cubicBezTo>
                  <a:pt x="752338" y="-64056"/>
                  <a:pt x="938959" y="61884"/>
                  <a:pt x="1258592" y="0"/>
                </a:cubicBezTo>
                <a:cubicBezTo>
                  <a:pt x="1578225" y="-61884"/>
                  <a:pt x="1575446" y="55646"/>
                  <a:pt x="1813038" y="0"/>
                </a:cubicBezTo>
                <a:cubicBezTo>
                  <a:pt x="2050630" y="-55646"/>
                  <a:pt x="2293595" y="37705"/>
                  <a:pt x="2467284" y="0"/>
                </a:cubicBezTo>
                <a:cubicBezTo>
                  <a:pt x="2640973" y="-37705"/>
                  <a:pt x="2723362" y="13325"/>
                  <a:pt x="2872029" y="0"/>
                </a:cubicBezTo>
                <a:cubicBezTo>
                  <a:pt x="3020696" y="-13325"/>
                  <a:pt x="3283358" y="2228"/>
                  <a:pt x="3476375" y="0"/>
                </a:cubicBezTo>
                <a:cubicBezTo>
                  <a:pt x="3669392" y="-2228"/>
                  <a:pt x="3751509" y="44487"/>
                  <a:pt x="3881120" y="0"/>
                </a:cubicBezTo>
                <a:cubicBezTo>
                  <a:pt x="4010732" y="-44487"/>
                  <a:pt x="4147554" y="13537"/>
                  <a:pt x="4285866" y="0"/>
                </a:cubicBezTo>
                <a:cubicBezTo>
                  <a:pt x="4424178" y="-13537"/>
                  <a:pt x="4650252" y="4615"/>
                  <a:pt x="4990012" y="0"/>
                </a:cubicBezTo>
                <a:cubicBezTo>
                  <a:pt x="5049452" y="130814"/>
                  <a:pt x="4970142" y="315725"/>
                  <a:pt x="4990012" y="567232"/>
                </a:cubicBezTo>
                <a:cubicBezTo>
                  <a:pt x="5009882" y="818739"/>
                  <a:pt x="4944870" y="941443"/>
                  <a:pt x="4990012" y="1099378"/>
                </a:cubicBezTo>
                <a:cubicBezTo>
                  <a:pt x="5035154" y="1257313"/>
                  <a:pt x="4956487" y="1615129"/>
                  <a:pt x="4990012" y="1754326"/>
                </a:cubicBezTo>
                <a:cubicBezTo>
                  <a:pt x="4778163" y="1821449"/>
                  <a:pt x="4585027" y="1753547"/>
                  <a:pt x="4385666" y="1754326"/>
                </a:cubicBezTo>
                <a:cubicBezTo>
                  <a:pt x="4186305" y="1755105"/>
                  <a:pt x="4132514" y="1719602"/>
                  <a:pt x="3931021" y="1754326"/>
                </a:cubicBezTo>
                <a:cubicBezTo>
                  <a:pt x="3729528" y="1789050"/>
                  <a:pt x="3641205" y="1719937"/>
                  <a:pt x="3526275" y="1754326"/>
                </a:cubicBezTo>
                <a:cubicBezTo>
                  <a:pt x="3411345" y="1788715"/>
                  <a:pt x="3282343" y="1723036"/>
                  <a:pt x="3121530" y="1754326"/>
                </a:cubicBezTo>
                <a:cubicBezTo>
                  <a:pt x="2960718" y="1785616"/>
                  <a:pt x="2901472" y="1713354"/>
                  <a:pt x="2716784" y="1754326"/>
                </a:cubicBezTo>
                <a:cubicBezTo>
                  <a:pt x="2532096" y="1795298"/>
                  <a:pt x="2372247" y="1717744"/>
                  <a:pt x="2212239" y="1754326"/>
                </a:cubicBezTo>
                <a:cubicBezTo>
                  <a:pt x="2052231" y="1790908"/>
                  <a:pt x="1826927" y="1749240"/>
                  <a:pt x="1607893" y="1754326"/>
                </a:cubicBezTo>
                <a:cubicBezTo>
                  <a:pt x="1388859" y="1759412"/>
                  <a:pt x="1386153" y="1745198"/>
                  <a:pt x="1203147" y="1754326"/>
                </a:cubicBezTo>
                <a:cubicBezTo>
                  <a:pt x="1020141" y="1763454"/>
                  <a:pt x="828999" y="1717183"/>
                  <a:pt x="548901" y="1754326"/>
                </a:cubicBezTo>
                <a:cubicBezTo>
                  <a:pt x="268803" y="1791469"/>
                  <a:pt x="131850" y="1750218"/>
                  <a:pt x="0" y="1754326"/>
                </a:cubicBezTo>
                <a:cubicBezTo>
                  <a:pt x="-29909" y="1589693"/>
                  <a:pt x="12782" y="1361140"/>
                  <a:pt x="0" y="1169551"/>
                </a:cubicBezTo>
                <a:cubicBezTo>
                  <a:pt x="-12782" y="977962"/>
                  <a:pt x="14825" y="786792"/>
                  <a:pt x="0" y="584775"/>
                </a:cubicBezTo>
                <a:cubicBezTo>
                  <a:pt x="-14825" y="382758"/>
                  <a:pt x="13601" y="121091"/>
                  <a:pt x="0" y="0"/>
                </a:cubicBezTo>
                <a:close/>
              </a:path>
              <a:path w="4990012" h="1754326" stroke="0" extrusionOk="0">
                <a:moveTo>
                  <a:pt x="0" y="0"/>
                </a:moveTo>
                <a:cubicBezTo>
                  <a:pt x="274848" y="-3149"/>
                  <a:pt x="304767" y="40769"/>
                  <a:pt x="604346" y="0"/>
                </a:cubicBezTo>
                <a:cubicBezTo>
                  <a:pt x="903925" y="-40769"/>
                  <a:pt x="1045550" y="42452"/>
                  <a:pt x="1258592" y="0"/>
                </a:cubicBezTo>
                <a:cubicBezTo>
                  <a:pt x="1471634" y="-42452"/>
                  <a:pt x="1495555" y="9434"/>
                  <a:pt x="1663337" y="0"/>
                </a:cubicBezTo>
                <a:cubicBezTo>
                  <a:pt x="1831119" y="-9434"/>
                  <a:pt x="2000716" y="7669"/>
                  <a:pt x="2167883" y="0"/>
                </a:cubicBezTo>
                <a:cubicBezTo>
                  <a:pt x="2335050" y="-7669"/>
                  <a:pt x="2549248" y="23397"/>
                  <a:pt x="2672429" y="0"/>
                </a:cubicBezTo>
                <a:cubicBezTo>
                  <a:pt x="2795610" y="-23397"/>
                  <a:pt x="2971743" y="16204"/>
                  <a:pt x="3077174" y="0"/>
                </a:cubicBezTo>
                <a:cubicBezTo>
                  <a:pt x="3182606" y="-16204"/>
                  <a:pt x="3344936" y="38707"/>
                  <a:pt x="3481919" y="0"/>
                </a:cubicBezTo>
                <a:cubicBezTo>
                  <a:pt x="3618902" y="-38707"/>
                  <a:pt x="3927846" y="21869"/>
                  <a:pt x="4136166" y="0"/>
                </a:cubicBezTo>
                <a:cubicBezTo>
                  <a:pt x="4344486" y="-21869"/>
                  <a:pt x="4623452" y="89011"/>
                  <a:pt x="4990012" y="0"/>
                </a:cubicBezTo>
                <a:cubicBezTo>
                  <a:pt x="4992132" y="265699"/>
                  <a:pt x="4982375" y="377325"/>
                  <a:pt x="4990012" y="532146"/>
                </a:cubicBezTo>
                <a:cubicBezTo>
                  <a:pt x="4997649" y="686967"/>
                  <a:pt x="4928385" y="1009705"/>
                  <a:pt x="4990012" y="1134464"/>
                </a:cubicBezTo>
                <a:cubicBezTo>
                  <a:pt x="5051639" y="1259223"/>
                  <a:pt x="4979352" y="1617219"/>
                  <a:pt x="4990012" y="1754326"/>
                </a:cubicBezTo>
                <a:cubicBezTo>
                  <a:pt x="4845423" y="1788839"/>
                  <a:pt x="4596796" y="1736421"/>
                  <a:pt x="4485466" y="1754326"/>
                </a:cubicBezTo>
                <a:cubicBezTo>
                  <a:pt x="4374136" y="1772231"/>
                  <a:pt x="4247529" y="1713641"/>
                  <a:pt x="4030821" y="1754326"/>
                </a:cubicBezTo>
                <a:cubicBezTo>
                  <a:pt x="3814114" y="1795011"/>
                  <a:pt x="3564637" y="1697180"/>
                  <a:pt x="3426475" y="1754326"/>
                </a:cubicBezTo>
                <a:cubicBezTo>
                  <a:pt x="3288313" y="1811472"/>
                  <a:pt x="3105465" y="1742974"/>
                  <a:pt x="3021729" y="1754326"/>
                </a:cubicBezTo>
                <a:cubicBezTo>
                  <a:pt x="2937993" y="1765678"/>
                  <a:pt x="2551565" y="1745268"/>
                  <a:pt x="2417384" y="1754326"/>
                </a:cubicBezTo>
                <a:cubicBezTo>
                  <a:pt x="2283203" y="1763384"/>
                  <a:pt x="2080544" y="1723988"/>
                  <a:pt x="1962738" y="1754326"/>
                </a:cubicBezTo>
                <a:cubicBezTo>
                  <a:pt x="1844932" y="1784664"/>
                  <a:pt x="1620155" y="1721642"/>
                  <a:pt x="1458192" y="1754326"/>
                </a:cubicBezTo>
                <a:cubicBezTo>
                  <a:pt x="1296229" y="1787010"/>
                  <a:pt x="1164077" y="1741287"/>
                  <a:pt x="1003547" y="1754326"/>
                </a:cubicBezTo>
                <a:cubicBezTo>
                  <a:pt x="843018" y="1767365"/>
                  <a:pt x="615718" y="1711877"/>
                  <a:pt x="499001" y="1754326"/>
                </a:cubicBezTo>
                <a:cubicBezTo>
                  <a:pt x="382284" y="1796775"/>
                  <a:pt x="141174" y="1748366"/>
                  <a:pt x="0" y="1754326"/>
                </a:cubicBezTo>
                <a:cubicBezTo>
                  <a:pt x="-21790" y="1622345"/>
                  <a:pt x="52038" y="1441548"/>
                  <a:pt x="0" y="1134464"/>
                </a:cubicBezTo>
                <a:cubicBezTo>
                  <a:pt x="-52038" y="827380"/>
                  <a:pt x="30906" y="750844"/>
                  <a:pt x="0" y="584775"/>
                </a:cubicBezTo>
                <a:cubicBezTo>
                  <a:pt x="-30906" y="418706"/>
                  <a:pt x="64434" y="12436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20346270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 (1) bằng mặt (3)</a:t>
            </a:r>
          </a:p>
          <a:p>
            <a:pPr algn="just"/>
            <a:r>
              <a:rPr lang="vi-VN" sz="3600" kern="0">
                <a:latin typeface="Times New Roman" panose="02020603050405020304" pitchFamily="18" charset="0"/>
              </a:rPr>
              <a:t>Mặt (2) bằng mặt (4)</a:t>
            </a:r>
          </a:p>
          <a:p>
            <a:pPr algn="just"/>
            <a:r>
              <a:rPr lang="vi-VN" sz="3600" kern="0">
                <a:latin typeface="Times New Roman" panose="02020603050405020304" pitchFamily="18" charset="0"/>
              </a:rPr>
              <a:t>Mặt (5) bằng mặt (6)</a:t>
            </a:r>
            <a:endParaRPr lang="en-US" sz="360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225303-670D-4295-BB32-0B826A27D0C1}"/>
              </a:ext>
            </a:extLst>
          </p:cNvPr>
          <p:cNvSpPr txBox="1"/>
          <p:nvPr/>
        </p:nvSpPr>
        <p:spPr>
          <a:xfrm>
            <a:off x="873034" y="5387199"/>
            <a:ext cx="10445931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 i="1">
                <a:solidFill>
                  <a:srgbClr val="FF0000"/>
                </a:solidFill>
                <a:effectLst/>
                <a:latin typeface="+mj-lt"/>
              </a:rPr>
              <a:t>Hình khai triển của một hình hộp chữ nhật là hình có thể gấp lại để được hình hộp chữ nhật.</a:t>
            </a:r>
            <a:endParaRPr lang="en-US" sz="3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138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CF293E2-C9E4-4F26-B98A-A3021216FEA9}"/>
              </a:ext>
            </a:extLst>
          </p:cNvPr>
          <p:cNvSpPr/>
          <p:nvPr/>
        </p:nvSpPr>
        <p:spPr>
          <a:xfrm>
            <a:off x="243840" y="204651"/>
            <a:ext cx="2751909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Khám phá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CD6347-65AF-433E-B38D-40BF1DC281E0}"/>
              </a:ext>
            </a:extLst>
          </p:cNvPr>
          <p:cNvSpPr txBox="1"/>
          <p:nvPr/>
        </p:nvSpPr>
        <p:spPr>
          <a:xfrm>
            <a:off x="243840" y="1470801"/>
            <a:ext cx="4990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 nhận diện đặc điểm hình khai triển của </a:t>
            </a:r>
            <a:r>
              <a:rPr lang="en-US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hộp chữ </a:t>
            </a:r>
            <a:r>
              <a:rPr lang="vi-VN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lập phương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2784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trụ</a:t>
            </a:r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5F3DAC5-1D34-4D29-83EA-7B8D305C7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33659" r="4451" b="35857"/>
          <a:stretch/>
        </p:blipFill>
        <p:spPr>
          <a:xfrm>
            <a:off x="5233852" y="2308324"/>
            <a:ext cx="6958148" cy="2090620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71BB722-DC43-4D9C-8843-BB63415BF811}"/>
              </a:ext>
            </a:extLst>
          </p:cNvPr>
          <p:cNvSpPr/>
          <p:nvPr/>
        </p:nvSpPr>
        <p:spPr>
          <a:xfrm>
            <a:off x="5312229" y="2203280"/>
            <a:ext cx="6801394" cy="25254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349B57D-C804-461C-8082-E5252915F2F2}"/>
              </a:ext>
            </a:extLst>
          </p:cNvPr>
          <p:cNvSpPr txBox="1"/>
          <p:nvPr/>
        </p:nvSpPr>
        <p:spPr>
          <a:xfrm>
            <a:off x="1478280" y="5236467"/>
            <a:ext cx="9235439" cy="1200329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i="1">
                <a:solidFill>
                  <a:srgbClr val="FF0000"/>
                </a:solidFill>
                <a:effectLst/>
                <a:latin typeface="+mj-lt"/>
              </a:rPr>
              <a:t>Hình khai triển của một hình lập phương là hình có thể gấp lại để được hình lập phương.</a:t>
            </a:r>
            <a:endParaRPr lang="en-US" sz="3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180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BCF293E2-C9E4-4F26-B98A-A3021216FEA9}"/>
              </a:ext>
            </a:extLst>
          </p:cNvPr>
          <p:cNvSpPr/>
          <p:nvPr/>
        </p:nvSpPr>
        <p:spPr>
          <a:xfrm>
            <a:off x="243840" y="204651"/>
            <a:ext cx="2751909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Khám phá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CD6347-65AF-433E-B38D-40BF1DC281E0}"/>
              </a:ext>
            </a:extLst>
          </p:cNvPr>
          <p:cNvSpPr txBox="1"/>
          <p:nvPr/>
        </p:nvSpPr>
        <p:spPr>
          <a:xfrm>
            <a:off x="243840" y="1470801"/>
            <a:ext cx="4990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và nhận diện đặc điểm hình khai triển của </a:t>
            </a:r>
            <a:r>
              <a:rPr lang="en-US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hộp chữ </a:t>
            </a:r>
            <a:r>
              <a:rPr lang="vi-VN" sz="3600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lập phương</a:t>
            </a:r>
            <a:r>
              <a:rPr lang="vi-VN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kern="0">
                <a:solidFill>
                  <a:srgbClr val="27840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trụ</a:t>
            </a:r>
            <a:r>
              <a:rPr lang="en-US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CD7C9EC-FAFC-40AB-A166-7C02235A6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64144" r="4451"/>
          <a:stretch/>
        </p:blipFill>
        <p:spPr>
          <a:xfrm>
            <a:off x="5233852" y="4398944"/>
            <a:ext cx="6958148" cy="2459056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66B0D1B1-E841-4EAB-93CA-E97A8D2D03F9}"/>
              </a:ext>
            </a:extLst>
          </p:cNvPr>
          <p:cNvSpPr/>
          <p:nvPr/>
        </p:nvSpPr>
        <p:spPr>
          <a:xfrm>
            <a:off x="5312229" y="4171422"/>
            <a:ext cx="6801394" cy="2525486"/>
          </a:xfrm>
          <a:prstGeom prst="rect">
            <a:avLst/>
          </a:prstGeom>
          <a:noFill/>
          <a:ln w="57150">
            <a:solidFill>
              <a:srgbClr val="278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33B57C9-4B49-444A-82C2-26479665E665}"/>
              </a:ext>
            </a:extLst>
          </p:cNvPr>
          <p:cNvSpPr txBox="1"/>
          <p:nvPr/>
        </p:nvSpPr>
        <p:spPr>
          <a:xfrm>
            <a:off x="5512526" y="2890391"/>
            <a:ext cx="6435634" cy="107721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i="1">
                <a:solidFill>
                  <a:srgbClr val="FF0000"/>
                </a:solidFill>
                <a:effectLst/>
                <a:latin typeface="+mj-lt"/>
              </a:rPr>
              <a:t>Hình khai triển của một hình trụ là hình có thể gấp lại để được hình trụ.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808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17B9763-100E-4C5A-B2B6-6C0F767E2B2A}"/>
              </a:ext>
            </a:extLst>
          </p:cNvPr>
          <p:cNvSpPr txBox="1"/>
          <p:nvPr/>
        </p:nvSpPr>
        <p:spPr>
          <a:xfrm>
            <a:off x="335280" y="1152896"/>
            <a:ext cx="6840583" cy="4552208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mở (trải phẳng) một hình khối (hình hộp chữ nhật, hình lập phương hoặc hình trụ) ta được hình khai triển của các hình khối này.</a:t>
            </a:r>
          </a:p>
          <a:p>
            <a:pPr algn="just">
              <a:lnSpc>
                <a:spcPct val="115000"/>
              </a:lnSpc>
              <a:spcAft>
                <a:spcPts val="400"/>
              </a:spcAft>
            </a:pPr>
            <a:r>
              <a:rPr lang="en-US" sz="36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gấp (hay cắt rồi gấp) hình khai triển của một hình khối ta được hình khối tương ứng.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751F356-E5E1-4685-AF42-FE7494D48841}"/>
              </a:ext>
            </a:extLst>
          </p:cNvPr>
          <p:cNvSpPr/>
          <p:nvPr/>
        </p:nvSpPr>
        <p:spPr>
          <a:xfrm>
            <a:off x="243840" y="204651"/>
            <a:ext cx="2751909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Nhận xét: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FF8E68F-C037-42E2-BA1C-9C1654932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-1" r="4451" b="2730"/>
          <a:stretch/>
        </p:blipFill>
        <p:spPr>
          <a:xfrm>
            <a:off x="7443679" y="1152896"/>
            <a:ext cx="4748321" cy="45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70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05B6954-157E-44FD-9363-6A46E489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4461" r="8715" b="8178"/>
          <a:stretch/>
        </p:blipFill>
        <p:spPr>
          <a:xfrm>
            <a:off x="-1" y="888271"/>
            <a:ext cx="12201317" cy="409302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6894889-EA52-4F2B-8F4F-4E29599414EB}"/>
              </a:ext>
            </a:extLst>
          </p:cNvPr>
          <p:cNvSpPr/>
          <p:nvPr/>
        </p:nvSpPr>
        <p:spPr>
          <a:xfrm>
            <a:off x="243840" y="204651"/>
            <a:ext cx="4776216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Luyện tập, thực hành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31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05B6954-157E-44FD-9363-6A46E489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t="4461" r="8715" b="8178"/>
          <a:stretch/>
        </p:blipFill>
        <p:spPr>
          <a:xfrm>
            <a:off x="-1" y="888271"/>
            <a:ext cx="12201317" cy="409302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5BB66D8-6FC3-4D80-918D-904849BDBA91}"/>
              </a:ext>
            </a:extLst>
          </p:cNvPr>
          <p:cNvSpPr txBox="1"/>
          <p:nvPr/>
        </p:nvSpPr>
        <p:spPr>
          <a:xfrm>
            <a:off x="243840" y="5107572"/>
            <a:ext cx="3701143" cy="1200329"/>
          </a:xfrm>
          <a:custGeom>
            <a:avLst/>
            <a:gdLst>
              <a:gd name="connsiteX0" fmla="*/ 0 w 3701143"/>
              <a:gd name="connsiteY0" fmla="*/ 0 h 1200329"/>
              <a:gd name="connsiteX1" fmla="*/ 602758 w 3701143"/>
              <a:gd name="connsiteY1" fmla="*/ 0 h 1200329"/>
              <a:gd name="connsiteX2" fmla="*/ 1057469 w 3701143"/>
              <a:gd name="connsiteY2" fmla="*/ 0 h 1200329"/>
              <a:gd name="connsiteX3" fmla="*/ 1623216 w 3701143"/>
              <a:gd name="connsiteY3" fmla="*/ 0 h 1200329"/>
              <a:gd name="connsiteX4" fmla="*/ 2188962 w 3701143"/>
              <a:gd name="connsiteY4" fmla="*/ 0 h 1200329"/>
              <a:gd name="connsiteX5" fmla="*/ 2791719 w 3701143"/>
              <a:gd name="connsiteY5" fmla="*/ 0 h 1200329"/>
              <a:gd name="connsiteX6" fmla="*/ 3209420 w 3701143"/>
              <a:gd name="connsiteY6" fmla="*/ 0 h 1200329"/>
              <a:gd name="connsiteX7" fmla="*/ 3701143 w 3701143"/>
              <a:gd name="connsiteY7" fmla="*/ 0 h 1200329"/>
              <a:gd name="connsiteX8" fmla="*/ 3701143 w 3701143"/>
              <a:gd name="connsiteY8" fmla="*/ 400110 h 1200329"/>
              <a:gd name="connsiteX9" fmla="*/ 3701143 w 3701143"/>
              <a:gd name="connsiteY9" fmla="*/ 824226 h 1200329"/>
              <a:gd name="connsiteX10" fmla="*/ 3701143 w 3701143"/>
              <a:gd name="connsiteY10" fmla="*/ 1200329 h 1200329"/>
              <a:gd name="connsiteX11" fmla="*/ 3098385 w 3701143"/>
              <a:gd name="connsiteY11" fmla="*/ 1200329 h 1200329"/>
              <a:gd name="connsiteX12" fmla="*/ 2495628 w 3701143"/>
              <a:gd name="connsiteY12" fmla="*/ 1200329 h 1200329"/>
              <a:gd name="connsiteX13" fmla="*/ 1966893 w 3701143"/>
              <a:gd name="connsiteY13" fmla="*/ 1200329 h 1200329"/>
              <a:gd name="connsiteX14" fmla="*/ 1475170 w 3701143"/>
              <a:gd name="connsiteY14" fmla="*/ 1200329 h 1200329"/>
              <a:gd name="connsiteX15" fmla="*/ 872412 w 3701143"/>
              <a:gd name="connsiteY15" fmla="*/ 1200329 h 1200329"/>
              <a:gd name="connsiteX16" fmla="*/ 454712 w 3701143"/>
              <a:gd name="connsiteY16" fmla="*/ 1200329 h 1200329"/>
              <a:gd name="connsiteX17" fmla="*/ 0 w 3701143"/>
              <a:gd name="connsiteY17" fmla="*/ 1200329 h 1200329"/>
              <a:gd name="connsiteX18" fmla="*/ 0 w 3701143"/>
              <a:gd name="connsiteY18" fmla="*/ 788216 h 1200329"/>
              <a:gd name="connsiteX19" fmla="*/ 0 w 3701143"/>
              <a:gd name="connsiteY19" fmla="*/ 424116 h 1200329"/>
              <a:gd name="connsiteX20" fmla="*/ 0 w 3701143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01143" h="1200329" extrusionOk="0">
                <a:moveTo>
                  <a:pt x="0" y="0"/>
                </a:moveTo>
                <a:cubicBezTo>
                  <a:pt x="298594" y="-58259"/>
                  <a:pt x="464881" y="64304"/>
                  <a:pt x="602758" y="0"/>
                </a:cubicBezTo>
                <a:cubicBezTo>
                  <a:pt x="740635" y="-64304"/>
                  <a:pt x="963044" y="40325"/>
                  <a:pt x="1057469" y="0"/>
                </a:cubicBezTo>
                <a:cubicBezTo>
                  <a:pt x="1151894" y="-40325"/>
                  <a:pt x="1403514" y="48368"/>
                  <a:pt x="1623216" y="0"/>
                </a:cubicBezTo>
                <a:cubicBezTo>
                  <a:pt x="1842918" y="-48368"/>
                  <a:pt x="2066311" y="49355"/>
                  <a:pt x="2188962" y="0"/>
                </a:cubicBezTo>
                <a:cubicBezTo>
                  <a:pt x="2311613" y="-49355"/>
                  <a:pt x="2570654" y="22777"/>
                  <a:pt x="2791719" y="0"/>
                </a:cubicBezTo>
                <a:cubicBezTo>
                  <a:pt x="3012784" y="-22777"/>
                  <a:pt x="3098461" y="21630"/>
                  <a:pt x="3209420" y="0"/>
                </a:cubicBezTo>
                <a:cubicBezTo>
                  <a:pt x="3320379" y="-21630"/>
                  <a:pt x="3548779" y="20296"/>
                  <a:pt x="3701143" y="0"/>
                </a:cubicBezTo>
                <a:cubicBezTo>
                  <a:pt x="3737708" y="146495"/>
                  <a:pt x="3687956" y="271400"/>
                  <a:pt x="3701143" y="400110"/>
                </a:cubicBezTo>
                <a:cubicBezTo>
                  <a:pt x="3714330" y="528820"/>
                  <a:pt x="3679217" y="617700"/>
                  <a:pt x="3701143" y="824226"/>
                </a:cubicBezTo>
                <a:cubicBezTo>
                  <a:pt x="3723069" y="1030752"/>
                  <a:pt x="3663211" y="1067484"/>
                  <a:pt x="3701143" y="1200329"/>
                </a:cubicBezTo>
                <a:cubicBezTo>
                  <a:pt x="3550868" y="1234524"/>
                  <a:pt x="3381798" y="1192702"/>
                  <a:pt x="3098385" y="1200329"/>
                </a:cubicBezTo>
                <a:cubicBezTo>
                  <a:pt x="2814972" y="1207956"/>
                  <a:pt x="2777480" y="1181134"/>
                  <a:pt x="2495628" y="1200329"/>
                </a:cubicBezTo>
                <a:cubicBezTo>
                  <a:pt x="2213776" y="1219524"/>
                  <a:pt x="2073943" y="1190677"/>
                  <a:pt x="1966893" y="1200329"/>
                </a:cubicBezTo>
                <a:cubicBezTo>
                  <a:pt x="1859844" y="1209981"/>
                  <a:pt x="1585299" y="1178040"/>
                  <a:pt x="1475170" y="1200329"/>
                </a:cubicBezTo>
                <a:cubicBezTo>
                  <a:pt x="1365041" y="1222618"/>
                  <a:pt x="1165516" y="1184636"/>
                  <a:pt x="872412" y="1200329"/>
                </a:cubicBezTo>
                <a:cubicBezTo>
                  <a:pt x="579308" y="1216022"/>
                  <a:pt x="619923" y="1175987"/>
                  <a:pt x="454712" y="1200329"/>
                </a:cubicBezTo>
                <a:cubicBezTo>
                  <a:pt x="289501" y="1224671"/>
                  <a:pt x="219494" y="1161781"/>
                  <a:pt x="0" y="1200329"/>
                </a:cubicBezTo>
                <a:cubicBezTo>
                  <a:pt x="-36328" y="1001313"/>
                  <a:pt x="45696" y="903469"/>
                  <a:pt x="0" y="788216"/>
                </a:cubicBezTo>
                <a:cubicBezTo>
                  <a:pt x="-45696" y="672963"/>
                  <a:pt x="1887" y="567148"/>
                  <a:pt x="0" y="424116"/>
                </a:cubicBezTo>
                <a:cubicBezTo>
                  <a:pt x="-1887" y="281084"/>
                  <a:pt x="6924" y="8619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23631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Hình khai triển của hình lập phương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AEBE200D-80C5-48C8-B19A-047B31F35A46}"/>
              </a:ext>
            </a:extLst>
          </p:cNvPr>
          <p:cNvSpPr/>
          <p:nvPr/>
        </p:nvSpPr>
        <p:spPr>
          <a:xfrm>
            <a:off x="452846" y="2255520"/>
            <a:ext cx="3701143" cy="272578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169B7B6-B549-476B-8336-D9016BE6878C}"/>
              </a:ext>
            </a:extLst>
          </p:cNvPr>
          <p:cNvSpPr/>
          <p:nvPr/>
        </p:nvSpPr>
        <p:spPr>
          <a:xfrm>
            <a:off x="243840" y="204651"/>
            <a:ext cx="4776216" cy="557348"/>
          </a:xfrm>
          <a:prstGeom prst="roundRect">
            <a:avLst/>
          </a:prstGeom>
          <a:solidFill>
            <a:srgbClr val="FEB8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</a:rPr>
              <a:t>Luyện tập, thực hành</a:t>
            </a:r>
            <a:endParaRPr lang="en-US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68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536</Words>
  <Application>Microsoft Office PowerPoint</Application>
  <PresentationFormat>Màn hình rộng</PresentationFormat>
  <Paragraphs>46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Tân Phạm</dc:creator>
  <cp:lastModifiedBy>Tân Phạm</cp:lastModifiedBy>
  <cp:revision>12</cp:revision>
  <dcterms:created xsi:type="dcterms:W3CDTF">2025-01-19T04:13:50Z</dcterms:created>
  <dcterms:modified xsi:type="dcterms:W3CDTF">2025-01-19T07:31:49Z</dcterms:modified>
</cp:coreProperties>
</file>