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56" r:id="rId5"/>
    <p:sldId id="260" r:id="rId6"/>
    <p:sldId id="261" r:id="rId7"/>
    <p:sldId id="262" r:id="rId8"/>
    <p:sldId id="263" r:id="rId9"/>
    <p:sldId id="264" r:id="rId10"/>
    <p:sldId id="267" r:id="rId11"/>
    <p:sldId id="265" r:id="rId12"/>
    <p:sldId id="266" r:id="rId13"/>
    <p:sldId id="268" r:id="rId14"/>
    <p:sldId id="269" r:id="rId15"/>
    <p:sldId id="270" r:id="rId16"/>
    <p:sldId id="271" r:id="rId17"/>
    <p:sldId id="272" r:id="rId18"/>
  </p:sldIdLst>
  <p:sldSz cx="18288000" cy="10287000"/>
  <p:notesSz cx="6858000" cy="9144000"/>
  <p:embeddedFontLst>
    <p:embeddedFont>
      <p:font typeface="#9Slide03 SVNEvery Movie Every " panose="02000500000000000000" pitchFamily="2" charset="-93"/>
      <p:regular r:id="rId19"/>
    </p:embeddedFont>
    <p:embeddedFont>
      <p:font typeface="#9Slide05 Harman Script Inline" panose="02000507020000020003" pitchFamily="2" charset="-93"/>
      <p:regular r:id="rId20"/>
    </p:embeddedFont>
    <p:embeddedFont>
      <p:font typeface="Nunito" pitchFamily="2" charset="-93"/>
      <p:regular r:id="rId21"/>
      <p:bold r:id="rId22"/>
      <p:italic r:id="rId23"/>
      <p:boldItalic r:id="rId24"/>
    </p:embeddedFont>
    <p:embeddedFont>
      <p:font typeface="Nunito Black" pitchFamily="2" charset="-93"/>
      <p:bold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9DE"/>
    <a:srgbClr val="6666FF"/>
    <a:srgbClr val="F27830"/>
    <a:srgbClr val="3261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AF6395-4CEA-43B7-87E2-233A7F852515}" v="62" dt="2024-09-16T18:58:27.0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22" autoAdjust="0"/>
  </p:normalViewPr>
  <p:slideViewPr>
    <p:cSldViewPr>
      <p:cViewPr>
        <p:scale>
          <a:sx n="44" d="100"/>
          <a:sy n="44" d="100"/>
        </p:scale>
        <p:origin x="120" y="1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8" name="Picture 7" descr="A pink and white wavy lines with white dots&#10;&#10;Description automatically generated">
            <a:extLst>
              <a:ext uri="{FF2B5EF4-FFF2-40B4-BE49-F238E27FC236}">
                <a16:creationId xmlns:a16="http://schemas.microsoft.com/office/drawing/2014/main" id="{C441C48A-7C8C-EE23-68C3-61E6E74FD3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Rectangle: Rounded Corners 8">
            <a:extLst>
              <a:ext uri="{FF2B5EF4-FFF2-40B4-BE49-F238E27FC236}">
                <a16:creationId xmlns:a16="http://schemas.microsoft.com/office/drawing/2014/main" id="{77F0C1F0-DA3B-105F-5E37-18CDDC26F123}"/>
              </a:ext>
            </a:extLst>
          </p:cNvPr>
          <p:cNvSpPr/>
          <p:nvPr userDrawn="1"/>
        </p:nvSpPr>
        <p:spPr>
          <a:xfrm>
            <a:off x="457200" y="274638"/>
            <a:ext cx="17449800" cy="9593262"/>
          </a:xfrm>
          <a:prstGeom prst="roundRect">
            <a:avLst>
              <a:gd name="adj" fmla="val 10577"/>
            </a:avLst>
          </a:prstGeom>
          <a:ln>
            <a:solidFill>
              <a:schemeClr val="bg1"/>
            </a:solidFill>
          </a:ln>
          <a:effectLst>
            <a:outerShdw blurRad="50800" dist="38100" dir="16200000"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blue and green background with leaves&#10;&#10;Description automatically generated with medium confidence">
            <a:extLst>
              <a:ext uri="{FF2B5EF4-FFF2-40B4-BE49-F238E27FC236}">
                <a16:creationId xmlns:a16="http://schemas.microsoft.com/office/drawing/2014/main" id="{4790401E-CDE3-6B83-13E9-EF6AC1C382C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sp>
        <p:nvSpPr>
          <p:cNvPr id="6" name="Freeform 11">
            <a:extLst>
              <a:ext uri="{FF2B5EF4-FFF2-40B4-BE49-F238E27FC236}">
                <a16:creationId xmlns:a16="http://schemas.microsoft.com/office/drawing/2014/main" id="{9CED45DC-AEEF-7712-FDE4-9BA0CB4D7E83}"/>
              </a:ext>
            </a:extLst>
          </p:cNvPr>
          <p:cNvSpPr/>
          <p:nvPr/>
        </p:nvSpPr>
        <p:spPr>
          <a:xfrm>
            <a:off x="-457200" y="5372100"/>
            <a:ext cx="8626169" cy="5380972"/>
          </a:xfrm>
          <a:custGeom>
            <a:avLst/>
            <a:gdLst/>
            <a:ahLst/>
            <a:cxnLst/>
            <a:rect l="l" t="t" r="r" b="b"/>
            <a:pathLst>
              <a:path w="3280101" h="2332972">
                <a:moveTo>
                  <a:pt x="0" y="0"/>
                </a:moveTo>
                <a:lnTo>
                  <a:pt x="3280101" y="0"/>
                </a:lnTo>
                <a:lnTo>
                  <a:pt x="3280101" y="2332972"/>
                </a:lnTo>
                <a:lnTo>
                  <a:pt x="0" y="233297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B56468E-6CBC-CC23-0E9D-D113E8CDFE0D}"/>
              </a:ext>
            </a:extLst>
          </p:cNvPr>
          <p:cNvPicPr>
            <a:picLocks noChangeAspect="1"/>
          </p:cNvPicPr>
          <p:nvPr/>
        </p:nvPicPr>
        <p:blipFill>
          <a:blip r:embed="rId4"/>
          <a:stretch>
            <a:fillRect/>
          </a:stretch>
        </p:blipFill>
        <p:spPr>
          <a:xfrm>
            <a:off x="2606389" y="2628900"/>
            <a:ext cx="12039600" cy="3405769"/>
          </a:xfrm>
          <a:prstGeom prst="rect">
            <a:avLst/>
          </a:prstGeom>
        </p:spPr>
      </p:pic>
    </p:spTree>
    <p:extLst>
      <p:ext uri="{BB962C8B-B14F-4D97-AF65-F5344CB8AC3E}">
        <p14:creationId xmlns:p14="http://schemas.microsoft.com/office/powerpoint/2010/main" val="1403498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19">
            <a:extLst>
              <a:ext uri="{FF2B5EF4-FFF2-40B4-BE49-F238E27FC236}">
                <a16:creationId xmlns:a16="http://schemas.microsoft.com/office/drawing/2014/main" id="{5EBD6433-4035-7E30-8935-6619C60261A3}"/>
              </a:ext>
            </a:extLst>
          </p:cNvPr>
          <p:cNvSpPr/>
          <p:nvPr/>
        </p:nvSpPr>
        <p:spPr>
          <a:xfrm>
            <a:off x="10287000" y="3848100"/>
            <a:ext cx="5915891" cy="8347437"/>
          </a:xfrm>
          <a:custGeom>
            <a:avLst/>
            <a:gdLst/>
            <a:ahLst/>
            <a:cxnLst/>
            <a:rect l="l" t="t" r="r" b="b"/>
            <a:pathLst>
              <a:path w="2464624" h="3710963">
                <a:moveTo>
                  <a:pt x="0" y="0"/>
                </a:moveTo>
                <a:lnTo>
                  <a:pt x="2464624" y="0"/>
                </a:lnTo>
                <a:lnTo>
                  <a:pt x="2464624" y="3710962"/>
                </a:lnTo>
                <a:lnTo>
                  <a:pt x="0" y="371096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0" name="Group 9">
            <a:extLst>
              <a:ext uri="{FF2B5EF4-FFF2-40B4-BE49-F238E27FC236}">
                <a16:creationId xmlns:a16="http://schemas.microsoft.com/office/drawing/2014/main" id="{480E1992-91E4-AE6E-48C3-32369A6769DD}"/>
              </a:ext>
            </a:extLst>
          </p:cNvPr>
          <p:cNvGrpSpPr/>
          <p:nvPr/>
        </p:nvGrpSpPr>
        <p:grpSpPr>
          <a:xfrm>
            <a:off x="0" y="-1485900"/>
            <a:ext cx="12262847" cy="7554914"/>
            <a:chOff x="0" y="-1485900"/>
            <a:chExt cx="12262847" cy="7554914"/>
          </a:xfrm>
        </p:grpSpPr>
        <p:sp>
          <p:nvSpPr>
            <p:cNvPr id="7" name="Freeform 20">
              <a:extLst>
                <a:ext uri="{FF2B5EF4-FFF2-40B4-BE49-F238E27FC236}">
                  <a16:creationId xmlns:a16="http://schemas.microsoft.com/office/drawing/2014/main" id="{48D3147B-5616-4DF9-3829-68DDD3A4DFCD}"/>
                </a:ext>
              </a:extLst>
            </p:cNvPr>
            <p:cNvSpPr/>
            <p:nvPr/>
          </p:nvSpPr>
          <p:spPr>
            <a:xfrm>
              <a:off x="0" y="-1485900"/>
              <a:ext cx="12262847" cy="7554914"/>
            </a:xfrm>
            <a:custGeom>
              <a:avLst/>
              <a:gdLst/>
              <a:ahLst/>
              <a:cxnLst/>
              <a:rect l="l" t="t" r="r" b="b"/>
              <a:pathLst>
                <a:path w="2814139" h="2212616">
                  <a:moveTo>
                    <a:pt x="0" y="0"/>
                  </a:moveTo>
                  <a:lnTo>
                    <a:pt x="2814139" y="0"/>
                  </a:lnTo>
                  <a:lnTo>
                    <a:pt x="2814139" y="2212617"/>
                  </a:lnTo>
                  <a:lnTo>
                    <a:pt x="0" y="22126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96ADF180-6A41-94CC-DC76-ADE58D468311}"/>
                </a:ext>
              </a:extLst>
            </p:cNvPr>
            <p:cNvSpPr txBox="1"/>
            <p:nvPr/>
          </p:nvSpPr>
          <p:spPr>
            <a:xfrm>
              <a:off x="1447800" y="2291557"/>
              <a:ext cx="9144000" cy="2585323"/>
            </a:xfrm>
            <a:prstGeom prst="rect">
              <a:avLst/>
            </a:prstGeom>
            <a:noFill/>
          </p:spPr>
          <p:txBody>
            <a:bodyPr wrap="square">
              <a:spAutoFit/>
            </a:bodyPr>
            <a:lstStyle/>
            <a:p>
              <a:pPr algn="ctr"/>
              <a:r>
                <a:rPr lang="vi-VN" sz="5400" b="0" i="0" dirty="0">
                  <a:solidFill>
                    <a:srgbClr val="000000"/>
                  </a:solidFill>
                  <a:effectLst/>
                  <a:latin typeface="Nunito Black" pitchFamily="2" charset="-93"/>
                </a:rPr>
                <a:t>Hãy kể thêm những khó khăn trong học tập và cuộc sống mà em biết.</a:t>
              </a:r>
              <a:endParaRPr lang="vi-VN" sz="5400" dirty="0">
                <a:latin typeface="Nunito Black" pitchFamily="2" charset="-93"/>
              </a:endParaRPr>
            </a:p>
          </p:txBody>
        </p:sp>
      </p:grpSp>
    </p:spTree>
    <p:extLst>
      <p:ext uri="{BB962C8B-B14F-4D97-AF65-F5344CB8AC3E}">
        <p14:creationId xmlns:p14="http://schemas.microsoft.com/office/powerpoint/2010/main" val="27309282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Content Placeholder 4" descr="A blue and green background with leaves&#10;&#10;Description automatically generated with medium confidence">
            <a:extLst>
              <a:ext uri="{FF2B5EF4-FFF2-40B4-BE49-F238E27FC236}">
                <a16:creationId xmlns:a16="http://schemas.microsoft.com/office/drawing/2014/main" id="{4790401E-CDE3-6B83-13E9-EF6AC1C382C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sp>
        <p:nvSpPr>
          <p:cNvPr id="4" name="TextBox 3">
            <a:extLst>
              <a:ext uri="{FF2B5EF4-FFF2-40B4-BE49-F238E27FC236}">
                <a16:creationId xmlns:a16="http://schemas.microsoft.com/office/drawing/2014/main" id="{71E8F4BF-2850-91F6-A14E-FE6E82F00C5B}"/>
              </a:ext>
            </a:extLst>
          </p:cNvPr>
          <p:cNvSpPr txBox="1"/>
          <p:nvPr/>
        </p:nvSpPr>
        <p:spPr>
          <a:xfrm>
            <a:off x="2971800" y="3066008"/>
            <a:ext cx="12496800"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Hoạt</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động</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Đọc</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câu</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chuyện</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và</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trả</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lời</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câu</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hỏi</a:t>
            </a:r>
            <a:endParaRPr kumimoji="0" lang="vi-VN" sz="8800" b="0" i="0" u="none" strike="noStrike" kern="1200" cap="none" spc="0" normalizeH="0" baseline="0" noProof="0" dirty="0">
              <a:ln w="34925">
                <a:solidFill>
                  <a:srgbClr val="EEECE1">
                    <a:lumMod val="10000"/>
                  </a:srgbClr>
                </a:solidFill>
              </a:ln>
              <a:solidFill>
                <a:prstClr val="white"/>
              </a:solidFill>
              <a:effectLst/>
              <a:uLnTx/>
              <a:uFillTx/>
              <a:latin typeface="Nunito Black" pitchFamily="2" charset="-93"/>
              <a:ea typeface="+mn-ea"/>
              <a:cs typeface="+mn-cs"/>
            </a:endParaRPr>
          </a:p>
        </p:txBody>
      </p:sp>
    </p:spTree>
    <p:extLst>
      <p:ext uri="{BB962C8B-B14F-4D97-AF65-F5344CB8AC3E}">
        <p14:creationId xmlns:p14="http://schemas.microsoft.com/office/powerpoint/2010/main" val="1421731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5DE363A-6AFB-1864-203A-FF25DA735BB1}"/>
              </a:ext>
            </a:extLst>
          </p:cNvPr>
          <p:cNvSpPr txBox="1"/>
          <p:nvPr/>
        </p:nvSpPr>
        <p:spPr>
          <a:xfrm>
            <a:off x="1676400" y="419100"/>
            <a:ext cx="15316200" cy="2677656"/>
          </a:xfrm>
          <a:prstGeom prst="rect">
            <a:avLst/>
          </a:prstGeom>
          <a:noFill/>
        </p:spPr>
        <p:txBody>
          <a:bodyPr wrap="square">
            <a:spAutoFit/>
          </a:bodyPr>
          <a:lstStyle/>
          <a:p>
            <a:pPr algn="ctr"/>
            <a:r>
              <a:rPr lang="vi-VN" sz="40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Một học sinh nghèo vượt khó</a:t>
            </a:r>
            <a:endParaRPr lang="vi-VN"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Cô hiệu trưởng trường tiểu học kể với tôi: “Xóm Trại rất nghèo, lại xa trường nhất. Thảo là học sinh vượt khó, học giỏi tiêu biểu của trường. Nhà Thảo nghèo lắm, bố mẹ lại ốm yếu. Thảo phải làm rất nhiều việc nhà giúp bố mẹ, nhưng vẫn cố gắng học tập tốt nên cả trường ai cũng ngưỡng mộ".</a:t>
            </a:r>
          </a:p>
        </p:txBody>
      </p:sp>
      <p:sp>
        <p:nvSpPr>
          <p:cNvPr id="9" name="TextBox 8">
            <a:extLst>
              <a:ext uri="{FF2B5EF4-FFF2-40B4-BE49-F238E27FC236}">
                <a16:creationId xmlns:a16="http://schemas.microsoft.com/office/drawing/2014/main" id="{39D6402A-90EA-29CD-86D5-5294F06F422B}"/>
              </a:ext>
            </a:extLst>
          </p:cNvPr>
          <p:cNvSpPr txBox="1"/>
          <p:nvPr/>
        </p:nvSpPr>
        <p:spPr>
          <a:xfrm>
            <a:off x="1676400" y="3238500"/>
            <a:ext cx="15316200" cy="6001643"/>
          </a:xfrm>
          <a:prstGeom prst="rect">
            <a:avLst/>
          </a:prstGeom>
          <a:noFill/>
        </p:spPr>
        <p:txBody>
          <a:bodyPr wrap="square">
            <a:spAutoFit/>
          </a:bodyPr>
          <a:lstStyle/>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Tan học, tôi theo Thảo về thăm xóm Trại. Thảo dẫn tôi đi hết con đường làng, băng qua một cánh đồng rộng mới nhìn thấy xóm Trại xa tít </a:t>
            </a:r>
            <a:r>
              <a:rPr lang="vi-VN" sz="32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tắp</a:t>
            </a:r>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phía bờ sông. Vừa bước theo đôi chân thoăn thoắt của cô bé, tôi vừa tranh thủ hỏi chuyện</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Đi học xa thế, Thảo có thấy vất vả không?</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Lúc đầu, cháu cũng thấy vất vả lắm chú ạ, nhất là những hôm trời mưa rét, đường trơn,...</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Bận học như thế, cháu làm việc nhà vào lúc nào?</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Dạ, sáng cháu đi học, chiều cháu cho gà, vịt ăn, rồi tưới rau giúp đỡ bố mẹ.</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Vậy cháu học bài vào lúc nào?</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Ở lớp, cháu tập trung học, chỗ nào không hiểu, cháu hỏi ngay cô giáo hoặc các bạn. Buổi tối, cháu tranh thủ học bài, làm bài và sáng hôm sau dậy sớm để xem lại các bài đã học.</a:t>
            </a:r>
          </a:p>
          <a:p>
            <a:pPr algn="just"/>
            <a:r>
              <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Tính hồn nhiên nhưng tự tin và dáng vẻ chăm chỉ, chịu khó của cô bé khiến tôi vừa thương mến, vừa cảm phục em.</a:t>
            </a:r>
          </a:p>
        </p:txBody>
      </p:sp>
    </p:spTree>
    <p:extLst>
      <p:ext uri="{BB962C8B-B14F-4D97-AF65-F5344CB8AC3E}">
        <p14:creationId xmlns:p14="http://schemas.microsoft.com/office/powerpoint/2010/main" val="1945290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72AD33-6798-93F2-D432-04126734E1E1}"/>
              </a:ext>
            </a:extLst>
          </p:cNvPr>
          <p:cNvGrpSpPr/>
          <p:nvPr/>
        </p:nvGrpSpPr>
        <p:grpSpPr>
          <a:xfrm>
            <a:off x="10886" y="6667500"/>
            <a:ext cx="5275943" cy="4305300"/>
            <a:chOff x="-18143" y="5981700"/>
            <a:chExt cx="5275943" cy="4305300"/>
          </a:xfrm>
        </p:grpSpPr>
        <p:sp>
          <p:nvSpPr>
            <p:cNvPr id="2" name="Freeform 11">
              <a:extLst>
                <a:ext uri="{FF2B5EF4-FFF2-40B4-BE49-F238E27FC236}">
                  <a16:creationId xmlns:a16="http://schemas.microsoft.com/office/drawing/2014/main" id="{493BC29A-9C47-8CE8-0F85-CB9B227FF51E}"/>
                </a:ext>
              </a:extLst>
            </p:cNvPr>
            <p:cNvSpPr/>
            <p:nvPr/>
          </p:nvSpPr>
          <p:spPr>
            <a:xfrm>
              <a:off x="-18143" y="6591300"/>
              <a:ext cx="5275943" cy="3695700"/>
            </a:xfrm>
            <a:custGeom>
              <a:avLst/>
              <a:gdLst/>
              <a:ahLst/>
              <a:cxnLst/>
              <a:rect l="l" t="t" r="r" b="b"/>
              <a:pathLst>
                <a:path w="3280101" h="2332972">
                  <a:moveTo>
                    <a:pt x="0" y="0"/>
                  </a:moveTo>
                  <a:lnTo>
                    <a:pt x="3280101" y="0"/>
                  </a:lnTo>
                  <a:lnTo>
                    <a:pt x="3280101" y="2332972"/>
                  </a:lnTo>
                  <a:lnTo>
                    <a:pt x="0" y="233297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1BF6105-4A1E-3BD1-6B2C-E982183200B0}"/>
                </a:ext>
              </a:extLst>
            </p:cNvPr>
            <p:cNvSpPr txBox="1"/>
            <p:nvPr/>
          </p:nvSpPr>
          <p:spPr>
            <a:xfrm>
              <a:off x="685800" y="5981700"/>
              <a:ext cx="4038600" cy="830997"/>
            </a:xfrm>
            <a:prstGeom prst="rect">
              <a:avLst/>
            </a:prstGeom>
            <a:noFill/>
          </p:spPr>
          <p:txBody>
            <a:bodyPr wrap="none" rtlCol="0">
              <a:prstTxWarp prst="textArchUp">
                <a:avLst/>
              </a:prstTxWarp>
              <a:spAutoFit/>
            </a:bodyPr>
            <a:lstStyle/>
            <a:p>
              <a:r>
                <a:rPr lang="en-GB" sz="4800" dirty="0" err="1">
                  <a:solidFill>
                    <a:schemeClr val="accent2"/>
                  </a:solidFill>
                  <a:latin typeface="Nunito Black" pitchFamily="2" charset="-93"/>
                </a:rPr>
                <a:t>Thảo</a:t>
              </a:r>
              <a:r>
                <a:rPr lang="en-GB" sz="4800" dirty="0">
                  <a:solidFill>
                    <a:schemeClr val="accent2"/>
                  </a:solidFill>
                  <a:latin typeface="Nunito Black" pitchFamily="2" charset="-93"/>
                </a:rPr>
                <a:t> </a:t>
              </a:r>
              <a:r>
                <a:rPr lang="en-GB" sz="4800" dirty="0" err="1">
                  <a:solidFill>
                    <a:schemeClr val="accent2"/>
                  </a:solidFill>
                  <a:latin typeface="Nunito Black" pitchFamily="2" charset="-93"/>
                </a:rPr>
                <a:t>luận</a:t>
              </a:r>
              <a:r>
                <a:rPr lang="en-GB" sz="4800" dirty="0">
                  <a:solidFill>
                    <a:schemeClr val="accent2"/>
                  </a:solidFill>
                  <a:latin typeface="Nunito Black" pitchFamily="2" charset="-93"/>
                </a:rPr>
                <a:t> </a:t>
              </a:r>
              <a:r>
                <a:rPr lang="en-GB" sz="4800" dirty="0" err="1">
                  <a:solidFill>
                    <a:schemeClr val="accent2"/>
                  </a:solidFill>
                  <a:latin typeface="Nunito Black" pitchFamily="2" charset="-93"/>
                </a:rPr>
                <a:t>nhóm</a:t>
              </a:r>
              <a:r>
                <a:rPr lang="en-GB" sz="4800" dirty="0">
                  <a:solidFill>
                    <a:schemeClr val="accent2"/>
                  </a:solidFill>
                  <a:latin typeface="Nunito Black" pitchFamily="2" charset="-93"/>
                </a:rPr>
                <a:t> </a:t>
              </a:r>
              <a:r>
                <a:rPr lang="en-GB" sz="4800" dirty="0" err="1">
                  <a:solidFill>
                    <a:schemeClr val="accent2"/>
                  </a:solidFill>
                  <a:latin typeface="Nunito Black" pitchFamily="2" charset="-93"/>
                </a:rPr>
                <a:t>đôi</a:t>
              </a:r>
              <a:endParaRPr lang="vi-VN" sz="4800" dirty="0">
                <a:solidFill>
                  <a:schemeClr val="accent2"/>
                </a:solidFill>
                <a:latin typeface="Nunito Black" pitchFamily="2" charset="-93"/>
              </a:endParaRPr>
            </a:p>
          </p:txBody>
        </p:sp>
      </p:grpSp>
      <p:grpSp>
        <p:nvGrpSpPr>
          <p:cNvPr id="23" name="Group 22">
            <a:extLst>
              <a:ext uri="{FF2B5EF4-FFF2-40B4-BE49-F238E27FC236}">
                <a16:creationId xmlns:a16="http://schemas.microsoft.com/office/drawing/2014/main" id="{9DF5A1BF-C50B-1C03-7730-B4FA29AC404D}"/>
              </a:ext>
            </a:extLst>
          </p:cNvPr>
          <p:cNvGrpSpPr/>
          <p:nvPr/>
        </p:nvGrpSpPr>
        <p:grpSpPr>
          <a:xfrm>
            <a:off x="990600" y="571500"/>
            <a:ext cx="16002000" cy="1656548"/>
            <a:chOff x="990600" y="571500"/>
            <a:chExt cx="16002000" cy="1656548"/>
          </a:xfrm>
        </p:grpSpPr>
        <p:grpSp>
          <p:nvGrpSpPr>
            <p:cNvPr id="5" name="Group 36">
              <a:extLst>
                <a:ext uri="{FF2B5EF4-FFF2-40B4-BE49-F238E27FC236}">
                  <a16:creationId xmlns:a16="http://schemas.microsoft.com/office/drawing/2014/main" id="{A856C358-FE06-8C6B-CDA5-C89A76A7C0AB}"/>
                </a:ext>
              </a:extLst>
            </p:cNvPr>
            <p:cNvGrpSpPr/>
            <p:nvPr/>
          </p:nvGrpSpPr>
          <p:grpSpPr>
            <a:xfrm>
              <a:off x="990600" y="571500"/>
              <a:ext cx="16002000" cy="1656548"/>
              <a:chOff x="4476339" y="206725"/>
              <a:chExt cx="9814857" cy="786662"/>
            </a:xfrm>
          </p:grpSpPr>
          <p:pic>
            <p:nvPicPr>
              <p:cNvPr id="6" name="Picture 13">
                <a:extLst>
                  <a:ext uri="{FF2B5EF4-FFF2-40B4-BE49-F238E27FC236}">
                    <a16:creationId xmlns:a16="http://schemas.microsoft.com/office/drawing/2014/main" id="{C9A9B51B-4177-AC59-78CE-FAEA49245754}"/>
                  </a:ext>
                </a:extLst>
              </p:cNvPr>
              <p:cNvPicPr>
                <a:picLocks noChangeAspect="1"/>
              </p:cNvPicPr>
              <p:nvPr/>
            </p:nvPicPr>
            <p:blipFill>
              <a:blip r:embed="rId3">
                <a:lum/>
              </a:blip>
              <a:stretch>
                <a:fillRect/>
              </a:stretch>
            </p:blipFill>
            <p:spPr>
              <a:xfrm>
                <a:off x="4476339" y="206725"/>
                <a:ext cx="9814857" cy="786662"/>
              </a:xfrm>
              <a:prstGeom prst="rect">
                <a:avLst/>
              </a:prstGeom>
            </p:spPr>
          </p:pic>
          <p:pic>
            <p:nvPicPr>
              <p:cNvPr id="8" name="Picture 35">
                <a:extLst>
                  <a:ext uri="{FF2B5EF4-FFF2-40B4-BE49-F238E27FC236}">
                    <a16:creationId xmlns:a16="http://schemas.microsoft.com/office/drawing/2014/main" id="{C64D7073-F5B5-0335-4C66-6544DAAB175B}"/>
                  </a:ext>
                </a:extLst>
              </p:cNvPr>
              <p:cNvPicPr>
                <a:picLocks noChangeAspect="1"/>
              </p:cNvPicPr>
              <p:nvPr/>
            </p:nvPicPr>
            <p:blipFill>
              <a:blip r:embed="rId4"/>
              <a:stretch>
                <a:fillRect/>
              </a:stretch>
            </p:blipFill>
            <p:spPr>
              <a:xfrm>
                <a:off x="4504717" y="206725"/>
                <a:ext cx="658391" cy="550225"/>
              </a:xfrm>
              <a:prstGeom prst="rect">
                <a:avLst/>
              </a:prstGeom>
            </p:spPr>
          </p:pic>
        </p:grpSp>
        <p:sp>
          <p:nvSpPr>
            <p:cNvPr id="11" name="TextBox 10">
              <a:extLst>
                <a:ext uri="{FF2B5EF4-FFF2-40B4-BE49-F238E27FC236}">
                  <a16:creationId xmlns:a16="http://schemas.microsoft.com/office/drawing/2014/main" id="{5F50ED92-C690-543D-3055-DA05A0DDCF3A}"/>
                </a:ext>
              </a:extLst>
            </p:cNvPr>
            <p:cNvSpPr txBox="1"/>
            <p:nvPr/>
          </p:nvSpPr>
          <p:spPr>
            <a:xfrm>
              <a:off x="2362200" y="781498"/>
              <a:ext cx="14020800" cy="1446550"/>
            </a:xfrm>
            <a:prstGeom prst="rect">
              <a:avLst/>
            </a:prstGeom>
            <a:noFill/>
          </p:spPr>
          <p:txBody>
            <a:bodyPr wrap="square">
              <a:spAutoFit/>
            </a:bodyPr>
            <a:lstStyle/>
            <a:p>
              <a:r>
                <a:rPr lang="vi-VN" sz="4400" dirty="0">
                  <a:latin typeface="Calibri" panose="020F0502020204030204" pitchFamily="34" charset="0"/>
                  <a:ea typeface="Calibri" panose="020F0502020204030204" pitchFamily="34" charset="0"/>
                  <a:cs typeface="Calibri" panose="020F0502020204030204" pitchFamily="34" charset="0"/>
                </a:rPr>
                <a:t>a. Bạn Thảo đã vượt qua những khó khăn trong học tập và cuộc sống như thế nào?</a:t>
              </a:r>
            </a:p>
          </p:txBody>
        </p:sp>
      </p:grpSp>
      <p:grpSp>
        <p:nvGrpSpPr>
          <p:cNvPr id="17" name="Group 16">
            <a:extLst>
              <a:ext uri="{FF2B5EF4-FFF2-40B4-BE49-F238E27FC236}">
                <a16:creationId xmlns:a16="http://schemas.microsoft.com/office/drawing/2014/main" id="{1BE473DB-B82F-CA41-0269-4FA60F3CA712}"/>
              </a:ext>
            </a:extLst>
          </p:cNvPr>
          <p:cNvGrpSpPr/>
          <p:nvPr/>
        </p:nvGrpSpPr>
        <p:grpSpPr>
          <a:xfrm>
            <a:off x="895039" y="2507397"/>
            <a:ext cx="16002000" cy="1656548"/>
            <a:chOff x="895039" y="2507397"/>
            <a:chExt cx="16002000" cy="1656548"/>
          </a:xfrm>
        </p:grpSpPr>
        <p:grpSp>
          <p:nvGrpSpPr>
            <p:cNvPr id="12" name="Group 36">
              <a:extLst>
                <a:ext uri="{FF2B5EF4-FFF2-40B4-BE49-F238E27FC236}">
                  <a16:creationId xmlns:a16="http://schemas.microsoft.com/office/drawing/2014/main" id="{7D1582DD-267E-0D08-5609-F68BBD1C27DA}"/>
                </a:ext>
              </a:extLst>
            </p:cNvPr>
            <p:cNvGrpSpPr/>
            <p:nvPr/>
          </p:nvGrpSpPr>
          <p:grpSpPr>
            <a:xfrm>
              <a:off x="895039" y="2507397"/>
              <a:ext cx="16002000" cy="1656548"/>
              <a:chOff x="4476339" y="206725"/>
              <a:chExt cx="9814857" cy="786662"/>
            </a:xfrm>
          </p:grpSpPr>
          <p:pic>
            <p:nvPicPr>
              <p:cNvPr id="13" name="Picture 13">
                <a:extLst>
                  <a:ext uri="{FF2B5EF4-FFF2-40B4-BE49-F238E27FC236}">
                    <a16:creationId xmlns:a16="http://schemas.microsoft.com/office/drawing/2014/main" id="{F1D7F0D7-CDE5-A340-0667-BAF0249CD849}"/>
                  </a:ext>
                </a:extLst>
              </p:cNvPr>
              <p:cNvPicPr>
                <a:picLocks noChangeAspect="1"/>
              </p:cNvPicPr>
              <p:nvPr/>
            </p:nvPicPr>
            <p:blipFill>
              <a:blip r:embed="rId3">
                <a:lum/>
              </a:blip>
              <a:stretch>
                <a:fillRect/>
              </a:stretch>
            </p:blipFill>
            <p:spPr>
              <a:xfrm>
                <a:off x="4476339" y="206725"/>
                <a:ext cx="9814857" cy="786662"/>
              </a:xfrm>
              <a:prstGeom prst="rect">
                <a:avLst/>
              </a:prstGeom>
            </p:spPr>
          </p:pic>
          <p:pic>
            <p:nvPicPr>
              <p:cNvPr id="14" name="Picture 35">
                <a:extLst>
                  <a:ext uri="{FF2B5EF4-FFF2-40B4-BE49-F238E27FC236}">
                    <a16:creationId xmlns:a16="http://schemas.microsoft.com/office/drawing/2014/main" id="{B21D2EBD-91BF-2A17-774C-D4192E28AA4A}"/>
                  </a:ext>
                </a:extLst>
              </p:cNvPr>
              <p:cNvPicPr>
                <a:picLocks noChangeAspect="1"/>
              </p:cNvPicPr>
              <p:nvPr/>
            </p:nvPicPr>
            <p:blipFill>
              <a:blip r:embed="rId4"/>
              <a:stretch>
                <a:fillRect/>
              </a:stretch>
            </p:blipFill>
            <p:spPr>
              <a:xfrm>
                <a:off x="4504717" y="206725"/>
                <a:ext cx="658391" cy="550225"/>
              </a:xfrm>
              <a:prstGeom prst="rect">
                <a:avLst/>
              </a:prstGeom>
            </p:spPr>
          </p:pic>
        </p:grpSp>
        <p:sp>
          <p:nvSpPr>
            <p:cNvPr id="16" name="TextBox 15">
              <a:extLst>
                <a:ext uri="{FF2B5EF4-FFF2-40B4-BE49-F238E27FC236}">
                  <a16:creationId xmlns:a16="http://schemas.microsoft.com/office/drawing/2014/main" id="{E8BC860B-E1BC-6D1A-7180-A1AD4E9FEB38}"/>
                </a:ext>
              </a:extLst>
            </p:cNvPr>
            <p:cNvSpPr txBox="1"/>
            <p:nvPr/>
          </p:nvSpPr>
          <p:spPr>
            <a:xfrm>
              <a:off x="2227177" y="2896616"/>
              <a:ext cx="14290845" cy="769441"/>
            </a:xfrm>
            <a:prstGeom prst="rect">
              <a:avLst/>
            </a:prstGeom>
            <a:noFill/>
          </p:spPr>
          <p:txBody>
            <a:bodyPr wrap="square">
              <a:spAutoFit/>
            </a:bodyPr>
            <a:lstStyle/>
            <a:p>
              <a:r>
                <a:rPr lang="vi-VN" sz="4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Sự vượt khó đó đã mang lại điều gì cho Thảo?</a:t>
              </a:r>
              <a:endParaRPr lang="vi-VN" sz="4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B85A73B3-5FC3-9111-B7EA-7860BC843208}"/>
              </a:ext>
            </a:extLst>
          </p:cNvPr>
          <p:cNvGrpSpPr/>
          <p:nvPr/>
        </p:nvGrpSpPr>
        <p:grpSpPr>
          <a:xfrm>
            <a:off x="714829" y="4443294"/>
            <a:ext cx="16002000" cy="1656548"/>
            <a:chOff x="895039" y="2507397"/>
            <a:chExt cx="16002000" cy="1656548"/>
          </a:xfrm>
        </p:grpSpPr>
        <p:grpSp>
          <p:nvGrpSpPr>
            <p:cNvPr id="19" name="Group 36">
              <a:extLst>
                <a:ext uri="{FF2B5EF4-FFF2-40B4-BE49-F238E27FC236}">
                  <a16:creationId xmlns:a16="http://schemas.microsoft.com/office/drawing/2014/main" id="{D197EE67-B05A-8514-857E-32C1BABEEFBD}"/>
                </a:ext>
              </a:extLst>
            </p:cNvPr>
            <p:cNvGrpSpPr/>
            <p:nvPr/>
          </p:nvGrpSpPr>
          <p:grpSpPr>
            <a:xfrm>
              <a:off x="895039" y="2507397"/>
              <a:ext cx="16002000" cy="1656548"/>
              <a:chOff x="4476339" y="206725"/>
              <a:chExt cx="9814857" cy="786662"/>
            </a:xfrm>
          </p:grpSpPr>
          <p:pic>
            <p:nvPicPr>
              <p:cNvPr id="21" name="Picture 13">
                <a:extLst>
                  <a:ext uri="{FF2B5EF4-FFF2-40B4-BE49-F238E27FC236}">
                    <a16:creationId xmlns:a16="http://schemas.microsoft.com/office/drawing/2014/main" id="{C1ABDD50-E314-1D7B-CB43-379E7D2E77BA}"/>
                  </a:ext>
                </a:extLst>
              </p:cNvPr>
              <p:cNvPicPr>
                <a:picLocks noChangeAspect="1"/>
              </p:cNvPicPr>
              <p:nvPr/>
            </p:nvPicPr>
            <p:blipFill>
              <a:blip r:embed="rId3">
                <a:lum/>
              </a:blip>
              <a:stretch>
                <a:fillRect/>
              </a:stretch>
            </p:blipFill>
            <p:spPr>
              <a:xfrm>
                <a:off x="4476339" y="206725"/>
                <a:ext cx="9814857" cy="786662"/>
              </a:xfrm>
              <a:prstGeom prst="rect">
                <a:avLst/>
              </a:prstGeom>
            </p:spPr>
          </p:pic>
          <p:pic>
            <p:nvPicPr>
              <p:cNvPr id="22" name="Picture 35">
                <a:extLst>
                  <a:ext uri="{FF2B5EF4-FFF2-40B4-BE49-F238E27FC236}">
                    <a16:creationId xmlns:a16="http://schemas.microsoft.com/office/drawing/2014/main" id="{EB4B8AF5-7FEF-7268-5FE7-865A6C4032A3}"/>
                  </a:ext>
                </a:extLst>
              </p:cNvPr>
              <p:cNvPicPr>
                <a:picLocks noChangeAspect="1"/>
              </p:cNvPicPr>
              <p:nvPr/>
            </p:nvPicPr>
            <p:blipFill>
              <a:blip r:embed="rId4"/>
              <a:stretch>
                <a:fillRect/>
              </a:stretch>
            </p:blipFill>
            <p:spPr>
              <a:xfrm>
                <a:off x="4504717" y="206725"/>
                <a:ext cx="658391" cy="550225"/>
              </a:xfrm>
              <a:prstGeom prst="rect">
                <a:avLst/>
              </a:prstGeom>
            </p:spPr>
          </p:pic>
        </p:grpSp>
        <p:sp>
          <p:nvSpPr>
            <p:cNvPr id="20" name="TextBox 19">
              <a:extLst>
                <a:ext uri="{FF2B5EF4-FFF2-40B4-BE49-F238E27FC236}">
                  <a16:creationId xmlns:a16="http://schemas.microsoft.com/office/drawing/2014/main" id="{A3295EF0-E57E-751F-E5F3-954B15E4BE13}"/>
                </a:ext>
              </a:extLst>
            </p:cNvPr>
            <p:cNvSpPr txBox="1"/>
            <p:nvPr/>
          </p:nvSpPr>
          <p:spPr>
            <a:xfrm>
              <a:off x="2178787" y="2582749"/>
              <a:ext cx="14290845" cy="1446550"/>
            </a:xfrm>
            <a:prstGeom prst="rect">
              <a:avLst/>
            </a:prstGeom>
            <a:noFill/>
          </p:spPr>
          <p:txBody>
            <a:bodyPr wrap="square">
              <a:spAutoFit/>
            </a:bodyPr>
            <a:lstStyle/>
            <a:p>
              <a:r>
                <a:rPr lang="vi-VN" sz="4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Vì sao chúng ta phải biết vượt qua những khó khăn trong học tập và cuộc sống?</a:t>
              </a:r>
              <a:endParaRPr lang="vi-VN" sz="44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82570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6">
            <a:extLst>
              <a:ext uri="{FF2B5EF4-FFF2-40B4-BE49-F238E27FC236}">
                <a16:creationId xmlns:a16="http://schemas.microsoft.com/office/drawing/2014/main" id="{A856C358-FE06-8C6B-CDA5-C89A76A7C0AB}"/>
              </a:ext>
            </a:extLst>
          </p:cNvPr>
          <p:cNvGrpSpPr/>
          <p:nvPr/>
        </p:nvGrpSpPr>
        <p:grpSpPr>
          <a:xfrm>
            <a:off x="990600" y="571500"/>
            <a:ext cx="16002000" cy="1656548"/>
            <a:chOff x="4476339" y="206725"/>
            <a:chExt cx="9814857" cy="786662"/>
          </a:xfrm>
        </p:grpSpPr>
        <p:pic>
          <p:nvPicPr>
            <p:cNvPr id="6" name="Picture 13">
              <a:extLst>
                <a:ext uri="{FF2B5EF4-FFF2-40B4-BE49-F238E27FC236}">
                  <a16:creationId xmlns:a16="http://schemas.microsoft.com/office/drawing/2014/main" id="{C9A9B51B-4177-AC59-78CE-FAEA49245754}"/>
                </a:ext>
              </a:extLst>
            </p:cNvPr>
            <p:cNvPicPr>
              <a:picLocks noChangeAspect="1"/>
            </p:cNvPicPr>
            <p:nvPr/>
          </p:nvPicPr>
          <p:blipFill>
            <a:blip r:embed="rId2">
              <a:lum/>
            </a:blip>
            <a:stretch>
              <a:fillRect/>
            </a:stretch>
          </p:blipFill>
          <p:spPr>
            <a:xfrm>
              <a:off x="4476339" y="206725"/>
              <a:ext cx="9814857" cy="786662"/>
            </a:xfrm>
            <a:prstGeom prst="rect">
              <a:avLst/>
            </a:prstGeom>
          </p:spPr>
        </p:pic>
        <p:pic>
          <p:nvPicPr>
            <p:cNvPr id="8" name="Picture 35">
              <a:extLst>
                <a:ext uri="{FF2B5EF4-FFF2-40B4-BE49-F238E27FC236}">
                  <a16:creationId xmlns:a16="http://schemas.microsoft.com/office/drawing/2014/main" id="{C64D7073-F5B5-0335-4C66-6544DAAB175B}"/>
                </a:ext>
              </a:extLst>
            </p:cNvPr>
            <p:cNvPicPr>
              <a:picLocks noChangeAspect="1"/>
            </p:cNvPicPr>
            <p:nvPr/>
          </p:nvPicPr>
          <p:blipFill>
            <a:blip r:embed="rId3"/>
            <a:stretch>
              <a:fillRect/>
            </a:stretch>
          </p:blipFill>
          <p:spPr>
            <a:xfrm>
              <a:off x="4504717" y="206725"/>
              <a:ext cx="658391" cy="550225"/>
            </a:xfrm>
            <a:prstGeom prst="rect">
              <a:avLst/>
            </a:prstGeom>
          </p:spPr>
        </p:pic>
      </p:grpSp>
      <p:sp>
        <p:nvSpPr>
          <p:cNvPr id="11" name="TextBox 10">
            <a:extLst>
              <a:ext uri="{FF2B5EF4-FFF2-40B4-BE49-F238E27FC236}">
                <a16:creationId xmlns:a16="http://schemas.microsoft.com/office/drawing/2014/main" id="{5F50ED92-C690-543D-3055-DA05A0DDCF3A}"/>
              </a:ext>
            </a:extLst>
          </p:cNvPr>
          <p:cNvSpPr txBox="1"/>
          <p:nvPr/>
        </p:nvSpPr>
        <p:spPr>
          <a:xfrm>
            <a:off x="2362200" y="781498"/>
            <a:ext cx="14020800" cy="1446550"/>
          </a:xfrm>
          <a:prstGeom prst="rect">
            <a:avLst/>
          </a:prstGeom>
          <a:noFill/>
        </p:spPr>
        <p:txBody>
          <a:bodyPr wrap="square">
            <a:spAutoFit/>
          </a:bodyPr>
          <a:lstStyle/>
          <a:p>
            <a:r>
              <a:rPr lang="vi-VN" sz="4400" dirty="0">
                <a:latin typeface="Calibri" panose="020F0502020204030204" pitchFamily="34" charset="0"/>
                <a:ea typeface="Calibri" panose="020F0502020204030204" pitchFamily="34" charset="0"/>
                <a:cs typeface="Calibri" panose="020F0502020204030204" pitchFamily="34" charset="0"/>
              </a:rPr>
              <a:t>a. Bạn Thảo đã vượt qua những khó khăn trong học tập và cuộc sống như thế nào?</a:t>
            </a:r>
          </a:p>
        </p:txBody>
      </p:sp>
      <p:sp>
        <p:nvSpPr>
          <p:cNvPr id="9" name="TextBox 8">
            <a:extLst>
              <a:ext uri="{FF2B5EF4-FFF2-40B4-BE49-F238E27FC236}">
                <a16:creationId xmlns:a16="http://schemas.microsoft.com/office/drawing/2014/main" id="{D4F5BABE-C0E9-3D69-8232-FD184461BBD1}"/>
              </a:ext>
            </a:extLst>
          </p:cNvPr>
          <p:cNvSpPr txBox="1"/>
          <p:nvPr/>
        </p:nvSpPr>
        <p:spPr>
          <a:xfrm>
            <a:off x="990600" y="3086100"/>
            <a:ext cx="15697200" cy="3301801"/>
          </a:xfrm>
          <a:prstGeom prst="rect">
            <a:avLst/>
          </a:prstGeom>
          <a:noFill/>
        </p:spPr>
        <p:txBody>
          <a:bodyPr wrap="square">
            <a:spAutoFit/>
          </a:bodyPr>
          <a:lstStyle/>
          <a:p>
            <a:pPr>
              <a:lnSpc>
                <a:spcPct val="150000"/>
              </a:lnSpc>
            </a:pPr>
            <a:r>
              <a:rPr lang="vi-VN" sz="48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Bạn Thảo đã tranh thủ gần như là </a:t>
            </a:r>
            <a:r>
              <a:rPr lang="vi-VN" sz="4800" b="0" i="0" dirty="0" err="1">
                <a:solidFill>
                  <a:schemeClr val="accent2"/>
                </a:solidFill>
                <a:effectLst/>
                <a:latin typeface="Calibri" panose="020F0502020204030204" pitchFamily="34" charset="0"/>
                <a:ea typeface="Calibri" panose="020F0502020204030204" pitchFamily="34" charset="0"/>
                <a:cs typeface="Calibri" panose="020F0502020204030204" pitchFamily="34" charset="0"/>
              </a:rPr>
              <a:t>toạn</a:t>
            </a:r>
            <a:r>
              <a:rPr lang="vi-VN" sz="48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 bộ thời gian để có thể vừa giúp bố mẹ làm công việc nhà, vừa có thể theo kịp những kiến thức trên lớp.</a:t>
            </a:r>
            <a:endParaRPr lang="vi-VN" sz="48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3605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4F5BABE-C0E9-3D69-8232-FD184461BBD1}"/>
              </a:ext>
            </a:extLst>
          </p:cNvPr>
          <p:cNvSpPr txBox="1"/>
          <p:nvPr/>
        </p:nvSpPr>
        <p:spPr>
          <a:xfrm>
            <a:off x="990600" y="3086100"/>
            <a:ext cx="15697200" cy="2981907"/>
          </a:xfrm>
          <a:prstGeom prst="rect">
            <a:avLst/>
          </a:prstGeom>
          <a:noFill/>
        </p:spPr>
        <p:txBody>
          <a:bodyPr wrap="square">
            <a:spAutoFit/>
          </a:bodyPr>
          <a:lstStyle/>
          <a:p>
            <a:pPr>
              <a:lnSpc>
                <a:spcPct val="150000"/>
              </a:lnSpc>
            </a:pPr>
            <a:r>
              <a:rPr lang="vi-VN" sz="66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Sự vượt khó đã giúp Thảo đạt được danh hiệu học sinh tiêu biểu của nhà trường.</a:t>
            </a:r>
            <a:endParaRPr lang="vi-VN" sz="66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378E83CC-09BB-964C-2BC4-CDCE33AA691C}"/>
              </a:ext>
            </a:extLst>
          </p:cNvPr>
          <p:cNvGrpSpPr/>
          <p:nvPr/>
        </p:nvGrpSpPr>
        <p:grpSpPr>
          <a:xfrm>
            <a:off x="1371600" y="952500"/>
            <a:ext cx="16002000" cy="1656548"/>
            <a:chOff x="895039" y="2507397"/>
            <a:chExt cx="16002000" cy="1656548"/>
          </a:xfrm>
        </p:grpSpPr>
        <p:grpSp>
          <p:nvGrpSpPr>
            <p:cNvPr id="3" name="Group 36">
              <a:extLst>
                <a:ext uri="{FF2B5EF4-FFF2-40B4-BE49-F238E27FC236}">
                  <a16:creationId xmlns:a16="http://schemas.microsoft.com/office/drawing/2014/main" id="{6C10B9FA-4334-E45C-F63A-BFCF31CBC54B}"/>
                </a:ext>
              </a:extLst>
            </p:cNvPr>
            <p:cNvGrpSpPr/>
            <p:nvPr/>
          </p:nvGrpSpPr>
          <p:grpSpPr>
            <a:xfrm>
              <a:off x="895039" y="2507397"/>
              <a:ext cx="16002000" cy="1656548"/>
              <a:chOff x="4476339" y="206725"/>
              <a:chExt cx="9814857" cy="786662"/>
            </a:xfrm>
          </p:grpSpPr>
          <p:pic>
            <p:nvPicPr>
              <p:cNvPr id="7" name="Picture 13">
                <a:extLst>
                  <a:ext uri="{FF2B5EF4-FFF2-40B4-BE49-F238E27FC236}">
                    <a16:creationId xmlns:a16="http://schemas.microsoft.com/office/drawing/2014/main" id="{F0E588C8-C858-4535-7CFD-DD7DD6B0FCD0}"/>
                  </a:ext>
                </a:extLst>
              </p:cNvPr>
              <p:cNvPicPr>
                <a:picLocks noChangeAspect="1"/>
              </p:cNvPicPr>
              <p:nvPr/>
            </p:nvPicPr>
            <p:blipFill>
              <a:blip r:embed="rId2">
                <a:lum/>
              </a:blip>
              <a:stretch>
                <a:fillRect/>
              </a:stretch>
            </p:blipFill>
            <p:spPr>
              <a:xfrm>
                <a:off x="4476339" y="206725"/>
                <a:ext cx="9814857" cy="786662"/>
              </a:xfrm>
              <a:prstGeom prst="rect">
                <a:avLst/>
              </a:prstGeom>
            </p:spPr>
          </p:pic>
          <p:pic>
            <p:nvPicPr>
              <p:cNvPr id="10" name="Picture 35">
                <a:extLst>
                  <a:ext uri="{FF2B5EF4-FFF2-40B4-BE49-F238E27FC236}">
                    <a16:creationId xmlns:a16="http://schemas.microsoft.com/office/drawing/2014/main" id="{C23AB6FF-DFB8-BA72-ED8A-CEBC38127F9B}"/>
                  </a:ext>
                </a:extLst>
              </p:cNvPr>
              <p:cNvPicPr>
                <a:picLocks noChangeAspect="1"/>
              </p:cNvPicPr>
              <p:nvPr/>
            </p:nvPicPr>
            <p:blipFill>
              <a:blip r:embed="rId3"/>
              <a:stretch>
                <a:fillRect/>
              </a:stretch>
            </p:blipFill>
            <p:spPr>
              <a:xfrm>
                <a:off x="4504717" y="206725"/>
                <a:ext cx="658391" cy="550225"/>
              </a:xfrm>
              <a:prstGeom prst="rect">
                <a:avLst/>
              </a:prstGeom>
            </p:spPr>
          </p:pic>
        </p:grpSp>
        <p:sp>
          <p:nvSpPr>
            <p:cNvPr id="4" name="TextBox 3">
              <a:extLst>
                <a:ext uri="{FF2B5EF4-FFF2-40B4-BE49-F238E27FC236}">
                  <a16:creationId xmlns:a16="http://schemas.microsoft.com/office/drawing/2014/main" id="{0B4C9155-8657-F66C-4635-4E6D253419A9}"/>
                </a:ext>
              </a:extLst>
            </p:cNvPr>
            <p:cNvSpPr txBox="1"/>
            <p:nvPr/>
          </p:nvSpPr>
          <p:spPr>
            <a:xfrm>
              <a:off x="2227177" y="2896616"/>
              <a:ext cx="14290845" cy="923330"/>
            </a:xfrm>
            <a:prstGeom prst="rect">
              <a:avLst/>
            </a:prstGeom>
            <a:noFill/>
          </p:spPr>
          <p:txBody>
            <a:bodyPr wrap="square">
              <a:spAutoFit/>
            </a:bodyPr>
            <a:lstStyle/>
            <a:p>
              <a:r>
                <a:rPr lang="vi-VN" sz="54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 Sự vượt khó đó đã mang lại điều gì cho Thảo?</a:t>
              </a:r>
              <a:endParaRPr lang="vi-VN" sz="5400" b="1"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09570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4F5BABE-C0E9-3D69-8232-FD184461BBD1}"/>
              </a:ext>
            </a:extLst>
          </p:cNvPr>
          <p:cNvSpPr txBox="1"/>
          <p:nvPr/>
        </p:nvSpPr>
        <p:spPr>
          <a:xfrm>
            <a:off x="990600" y="3086100"/>
            <a:ext cx="15697200" cy="4505401"/>
          </a:xfrm>
          <a:prstGeom prst="rect">
            <a:avLst/>
          </a:prstGeom>
          <a:noFill/>
        </p:spPr>
        <p:txBody>
          <a:bodyPr wrap="square">
            <a:spAutoFit/>
          </a:bodyPr>
          <a:lstStyle/>
          <a:p>
            <a:pPr>
              <a:lnSpc>
                <a:spcPct val="150000"/>
              </a:lnSpc>
            </a:pPr>
            <a:r>
              <a:rPr lang="vi-VN" sz="6600" b="0" i="0" dirty="0">
                <a:solidFill>
                  <a:schemeClr val="accent2"/>
                </a:solidFill>
                <a:effectLst/>
                <a:latin typeface="Calibri" panose="020F0502020204030204" pitchFamily="34" charset="0"/>
                <a:ea typeface="Calibri" panose="020F0502020204030204" pitchFamily="34" charset="0"/>
                <a:cs typeface="Calibri" panose="020F0502020204030204" pitchFamily="34" charset="0"/>
              </a:rPr>
              <a:t>Chúng ta phải biết vượt qua những khó khăn trong học tập và cuộc sống để thêm chủ động, tích cực, đạt được nhiều kết quả tốt.</a:t>
            </a:r>
            <a:endParaRPr lang="vi-VN" sz="6600"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DCBEC5A4-C01F-7C6F-7EA1-42FC735BC42A}"/>
              </a:ext>
            </a:extLst>
          </p:cNvPr>
          <p:cNvGrpSpPr/>
          <p:nvPr/>
        </p:nvGrpSpPr>
        <p:grpSpPr>
          <a:xfrm>
            <a:off x="838200" y="723900"/>
            <a:ext cx="16002000" cy="1656548"/>
            <a:chOff x="895039" y="2507397"/>
            <a:chExt cx="16002000" cy="1656548"/>
          </a:xfrm>
        </p:grpSpPr>
        <p:grpSp>
          <p:nvGrpSpPr>
            <p:cNvPr id="6" name="Group 36">
              <a:extLst>
                <a:ext uri="{FF2B5EF4-FFF2-40B4-BE49-F238E27FC236}">
                  <a16:creationId xmlns:a16="http://schemas.microsoft.com/office/drawing/2014/main" id="{9690728A-C94B-2E10-AB6F-C3360107FB31}"/>
                </a:ext>
              </a:extLst>
            </p:cNvPr>
            <p:cNvGrpSpPr/>
            <p:nvPr/>
          </p:nvGrpSpPr>
          <p:grpSpPr>
            <a:xfrm>
              <a:off x="895039" y="2507397"/>
              <a:ext cx="16002000" cy="1656548"/>
              <a:chOff x="4476339" y="206725"/>
              <a:chExt cx="9814857" cy="786662"/>
            </a:xfrm>
          </p:grpSpPr>
          <p:pic>
            <p:nvPicPr>
              <p:cNvPr id="11" name="Picture 13">
                <a:extLst>
                  <a:ext uri="{FF2B5EF4-FFF2-40B4-BE49-F238E27FC236}">
                    <a16:creationId xmlns:a16="http://schemas.microsoft.com/office/drawing/2014/main" id="{8D94083B-C430-4F3C-56E9-518078788E43}"/>
                  </a:ext>
                </a:extLst>
              </p:cNvPr>
              <p:cNvPicPr>
                <a:picLocks noChangeAspect="1"/>
              </p:cNvPicPr>
              <p:nvPr/>
            </p:nvPicPr>
            <p:blipFill>
              <a:blip r:embed="rId2">
                <a:lum/>
              </a:blip>
              <a:stretch>
                <a:fillRect/>
              </a:stretch>
            </p:blipFill>
            <p:spPr>
              <a:xfrm>
                <a:off x="4476339" y="206725"/>
                <a:ext cx="9814857" cy="786662"/>
              </a:xfrm>
              <a:prstGeom prst="rect">
                <a:avLst/>
              </a:prstGeom>
            </p:spPr>
          </p:pic>
          <p:pic>
            <p:nvPicPr>
              <p:cNvPr id="12" name="Picture 35">
                <a:extLst>
                  <a:ext uri="{FF2B5EF4-FFF2-40B4-BE49-F238E27FC236}">
                    <a16:creationId xmlns:a16="http://schemas.microsoft.com/office/drawing/2014/main" id="{0E6EC4C8-A8A0-FFD2-2210-788511F6C930}"/>
                  </a:ext>
                </a:extLst>
              </p:cNvPr>
              <p:cNvPicPr>
                <a:picLocks noChangeAspect="1"/>
              </p:cNvPicPr>
              <p:nvPr/>
            </p:nvPicPr>
            <p:blipFill>
              <a:blip r:embed="rId3"/>
              <a:stretch>
                <a:fillRect/>
              </a:stretch>
            </p:blipFill>
            <p:spPr>
              <a:xfrm>
                <a:off x="4504717" y="206725"/>
                <a:ext cx="658391" cy="550225"/>
              </a:xfrm>
              <a:prstGeom prst="rect">
                <a:avLst/>
              </a:prstGeom>
            </p:spPr>
          </p:pic>
        </p:grpSp>
        <p:sp>
          <p:nvSpPr>
            <p:cNvPr id="8" name="TextBox 7">
              <a:extLst>
                <a:ext uri="{FF2B5EF4-FFF2-40B4-BE49-F238E27FC236}">
                  <a16:creationId xmlns:a16="http://schemas.microsoft.com/office/drawing/2014/main" id="{38844AD5-664E-53FF-04B6-DFFE6F5A62D0}"/>
                </a:ext>
              </a:extLst>
            </p:cNvPr>
            <p:cNvSpPr txBox="1"/>
            <p:nvPr/>
          </p:nvSpPr>
          <p:spPr>
            <a:xfrm>
              <a:off x="2178787" y="2582749"/>
              <a:ext cx="14290845" cy="1446550"/>
            </a:xfrm>
            <a:prstGeom prst="rect">
              <a:avLst/>
            </a:prstGeom>
            <a:noFill/>
          </p:spPr>
          <p:txBody>
            <a:bodyPr wrap="square">
              <a:spAutoFit/>
            </a:bodyPr>
            <a:lstStyle/>
            <a:p>
              <a:r>
                <a:rPr lang="vi-VN" sz="4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 Vì sao chúng ta phải biết vượt qua những khó khăn trong học tập và cuộc sống?</a:t>
              </a:r>
              <a:endParaRPr lang="vi-VN" sz="44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65861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Content Placeholder 4" descr="A blue and green background with leaves&#10;&#10;Description automatically generated with medium confidence">
            <a:extLst>
              <a:ext uri="{FF2B5EF4-FFF2-40B4-BE49-F238E27FC236}">
                <a16:creationId xmlns:a16="http://schemas.microsoft.com/office/drawing/2014/main" id="{4790401E-CDE3-6B83-13E9-EF6AC1C382C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sp>
        <p:nvSpPr>
          <p:cNvPr id="4" name="TextBox 3">
            <a:extLst>
              <a:ext uri="{FF2B5EF4-FFF2-40B4-BE49-F238E27FC236}">
                <a16:creationId xmlns:a16="http://schemas.microsoft.com/office/drawing/2014/main" id="{71E8F4BF-2850-91F6-A14E-FE6E82F00C5B}"/>
              </a:ext>
            </a:extLst>
          </p:cNvPr>
          <p:cNvSpPr txBox="1"/>
          <p:nvPr/>
        </p:nvSpPr>
        <p:spPr>
          <a:xfrm>
            <a:off x="2667000" y="4229100"/>
            <a:ext cx="12496800"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Chúc</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em</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học</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 </a:t>
            </a:r>
            <a:r>
              <a:rPr kumimoji="0" lang="en-US" sz="8800" b="1" i="0" u="none" strike="noStrike" kern="0" cap="none" spc="0" normalizeH="0" baseline="0" noProof="0" dirty="0" err="1">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tốt</a:t>
            </a:r>
            <a:r>
              <a:rPr kumimoji="0" lang="en-US" sz="8800" b="1" i="0" u="none" strike="noStrike" kern="0" cap="none" spc="0" normalizeH="0" baseline="0" noProof="0" dirty="0">
                <a:ln w="34925">
                  <a:solidFill>
                    <a:srgbClr val="EEECE1">
                      <a:lumMod val="10000"/>
                    </a:srgbClr>
                  </a:solidFill>
                </a:ln>
                <a:solidFill>
                  <a:prstClr val="white"/>
                </a:solidFill>
                <a:effectLst/>
                <a:uLnTx/>
                <a:uFillTx/>
                <a:latin typeface="Nunito Black" pitchFamily="2" charset="-93"/>
                <a:ea typeface="Arial" panose="020B0604020202020204" pitchFamily="34" charset="0"/>
                <a:cs typeface="Times New Roman" panose="02020603050405020304" pitchFamily="18" charset="0"/>
              </a:rPr>
              <a:t>!</a:t>
            </a:r>
            <a:endParaRPr kumimoji="0" lang="vi-VN" sz="8800" b="0" i="0" u="none" strike="noStrike" kern="1200" cap="none" spc="0" normalizeH="0" baseline="0" noProof="0" dirty="0">
              <a:ln w="34925">
                <a:solidFill>
                  <a:srgbClr val="EEECE1">
                    <a:lumMod val="10000"/>
                  </a:srgbClr>
                </a:solidFill>
              </a:ln>
              <a:solidFill>
                <a:prstClr val="white"/>
              </a:solidFill>
              <a:effectLst/>
              <a:uLnTx/>
              <a:uFillTx/>
              <a:latin typeface="Nunito Black" pitchFamily="2" charset="-93"/>
              <a:ea typeface="+mn-ea"/>
              <a:cs typeface="+mn-cs"/>
            </a:endParaRPr>
          </a:p>
        </p:txBody>
      </p:sp>
    </p:spTree>
    <p:extLst>
      <p:ext uri="{BB962C8B-B14F-4D97-AF65-F5344CB8AC3E}">
        <p14:creationId xmlns:p14="http://schemas.microsoft.com/office/powerpoint/2010/main" val="1900170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rectangular frame with a yellow and purple border&#10;&#10;Description automatically generated">
            <a:extLst>
              <a:ext uri="{FF2B5EF4-FFF2-40B4-BE49-F238E27FC236}">
                <a16:creationId xmlns:a16="http://schemas.microsoft.com/office/drawing/2014/main" id="{B85D9B65-1DA6-F8EE-352E-31DB458A1FF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sp>
        <p:nvSpPr>
          <p:cNvPr id="7" name="TextBox 6">
            <a:extLst>
              <a:ext uri="{FF2B5EF4-FFF2-40B4-BE49-F238E27FC236}">
                <a16:creationId xmlns:a16="http://schemas.microsoft.com/office/drawing/2014/main" id="{625E52BC-4439-4BE7-EF4F-52D9BDEF3E24}"/>
              </a:ext>
            </a:extLst>
          </p:cNvPr>
          <p:cNvSpPr txBox="1"/>
          <p:nvPr/>
        </p:nvSpPr>
        <p:spPr>
          <a:xfrm>
            <a:off x="3505200" y="1181100"/>
            <a:ext cx="11582400" cy="1446550"/>
          </a:xfrm>
          <a:prstGeom prst="rect">
            <a:avLst/>
          </a:prstGeom>
          <a:noFill/>
        </p:spPr>
        <p:txBody>
          <a:bodyPr wrap="square">
            <a:spAutoFit/>
          </a:bodyPr>
          <a:lstStyle/>
          <a:p>
            <a:pPr algn="ctr"/>
            <a:r>
              <a:rPr lang="vi-VN" sz="8800" b="0" i="0" dirty="0">
                <a:solidFill>
                  <a:srgbClr val="6666FF"/>
                </a:solidFill>
                <a:effectLst/>
                <a:latin typeface="Nunito Black" pitchFamily="2" charset="-93"/>
              </a:rPr>
              <a:t>Ai nhanh, ai đúng?</a:t>
            </a:r>
            <a:endParaRPr lang="vi-VN" sz="8800" dirty="0">
              <a:solidFill>
                <a:srgbClr val="6666FF"/>
              </a:solidFill>
              <a:latin typeface="Nunito Black" pitchFamily="2" charset="-93"/>
            </a:endParaRPr>
          </a:p>
        </p:txBody>
      </p:sp>
      <p:sp>
        <p:nvSpPr>
          <p:cNvPr id="8" name="Freeform 5">
            <a:extLst>
              <a:ext uri="{FF2B5EF4-FFF2-40B4-BE49-F238E27FC236}">
                <a16:creationId xmlns:a16="http://schemas.microsoft.com/office/drawing/2014/main" id="{7513B310-22E3-1752-C376-C476F4EDCE4F}"/>
              </a:ext>
            </a:extLst>
          </p:cNvPr>
          <p:cNvSpPr/>
          <p:nvPr/>
        </p:nvSpPr>
        <p:spPr>
          <a:xfrm>
            <a:off x="6217975" y="2627650"/>
            <a:ext cx="6156849" cy="2024064"/>
          </a:xfrm>
          <a:custGeom>
            <a:avLst/>
            <a:gdLst/>
            <a:ahLst/>
            <a:cxnLst/>
            <a:rect l="l" t="t" r="r" b="b"/>
            <a:pathLst>
              <a:path w="6156849" h="2024064">
                <a:moveTo>
                  <a:pt x="0" y="0"/>
                </a:moveTo>
                <a:lnTo>
                  <a:pt x="6156849" y="0"/>
                </a:lnTo>
                <a:lnTo>
                  <a:pt x="6156849" y="2024064"/>
                </a:lnTo>
                <a:lnTo>
                  <a:pt x="0" y="202406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251C3B99-CDCD-E6D1-064A-FA8F06BEAFFA}"/>
              </a:ext>
            </a:extLst>
          </p:cNvPr>
          <p:cNvSpPr txBox="1"/>
          <p:nvPr/>
        </p:nvSpPr>
        <p:spPr>
          <a:xfrm>
            <a:off x="1219200" y="5067300"/>
            <a:ext cx="15392400" cy="2800767"/>
          </a:xfrm>
          <a:prstGeom prst="rect">
            <a:avLst/>
          </a:prstGeom>
          <a:noFill/>
        </p:spPr>
        <p:txBody>
          <a:bodyPr wrap="square">
            <a:spAutoFit/>
          </a:bodyPr>
          <a:lstStyle/>
          <a:p>
            <a:r>
              <a:rPr lang="vi-VN" sz="4400" b="1" dirty="0">
                <a:solidFill>
                  <a:srgbClr val="C00000"/>
                </a:solidFill>
                <a:effectLst/>
                <a:latin typeface="Nunito" pitchFamily="2" charset="-93"/>
              </a:rPr>
              <a:t>Cách chơi: </a:t>
            </a:r>
            <a:r>
              <a:rPr lang="vi-VN" sz="4400" b="0" dirty="0">
                <a:solidFill>
                  <a:srgbClr val="000000"/>
                </a:solidFill>
                <a:effectLst/>
                <a:latin typeface="Nunito" pitchFamily="2" charset="-93"/>
              </a:rPr>
              <a:t>Mỗi đội lần lượt tìm và nêu ra các câu ca dao, tục ngữ, thành ngữ nói về đức tính siêng năng, vượt khó trong học tập và cuộc sống. Đội nào tìm được nhiều câu đúng và nhanh nhất sẽ thắng cuộc.</a:t>
            </a:r>
            <a:endParaRPr lang="vi-VN" sz="4400" dirty="0">
              <a:latin typeface="Nunito" pitchFamily="2" charset="-93"/>
            </a:endParaRPr>
          </a:p>
        </p:txBody>
      </p:sp>
    </p:spTree>
    <p:extLst>
      <p:ext uri="{BB962C8B-B14F-4D97-AF65-F5344CB8AC3E}">
        <p14:creationId xmlns:p14="http://schemas.microsoft.com/office/powerpoint/2010/main" val="39641375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rectangular frame with a yellow and purple border&#10;&#10;Description automatically generated">
            <a:extLst>
              <a:ext uri="{FF2B5EF4-FFF2-40B4-BE49-F238E27FC236}">
                <a16:creationId xmlns:a16="http://schemas.microsoft.com/office/drawing/2014/main" id="{B85D9B65-1DA6-F8EE-352E-31DB458A1FFE}"/>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sp>
        <p:nvSpPr>
          <p:cNvPr id="7" name="TextBox 6">
            <a:extLst>
              <a:ext uri="{FF2B5EF4-FFF2-40B4-BE49-F238E27FC236}">
                <a16:creationId xmlns:a16="http://schemas.microsoft.com/office/drawing/2014/main" id="{625E52BC-4439-4BE7-EF4F-52D9BDEF3E24}"/>
              </a:ext>
            </a:extLst>
          </p:cNvPr>
          <p:cNvSpPr txBox="1"/>
          <p:nvPr/>
        </p:nvSpPr>
        <p:spPr>
          <a:xfrm>
            <a:off x="3505200" y="1181100"/>
            <a:ext cx="11582400" cy="1446550"/>
          </a:xfrm>
          <a:prstGeom prst="rect">
            <a:avLst/>
          </a:prstGeom>
          <a:noFill/>
        </p:spPr>
        <p:txBody>
          <a:bodyPr wrap="square">
            <a:spAutoFit/>
          </a:bodyPr>
          <a:lstStyle/>
          <a:p>
            <a:pPr algn="ctr"/>
            <a:r>
              <a:rPr lang="vi-VN" sz="8800" b="0" i="0" dirty="0">
                <a:solidFill>
                  <a:srgbClr val="6666FF"/>
                </a:solidFill>
                <a:effectLst/>
                <a:latin typeface="Nunito Black" pitchFamily="2" charset="-93"/>
              </a:rPr>
              <a:t>Ai nhanh, ai đúng?</a:t>
            </a:r>
            <a:endParaRPr lang="vi-VN" sz="8800" dirty="0">
              <a:solidFill>
                <a:srgbClr val="6666FF"/>
              </a:solidFill>
              <a:latin typeface="Nunito Black" pitchFamily="2" charset="-93"/>
            </a:endParaRPr>
          </a:p>
        </p:txBody>
      </p:sp>
      <p:sp>
        <p:nvSpPr>
          <p:cNvPr id="8" name="Freeform 5">
            <a:extLst>
              <a:ext uri="{FF2B5EF4-FFF2-40B4-BE49-F238E27FC236}">
                <a16:creationId xmlns:a16="http://schemas.microsoft.com/office/drawing/2014/main" id="{7513B310-22E3-1752-C376-C476F4EDCE4F}"/>
              </a:ext>
            </a:extLst>
          </p:cNvPr>
          <p:cNvSpPr/>
          <p:nvPr/>
        </p:nvSpPr>
        <p:spPr>
          <a:xfrm>
            <a:off x="6217975" y="2627650"/>
            <a:ext cx="6156849" cy="2024064"/>
          </a:xfrm>
          <a:custGeom>
            <a:avLst/>
            <a:gdLst/>
            <a:ahLst/>
            <a:cxnLst/>
            <a:rect l="l" t="t" r="r" b="b"/>
            <a:pathLst>
              <a:path w="6156849" h="2024064">
                <a:moveTo>
                  <a:pt x="0" y="0"/>
                </a:moveTo>
                <a:lnTo>
                  <a:pt x="6156849" y="0"/>
                </a:lnTo>
                <a:lnTo>
                  <a:pt x="6156849" y="2024064"/>
                </a:lnTo>
                <a:lnTo>
                  <a:pt x="0" y="202406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5484299661757">
            <a:hlinkClick r:id="" action="ppaction://media"/>
            <a:extLst>
              <a:ext uri="{FF2B5EF4-FFF2-40B4-BE49-F238E27FC236}">
                <a16:creationId xmlns:a16="http://schemas.microsoft.com/office/drawing/2014/main" id="{F2595BD6-2C8F-3F3D-48EC-98B3446CA01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78473" y="5143500"/>
            <a:ext cx="6475879" cy="3642684"/>
          </a:xfrm>
          <a:prstGeom prst="rect">
            <a:avLst/>
          </a:prstGeom>
          <a:ln>
            <a:noFill/>
          </a:ln>
          <a:effectLst>
            <a:softEdge rad="112500"/>
          </a:effectLst>
        </p:spPr>
      </p:pic>
    </p:spTree>
    <p:extLst>
      <p:ext uri="{BB962C8B-B14F-4D97-AF65-F5344CB8AC3E}">
        <p14:creationId xmlns:p14="http://schemas.microsoft.com/office/powerpoint/2010/main" val="24627469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C05A-F8C1-AAAA-9033-D13F99032C65}"/>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DD14EFA5-C9D8-A607-9AD4-0D48727293C3}"/>
              </a:ext>
            </a:extLst>
          </p:cNvPr>
          <p:cNvSpPr>
            <a:spLocks noGrp="1"/>
          </p:cNvSpPr>
          <p:nvPr>
            <p:ph type="subTitle" idx="1"/>
          </p:nvPr>
        </p:nvSpPr>
        <p:spPr/>
        <p:txBody>
          <a:bodyPr/>
          <a:lstStyle/>
          <a:p>
            <a:endParaRPr lang="vi-VN"/>
          </a:p>
        </p:txBody>
      </p:sp>
      <p:pic>
        <p:nvPicPr>
          <p:cNvPr id="5" name="Picture 4" descr="A cartoon of girls playing with letters and numbers&#10;&#10;Description automatically generated">
            <a:extLst>
              <a:ext uri="{FF2B5EF4-FFF2-40B4-BE49-F238E27FC236}">
                <a16:creationId xmlns:a16="http://schemas.microsoft.com/office/drawing/2014/main" id="{48CD0004-D04E-AD8F-9797-805B87B76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TextBox 5">
            <a:extLst>
              <a:ext uri="{FF2B5EF4-FFF2-40B4-BE49-F238E27FC236}">
                <a16:creationId xmlns:a16="http://schemas.microsoft.com/office/drawing/2014/main" id="{0AA70239-ECF2-9BDC-9F83-17D513472F2E}"/>
              </a:ext>
            </a:extLst>
          </p:cNvPr>
          <p:cNvSpPr txBox="1"/>
          <p:nvPr/>
        </p:nvSpPr>
        <p:spPr>
          <a:xfrm>
            <a:off x="4114800" y="1290677"/>
            <a:ext cx="3815468" cy="1107996"/>
          </a:xfrm>
          <a:prstGeom prst="rect">
            <a:avLst/>
          </a:prstGeom>
          <a:noFill/>
        </p:spPr>
        <p:txBody>
          <a:bodyPr wrap="none" rtlCol="0">
            <a:spAutoFit/>
          </a:bodyPr>
          <a:lstStyle/>
          <a:p>
            <a:r>
              <a:rPr lang="en-GB" sz="6600" dirty="0" err="1">
                <a:solidFill>
                  <a:srgbClr val="32614E"/>
                </a:solidFill>
                <a:latin typeface="#9Slide05 Harman Script Inline" panose="02000507020000020003" pitchFamily="2" charset="-93"/>
              </a:rPr>
              <a:t>Đạo</a:t>
            </a:r>
            <a:r>
              <a:rPr lang="en-GB" sz="6600" dirty="0">
                <a:solidFill>
                  <a:srgbClr val="32614E"/>
                </a:solidFill>
                <a:latin typeface="#9Slide05 Harman Script Inline" panose="02000507020000020003" pitchFamily="2" charset="-93"/>
              </a:rPr>
              <a:t> </a:t>
            </a:r>
            <a:r>
              <a:rPr lang="en-GB" sz="6600" dirty="0" err="1">
                <a:solidFill>
                  <a:srgbClr val="32614E"/>
                </a:solidFill>
                <a:latin typeface="#9Slide05 Harman Script Inline" panose="02000507020000020003" pitchFamily="2" charset="-93"/>
              </a:rPr>
              <a:t>đức</a:t>
            </a:r>
            <a:endParaRPr lang="vi-VN" sz="6600" dirty="0">
              <a:solidFill>
                <a:srgbClr val="32614E"/>
              </a:solidFill>
              <a:latin typeface="#9Slide05 Harman Script Inline" panose="02000507020000020003" pitchFamily="2" charset="-93"/>
            </a:endParaRPr>
          </a:p>
        </p:txBody>
      </p:sp>
      <p:sp>
        <p:nvSpPr>
          <p:cNvPr id="7" name="TextBox 6">
            <a:extLst>
              <a:ext uri="{FF2B5EF4-FFF2-40B4-BE49-F238E27FC236}">
                <a16:creationId xmlns:a16="http://schemas.microsoft.com/office/drawing/2014/main" id="{2D74FC41-C7F8-5CEA-D944-40FBE1D8B3D8}"/>
              </a:ext>
            </a:extLst>
          </p:cNvPr>
          <p:cNvSpPr txBox="1"/>
          <p:nvPr/>
        </p:nvSpPr>
        <p:spPr>
          <a:xfrm>
            <a:off x="3657600" y="2684423"/>
            <a:ext cx="5336717" cy="923330"/>
          </a:xfrm>
          <a:prstGeom prst="rect">
            <a:avLst/>
          </a:prstGeom>
          <a:noFill/>
        </p:spPr>
        <p:txBody>
          <a:bodyPr wrap="none" rtlCol="0">
            <a:spAutoFit/>
          </a:bodyPr>
          <a:lstStyle/>
          <a:p>
            <a:r>
              <a:rPr lang="en-GB" sz="5400" dirty="0" err="1">
                <a:solidFill>
                  <a:srgbClr val="F27830"/>
                </a:solidFill>
                <a:latin typeface="#9Slide05 Harman Script Inline" panose="02000507020000020003" pitchFamily="2" charset="-93"/>
              </a:rPr>
              <a:t>Bài</a:t>
            </a:r>
            <a:r>
              <a:rPr lang="en-GB" sz="5400" dirty="0">
                <a:solidFill>
                  <a:srgbClr val="F27830"/>
                </a:solidFill>
                <a:latin typeface="#9Slide05 Harman Script Inline" panose="02000507020000020003" pitchFamily="2" charset="-93"/>
              </a:rPr>
              <a:t> 3 - </a:t>
            </a:r>
            <a:r>
              <a:rPr lang="en-GB" sz="5400" dirty="0" err="1">
                <a:solidFill>
                  <a:srgbClr val="F27830"/>
                </a:solidFill>
                <a:latin typeface="#9Slide05 Harman Script Inline" panose="02000507020000020003" pitchFamily="2" charset="-93"/>
              </a:rPr>
              <a:t>Tiết</a:t>
            </a:r>
            <a:r>
              <a:rPr lang="en-GB" sz="5400" dirty="0">
                <a:solidFill>
                  <a:srgbClr val="F27830"/>
                </a:solidFill>
                <a:latin typeface="#9Slide05 Harman Script Inline" panose="02000507020000020003" pitchFamily="2" charset="-93"/>
              </a:rPr>
              <a:t> 1:</a:t>
            </a:r>
            <a:endParaRPr lang="vi-VN" sz="5400" dirty="0">
              <a:solidFill>
                <a:srgbClr val="F27830"/>
              </a:solidFill>
              <a:latin typeface="#9Slide05 Harman Script Inline" panose="02000507020000020003" pitchFamily="2" charset="-93"/>
            </a:endParaRPr>
          </a:p>
        </p:txBody>
      </p:sp>
      <p:grpSp>
        <p:nvGrpSpPr>
          <p:cNvPr id="11" name="Group 10">
            <a:extLst>
              <a:ext uri="{FF2B5EF4-FFF2-40B4-BE49-F238E27FC236}">
                <a16:creationId xmlns:a16="http://schemas.microsoft.com/office/drawing/2014/main" id="{660FC3CE-2706-169C-141A-4B4ABB7638CC}"/>
              </a:ext>
            </a:extLst>
          </p:cNvPr>
          <p:cNvGrpSpPr/>
          <p:nvPr/>
        </p:nvGrpSpPr>
        <p:grpSpPr>
          <a:xfrm>
            <a:off x="2367668" y="3666509"/>
            <a:ext cx="11125200" cy="3651646"/>
            <a:chOff x="2367668" y="3666509"/>
            <a:chExt cx="11125200" cy="3651646"/>
          </a:xfrm>
        </p:grpSpPr>
        <p:sp>
          <p:nvSpPr>
            <p:cNvPr id="9" name="TextBox 8">
              <a:extLst>
                <a:ext uri="{FF2B5EF4-FFF2-40B4-BE49-F238E27FC236}">
                  <a16:creationId xmlns:a16="http://schemas.microsoft.com/office/drawing/2014/main" id="{EF60549D-9D48-5425-1BAF-74AB6B04AA58}"/>
                </a:ext>
              </a:extLst>
            </p:cNvPr>
            <p:cNvSpPr txBox="1"/>
            <p:nvPr/>
          </p:nvSpPr>
          <p:spPr>
            <a:xfrm>
              <a:off x="2367668" y="3666509"/>
              <a:ext cx="11125200" cy="3631763"/>
            </a:xfrm>
            <a:prstGeom prst="rect">
              <a:avLst/>
            </a:prstGeom>
            <a:noFill/>
          </p:spPr>
          <p:txBody>
            <a:bodyPr wrap="square">
              <a:spAutoFit/>
            </a:bodyPr>
            <a:lstStyle/>
            <a:p>
              <a:pPr algn="l"/>
              <a:r>
                <a:rPr lang="vi-VN" sz="11500" b="0" i="0" dirty="0">
                  <a:ln w="292100">
                    <a:solidFill>
                      <a:srgbClr val="F27830"/>
                    </a:solidFill>
                  </a:ln>
                  <a:solidFill>
                    <a:srgbClr val="111111"/>
                  </a:solidFill>
                  <a:effectLst/>
                  <a:latin typeface="#9Slide03 SVNEvery Movie Every " panose="02000500000000000000" pitchFamily="2" charset="-93"/>
                </a:rPr>
                <a:t>Em nhận biết khó khăn</a:t>
              </a:r>
            </a:p>
          </p:txBody>
        </p:sp>
        <p:sp>
          <p:nvSpPr>
            <p:cNvPr id="10" name="TextBox 9">
              <a:extLst>
                <a:ext uri="{FF2B5EF4-FFF2-40B4-BE49-F238E27FC236}">
                  <a16:creationId xmlns:a16="http://schemas.microsoft.com/office/drawing/2014/main" id="{D47270C2-874C-291B-42E2-83484BEE22B1}"/>
                </a:ext>
              </a:extLst>
            </p:cNvPr>
            <p:cNvSpPr txBox="1"/>
            <p:nvPr/>
          </p:nvSpPr>
          <p:spPr>
            <a:xfrm>
              <a:off x="2367668" y="3686392"/>
              <a:ext cx="11125200" cy="3631763"/>
            </a:xfrm>
            <a:prstGeom prst="rect">
              <a:avLst/>
            </a:prstGeom>
            <a:noFill/>
          </p:spPr>
          <p:txBody>
            <a:bodyPr wrap="square">
              <a:spAutoFit/>
            </a:bodyPr>
            <a:lstStyle/>
            <a:p>
              <a:pPr algn="l"/>
              <a:r>
                <a:rPr lang="vi-VN" sz="11500" b="0" i="0" dirty="0">
                  <a:solidFill>
                    <a:schemeClr val="bg1"/>
                  </a:solidFill>
                  <a:effectLst/>
                  <a:latin typeface="#9Slide03 SVNEvery Movie Every " panose="02000500000000000000" pitchFamily="2" charset="-93"/>
                </a:rPr>
                <a:t>Em nhận biết khó khăn</a:t>
              </a:r>
            </a:p>
          </p:txBody>
        </p:sp>
      </p:grpSp>
    </p:spTree>
    <p:extLst>
      <p:ext uri="{BB962C8B-B14F-4D97-AF65-F5344CB8AC3E}">
        <p14:creationId xmlns:p14="http://schemas.microsoft.com/office/powerpoint/2010/main" val="3673335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Content Placeholder 4" descr="A blue and green background with leaves&#10;&#10;Description automatically generated with medium confidence">
            <a:extLst>
              <a:ext uri="{FF2B5EF4-FFF2-40B4-BE49-F238E27FC236}">
                <a16:creationId xmlns:a16="http://schemas.microsoft.com/office/drawing/2014/main" id="{4790401E-CDE3-6B83-13E9-EF6AC1C382C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sp>
        <p:nvSpPr>
          <p:cNvPr id="6" name="Freeform 11">
            <a:extLst>
              <a:ext uri="{FF2B5EF4-FFF2-40B4-BE49-F238E27FC236}">
                <a16:creationId xmlns:a16="http://schemas.microsoft.com/office/drawing/2014/main" id="{9CED45DC-AEEF-7712-FDE4-9BA0CB4D7E83}"/>
              </a:ext>
            </a:extLst>
          </p:cNvPr>
          <p:cNvSpPr/>
          <p:nvPr/>
        </p:nvSpPr>
        <p:spPr>
          <a:xfrm>
            <a:off x="-457200" y="5372100"/>
            <a:ext cx="8626169" cy="5380972"/>
          </a:xfrm>
          <a:custGeom>
            <a:avLst/>
            <a:gdLst/>
            <a:ahLst/>
            <a:cxnLst/>
            <a:rect l="l" t="t" r="r" b="b"/>
            <a:pathLst>
              <a:path w="3280101" h="2332972">
                <a:moveTo>
                  <a:pt x="0" y="0"/>
                </a:moveTo>
                <a:lnTo>
                  <a:pt x="3280101" y="0"/>
                </a:lnTo>
                <a:lnTo>
                  <a:pt x="3280101" y="2332972"/>
                </a:lnTo>
                <a:lnTo>
                  <a:pt x="0" y="233297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39D3B7DD-B64F-15C8-E1AD-AE8788B8D9F7}"/>
              </a:ext>
            </a:extLst>
          </p:cNvPr>
          <p:cNvPicPr>
            <a:picLocks noChangeAspect="1"/>
          </p:cNvPicPr>
          <p:nvPr/>
        </p:nvPicPr>
        <p:blipFill>
          <a:blip r:embed="rId4"/>
          <a:stretch>
            <a:fillRect/>
          </a:stretch>
        </p:blipFill>
        <p:spPr>
          <a:xfrm>
            <a:off x="3200400" y="2422823"/>
            <a:ext cx="11547333" cy="2720677"/>
          </a:xfrm>
          <a:prstGeom prst="rect">
            <a:avLst/>
          </a:prstGeom>
        </p:spPr>
      </p:pic>
    </p:spTree>
    <p:extLst>
      <p:ext uri="{BB962C8B-B14F-4D97-AF65-F5344CB8AC3E}">
        <p14:creationId xmlns:p14="http://schemas.microsoft.com/office/powerpoint/2010/main" val="331992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Content Placeholder 4" descr="A blue and green background with leaves&#10;&#10;Description automatically generated with medium confidence">
            <a:extLst>
              <a:ext uri="{FF2B5EF4-FFF2-40B4-BE49-F238E27FC236}">
                <a16:creationId xmlns:a16="http://schemas.microsoft.com/office/drawing/2014/main" id="{4790401E-CDE3-6B83-13E9-EF6AC1C382C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923"/>
            <a:ext cx="18287980" cy="10285077"/>
          </a:xfrm>
          <a:prstGeom prst="rect">
            <a:avLst/>
          </a:prstGeom>
        </p:spPr>
      </p:pic>
      <p:sp>
        <p:nvSpPr>
          <p:cNvPr id="4" name="TextBox 3">
            <a:extLst>
              <a:ext uri="{FF2B5EF4-FFF2-40B4-BE49-F238E27FC236}">
                <a16:creationId xmlns:a16="http://schemas.microsoft.com/office/drawing/2014/main" id="{71E8F4BF-2850-91F6-A14E-FE6E82F00C5B}"/>
              </a:ext>
            </a:extLst>
          </p:cNvPr>
          <p:cNvSpPr txBox="1"/>
          <p:nvPr/>
        </p:nvSpPr>
        <p:spPr>
          <a:xfrm>
            <a:off x="2971800" y="3066008"/>
            <a:ext cx="12496800" cy="4154984"/>
          </a:xfrm>
          <a:prstGeom prst="rect">
            <a:avLst/>
          </a:prstGeom>
          <a:noFill/>
        </p:spPr>
        <p:txBody>
          <a:bodyPr wrap="square">
            <a:spAutoFit/>
          </a:bodyPr>
          <a:lstStyle/>
          <a:p>
            <a:pPr algn="ct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Hoạt</a:t>
            </a: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 </a:t>
            </a: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động</a:t>
            </a: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 1: </a:t>
            </a:r>
          </a:p>
          <a:p>
            <a:pPr algn="ct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Quan </a:t>
            </a: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sát</a:t>
            </a: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 </a:t>
            </a: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tranh</a:t>
            </a: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 </a:t>
            </a: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và</a:t>
            </a: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 </a:t>
            </a: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trả</a:t>
            </a: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 </a:t>
            </a: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lời</a:t>
            </a: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 </a:t>
            </a: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câu</a:t>
            </a:r>
            <a:r>
              <a:rPr lang="en-US" sz="8800" b="1" kern="0" dirty="0">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 </a:t>
            </a:r>
            <a:r>
              <a:rPr lang="en-US" sz="8800" b="1" kern="0" dirty="0" err="1">
                <a:ln w="34925">
                  <a:solidFill>
                    <a:schemeClr val="bg2">
                      <a:lumMod val="10000"/>
                    </a:schemeClr>
                  </a:solidFill>
                </a:ln>
                <a:solidFill>
                  <a:schemeClr val="bg1"/>
                </a:solidFill>
                <a:effectLst/>
                <a:latin typeface="Nunito Black" pitchFamily="2" charset="-93"/>
                <a:ea typeface="Arial" panose="020B0604020202020204" pitchFamily="34" charset="0"/>
                <a:cs typeface="Times New Roman" panose="02020603050405020304" pitchFamily="18" charset="0"/>
              </a:rPr>
              <a:t>hỏi</a:t>
            </a:r>
            <a:endParaRPr lang="vi-VN" sz="8800" dirty="0">
              <a:ln w="34925">
                <a:solidFill>
                  <a:schemeClr val="bg2">
                    <a:lumMod val="10000"/>
                  </a:schemeClr>
                </a:solidFill>
              </a:ln>
              <a:solidFill>
                <a:schemeClr val="bg1"/>
              </a:solidFill>
              <a:latin typeface="Nunito Black" pitchFamily="2" charset="-93"/>
            </a:endParaRPr>
          </a:p>
        </p:txBody>
      </p:sp>
    </p:spTree>
    <p:extLst>
      <p:ext uri="{BB962C8B-B14F-4D97-AF65-F5344CB8AC3E}">
        <p14:creationId xmlns:p14="http://schemas.microsoft.com/office/powerpoint/2010/main" val="2643321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artoon&#10;&#10;Description automatically generated">
            <a:extLst>
              <a:ext uri="{FF2B5EF4-FFF2-40B4-BE49-F238E27FC236}">
                <a16:creationId xmlns:a16="http://schemas.microsoft.com/office/drawing/2014/main" id="{17E3BA5C-4511-3A3D-D420-F0EBDDA8AA63}"/>
              </a:ext>
            </a:extLst>
          </p:cNvPr>
          <p:cNvPicPr>
            <a:picLocks noChangeAspect="1"/>
          </p:cNvPicPr>
          <p:nvPr/>
        </p:nvPicPr>
        <p:blipFill>
          <a:blip r:embed="rId2">
            <a:extLst>
              <a:ext uri="{28A0092B-C50C-407E-A947-70E740481C1C}">
                <a14:useLocalDpi xmlns:a14="http://schemas.microsoft.com/office/drawing/2010/main" val="0"/>
              </a:ext>
            </a:extLst>
          </a:blip>
          <a:srcRect l="9269" t="15614" r="9269" b="17499"/>
          <a:stretch/>
        </p:blipFill>
        <p:spPr>
          <a:xfrm>
            <a:off x="762000" y="1181100"/>
            <a:ext cx="10658872" cy="7707506"/>
          </a:xfrm>
          <a:prstGeom prst="rect">
            <a:avLst/>
          </a:prstGeom>
        </p:spPr>
      </p:pic>
      <p:grpSp>
        <p:nvGrpSpPr>
          <p:cNvPr id="10" name="Group 9">
            <a:extLst>
              <a:ext uri="{FF2B5EF4-FFF2-40B4-BE49-F238E27FC236}">
                <a16:creationId xmlns:a16="http://schemas.microsoft.com/office/drawing/2014/main" id="{8EDA3DA7-993B-4097-0C88-27B4F3CEF225}"/>
              </a:ext>
            </a:extLst>
          </p:cNvPr>
          <p:cNvGrpSpPr/>
          <p:nvPr/>
        </p:nvGrpSpPr>
        <p:grpSpPr>
          <a:xfrm>
            <a:off x="12115800" y="1562100"/>
            <a:ext cx="5961742" cy="2971800"/>
            <a:chOff x="12115800" y="1562100"/>
            <a:chExt cx="5961742" cy="2971800"/>
          </a:xfrm>
        </p:grpSpPr>
        <p:sp>
          <p:nvSpPr>
            <p:cNvPr id="6" name="Rectangle: Rounded Corners 5">
              <a:extLst>
                <a:ext uri="{FF2B5EF4-FFF2-40B4-BE49-F238E27FC236}">
                  <a16:creationId xmlns:a16="http://schemas.microsoft.com/office/drawing/2014/main" id="{88D118C2-4635-957B-38C8-D62398C5F759}"/>
                </a:ext>
              </a:extLst>
            </p:cNvPr>
            <p:cNvSpPr/>
            <p:nvPr/>
          </p:nvSpPr>
          <p:spPr>
            <a:xfrm>
              <a:off x="12344400" y="1714500"/>
              <a:ext cx="5733142" cy="2819400"/>
            </a:xfrm>
            <a:prstGeom prst="roundRect">
              <a:avLst/>
            </a:prstGeom>
            <a:ln w="762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latin typeface="Nunito" pitchFamily="2" charset="-93"/>
                </a:rPr>
                <a:t>a. Em hãy nêu những khó khăn của các bạn trong những bức tranh trên</a:t>
              </a:r>
            </a:p>
          </p:txBody>
        </p:sp>
        <p:pic>
          <p:nvPicPr>
            <p:cNvPr id="8" name="Picture 7">
              <a:extLst>
                <a:ext uri="{FF2B5EF4-FFF2-40B4-BE49-F238E27FC236}">
                  <a16:creationId xmlns:a16="http://schemas.microsoft.com/office/drawing/2014/main" id="{0A7AAB53-A31E-FB0E-2401-79D898E1620A}"/>
                </a:ext>
              </a:extLst>
            </p:cNvPr>
            <p:cNvPicPr>
              <a:picLocks noChangeAspect="1"/>
            </p:cNvPicPr>
            <p:nvPr/>
          </p:nvPicPr>
          <p:blipFill>
            <a:blip r:embed="rId3"/>
            <a:stretch>
              <a:fillRect/>
            </a:stretch>
          </p:blipFill>
          <p:spPr>
            <a:xfrm>
              <a:off x="12115800" y="1562100"/>
              <a:ext cx="862149" cy="838200"/>
            </a:xfrm>
            <a:prstGeom prst="rect">
              <a:avLst/>
            </a:prstGeom>
          </p:spPr>
        </p:pic>
      </p:grpSp>
      <p:grpSp>
        <p:nvGrpSpPr>
          <p:cNvPr id="11" name="Group 10">
            <a:extLst>
              <a:ext uri="{FF2B5EF4-FFF2-40B4-BE49-F238E27FC236}">
                <a16:creationId xmlns:a16="http://schemas.microsoft.com/office/drawing/2014/main" id="{1A5A4FA1-1A6B-8765-D858-3A147764432A}"/>
              </a:ext>
            </a:extLst>
          </p:cNvPr>
          <p:cNvGrpSpPr/>
          <p:nvPr/>
        </p:nvGrpSpPr>
        <p:grpSpPr>
          <a:xfrm>
            <a:off x="12115800" y="5753101"/>
            <a:ext cx="6019799" cy="3140948"/>
            <a:chOff x="12115800" y="5753101"/>
            <a:chExt cx="6019799" cy="3140948"/>
          </a:xfrm>
        </p:grpSpPr>
        <p:sp>
          <p:nvSpPr>
            <p:cNvPr id="7" name="Rectangle: Rounded Corners 6">
              <a:extLst>
                <a:ext uri="{FF2B5EF4-FFF2-40B4-BE49-F238E27FC236}">
                  <a16:creationId xmlns:a16="http://schemas.microsoft.com/office/drawing/2014/main" id="{D76E4136-CC32-C5F8-2CC9-43289B4D420C}"/>
                </a:ext>
              </a:extLst>
            </p:cNvPr>
            <p:cNvSpPr/>
            <p:nvPr/>
          </p:nvSpPr>
          <p:spPr>
            <a:xfrm>
              <a:off x="12402456" y="6074649"/>
              <a:ext cx="5733143" cy="2819400"/>
            </a:xfrm>
            <a:prstGeom prst="roundRect">
              <a:avLst/>
            </a:prstGeom>
            <a:ln w="762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latin typeface="Nunito" pitchFamily="2" charset="-93"/>
                </a:rPr>
                <a:t>b. Hãy kể thêm những khó khăn trong học tập và cuộc sống mà em biết.</a:t>
              </a:r>
            </a:p>
          </p:txBody>
        </p:sp>
        <p:pic>
          <p:nvPicPr>
            <p:cNvPr id="9" name="Picture 8">
              <a:extLst>
                <a:ext uri="{FF2B5EF4-FFF2-40B4-BE49-F238E27FC236}">
                  <a16:creationId xmlns:a16="http://schemas.microsoft.com/office/drawing/2014/main" id="{9341BEBE-53CD-4DF8-F646-81B788D19536}"/>
                </a:ext>
              </a:extLst>
            </p:cNvPr>
            <p:cNvPicPr>
              <a:picLocks noChangeAspect="1"/>
            </p:cNvPicPr>
            <p:nvPr/>
          </p:nvPicPr>
          <p:blipFill>
            <a:blip r:embed="rId3"/>
            <a:stretch>
              <a:fillRect/>
            </a:stretch>
          </p:blipFill>
          <p:spPr>
            <a:xfrm>
              <a:off x="12115800" y="5753101"/>
              <a:ext cx="862149" cy="838200"/>
            </a:xfrm>
            <a:prstGeom prst="rect">
              <a:avLst/>
            </a:prstGeom>
          </p:spPr>
        </p:pic>
      </p:grpSp>
    </p:spTree>
    <p:extLst>
      <p:ext uri="{BB962C8B-B14F-4D97-AF65-F5344CB8AC3E}">
        <p14:creationId xmlns:p14="http://schemas.microsoft.com/office/powerpoint/2010/main" val="5805441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artoon&#10;&#10;Description automatically generated">
            <a:extLst>
              <a:ext uri="{FF2B5EF4-FFF2-40B4-BE49-F238E27FC236}">
                <a16:creationId xmlns:a16="http://schemas.microsoft.com/office/drawing/2014/main" id="{17E3BA5C-4511-3A3D-D420-F0EBDDA8AA63}"/>
              </a:ext>
            </a:extLst>
          </p:cNvPr>
          <p:cNvPicPr>
            <a:picLocks noChangeAspect="1"/>
          </p:cNvPicPr>
          <p:nvPr/>
        </p:nvPicPr>
        <p:blipFill>
          <a:blip r:embed="rId2">
            <a:extLst>
              <a:ext uri="{28A0092B-C50C-407E-A947-70E740481C1C}">
                <a14:useLocalDpi xmlns:a14="http://schemas.microsoft.com/office/drawing/2010/main" val="0"/>
              </a:ext>
            </a:extLst>
          </a:blip>
          <a:srcRect l="9269" t="15614" r="49383" b="50000"/>
          <a:stretch/>
        </p:blipFill>
        <p:spPr>
          <a:xfrm>
            <a:off x="1028700" y="419100"/>
            <a:ext cx="6629400" cy="4855335"/>
          </a:xfrm>
          <a:prstGeom prst="rect">
            <a:avLst/>
          </a:prstGeom>
        </p:spPr>
      </p:pic>
      <p:sp>
        <p:nvSpPr>
          <p:cNvPr id="2" name="Rectangle: Rounded Corners 1">
            <a:extLst>
              <a:ext uri="{FF2B5EF4-FFF2-40B4-BE49-F238E27FC236}">
                <a16:creationId xmlns:a16="http://schemas.microsoft.com/office/drawing/2014/main" id="{7D8A4709-8427-FE17-A01B-0ECC0F490581}"/>
              </a:ext>
            </a:extLst>
          </p:cNvPr>
          <p:cNvSpPr/>
          <p:nvPr/>
        </p:nvSpPr>
        <p:spPr>
          <a:xfrm>
            <a:off x="7658100" y="1104900"/>
            <a:ext cx="9525000" cy="3200400"/>
          </a:xfrm>
          <a:prstGeom prst="roundRect">
            <a:avLst/>
          </a:prstGeom>
          <a:ln w="76200">
            <a:solidFill>
              <a:srgbClr val="F9D9DE"/>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vi-VN" sz="4800" b="1" dirty="0">
                <a:solidFill>
                  <a:schemeClr val="accent2"/>
                </a:solidFill>
                <a:latin typeface="Calibri" panose="020F0502020204030204" pitchFamily="34" charset="0"/>
                <a:ea typeface="Calibri" panose="020F0502020204030204" pitchFamily="34" charset="0"/>
                <a:cs typeface="Calibri" panose="020F0502020204030204" pitchFamily="34" charset="0"/>
              </a:rPr>
              <a:t>Tranh 1: </a:t>
            </a:r>
            <a:r>
              <a:rPr lang="vi-VN" sz="4800" dirty="0">
                <a:solidFill>
                  <a:schemeClr val="accent2"/>
                </a:solidFill>
                <a:latin typeface="Calibri" panose="020F0502020204030204" pitchFamily="34" charset="0"/>
                <a:ea typeface="Calibri" panose="020F0502020204030204" pitchFamily="34" charset="0"/>
                <a:cs typeface="Calibri" panose="020F0502020204030204" pitchFamily="34" charset="0"/>
              </a:rPr>
              <a:t>Phụ giúp bố mẹ bằng cách lao động vừa sức trong dịp hè để vượt qua những khó khăn của hoàn cảnh gia đình.</a:t>
            </a:r>
          </a:p>
        </p:txBody>
      </p:sp>
      <p:pic>
        <p:nvPicPr>
          <p:cNvPr id="3" name="Picture 2" descr="A screenshot of a cartoon&#10;&#10;Description automatically generated">
            <a:extLst>
              <a:ext uri="{FF2B5EF4-FFF2-40B4-BE49-F238E27FC236}">
                <a16:creationId xmlns:a16="http://schemas.microsoft.com/office/drawing/2014/main" id="{FE09D950-5941-638C-A247-7BF5173BEDB3}"/>
              </a:ext>
            </a:extLst>
          </p:cNvPr>
          <p:cNvPicPr>
            <a:picLocks noChangeAspect="1"/>
          </p:cNvPicPr>
          <p:nvPr/>
        </p:nvPicPr>
        <p:blipFill>
          <a:blip r:embed="rId2">
            <a:extLst>
              <a:ext uri="{28A0092B-C50C-407E-A947-70E740481C1C}">
                <a14:useLocalDpi xmlns:a14="http://schemas.microsoft.com/office/drawing/2010/main" val="0"/>
              </a:ext>
            </a:extLst>
          </a:blip>
          <a:srcRect l="50378" t="16729" r="8274" b="50892"/>
          <a:stretch/>
        </p:blipFill>
        <p:spPr>
          <a:xfrm>
            <a:off x="914400" y="5274435"/>
            <a:ext cx="6629400" cy="4572000"/>
          </a:xfrm>
          <a:prstGeom prst="rect">
            <a:avLst/>
          </a:prstGeom>
        </p:spPr>
      </p:pic>
      <p:sp>
        <p:nvSpPr>
          <p:cNvPr id="4" name="Rectangle: Rounded Corners 3">
            <a:extLst>
              <a:ext uri="{FF2B5EF4-FFF2-40B4-BE49-F238E27FC236}">
                <a16:creationId xmlns:a16="http://schemas.microsoft.com/office/drawing/2014/main" id="{3C73B1CB-D511-4ECB-ED44-0E42F4051A3B}"/>
              </a:ext>
            </a:extLst>
          </p:cNvPr>
          <p:cNvSpPr/>
          <p:nvPr/>
        </p:nvSpPr>
        <p:spPr>
          <a:xfrm>
            <a:off x="7848600" y="5981701"/>
            <a:ext cx="10058400" cy="3124200"/>
          </a:xfrm>
          <a:prstGeom prst="roundRect">
            <a:avLst/>
          </a:prstGeom>
          <a:ln w="76200">
            <a:solidFill>
              <a:srgbClr val="F9D9DE"/>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vi-VN" sz="4800" b="1" dirty="0">
                <a:solidFill>
                  <a:schemeClr val="accent2"/>
                </a:solidFill>
                <a:latin typeface="Calibri" panose="020F0502020204030204" pitchFamily="34" charset="0"/>
                <a:ea typeface="Calibri" panose="020F0502020204030204" pitchFamily="34" charset="0"/>
                <a:cs typeface="Calibri" panose="020F0502020204030204" pitchFamily="34" charset="0"/>
              </a:rPr>
              <a:t>Bức tranh 2: </a:t>
            </a:r>
            <a:r>
              <a:rPr lang="vi-VN" sz="4800" dirty="0">
                <a:solidFill>
                  <a:schemeClr val="accent2"/>
                </a:solidFill>
                <a:latin typeface="Calibri" panose="020F0502020204030204" pitchFamily="34" charset="0"/>
                <a:ea typeface="Calibri" panose="020F0502020204030204" pitchFamily="34" charset="0"/>
                <a:cs typeface="Calibri" panose="020F0502020204030204" pitchFamily="34" charset="0"/>
              </a:rPr>
              <a:t>Bạn nam trong tranh gặp khó khăn trong chuyện học tập vì không còn nhớ kiến thức của kì trước</a:t>
            </a:r>
          </a:p>
        </p:txBody>
      </p:sp>
    </p:spTree>
    <p:extLst>
      <p:ext uri="{BB962C8B-B14F-4D97-AF65-F5344CB8AC3E}">
        <p14:creationId xmlns:p14="http://schemas.microsoft.com/office/powerpoint/2010/main" val="3663817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artoon&#10;&#10;Description automatically generated">
            <a:extLst>
              <a:ext uri="{FF2B5EF4-FFF2-40B4-BE49-F238E27FC236}">
                <a16:creationId xmlns:a16="http://schemas.microsoft.com/office/drawing/2014/main" id="{17E3BA5C-4511-3A3D-D420-F0EBDDA8AA63}"/>
              </a:ext>
            </a:extLst>
          </p:cNvPr>
          <p:cNvPicPr>
            <a:picLocks noChangeAspect="1"/>
          </p:cNvPicPr>
          <p:nvPr/>
        </p:nvPicPr>
        <p:blipFill>
          <a:blip r:embed="rId2">
            <a:extLst>
              <a:ext uri="{28A0092B-C50C-407E-A947-70E740481C1C}">
                <a14:useLocalDpi xmlns:a14="http://schemas.microsoft.com/office/drawing/2010/main" val="0"/>
              </a:ext>
            </a:extLst>
          </a:blip>
          <a:srcRect l="8154" t="49424" r="50498" b="16190"/>
          <a:stretch/>
        </p:blipFill>
        <p:spPr>
          <a:xfrm>
            <a:off x="1104900" y="690042"/>
            <a:ext cx="5867400" cy="4297251"/>
          </a:xfrm>
          <a:prstGeom prst="rect">
            <a:avLst/>
          </a:prstGeom>
        </p:spPr>
      </p:pic>
      <p:sp>
        <p:nvSpPr>
          <p:cNvPr id="2" name="Rectangle: Rounded Corners 1">
            <a:extLst>
              <a:ext uri="{FF2B5EF4-FFF2-40B4-BE49-F238E27FC236}">
                <a16:creationId xmlns:a16="http://schemas.microsoft.com/office/drawing/2014/main" id="{7D8A4709-8427-FE17-A01B-0ECC0F490581}"/>
              </a:ext>
            </a:extLst>
          </p:cNvPr>
          <p:cNvSpPr/>
          <p:nvPr/>
        </p:nvSpPr>
        <p:spPr>
          <a:xfrm>
            <a:off x="7658100" y="1866900"/>
            <a:ext cx="9525000" cy="2438400"/>
          </a:xfrm>
          <a:prstGeom prst="roundRect">
            <a:avLst/>
          </a:prstGeom>
          <a:ln w="76200">
            <a:solidFill>
              <a:srgbClr val="F9D9DE"/>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vi-VN" sz="4800" b="1" dirty="0">
                <a:solidFill>
                  <a:schemeClr val="accent2"/>
                </a:solidFill>
                <a:latin typeface="Calibri" panose="020F0502020204030204" pitchFamily="34" charset="0"/>
                <a:ea typeface="Calibri" panose="020F0502020204030204" pitchFamily="34" charset="0"/>
                <a:cs typeface="Calibri" panose="020F0502020204030204" pitchFamily="34" charset="0"/>
              </a:rPr>
              <a:t>Bức tranh 3 </a:t>
            </a:r>
            <a:r>
              <a:rPr lang="vi-VN" sz="4800" dirty="0">
                <a:solidFill>
                  <a:schemeClr val="accent2"/>
                </a:solidFill>
                <a:latin typeface="Calibri" panose="020F0502020204030204" pitchFamily="34" charset="0"/>
                <a:ea typeface="Calibri" panose="020F0502020204030204" pitchFamily="34" charset="0"/>
                <a:cs typeface="Calibri" panose="020F0502020204030204" pitchFamily="34" charset="0"/>
              </a:rPr>
              <a:t>bạn nam trong tranh gặp khó khăn khi sắp thi học kì nhưng lại bị gãy tay phải nằm viện</a:t>
            </a:r>
          </a:p>
        </p:txBody>
      </p:sp>
      <p:pic>
        <p:nvPicPr>
          <p:cNvPr id="3" name="Picture 2" descr="A screenshot of a cartoon&#10;&#10;Description automatically generated">
            <a:extLst>
              <a:ext uri="{FF2B5EF4-FFF2-40B4-BE49-F238E27FC236}">
                <a16:creationId xmlns:a16="http://schemas.microsoft.com/office/drawing/2014/main" id="{FE09D950-5941-638C-A247-7BF5173BEDB3}"/>
              </a:ext>
            </a:extLst>
          </p:cNvPr>
          <p:cNvPicPr>
            <a:picLocks noChangeAspect="1"/>
          </p:cNvPicPr>
          <p:nvPr/>
        </p:nvPicPr>
        <p:blipFill>
          <a:blip r:embed="rId2">
            <a:extLst>
              <a:ext uri="{28A0092B-C50C-407E-A947-70E740481C1C}">
                <a14:useLocalDpi xmlns:a14="http://schemas.microsoft.com/office/drawing/2010/main" val="0"/>
              </a:ext>
            </a:extLst>
          </a:blip>
          <a:srcRect l="50000" t="51106" r="8177" b="16542"/>
          <a:stretch/>
        </p:blipFill>
        <p:spPr>
          <a:xfrm>
            <a:off x="990600" y="5143500"/>
            <a:ext cx="6324600" cy="4308636"/>
          </a:xfrm>
          <a:prstGeom prst="rect">
            <a:avLst/>
          </a:prstGeom>
        </p:spPr>
      </p:pic>
      <p:sp>
        <p:nvSpPr>
          <p:cNvPr id="4" name="Rectangle: Rounded Corners 3">
            <a:extLst>
              <a:ext uri="{FF2B5EF4-FFF2-40B4-BE49-F238E27FC236}">
                <a16:creationId xmlns:a16="http://schemas.microsoft.com/office/drawing/2014/main" id="{3C73B1CB-D511-4ECB-ED44-0E42F4051A3B}"/>
              </a:ext>
            </a:extLst>
          </p:cNvPr>
          <p:cNvSpPr/>
          <p:nvPr/>
        </p:nvSpPr>
        <p:spPr>
          <a:xfrm>
            <a:off x="7924800" y="5524500"/>
            <a:ext cx="9525000" cy="3200400"/>
          </a:xfrm>
          <a:prstGeom prst="roundRect">
            <a:avLst/>
          </a:prstGeom>
          <a:ln w="76200">
            <a:solidFill>
              <a:srgbClr val="F9D9DE"/>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r>
              <a:rPr lang="vi-VN" sz="4800" b="1" dirty="0">
                <a:solidFill>
                  <a:schemeClr val="accent2"/>
                </a:solidFill>
                <a:latin typeface="Calibri" panose="020F0502020204030204" pitchFamily="34" charset="0"/>
                <a:ea typeface="Calibri" panose="020F0502020204030204" pitchFamily="34" charset="0"/>
                <a:cs typeface="Calibri" panose="020F0502020204030204" pitchFamily="34" charset="0"/>
              </a:rPr>
              <a:t>Bức tranh 4: </a:t>
            </a:r>
            <a:r>
              <a:rPr lang="vi-VN" sz="4800" dirty="0">
                <a:solidFill>
                  <a:schemeClr val="accent2"/>
                </a:solidFill>
                <a:latin typeface="Calibri" panose="020F0502020204030204" pitchFamily="34" charset="0"/>
                <a:ea typeface="Calibri" panose="020F0502020204030204" pitchFamily="34" charset="0"/>
                <a:cs typeface="Calibri" panose="020F0502020204030204" pitchFamily="34" charset="0"/>
              </a:rPr>
              <a:t>Bạn nữ gặp khó khăn khi nhà của bạn vừa bị thiêu rụi sau trận cháy</a:t>
            </a:r>
          </a:p>
        </p:txBody>
      </p:sp>
    </p:spTree>
    <p:extLst>
      <p:ext uri="{BB962C8B-B14F-4D97-AF65-F5344CB8AC3E}">
        <p14:creationId xmlns:p14="http://schemas.microsoft.com/office/powerpoint/2010/main" val="2919081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1386</TotalTime>
  <Words>743</Words>
  <Application>Microsoft Office PowerPoint</Application>
  <PresentationFormat>Custom</PresentationFormat>
  <Paragraphs>39</Paragraphs>
  <Slides>17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#9Slide05 Harman Script Inline</vt:lpstr>
      <vt:lpstr>Nunito</vt:lpstr>
      <vt:lpstr>Arial</vt:lpstr>
      <vt:lpstr>Nunito Black</vt:lpstr>
      <vt:lpstr>#9Slide03 SVNEvery Movie Every </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ADMIN</dc:creator>
  <cp:lastModifiedBy>VO THI YEN NHI</cp:lastModifiedBy>
  <cp:revision>4</cp:revision>
  <dcterms:created xsi:type="dcterms:W3CDTF">2006-08-16T00:00:00Z</dcterms:created>
  <dcterms:modified xsi:type="dcterms:W3CDTF">2024-09-16T18:58:48Z</dcterms:modified>
  <dc:identifier>DAGQ0IAk218</dc:identifier>
</cp:coreProperties>
</file>