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</p:sldMasterIdLst>
  <p:notesMasterIdLst>
    <p:notesMasterId r:id="rId36"/>
  </p:notesMasterIdLst>
  <p:sldIdLst>
    <p:sldId id="468" r:id="rId2"/>
    <p:sldId id="540" r:id="rId3"/>
    <p:sldId id="541" r:id="rId4"/>
    <p:sldId id="542" r:id="rId5"/>
    <p:sldId id="543" r:id="rId6"/>
    <p:sldId id="544" r:id="rId7"/>
    <p:sldId id="545" r:id="rId8"/>
    <p:sldId id="505" r:id="rId9"/>
    <p:sldId id="546" r:id="rId10"/>
    <p:sldId id="504" r:id="rId11"/>
    <p:sldId id="520" r:id="rId12"/>
    <p:sldId id="518" r:id="rId13"/>
    <p:sldId id="535" r:id="rId14"/>
    <p:sldId id="547" r:id="rId15"/>
    <p:sldId id="506" r:id="rId16"/>
    <p:sldId id="519" r:id="rId17"/>
    <p:sldId id="521" r:id="rId18"/>
    <p:sldId id="528" r:id="rId19"/>
    <p:sldId id="522" r:id="rId20"/>
    <p:sldId id="525" r:id="rId21"/>
    <p:sldId id="524" r:id="rId22"/>
    <p:sldId id="526" r:id="rId23"/>
    <p:sldId id="529" r:id="rId24"/>
    <p:sldId id="548" r:id="rId25"/>
    <p:sldId id="530" r:id="rId26"/>
    <p:sldId id="531" r:id="rId27"/>
    <p:sldId id="532" r:id="rId28"/>
    <p:sldId id="533" r:id="rId29"/>
    <p:sldId id="537" r:id="rId30"/>
    <p:sldId id="534" r:id="rId31"/>
    <p:sldId id="536" r:id="rId32"/>
    <p:sldId id="538" r:id="rId33"/>
    <p:sldId id="503" r:id="rId34"/>
    <p:sldId id="474" r:id="rId3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Chewy" panose="020B0604020202020204" charset="0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  <a:srgbClr val="0000CC"/>
    <a:srgbClr val="FFFFCC"/>
    <a:srgbClr val="FFFFFF"/>
    <a:srgbClr val="99FF99"/>
    <a:srgbClr val="CC99FF"/>
    <a:srgbClr val="0000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77927" autoAdjust="0"/>
  </p:normalViewPr>
  <p:slideViewPr>
    <p:cSldViewPr snapToGrid="0">
      <p:cViewPr varScale="1">
        <p:scale>
          <a:sx n="76" d="100"/>
          <a:sy n="76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72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5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8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0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7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5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9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19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0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0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4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E79D9E-18C7-498F-AFB6-E5B09FFDE373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7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9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0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6625606" y="876332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301301" y="296162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12642" y="396240"/>
            <a:ext cx="8135562" cy="26708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597" y="13355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8838" y="103309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19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u="none" strike="noStrike" spc="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nghĩa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với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in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đậm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trong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mỗi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thơ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văn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sau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3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33203" y="486963"/>
            <a:ext cx="2706624" cy="242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27000"/>
              </a:lnSpc>
              <a:tabLst>
                <a:tab pos="469265" algn="l"/>
              </a:tabLst>
            </a:pP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a)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com-pa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bố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vẽ</a:t>
            </a:r>
            <a:endParaRPr lang="en-US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marL="469900">
              <a:lnSpc>
                <a:spcPct val="127000"/>
              </a:lnSpc>
            </a:pP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quay. </a:t>
            </a:r>
          </a:p>
          <a:p>
            <a:pPr marL="469900">
              <a:lnSpc>
                <a:spcPct val="127000"/>
              </a:lnSpc>
            </a:pP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kiềng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đun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hằng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ngày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469900">
              <a:lnSpc>
                <a:spcPct val="127000"/>
              </a:lnSpc>
            </a:pP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Ba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xoè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lửa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</a:p>
          <a:p>
            <a:pPr marL="469900">
              <a:lnSpc>
                <a:spcPct val="127000"/>
              </a:lnSpc>
            </a:pP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Chẳng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bao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giờ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cả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469900">
              <a:lnSpc>
                <a:spcPct val="127000"/>
              </a:lnSpc>
            </a:pP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bốn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marL="1003300">
              <a:lnSpc>
                <a:spcPct val="115000"/>
              </a:lnSpc>
            </a:pPr>
            <a:r>
              <a:rPr lang="en-US" sz="11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VŨ QUẦN PHƯƠNG</a:t>
            </a: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147503" y="2316059"/>
            <a:ext cx="2706624" cy="161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7000"/>
              </a:lnSpc>
              <a:tabLst>
                <a:tab pos="240665" algn="l"/>
              </a:tabLst>
            </a:pP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b)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bé</a:t>
            </a:r>
            <a:endParaRPr lang="en-US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marL="241300">
              <a:lnSpc>
                <a:spcPct val="127000"/>
              </a:lnSpc>
            </a:pP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dép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đẹp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thêm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241300">
              <a:lnSpc>
                <a:spcPct val="127000"/>
              </a:lnSpc>
            </a:pP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Dép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cũng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vui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thích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lắm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241300">
              <a:lnSpc>
                <a:spcPct val="127000"/>
              </a:lnSpc>
            </a:pP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khắp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nhà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12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 HỔ</a:t>
            </a: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33203" y="3615498"/>
            <a:ext cx="4569277" cy="19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415290" algn="l"/>
              </a:tabLst>
            </a:pP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c)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Nổi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tiếng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nhất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Quần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di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tích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lịch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sử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văn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hoá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núi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Đen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(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Tây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Ninh)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chùa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núi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bạn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sẽ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giờ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trải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nghiệm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lí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thú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con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đường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1 500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bậc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vòng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quanh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tảng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đá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cây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rừng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um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tùm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hai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bên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thăm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ngôi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chùa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nằm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ở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độ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cao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200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mét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này</a:t>
            </a: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Theo </a:t>
            </a:r>
            <a:r>
              <a:rPr lang="en-US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Sổ</a:t>
            </a:r>
            <a:r>
              <a:rPr lang="en-US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du </a:t>
            </a:r>
            <a:r>
              <a:rPr lang="en-US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lịch</a:t>
            </a:r>
            <a:r>
              <a:rPr lang="en-US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Tây</a:t>
            </a:r>
            <a:r>
              <a:rPr lang="en-US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Ninh</a:t>
            </a:r>
            <a:endParaRPr lang="en-US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r>
              <a:rPr lang="en-US" sz="1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/>
            </a:r>
            <a:br>
              <a:rPr lang="en-US" sz="1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</a:br>
            <a:endParaRPr lang="en-US" sz="1100" dirty="0"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912041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4000"/>
              </a:lnSpc>
            </a:pP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(1)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cơ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người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hoặc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368278" y="2222661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2)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Phần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tiếp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giáp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bám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chặt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vào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nền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(3) 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đồ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tác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dụng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đỡ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cho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Shape 701">
            <a:extLst>
              <a:ext uri="{FF2B5EF4-FFF2-40B4-BE49-F238E27FC236}">
                <a16:creationId xmlns:a16="http://schemas.microsoft.com/office/drawing/2014/main" id="{7AC4E01A-F54E-5AA6-E398-A3F9FBBC6DD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177658" y="1116590"/>
            <a:ext cx="1164590" cy="1237615"/>
          </a:xfrm>
          <a:prstGeom prst="rect">
            <a:avLst/>
          </a:prstGeom>
        </p:spPr>
      </p:pic>
      <p:pic>
        <p:nvPicPr>
          <p:cNvPr id="15" name="Shape 705">
            <a:extLst>
              <a:ext uri="{FF2B5EF4-FFF2-40B4-BE49-F238E27FC236}">
                <a16:creationId xmlns:a16="http://schemas.microsoft.com/office/drawing/2014/main" id="{425FA270-2FCA-2AB4-DA2E-1B5F9A7AE1C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10046" y="2588693"/>
            <a:ext cx="847090" cy="8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-58149"/>
            <a:ext cx="9171184" cy="5131308"/>
          </a:xfrm>
          <a:custGeom>
            <a:avLst/>
            <a:gdLst/>
            <a:ahLst/>
            <a:cxnLst/>
            <a:rect l="l" t="t" r="r" b="b"/>
            <a:pathLst>
              <a:path w="3875293" h="1648025">
                <a:moveTo>
                  <a:pt x="23677" y="0"/>
                </a:moveTo>
                <a:lnTo>
                  <a:pt x="3851615" y="0"/>
                </a:lnTo>
                <a:cubicBezTo>
                  <a:pt x="3857895" y="0"/>
                  <a:pt x="3863917" y="2495"/>
                  <a:pt x="3868358" y="6935"/>
                </a:cubicBezTo>
                <a:cubicBezTo>
                  <a:pt x="3872798" y="11375"/>
                  <a:pt x="3875293" y="17398"/>
                  <a:pt x="3875293" y="23677"/>
                </a:cubicBezTo>
                <a:lnTo>
                  <a:pt x="3875293" y="1624348"/>
                </a:lnTo>
                <a:cubicBezTo>
                  <a:pt x="3875293" y="1630628"/>
                  <a:pt x="3872798" y="1636650"/>
                  <a:pt x="3868358" y="1641091"/>
                </a:cubicBezTo>
                <a:cubicBezTo>
                  <a:pt x="3863917" y="1645531"/>
                  <a:pt x="3857895" y="1648025"/>
                  <a:pt x="3851615" y="1648025"/>
                </a:cubicBezTo>
                <a:lnTo>
                  <a:pt x="23677" y="1648025"/>
                </a:lnTo>
                <a:cubicBezTo>
                  <a:pt x="17398" y="1648025"/>
                  <a:pt x="11375" y="1645531"/>
                  <a:pt x="6935" y="1641091"/>
                </a:cubicBezTo>
                <a:cubicBezTo>
                  <a:pt x="2495" y="1636650"/>
                  <a:pt x="0" y="1630628"/>
                  <a:pt x="0" y="1624348"/>
                </a:cubicBezTo>
                <a:lnTo>
                  <a:pt x="0" y="23677"/>
                </a:lnTo>
                <a:cubicBezTo>
                  <a:pt x="0" y="17398"/>
                  <a:pt x="2495" y="11375"/>
                  <a:pt x="6935" y="6935"/>
                </a:cubicBezTo>
                <a:cubicBezTo>
                  <a:pt x="11375" y="2495"/>
                  <a:pt x="17398" y="0"/>
                  <a:pt x="23677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5CDCA-9FE8-5C40-D931-F78A9E89E280}"/>
              </a:ext>
            </a:extLst>
          </p:cNvPr>
          <p:cNvSpPr txBox="1"/>
          <p:nvPr/>
        </p:nvSpPr>
        <p:spPr>
          <a:xfrm>
            <a:off x="549464" y="4339945"/>
            <a:ext cx="5514656" cy="507831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4</a:t>
            </a:r>
            <a:r>
              <a:rPr lang="en-US" sz="27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EEEC99-2E1D-CD5A-A773-A76CE3B9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8" y="1068087"/>
            <a:ext cx="6851904" cy="3046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857DA8A-70B1-429E-70B2-0EF4E1498AC3}"/>
              </a:ext>
            </a:extLst>
          </p:cNvPr>
          <p:cNvSpPr/>
          <p:nvPr/>
        </p:nvSpPr>
        <p:spPr>
          <a:xfrm>
            <a:off x="6475126" y="4075413"/>
            <a:ext cx="2285052" cy="861774"/>
          </a:xfrm>
          <a:prstGeom prst="cloudCallout">
            <a:avLst>
              <a:gd name="adj1" fmla="val -76924"/>
              <a:gd name="adj2" fmla="val 3253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</a:t>
            </a:r>
          </a:p>
        </p:txBody>
      </p:sp>
    </p:spTree>
    <p:extLst>
      <p:ext uri="{BB962C8B-B14F-4D97-AF65-F5344CB8AC3E}">
        <p14:creationId xmlns:p14="http://schemas.microsoft.com/office/powerpoint/2010/main" val="13153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8496" y="1041851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471034" y="2543992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nhất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tích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hoá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Đen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(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thăm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nằm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ở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độ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200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mét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E2539-B446-B15B-1865-2403E57B349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612378" y="1697487"/>
            <a:ext cx="2660662" cy="25111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075C27-99CB-7A83-9AD7-0724F4F490FA}"/>
              </a:ext>
            </a:extLst>
          </p:cNvPr>
          <p:cNvCxnSpPr>
            <a:cxnSpLocks/>
          </p:cNvCxnSpPr>
          <p:nvPr/>
        </p:nvCxnSpPr>
        <p:spPr>
          <a:xfrm flipV="1">
            <a:off x="2348443" y="1580754"/>
            <a:ext cx="2924597" cy="14512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35536-CF89-E094-FE98-B001849899D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242816" y="2976808"/>
            <a:ext cx="1054608" cy="133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0BD7EF-36EF-9641-1EA0-6C5A9972FA96}"/>
              </a:ext>
            </a:extLst>
          </p:cNvPr>
          <p:cNvCxnSpPr>
            <a:cxnSpLocks/>
          </p:cNvCxnSpPr>
          <p:nvPr/>
        </p:nvCxnSpPr>
        <p:spPr>
          <a:xfrm>
            <a:off x="937260" y="1502923"/>
            <a:ext cx="3500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906E0F-D9F0-3A96-7031-38F1DE468743}"/>
              </a:ext>
            </a:extLst>
          </p:cNvPr>
          <p:cNvCxnSpPr>
            <a:cxnSpLocks/>
          </p:cNvCxnSpPr>
          <p:nvPr/>
        </p:nvCxnSpPr>
        <p:spPr>
          <a:xfrm>
            <a:off x="1661237" y="1502923"/>
            <a:ext cx="2590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6E9A7-E74E-B20B-4A0F-D2F765706963}"/>
              </a:ext>
            </a:extLst>
          </p:cNvPr>
          <p:cNvCxnSpPr>
            <a:cxnSpLocks/>
          </p:cNvCxnSpPr>
          <p:nvPr/>
        </p:nvCxnSpPr>
        <p:spPr>
          <a:xfrm flipV="1">
            <a:off x="937260" y="1943100"/>
            <a:ext cx="259080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99B01-FA26-B5CD-C5F5-B71B92DA95E7}"/>
              </a:ext>
            </a:extLst>
          </p:cNvPr>
          <p:cNvCxnSpPr>
            <a:cxnSpLocks/>
          </p:cNvCxnSpPr>
          <p:nvPr/>
        </p:nvCxnSpPr>
        <p:spPr>
          <a:xfrm>
            <a:off x="1767840" y="2385060"/>
            <a:ext cx="312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28C4E4-3891-0466-BA61-7B6522FB7778}"/>
              </a:ext>
            </a:extLst>
          </p:cNvPr>
          <p:cNvCxnSpPr>
            <a:cxnSpLocks/>
          </p:cNvCxnSpPr>
          <p:nvPr/>
        </p:nvCxnSpPr>
        <p:spPr>
          <a:xfrm>
            <a:off x="1005840" y="2788920"/>
            <a:ext cx="505968" cy="7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38F7EC-885D-C2D5-A83C-146E4E6E64E0}"/>
              </a:ext>
            </a:extLst>
          </p:cNvPr>
          <p:cNvCxnSpPr>
            <a:cxnSpLocks/>
          </p:cNvCxnSpPr>
          <p:nvPr/>
        </p:nvCxnSpPr>
        <p:spPr>
          <a:xfrm>
            <a:off x="1133466" y="3436299"/>
            <a:ext cx="4418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907CEC-CD1A-2D2D-99DC-F7A72280215E}"/>
              </a:ext>
            </a:extLst>
          </p:cNvPr>
          <p:cNvCxnSpPr>
            <a:cxnSpLocks/>
          </p:cNvCxnSpPr>
          <p:nvPr/>
        </p:nvCxnSpPr>
        <p:spPr>
          <a:xfrm flipV="1">
            <a:off x="3108960" y="4053840"/>
            <a:ext cx="495300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ki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46233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659" y="3767487"/>
            <a:ext cx="25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ốc tích của chiếc kiềng ba chân nơi góc bếp ngày xưa của người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16" y="167640"/>
            <a:ext cx="531828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8496" y="1041851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471034" y="2543992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nhất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tích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hoá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Đen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(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thăm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nằm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ở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độ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200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mét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E2539-B446-B15B-1865-2403E57B349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612378" y="1697487"/>
            <a:ext cx="2660662" cy="25111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075C27-99CB-7A83-9AD7-0724F4F490FA}"/>
              </a:ext>
            </a:extLst>
          </p:cNvPr>
          <p:cNvCxnSpPr>
            <a:cxnSpLocks/>
          </p:cNvCxnSpPr>
          <p:nvPr/>
        </p:nvCxnSpPr>
        <p:spPr>
          <a:xfrm flipV="1">
            <a:off x="2348443" y="1580754"/>
            <a:ext cx="2924597" cy="14512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35536-CF89-E094-FE98-B001849899D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242816" y="2976808"/>
            <a:ext cx="1054608" cy="133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0BD7EF-36EF-9641-1EA0-6C5A9972FA96}"/>
              </a:ext>
            </a:extLst>
          </p:cNvPr>
          <p:cNvCxnSpPr>
            <a:cxnSpLocks/>
          </p:cNvCxnSpPr>
          <p:nvPr/>
        </p:nvCxnSpPr>
        <p:spPr>
          <a:xfrm>
            <a:off x="937260" y="1502923"/>
            <a:ext cx="3500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906E0F-D9F0-3A96-7031-38F1DE468743}"/>
              </a:ext>
            </a:extLst>
          </p:cNvPr>
          <p:cNvCxnSpPr>
            <a:cxnSpLocks/>
          </p:cNvCxnSpPr>
          <p:nvPr/>
        </p:nvCxnSpPr>
        <p:spPr>
          <a:xfrm>
            <a:off x="1661237" y="1502923"/>
            <a:ext cx="2590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6E9A7-E74E-B20B-4A0F-D2F765706963}"/>
              </a:ext>
            </a:extLst>
          </p:cNvPr>
          <p:cNvCxnSpPr>
            <a:cxnSpLocks/>
          </p:cNvCxnSpPr>
          <p:nvPr/>
        </p:nvCxnSpPr>
        <p:spPr>
          <a:xfrm flipV="1">
            <a:off x="937260" y="1943100"/>
            <a:ext cx="259080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99B01-FA26-B5CD-C5F5-B71B92DA95E7}"/>
              </a:ext>
            </a:extLst>
          </p:cNvPr>
          <p:cNvCxnSpPr>
            <a:cxnSpLocks/>
          </p:cNvCxnSpPr>
          <p:nvPr/>
        </p:nvCxnSpPr>
        <p:spPr>
          <a:xfrm>
            <a:off x="1767840" y="2385060"/>
            <a:ext cx="312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28C4E4-3891-0466-BA61-7B6522FB7778}"/>
              </a:ext>
            </a:extLst>
          </p:cNvPr>
          <p:cNvCxnSpPr>
            <a:cxnSpLocks/>
          </p:cNvCxnSpPr>
          <p:nvPr/>
        </p:nvCxnSpPr>
        <p:spPr>
          <a:xfrm>
            <a:off x="1005840" y="2788920"/>
            <a:ext cx="505968" cy="7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38F7EC-885D-C2D5-A83C-146E4E6E64E0}"/>
              </a:ext>
            </a:extLst>
          </p:cNvPr>
          <p:cNvCxnSpPr>
            <a:cxnSpLocks/>
          </p:cNvCxnSpPr>
          <p:nvPr/>
        </p:nvCxnSpPr>
        <p:spPr>
          <a:xfrm>
            <a:off x="1133466" y="3436299"/>
            <a:ext cx="4418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907CEC-CD1A-2D2D-99DC-F7A72280215E}"/>
              </a:ext>
            </a:extLst>
          </p:cNvPr>
          <p:cNvCxnSpPr>
            <a:cxnSpLocks/>
          </p:cNvCxnSpPr>
          <p:nvPr/>
        </p:nvCxnSpPr>
        <p:spPr>
          <a:xfrm flipV="1">
            <a:off x="3108960" y="4053840"/>
            <a:ext cx="495300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1500"/>
              </a:spcAft>
              <a:tabLst>
                <a:tab pos="270510" algn="l"/>
              </a:tabLst>
            </a:pP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2. Ba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nghĩa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“</a:t>
            </a:r>
            <a:r>
              <a:rPr lang="en-US" sz="1900" b="1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”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điểm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giống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900" b="1" kern="1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xét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15322"/>
              </p:ext>
            </p:extLst>
          </p:nvPr>
        </p:nvGraphicFramePr>
        <p:xfrm>
          <a:off x="414526" y="3082511"/>
          <a:ext cx="8399273" cy="18804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5939735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287646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550321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531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511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7EB9B8-32B5-FED8-C750-4BBA5632C1C0}"/>
              </a:ext>
            </a:extLst>
          </p:cNvPr>
          <p:cNvSpPr txBox="1"/>
          <p:nvPr/>
        </p:nvSpPr>
        <p:spPr>
          <a:xfrm>
            <a:off x="208786" y="1553935"/>
            <a:ext cx="5750054" cy="78483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5A15E54-9118-ADCA-4187-527CF6C8C5DB}"/>
              </a:ext>
            </a:extLst>
          </p:cNvPr>
          <p:cNvSpPr/>
          <p:nvPr/>
        </p:nvSpPr>
        <p:spPr>
          <a:xfrm>
            <a:off x="6292631" y="13880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SGK/57,58</a:t>
            </a:r>
          </a:p>
        </p:txBody>
      </p:sp>
    </p:spTree>
    <p:extLst>
      <p:ext uri="{BB962C8B-B14F-4D97-AF65-F5344CB8AC3E}">
        <p14:creationId xmlns:p14="http://schemas.microsoft.com/office/powerpoint/2010/main" val="1520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Tx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2. Ba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trên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“</a:t>
            </a:r>
            <a:r>
              <a:rPr kumimoji="0" lang="en-US" sz="1900" b="1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900" b="1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”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điểm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nào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giống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khác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?</a:t>
            </a:r>
            <a:endParaRPr kumimoji="0" lang="en-US" sz="1900" b="1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36128"/>
              </p:ext>
            </p:extLst>
          </p:nvPr>
        </p:nvGraphicFramePr>
        <p:xfrm>
          <a:off x="414526" y="1465278"/>
          <a:ext cx="8399273" cy="34976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5939735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535029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1023610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 cùng của sự vật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com-pa,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bàn: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tác dụng đỡ cho bộ phận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988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người: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r>
                        <a:rPr lang="en-US" sz="1700" kern="100" spc="-2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vật; dùng để đi,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950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núi: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en-US" sz="1700" kern="100" spc="-25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 vào mặt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2F1FE42-EC64-7C32-75AF-135E0513A929}"/>
              </a:ext>
            </a:extLst>
          </p:cNvPr>
          <p:cNvSpPr/>
          <p:nvPr/>
        </p:nvSpPr>
        <p:spPr>
          <a:xfrm>
            <a:off x="414526" y="1999488"/>
            <a:ext cx="243840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9D559-61C8-A3D9-2070-A5013C05FD75}"/>
              </a:ext>
            </a:extLst>
          </p:cNvPr>
          <p:cNvSpPr/>
          <p:nvPr/>
        </p:nvSpPr>
        <p:spPr>
          <a:xfrm>
            <a:off x="2867014" y="1999487"/>
            <a:ext cx="594335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“</a:t>
            </a:r>
            <a:r>
              <a:rPr lang="vi-VN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 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 các đoạn thơ, đoạn văn là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đa nghĩa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524595" y="3404657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Các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đa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“</a:t>
            </a:r>
            <a:r>
              <a:rPr lang="vi-VN" sz="17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</a:t>
            </a:r>
            <a:r>
              <a:rPr lang="vi-VN" sz="1700" i="1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có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mối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liên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hệ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với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nhau: </a:t>
            </a:r>
            <a:r>
              <a:rPr lang="vi-VN" sz="17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đều chỉ bộ phận dưới cùng của sự vật.</a:t>
            </a:r>
            <a:endParaRPr lang="en-US" sz="17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endParaRPr lang="en-US" sz="1900" b="1" u="sng" dirty="0">
              <a:solidFill>
                <a:srgbClr val="0000CC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5560" y="2292002"/>
            <a:ext cx="1239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gốc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7914" y="2685517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chuyển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67614"/>
              </p:ext>
            </p:extLst>
          </p:nvPr>
        </p:nvGraphicFramePr>
        <p:xfrm>
          <a:off x="635139" y="1418624"/>
          <a:ext cx="3826344" cy="7010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826344">
                  <a:extLst>
                    <a:ext uri="{9D8B030D-6E8A-4147-A177-3AD203B41FA5}">
                      <a16:colId xmlns:a16="http://schemas.microsoft.com/office/drawing/2014/main" val="365427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2000" b="1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2000" spc="-45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b="1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là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người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7773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18603"/>
              </p:ext>
            </p:extLst>
          </p:nvPr>
        </p:nvGraphicFramePr>
        <p:xfrm>
          <a:off x="4522421" y="1424659"/>
          <a:ext cx="3826344" cy="10058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826344">
                  <a:extLst>
                    <a:ext uri="{9D8B030D-6E8A-4147-A177-3AD203B41FA5}">
                      <a16:colId xmlns:a16="http://schemas.microsoft.com/office/drawing/2014/main" val="365427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2000" b="1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2000" spc="-45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2000" spc="-4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  <a:r>
                        <a:rPr lang="en-US" sz="2000" b="1" spc="0" baseline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baseline="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và</a:t>
                      </a:r>
                      <a:r>
                        <a:rPr lang="en-US" sz="2000" b="1" spc="0" baseline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baseline="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en-US" sz="2000" b="1" spc="0" baseline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spc="0" baseline="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văn</a:t>
                      </a:r>
                      <a:r>
                        <a:rPr lang="en-US" sz="2000" b="1" spc="0" baseline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là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: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com-pa,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kiềng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núi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209550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7024A2-CD56-72D2-DAAF-144925E97B97}"/>
              </a:ext>
            </a:extLst>
          </p:cNvPr>
          <p:cNvSpPr/>
          <p:nvPr/>
        </p:nvSpPr>
        <p:spPr>
          <a:xfrm>
            <a:off x="375751" y="551648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 ban đầu, từ đó sinh ra các nghĩa khác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83364-1688-CC75-1F0C-689AE0BA4B8D}"/>
              </a:ext>
            </a:extLst>
          </p:cNvPr>
          <p:cNvSpPr/>
          <p:nvPr/>
        </p:nvSpPr>
        <p:spPr>
          <a:xfrm>
            <a:off x="547280" y="2353420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sinh ra từ nghĩa gốc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861260" y="174919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132091">
            <a:off x="-1908080" y="-131304"/>
            <a:ext cx="3605243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9790DFC-6767-9F76-AF67-2342B689BE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42"/>
            <a:ext cx="8626318" cy="4358629"/>
          </a:xfrm>
          <a:prstGeom prst="rect">
            <a:avLst/>
          </a:prstGeom>
          <a:noFill/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FB2790DC-2C5F-DB6D-462C-1B777CF8E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765643">
            <a:off x="-32603" y="103523"/>
            <a:ext cx="2075091" cy="139009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4D2EA023-1E91-D248-FC22-F64225375AE7}"/>
              </a:ext>
            </a:extLst>
          </p:cNvPr>
          <p:cNvSpPr txBox="1"/>
          <p:nvPr/>
        </p:nvSpPr>
        <p:spPr>
          <a:xfrm rot="20502917">
            <a:off x="17419" y="798736"/>
            <a:ext cx="213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II.BÀI HỌC</a:t>
            </a:r>
            <a:endParaRPr lang="zh-CN" alt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0C6A9-DEAB-047C-AC5A-2FB7E8647BF5}"/>
              </a:ext>
            </a:extLst>
          </p:cNvPr>
          <p:cNvSpPr txBox="1"/>
          <p:nvPr/>
        </p:nvSpPr>
        <p:spPr>
          <a:xfrm>
            <a:off x="1160607" y="1375430"/>
            <a:ext cx="68227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vi-VN" sz="27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 đa nghĩa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 từ nhiều nghĩa,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đó có một nghĩa gốc và một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(hay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 số) nghĩa chuyển. Các nghĩa của từ đa nghĩa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bao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giờ cũng có mối liên hệ với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63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91340" tIns="45670" rIns="91340" bIns="45670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295400" y="57150"/>
            <a:ext cx="6781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b="1">
                <a:solidFill>
                  <a:srgbClr val="C00000"/>
                </a:solidFill>
                <a:latin typeface="Times New Roman" panose="02020603050405020304" pitchFamily="18" charset="0"/>
                <a:ea typeface="迷你简卡通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>
              <a:solidFill>
                <a:srgbClr val="C00000"/>
              </a:solidFill>
              <a:latin typeface="Times New Roman" panose="02020603050405020304" pitchFamily="18" charset="0"/>
              <a:ea typeface="迷你简卡通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6567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344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86254"/>
      </p:ext>
    </p:extLst>
  </p:cSld>
  <p:clrMapOvr>
    <a:masterClrMapping/>
  </p:clrMapOvr>
  <p:transition advTm="4143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82544" y="93579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82544" y="601410"/>
            <a:ext cx="874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80648" y="1183698"/>
            <a:ext cx="8985504" cy="426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...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trùm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kín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hở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NGUYỄN THỊ XUYẾN</a:t>
            </a: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ngắm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chán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miếng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vá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77800" marR="0" lvl="0" indent="3975100" algn="just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NGUYỄN THỊ XUYẾN</a:t>
            </a: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Hoa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XUÂN DIỆU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quạch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Theo ĐÀO VŨ </a:t>
            </a: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c)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khơi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buồm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vút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cong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thon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thả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dậy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chải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rửa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vội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phía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bờ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KIM VIÊN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i="1" u="sng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b="1" i="1" u="sng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 dưới đây, các từ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chạy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gốc?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nào, chúng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chuyển?</a:t>
            </a:r>
            <a:endParaRPr lang="en-US" sz="19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36576" y="1312965"/>
            <a:ext cx="8985504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a)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endParaRPr lang="en-US" sz="25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buổi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sáng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chúng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đến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chỗ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Tâm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mẹ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làm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việc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...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mũ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khăn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trùm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gần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kín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chỉ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hở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mỗi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mũi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mắt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ngắm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mãi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biết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chán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miếng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vá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2500" b="1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đường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marL="177800" indent="3975100" algn="just">
              <a:lnSpc>
                <a:spcPct val="145000"/>
              </a:lnSpc>
            </a:pP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-42672" y="1366489"/>
            <a:ext cx="8985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a)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  +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Bác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đội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mũ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khăn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trùm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gần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kín</a:t>
            </a: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chỉ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bộ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phận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cơ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thể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, 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mang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ban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đầu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2400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65408" y="3047400"/>
            <a:ext cx="8985504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những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miếng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vá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</a:rPr>
              <a:t>trên</a:t>
            </a:r>
            <a:r>
              <a:rPr lang="en-US" sz="24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đường</a:t>
            </a:r>
            <a:r>
              <a:rPr lang="en-US" sz="2400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chỉ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bộ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phận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vật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2400" i="1" spc="-10" dirty="0" err="1" smtClean="0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 smtClean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2400" i="1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2400" i="1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ED1D-0217-8132-7A01-21F3BCC46AA2}"/>
              </a:ext>
            </a:extLst>
          </p:cNvPr>
          <p:cNvSpPr txBox="1"/>
          <p:nvPr/>
        </p:nvSpPr>
        <p:spPr>
          <a:xfrm>
            <a:off x="1901952" y="4420555"/>
            <a:ext cx="5535168" cy="70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24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2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01168" y="93579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16459"/>
            <a:ext cx="8741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</a:t>
            </a:r>
            <a:r>
              <a:rPr kumimoji="0" lang="vi-VN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79248" y="1218372"/>
            <a:ext cx="8985504" cy="328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b)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Hoa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lá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Theo XUÂN DIỆU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ước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mái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Nhưng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thuở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cứ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quạch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sao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được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</a:t>
            </a:r>
            <a:r>
              <a:rPr kumimoji="0" lang="en-US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ĐÀO VŨ </a:t>
            </a: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c)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Xa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mấy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thuyền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đang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khơi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cánh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buồm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lòng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vút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cong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thon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thả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Sáng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hôm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ấy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Mây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dậy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sớm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mọi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kịp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chải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đầu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rửa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mặt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em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chạy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vội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phía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bờ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sông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KIM VIÊN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8351C-47D9-64BF-1D95-3AE2A03FDE56}"/>
              </a:ext>
            </a:extLst>
          </p:cNvPr>
          <p:cNvSpPr txBox="1"/>
          <p:nvPr/>
        </p:nvSpPr>
        <p:spPr>
          <a:xfrm>
            <a:off x="107337" y="4228562"/>
            <a:ext cx="5529074" cy="78483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7F289D9-2234-0C29-54C2-0BC33B5A34AC}"/>
              </a:ext>
            </a:extLst>
          </p:cNvPr>
          <p:cNvSpPr/>
          <p:nvPr/>
        </p:nvSpPr>
        <p:spPr>
          <a:xfrm>
            <a:off x="6401739" y="4263126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4065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01168" y="93579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16459"/>
            <a:ext cx="8741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</a:t>
            </a:r>
            <a:r>
              <a:rPr kumimoji="0" lang="vi-VN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79248" y="1218372"/>
            <a:ext cx="8985504" cy="20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b)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Hoa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lá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càng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Theo XUÂN DIỆU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ước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xanh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Nhưng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tóc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Chấm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thuở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đỏ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quạch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không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sao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được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</a:t>
            </a:r>
            <a:r>
              <a:rPr kumimoji="0" lang="en-US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ĐÀO VŨ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58496" y="3150156"/>
            <a:ext cx="898550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dirty="0">
                <a:latin typeface="UTM Avo" panose="02040603050506020204" pitchFamily="18" charset="0"/>
                <a:ea typeface="Tahoma" panose="020B0604030504040204" pitchFamily="34" charset="0"/>
              </a:rPr>
              <a:t>b) 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+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Hoa càng đỏ, lá càng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spc="-10" dirty="0">
                <a:solidFill>
                  <a:srgbClr val="00B05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. : </a:t>
            </a:r>
            <a:r>
              <a:rPr lang="vi-VN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</a:t>
            </a:r>
            <a:r>
              <a:rPr lang="vi-VN" sz="1800" spc="-10" dirty="0">
                <a:solidFill>
                  <a:srgbClr val="00B05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xanh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” ở câu này mang nghĩa ban đầu)</a:t>
            </a:r>
            <a:endParaRPr lang="en-US" sz="1800" dirty="0"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     + 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mái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tóc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cho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dài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thật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. :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1800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màu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1900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921D8-40B6-F3A3-2A0E-C98AC8F1F98F}"/>
              </a:ext>
            </a:extLst>
          </p:cNvPr>
          <p:cNvSpPr txBox="1"/>
          <p:nvPr/>
        </p:nvSpPr>
        <p:spPr>
          <a:xfrm>
            <a:off x="1883664" y="4437436"/>
            <a:ext cx="553516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00B05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 smtClean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4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85676" y="3139588"/>
            <a:ext cx="8985504" cy="208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c) 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+ 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…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mấy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chiếc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thuyền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đang</a:t>
            </a: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b="1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UTM Avo" panose="020406030505060202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khơi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,… :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(“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” ở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câu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này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biến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đổi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gốc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-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hoạt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động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của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spc="-10" dirty="0" err="1">
                <a:latin typeface="UTM Avo" panose="02040603050506020204" pitchFamily="18" charset="0"/>
                <a:ea typeface="SimSun" panose="02010600030101010101" pitchFamily="2" charset="-122"/>
              </a:rPr>
              <a:t>người</a:t>
            </a:r>
            <a:r>
              <a:rPr lang="en-US" sz="1800" spc="-10" dirty="0">
                <a:latin typeface="UTM Avo" panose="02040603050506020204" pitchFamily="18" charset="0"/>
                <a:ea typeface="SimSun" panose="02010600030101010101" pitchFamily="2" charset="-122"/>
              </a:rPr>
              <a:t>)</a:t>
            </a:r>
            <a:endParaRPr lang="en-US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   +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… em</a:t>
            </a:r>
            <a:r>
              <a:rPr lang="vi-VN" sz="1800" spc="-5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>
                <a:latin typeface="UTM Avo" panose="02040603050506020204" pitchFamily="18" charset="0"/>
                <a:ea typeface="Times New Roman" panose="02020603050405020304" pitchFamily="18" charset="0"/>
              </a:rPr>
              <a:t>chạy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vội ra phía bờ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sông. : </a:t>
            </a:r>
            <a:r>
              <a:rPr lang="vi-VN" sz="18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UTM Avo" panose="02040603050506020204" pitchFamily="18" charset="0"/>
                <a:ea typeface="Times New Roman" panose="02020603050405020304" pitchFamily="18" charset="0"/>
              </a:rPr>
              <a:t>(“chạy” ở câu này mang nghĩa ban đầu)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F7D0-836D-7F6B-4FC6-BAAC737B2763}"/>
              </a:ext>
            </a:extLst>
          </p:cNvPr>
          <p:cNvSpPr txBox="1"/>
          <p:nvPr/>
        </p:nvSpPr>
        <p:spPr>
          <a:xfrm>
            <a:off x="1883664" y="4618144"/>
            <a:ext cx="5535168" cy="59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18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668" y="1312965"/>
            <a:ext cx="9043332" cy="197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c) </a:t>
            </a:r>
            <a:r>
              <a:rPr lang="en-US" sz="1600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lvl="0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mấy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thuyền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đang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r>
              <a:rPr lang="en-US" sz="1600" b="1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khơi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cánh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buồm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lòng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vút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cong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thon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thả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lvl="0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                                                                                                         </a:t>
            </a:r>
            <a:r>
              <a:rPr lang="en-US" sz="1600" kern="100" dirty="0" smtClean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Theo 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BÙI HIỂN</a:t>
            </a:r>
          </a:p>
          <a:p>
            <a:pPr lvl="0" algn="just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-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Sáng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sớm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hôm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Mây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dậy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sớm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mọi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ngày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kịp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chải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đầu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rửa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em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r>
              <a:rPr lang="en-US" sz="1600" b="1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vội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phía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bờ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sông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lvl="0" algn="just">
              <a:lnSpc>
                <a:spcPct val="124000"/>
              </a:lnSpc>
              <a:defRPr/>
            </a:pP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en-US" sz="1600" kern="100" dirty="0" smtClean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</a:t>
            </a:r>
            <a:r>
              <a:rPr lang="en-US" sz="16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KIM VIÊN</a:t>
            </a:r>
          </a:p>
        </p:txBody>
      </p:sp>
    </p:spTree>
    <p:extLst>
      <p:ext uri="{BB962C8B-B14F-4D97-AF65-F5344CB8AC3E}">
        <p14:creationId xmlns:p14="http://schemas.microsoft.com/office/powerpoint/2010/main" val="3350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2192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0" y="805134"/>
            <a:ext cx="8741664" cy="168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B780E-F1D1-1C7A-9994-DCF881EADC1B}"/>
              </a:ext>
            </a:extLst>
          </p:cNvPr>
          <p:cNvSpPr txBox="1"/>
          <p:nvPr/>
        </p:nvSpPr>
        <p:spPr>
          <a:xfrm>
            <a:off x="190500" y="2530513"/>
            <a:ext cx="8495024" cy="9982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i="1" kern="1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1953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80241" y="23908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281872" y="4292277"/>
            <a:ext cx="8741664" cy="70788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”: </a:t>
            </a:r>
            <a:r>
              <a:rPr lang="vi-VN" sz="2000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cào, răng bừa, răng lược, răng cưa, bánh răng </a:t>
            </a:r>
            <a:r>
              <a:rPr lang="vi-VN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(của máy </a:t>
            </a:r>
            <a:r>
              <a:rPr lang="vi-VN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móc),</a:t>
            </a:r>
            <a:r>
              <a:rPr lang="en-US" sz="2000" i="1" spc="-1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…. </a:t>
            </a:r>
            <a:r>
              <a:rPr lang="en-US" sz="2000" i="1" spc="-1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spc="-1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i="1" spc="-1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chuyển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0A508-3C6B-BAA2-CFF7-BE54E18B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26" y="1258782"/>
            <a:ext cx="2053933" cy="16826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29B691-B6AA-4C61-546F-CE24D235A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998" y="1242865"/>
            <a:ext cx="2176367" cy="16673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ao-dat-trong-cay-2">
            <a:extLst>
              <a:ext uri="{FF2B5EF4-FFF2-40B4-BE49-F238E27FC236}">
                <a16:creationId xmlns:a16="http://schemas.microsoft.com/office/drawing/2014/main" id="{A3D70C61-67B9-B997-53BF-321E682F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" y="1107844"/>
            <a:ext cx="2103525" cy="16600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t 3 cây Lược răng thưa chải tóc tạo kiểu - chiều dài lược 21.5cm">
            <a:extLst>
              <a:ext uri="{FF2B5EF4-FFF2-40B4-BE49-F238E27FC236}">
                <a16:creationId xmlns:a16="http://schemas.microsoft.com/office/drawing/2014/main" id="{546C7B31-9D92-28E0-9940-A6EDD541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58" y="1040874"/>
            <a:ext cx="1961050" cy="21523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12027B7-4285-87E6-DDA1-2A8AB223A19C}"/>
              </a:ext>
            </a:extLst>
          </p:cNvPr>
          <p:cNvSpPr/>
          <p:nvPr/>
        </p:nvSpPr>
        <p:spPr>
          <a:xfrm>
            <a:off x="227798" y="3095547"/>
            <a:ext cx="1953747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F24C95-0264-FA7F-8251-AAE87484CF2E}"/>
              </a:ext>
            </a:extLst>
          </p:cNvPr>
          <p:cNvSpPr/>
          <p:nvPr/>
        </p:nvSpPr>
        <p:spPr>
          <a:xfrm>
            <a:off x="6781684" y="3124929"/>
            <a:ext cx="1981949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bánh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8B3B2-4D98-B09B-5E33-3BFEBA7FA23C}"/>
              </a:ext>
            </a:extLst>
          </p:cNvPr>
          <p:cNvSpPr/>
          <p:nvPr/>
        </p:nvSpPr>
        <p:spPr>
          <a:xfrm>
            <a:off x="4645433" y="3108953"/>
            <a:ext cx="1961050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cưa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7D3AA-FE57-BB54-8819-47AF43A6742D}"/>
              </a:ext>
            </a:extLst>
          </p:cNvPr>
          <p:cNvSpPr/>
          <p:nvPr/>
        </p:nvSpPr>
        <p:spPr>
          <a:xfrm>
            <a:off x="2248657" y="3124929"/>
            <a:ext cx="2157051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lược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741936"/>
            <a:ext cx="8936096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426720" y="2033758"/>
            <a:ext cx="8408548" cy="132343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cổ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tay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i="1" baseline="0" dirty="0"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baseline="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en-US" sz="2000" i="1" dirty="0">
                <a:latin typeface="UTM Avo" panose="02040603050506020204" pitchFamily="18" charset="0"/>
                <a:ea typeface="Times New Roman" panose="02020603050405020304" pitchFamily="18" charset="0"/>
              </a:rPr>
              <a:t>”: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8B7F4-2301-83E7-8BFE-CD04D38AA468}"/>
              </a:ext>
            </a:extLst>
          </p:cNvPr>
          <p:cNvSpPr txBox="1"/>
          <p:nvPr/>
        </p:nvSpPr>
        <p:spPr>
          <a:xfrm>
            <a:off x="709615" y="4122831"/>
            <a:ext cx="5529074" cy="584775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FCB4AD9-BB01-576C-E9E5-7ED18496E042}"/>
              </a:ext>
            </a:extLst>
          </p:cNvPr>
          <p:cNvSpPr/>
          <p:nvPr/>
        </p:nvSpPr>
        <p:spPr>
          <a:xfrm>
            <a:off x="6605691" y="34301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2674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611932"/>
            <a:ext cx="8741664" cy="168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4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191702" y="2352720"/>
            <a:ext cx="4206240" cy="195136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28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28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13" name="Picture 19" descr="D:\Ảnh\Lọ ho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9" y="1636019"/>
            <a:ext cx="3132138" cy="29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878233" y="208624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49440" y="2352720"/>
            <a:ext cx="10366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50"/>
            <a:ext cx="350043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ross 2">
            <a:extLst/>
          </p:cNvPr>
          <p:cNvSpPr/>
          <p:nvPr/>
        </p:nvSpPr>
        <p:spPr>
          <a:xfrm>
            <a:off x="5181600" y="1504950"/>
            <a:ext cx="935038" cy="982663"/>
          </a:xfrm>
          <a:prstGeom prst="plus">
            <a:avLst>
              <a:gd name="adj" fmla="val 35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b="7027"/>
          <a:stretch>
            <a:fillRect/>
          </a:stretch>
        </p:blipFill>
        <p:spPr bwMode="auto">
          <a:xfrm>
            <a:off x="6477000" y="895350"/>
            <a:ext cx="1981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60675" y="3435350"/>
            <a:ext cx="387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chân</a:t>
            </a:r>
          </a:p>
        </p:txBody>
      </p:sp>
    </p:spTree>
    <p:extLst>
      <p:ext uri="{BB962C8B-B14F-4D97-AF65-F5344CB8AC3E}">
        <p14:creationId xmlns:p14="http://schemas.microsoft.com/office/powerpoint/2010/main" val="3063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92354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198" y="3824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93604" y="1601330"/>
            <a:ext cx="8554852" cy="87197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miệng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chai,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bát,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chén,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giếng,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nồi,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  <a:ea typeface="Times New Roman" panose="02020603050405020304" pitchFamily="18" charset="0"/>
              </a:rPr>
              <a:t>núi lửa, miệng ăn (chỉ người ăn trong gia đình),…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93604" y="919606"/>
            <a:ext cx="8554852" cy="41293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13" name="Picture 14" descr="221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2608976"/>
            <a:ext cx="2910421" cy="25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937049" y="321511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17" descr="Vesuvi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62" y="2483821"/>
            <a:ext cx="3200400" cy="25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998662" y="3221706"/>
            <a:ext cx="1905000" cy="48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9714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0" y="10113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186812" y="2478207"/>
            <a:ext cx="8554852" cy="114800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tay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1600" kern="100" spc="-7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6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186812" y="1493587"/>
            <a:ext cx="8554852" cy="7786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miệng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chai,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bát,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chén,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giếng,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nồi,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ea typeface="Times New Roman" panose="02020603050405020304" pitchFamily="18" charset="0"/>
              </a:rPr>
              <a:t>núi lửa, miệng ăn (chỉ người ăn trong gia đình),…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186812" y="874708"/>
            <a:ext cx="8554852" cy="41293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16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16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59" y="3626214"/>
            <a:ext cx="2594960" cy="1495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9072" y="4712302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C000"/>
                </a:solidFill>
              </a:rPr>
              <a:t>Tay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</a:rPr>
              <a:t>xe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181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0" y="10113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186812" y="2593685"/>
            <a:ext cx="8739074" cy="147732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2000" kern="100" spc="-7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000" kern="100" spc="-6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186812" y="1493587"/>
            <a:ext cx="8739074" cy="101566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chai,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bát,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chén,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giếng,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nồi,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miệng</a:t>
            </a:r>
            <a:r>
              <a:rPr lang="vi-VN" sz="2000" spc="-7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núi lửa, miệng ăn (chỉ người ăn trong gia đình),…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186812" y="874708"/>
            <a:ext cx="8739074" cy="55399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2000" kern="100" spc="-1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000" kern="100" spc="-5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00" spc="-2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20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186812" y="4155448"/>
            <a:ext cx="8739074" cy="55399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+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“</a:t>
            </a:r>
            <a:r>
              <a:rPr lang="en-US" sz="2000" b="1" i="1" dirty="0" err="1" smtClean="0">
                <a:latin typeface="UTM Avo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”: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quả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na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cá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chân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bão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thần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(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thiết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bị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điện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tử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8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23333" y="537441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380603" y="1957534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89379 w 8624458"/>
              <a:gd name="connsiteY2" fmla="*/ 0 h 2083630"/>
              <a:gd name="connsiteX3" fmla="*/ 2746849 w 8624458"/>
              <a:gd name="connsiteY3" fmla="*/ 0 h 2083630"/>
              <a:gd name="connsiteX4" fmla="*/ 3604317 w 8624458"/>
              <a:gd name="connsiteY4" fmla="*/ 0 h 2083630"/>
              <a:gd name="connsiteX5" fmla="*/ 4671168 w 8624458"/>
              <a:gd name="connsiteY5" fmla="*/ 0 h 2083630"/>
              <a:gd name="connsiteX6" fmla="*/ 5598431 w 8624458"/>
              <a:gd name="connsiteY6" fmla="*/ 0 h 2083630"/>
              <a:gd name="connsiteX7" fmla="*/ 6735077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09785 h 2083630"/>
              <a:gd name="connsiteX11" fmla="*/ 8624458 w 8624458"/>
              <a:gd name="connsiteY11" fmla="*/ 1248982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7014251 w 8624458"/>
              <a:gd name="connsiteY14" fmla="*/ 2083630 h 2083630"/>
              <a:gd name="connsiteX15" fmla="*/ 5877607 w 8624458"/>
              <a:gd name="connsiteY15" fmla="*/ 2083630 h 2083630"/>
              <a:gd name="connsiteX16" fmla="*/ 4950345 w 8624458"/>
              <a:gd name="connsiteY16" fmla="*/ 2083630 h 2083630"/>
              <a:gd name="connsiteX17" fmla="*/ 4023081 w 8624458"/>
              <a:gd name="connsiteY17" fmla="*/ 2083630 h 2083630"/>
              <a:gd name="connsiteX18" fmla="*/ 2886436 w 8624458"/>
              <a:gd name="connsiteY18" fmla="*/ 2083630 h 2083630"/>
              <a:gd name="connsiteX19" fmla="*/ 1819586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47076 h 2083630"/>
              <a:gd name="connsiteX24" fmla="*/ 0 w 8624458"/>
              <a:gd name="connsiteY24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3743906 w 8624458"/>
              <a:gd name="connsiteY17" fmla="*/ 2083630 h 2083630"/>
              <a:gd name="connsiteX18" fmla="*/ 2816641 w 8624458"/>
              <a:gd name="connsiteY18" fmla="*/ 2083630 h 2083630"/>
              <a:gd name="connsiteX19" fmla="*/ 1889379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09785 h 2083630"/>
              <a:gd name="connsiteX24" fmla="*/ 0 w 8624458"/>
              <a:gd name="connsiteY24" fmla="*/ 420309 h 20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nay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r="12730" b="15256"/>
          <a:stretch>
            <a:fillRect/>
          </a:stretch>
        </p:blipFill>
        <p:spPr bwMode="auto">
          <a:xfrm>
            <a:off x="1109663" y="709613"/>
            <a:ext cx="274161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Káº¿t quáº£ hÃ¬nh áº£nh cho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"/>
            <a:ext cx="36576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ross 3">
            <a:extLst/>
          </p:cNvPr>
          <p:cNvSpPr/>
          <p:nvPr/>
        </p:nvSpPr>
        <p:spPr>
          <a:xfrm>
            <a:off x="4419600" y="2105025"/>
            <a:ext cx="742950" cy="982663"/>
          </a:xfrm>
          <a:prstGeom prst="plus">
            <a:avLst>
              <a:gd name="adj" fmla="val 35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3943350"/>
            <a:ext cx="387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</a:t>
            </a:r>
          </a:p>
        </p:txBody>
      </p:sp>
    </p:spTree>
    <p:extLst>
      <p:ext uri="{BB962C8B-B14F-4D97-AF65-F5344CB8AC3E}">
        <p14:creationId xmlns:p14="http://schemas.microsoft.com/office/powerpoint/2010/main" val="1151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"/>
          <p:cNvGrpSpPr>
            <a:grpSpLocks/>
          </p:cNvGrpSpPr>
          <p:nvPr/>
        </p:nvGrpSpPr>
        <p:grpSpPr bwMode="auto">
          <a:xfrm>
            <a:off x="1009650" y="417513"/>
            <a:ext cx="2543175" cy="3271837"/>
            <a:chOff x="2535382" y="1094510"/>
            <a:chExt cx="3726873" cy="4167419"/>
          </a:xfrm>
        </p:grpSpPr>
        <p:pic>
          <p:nvPicPr>
            <p:cNvPr id="6964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3" r="16331" b="15353"/>
            <a:stretch>
              <a:fillRect/>
            </a:stretch>
          </p:blipFill>
          <p:spPr bwMode="auto">
            <a:xfrm>
              <a:off x="3158834" y="3782291"/>
              <a:ext cx="2778761" cy="147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88" r="5943" b="26048"/>
            <a:stretch>
              <a:fillRect/>
            </a:stretch>
          </p:blipFill>
          <p:spPr bwMode="auto">
            <a:xfrm>
              <a:off x="2535382" y="1094510"/>
              <a:ext cx="3726873" cy="313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5105400" y="-400050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4662488" y="1195388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3552825" y="677863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4824413" y="1276350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5">
            <a:extLst/>
          </p:cNvPr>
          <p:cNvSpPr/>
          <p:nvPr/>
        </p:nvSpPr>
        <p:spPr>
          <a:xfrm rot="16985937">
            <a:off x="1550194" y="2774156"/>
            <a:ext cx="377825" cy="671513"/>
          </a:xfrm>
          <a:prstGeom prst="downArrow">
            <a:avLst>
              <a:gd name="adj1" fmla="val 45757"/>
              <a:gd name="adj2" fmla="val 712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3840163"/>
            <a:ext cx="3870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núi</a:t>
            </a:r>
          </a:p>
        </p:txBody>
      </p:sp>
      <p:pic>
        <p:nvPicPr>
          <p:cNvPr id="6964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6096000" y="695325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8" r="5943" b="26048"/>
          <a:stretch>
            <a:fillRect/>
          </a:stretch>
        </p:blipFill>
        <p:spPr bwMode="auto">
          <a:xfrm>
            <a:off x="3667125" y="-463550"/>
            <a:ext cx="2543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Káº¿t quáº£ hÃ¬nh áº£nh cho le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r="24838" b="3934"/>
          <a:stretch>
            <a:fillRect/>
          </a:stretch>
        </p:blipFill>
        <p:spPr bwMode="auto">
          <a:xfrm>
            <a:off x="762000" y="57150"/>
            <a:ext cx="23177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28600"/>
            <a:ext cx="40227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ross 3">
            <a:extLst/>
          </p:cNvPr>
          <p:cNvSpPr/>
          <p:nvPr/>
        </p:nvSpPr>
        <p:spPr>
          <a:xfrm>
            <a:off x="3273425" y="1365250"/>
            <a:ext cx="935038" cy="982663"/>
          </a:xfrm>
          <a:prstGeom prst="plus">
            <a:avLst>
              <a:gd name="adj" fmla="val 35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93" tIns="41647" rIns="83293" bIns="416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7338" y="3714750"/>
            <a:ext cx="3871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bàn</a:t>
            </a:r>
          </a:p>
        </p:txBody>
      </p:sp>
    </p:spTree>
    <p:extLst>
      <p:ext uri="{BB962C8B-B14F-4D97-AF65-F5344CB8AC3E}">
        <p14:creationId xmlns:p14="http://schemas.microsoft.com/office/powerpoint/2010/main" val="6152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279" y="173026"/>
            <a:ext cx="8909107" cy="11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293" tIns="41647" rIns="83293" bIns="416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57" y="37137"/>
            <a:ext cx="7187628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17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2024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8" y="853443"/>
            <a:ext cx="7582992" cy="16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( </a:t>
            </a:r>
            <a:r>
              <a:rPr kumimoji="0" lang="en-US" sz="5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57)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-38100" y="-206375"/>
            <a:ext cx="15319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2135188" y="266700"/>
            <a:ext cx="9461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图片 34" descr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0363"/>
            <a:ext cx="9144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546475"/>
            <a:ext cx="22002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3600450"/>
            <a:ext cx="6524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WordArt 5"/>
          <p:cNvSpPr>
            <a:spLocks noChangeArrowheads="1" noChangeShapeType="1" noTextEdit="1"/>
          </p:cNvSpPr>
          <p:nvPr/>
        </p:nvSpPr>
        <p:spPr bwMode="auto">
          <a:xfrm>
            <a:off x="1657350" y="1200150"/>
            <a:ext cx="565785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2060"/>
              </a:contourClr>
            </a:sp3d>
          </a:bodyPr>
          <a:lstStyle/>
          <a:p>
            <a:pPr algn="ctr"/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I,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Nhận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cs typeface="Arial" panose="020B0604020202020204" pitchFamily="34" charset="0"/>
              </a:rPr>
              <a:t>xét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4933950" y="-206375"/>
            <a:ext cx="15319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1371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9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27200"/>
            <a:ext cx="1371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51163"/>
            <a:ext cx="1371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3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2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2865</Words>
  <Application>Microsoft Office PowerPoint</Application>
  <PresentationFormat>On-screen Show (16:9)</PresentationFormat>
  <Paragraphs>243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SimSun</vt:lpstr>
      <vt:lpstr>Calibri</vt:lpstr>
      <vt:lpstr>Tahoma</vt:lpstr>
      <vt:lpstr>Arial-Rounded</vt:lpstr>
      <vt:lpstr>Chewy</vt:lpstr>
      <vt:lpstr>迷你简卡通</vt:lpstr>
      <vt:lpstr>Arial</vt:lpstr>
      <vt:lpstr>UD Digi Kyokasho N-B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Admin</cp:lastModifiedBy>
  <cp:revision>367</cp:revision>
  <dcterms:modified xsi:type="dcterms:W3CDTF">2024-10-17T08:31:41Z</dcterms:modified>
</cp:coreProperties>
</file>