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2"/>
  </p:notesMasterIdLst>
  <p:sldIdLst>
    <p:sldId id="350" r:id="rId3"/>
    <p:sldId id="284" r:id="rId4"/>
    <p:sldId id="259" r:id="rId5"/>
    <p:sldId id="334" r:id="rId6"/>
    <p:sldId id="335" r:id="rId7"/>
    <p:sldId id="336" r:id="rId8"/>
    <p:sldId id="351" r:id="rId9"/>
    <p:sldId id="295" r:id="rId10"/>
    <p:sldId id="352" r:id="rId11"/>
    <p:sldId id="353" r:id="rId12"/>
    <p:sldId id="338" r:id="rId13"/>
    <p:sldId id="326" r:id="rId14"/>
    <p:sldId id="339" r:id="rId15"/>
    <p:sldId id="304" r:id="rId16"/>
    <p:sldId id="342" r:id="rId17"/>
    <p:sldId id="354" r:id="rId18"/>
    <p:sldId id="298" r:id="rId19"/>
    <p:sldId id="345" r:id="rId20"/>
    <p:sldId id="357" r:id="rId21"/>
    <p:sldId id="346" r:id="rId22"/>
    <p:sldId id="347" r:id="rId23"/>
    <p:sldId id="348" r:id="rId24"/>
    <p:sldId id="349" r:id="rId25"/>
    <p:sldId id="322" r:id="rId26"/>
    <p:sldId id="319" r:id="rId27"/>
    <p:sldId id="321" r:id="rId28"/>
    <p:sldId id="356" r:id="rId29"/>
    <p:sldId id="340" r:id="rId30"/>
    <p:sldId id="34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F7E4CD"/>
    <a:srgbClr val="4883CB"/>
    <a:srgbClr val="ED5565"/>
    <a:srgbClr val="F49398"/>
    <a:srgbClr val="A3AD8F"/>
    <a:srgbClr val="F8B8B6"/>
    <a:srgbClr val="B9B8B1"/>
    <a:srgbClr val="FFCCBD"/>
    <a:srgbClr val="F4C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9" autoAdjust="0"/>
    <p:restoredTop sz="80903" autoAdjust="0"/>
  </p:normalViewPr>
  <p:slideViewPr>
    <p:cSldViewPr snapToGrid="0">
      <p:cViewPr varScale="1">
        <p:scale>
          <a:sx n="40" d="100"/>
          <a:sy n="40" d="100"/>
        </p:scale>
        <p:origin x="607" y="432"/>
      </p:cViewPr>
      <p:guideLst/>
    </p:cSldViewPr>
  </p:slideViewPr>
  <p:notesTextViewPr>
    <p:cViewPr>
      <p:scale>
        <a:sx n="3" d="2"/>
        <a:sy n="3" d="2"/>
      </p:scale>
      <p:origin x="0" y="0"/>
    </p:cViewPr>
  </p:notesTextViewPr>
  <p:sorterViewPr>
    <p:cViewPr>
      <p:scale>
        <a:sx n="100" d="100"/>
        <a:sy n="100" d="100"/>
      </p:scale>
      <p:origin x="0" y="-211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Bài học ngày hôm nay chúng ta sẽ tìm hiểu một số ví dụ về biến đổi hóa học trong cuộc sống. Chúng ta cùng vào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5 – Sự biến đổi hóa học của chất – Tiết 2.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EA882B1-8159-4A3F-989B-E1BD72070BF3}" type="slidenum">
              <a:rPr lang="en-US" smtClean="0"/>
              <a:t>1</a:t>
            </a:fld>
            <a:endParaRPr lang="en-US"/>
          </a:p>
        </p:txBody>
      </p:sp>
    </p:spTree>
    <p:extLst>
      <p:ext uri="{BB962C8B-B14F-4D97-AF65-F5344CB8AC3E}">
        <p14:creationId xmlns:p14="http://schemas.microsoft.com/office/powerpoint/2010/main" val="180111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183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2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80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73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46875-E2FA-B495-423F-BFD9BCBC5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DFFDE-B2E5-DC18-19AF-C167299D9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A0C9D-07F5-B167-668F-685C7478FF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Bài học ngày hôm nay chúng ta sẽ tìm hiểu một số ví dụ về biến đổi hóa học trong cuộc sống. Chúng ta cùng vào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5 – Sự biến đổi hóa học của chất – Tiết 2.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7C304858-01EA-B72A-525B-C8A1D4652DEB}"/>
              </a:ext>
            </a:extLst>
          </p:cNvPr>
          <p:cNvSpPr>
            <a:spLocks noGrp="1"/>
          </p:cNvSpPr>
          <p:nvPr>
            <p:ph type="sldNum" sz="quarter" idx="5"/>
          </p:nvPr>
        </p:nvSpPr>
        <p:spPr/>
        <p:txBody>
          <a:bodyPr/>
          <a:lstStyle/>
          <a:p>
            <a:fld id="{3EA882B1-8159-4A3F-989B-E1BD72070BF3}" type="slidenum">
              <a:rPr lang="en-US" smtClean="0"/>
              <a:t>7</a:t>
            </a:fld>
            <a:endParaRPr lang="en-US"/>
          </a:p>
        </p:txBody>
      </p:sp>
    </p:spTree>
    <p:extLst>
      <p:ext uri="{BB962C8B-B14F-4D97-AF65-F5344CB8AC3E}">
        <p14:creationId xmlns:p14="http://schemas.microsoft.com/office/powerpoint/2010/main" val="866188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882B1-8159-4A3F-989B-E1BD72070BF3}" type="slidenum">
              <a:rPr lang="en-US" smtClean="0"/>
              <a:t>10</a:t>
            </a:fld>
            <a:endParaRPr lang="en-US"/>
          </a:p>
        </p:txBody>
      </p:sp>
    </p:spTree>
    <p:extLst>
      <p:ext uri="{BB962C8B-B14F-4D97-AF65-F5344CB8AC3E}">
        <p14:creationId xmlns:p14="http://schemas.microsoft.com/office/powerpoint/2010/main" val="30421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882B1-8159-4A3F-989B-E1BD72070BF3}" type="slidenum">
              <a:rPr lang="en-US" smtClean="0"/>
              <a:t>16</a:t>
            </a:fld>
            <a:endParaRPr lang="en-US"/>
          </a:p>
        </p:txBody>
      </p:sp>
    </p:spTree>
    <p:extLst>
      <p:ext uri="{BB962C8B-B14F-4D97-AF65-F5344CB8AC3E}">
        <p14:creationId xmlns:p14="http://schemas.microsoft.com/office/powerpoint/2010/main" val="1253165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6D09-0640-4EAC-BF84-B03A7FCB3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82A1BF-9E73-4C6F-993A-D208C1AD222A}"/>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6A1296-5A9F-48A0-9585-A84116B4DEC3}"/>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AEB12-27FE-43B9-AEF1-46C8713CE7CE}"/>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10/16/2024</a:t>
            </a:fld>
            <a:endParaRPr lang="en-US"/>
          </a:p>
        </p:txBody>
      </p:sp>
      <p:sp>
        <p:nvSpPr>
          <p:cNvPr id="6" name="Footer Placeholder 5">
            <a:extLst>
              <a:ext uri="{FF2B5EF4-FFF2-40B4-BE49-F238E27FC236}">
                <a16:creationId xmlns:a16="http://schemas.microsoft.com/office/drawing/2014/main" id="{58E2D9DF-2CFF-46D8-BAEF-1870DC92EE4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1848B0-7839-49FA-B39D-66FA8491468D}"/>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47939294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CF38-1397-44CF-9537-6106C92CA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91601-1FF2-4D6C-8D0E-C9D57463137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9C0023C-0D3D-4B52-94B4-F375155BD8F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02E9C-746C-4438-A41E-6CE31E7CD74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10/16/2024</a:t>
            </a:fld>
            <a:endParaRPr lang="en-US"/>
          </a:p>
        </p:txBody>
      </p:sp>
      <p:sp>
        <p:nvSpPr>
          <p:cNvPr id="6" name="Footer Placeholder 5">
            <a:extLst>
              <a:ext uri="{FF2B5EF4-FFF2-40B4-BE49-F238E27FC236}">
                <a16:creationId xmlns:a16="http://schemas.microsoft.com/office/drawing/2014/main" id="{CE771C82-F8A1-4B8B-BD17-C6866062568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22C305-BFB7-4777-9AF6-1B4D4CDD6866}"/>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59997984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EE7D-8874-494E-A999-A8BACFC5E3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65C38A-AE99-4426-87CD-FC2CBC9FF58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EF414-A123-46C7-8CB1-D9847C599824}"/>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10/16/2024</a:t>
            </a:fld>
            <a:endParaRPr lang="en-US"/>
          </a:p>
        </p:txBody>
      </p:sp>
      <p:sp>
        <p:nvSpPr>
          <p:cNvPr id="5" name="Footer Placeholder 4">
            <a:extLst>
              <a:ext uri="{FF2B5EF4-FFF2-40B4-BE49-F238E27FC236}">
                <a16:creationId xmlns:a16="http://schemas.microsoft.com/office/drawing/2014/main" id="{54CF5B32-E9EC-4AEA-A291-E3070191F00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13B66-E237-4C31-8684-37BEE175ED3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04670937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EB6D6-2EB6-4891-AF76-082E4A6A14CF}"/>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0375E-14E7-4759-AB97-FF5F60BC4F93}"/>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3F5D-431D-4A8D-BAF3-D10CCD09E5B7}"/>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10/16/2024</a:t>
            </a:fld>
            <a:endParaRPr lang="en-US"/>
          </a:p>
        </p:txBody>
      </p:sp>
      <p:sp>
        <p:nvSpPr>
          <p:cNvPr id="5" name="Footer Placeholder 4">
            <a:extLst>
              <a:ext uri="{FF2B5EF4-FFF2-40B4-BE49-F238E27FC236}">
                <a16:creationId xmlns:a16="http://schemas.microsoft.com/office/drawing/2014/main" id="{F136E54F-049F-4AC9-83D3-D7EAE921AA1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537A8B-7AA0-4195-B70D-41FA64890C0F}"/>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5988348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4C54-77FE-463A-945B-D12BE8F690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2ED5BD-350B-45E4-94ED-AE3ABBC54E62}"/>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0A75C7-1016-47FF-BE14-40C870051628}"/>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10/16/2024</a:t>
            </a:fld>
            <a:endParaRPr lang="en-US"/>
          </a:p>
        </p:txBody>
      </p:sp>
      <p:sp>
        <p:nvSpPr>
          <p:cNvPr id="5" name="Footer Placeholder 4">
            <a:extLst>
              <a:ext uri="{FF2B5EF4-FFF2-40B4-BE49-F238E27FC236}">
                <a16:creationId xmlns:a16="http://schemas.microsoft.com/office/drawing/2014/main" id="{138E3C7C-79CF-4F43-89E8-B85129E0E9E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8F0066-CD87-4D25-9D6D-808D3D6040E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0703023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0D6A-C221-408D-8129-D7572B90A5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9FDF46-C8F5-4920-9753-620C85FE645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A4E7D-5F8B-4312-94C5-909E90490AD1}"/>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10/16/2024</a:t>
            </a:fld>
            <a:endParaRPr lang="en-US"/>
          </a:p>
        </p:txBody>
      </p:sp>
      <p:sp>
        <p:nvSpPr>
          <p:cNvPr id="5" name="Footer Placeholder 4">
            <a:extLst>
              <a:ext uri="{FF2B5EF4-FFF2-40B4-BE49-F238E27FC236}">
                <a16:creationId xmlns:a16="http://schemas.microsoft.com/office/drawing/2014/main" id="{E7614B38-43FA-44D9-8E4C-BE0065CA5A8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47E259-30DF-4674-822F-5F0050505853}"/>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21993264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3D6D-B361-4C28-9758-1ABF5B4FFE9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D160FB-0DEC-4AEC-8A99-9DCC44A8EE34}"/>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5721E-0E96-4938-86E2-F20FCE273B7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10/16/2024</a:t>
            </a:fld>
            <a:endParaRPr lang="en-US"/>
          </a:p>
        </p:txBody>
      </p:sp>
      <p:sp>
        <p:nvSpPr>
          <p:cNvPr id="5" name="Footer Placeholder 4">
            <a:extLst>
              <a:ext uri="{FF2B5EF4-FFF2-40B4-BE49-F238E27FC236}">
                <a16:creationId xmlns:a16="http://schemas.microsoft.com/office/drawing/2014/main" id="{199031EF-ADB7-4207-A3FE-4AC5D28C108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92A047-FDAF-4B4B-A43B-5008AEFC43DE}"/>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749335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3BB2-3C4B-48E8-BBE7-E797E96B2A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03882A-5B0A-46AC-BD9B-D0CA2C84509D}"/>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7E1EC1-1FA1-46A6-B556-46D440702945}"/>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81EAC-357F-4726-8AA7-083CA633361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10/16/2024</a:t>
            </a:fld>
            <a:endParaRPr lang="en-US"/>
          </a:p>
        </p:txBody>
      </p:sp>
      <p:sp>
        <p:nvSpPr>
          <p:cNvPr id="6" name="Footer Placeholder 5">
            <a:extLst>
              <a:ext uri="{FF2B5EF4-FFF2-40B4-BE49-F238E27FC236}">
                <a16:creationId xmlns:a16="http://schemas.microsoft.com/office/drawing/2014/main" id="{EFD2D07D-0269-400B-9A3E-DFE8D4819D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AB4BB3-37D8-407B-AC7C-8B4587262F8B}"/>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40300285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C84A-8418-4872-842C-D1B277F662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D07F-14D8-45A7-9905-83DBB56D31E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51DE7-C7FD-4F03-A86E-F19F0D568E1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1B1B11-C928-45BE-95A6-3496955ABB9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AD74AF-E95D-4E28-A2CE-2E682B83A2A5}"/>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4E982-F172-4AE9-BF2A-A3C4A867C156}"/>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10/16/2024</a:t>
            </a:fld>
            <a:endParaRPr lang="en-US"/>
          </a:p>
        </p:txBody>
      </p:sp>
      <p:sp>
        <p:nvSpPr>
          <p:cNvPr id="8" name="Footer Placeholder 7">
            <a:extLst>
              <a:ext uri="{FF2B5EF4-FFF2-40B4-BE49-F238E27FC236}">
                <a16:creationId xmlns:a16="http://schemas.microsoft.com/office/drawing/2014/main" id="{ABCD3174-250C-4311-8CDD-446FE5D0094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321449B-68C4-44AD-9692-1B7199A3FA34}"/>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25023317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0CD1-700F-4C13-A47E-E37D7BE440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3DFAC9-AB1A-49E7-BBC3-DF0F721ECE6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10/16/2024</a:t>
            </a:fld>
            <a:endParaRPr lang="en-US"/>
          </a:p>
        </p:txBody>
      </p:sp>
      <p:sp>
        <p:nvSpPr>
          <p:cNvPr id="4" name="Footer Placeholder 3">
            <a:extLst>
              <a:ext uri="{FF2B5EF4-FFF2-40B4-BE49-F238E27FC236}">
                <a16:creationId xmlns:a16="http://schemas.microsoft.com/office/drawing/2014/main" id="{73BD1EFD-BFBC-4866-8325-D97EC11DF17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4AB6E3C-6E34-4AEF-8206-B321A68FAB00}"/>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93792248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CE796-9186-4186-A59D-58D4D67A8E03}"/>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10/16/2024</a:t>
            </a:fld>
            <a:endParaRPr lang="en-US"/>
          </a:p>
        </p:txBody>
      </p:sp>
      <p:sp>
        <p:nvSpPr>
          <p:cNvPr id="3" name="Footer Placeholder 2">
            <a:extLst>
              <a:ext uri="{FF2B5EF4-FFF2-40B4-BE49-F238E27FC236}">
                <a16:creationId xmlns:a16="http://schemas.microsoft.com/office/drawing/2014/main" id="{AB8EAF38-F895-43BE-99F2-256A86B6CF1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B13A91-7EC8-4B96-953A-9F4B22DF24AC}"/>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390420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54C858D-67E1-4845-9A02-8425F1C5CA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D2836F9-4E9A-761F-1884-304CF39F606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62ABA474-A981-47C9-9AC0-98481D1075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73925" y="-7978078"/>
            <a:ext cx="1384365" cy="138436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3649E35-A3E0-AAF9-A2A6-13F42F2F3C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74125" y="14424722"/>
            <a:ext cx="1384365" cy="1384365"/>
          </a:xfrm>
          <a:prstGeom prst="rect">
            <a:avLst/>
          </a:prstGeom>
        </p:spPr>
      </p:pic>
    </p:spTree>
    <p:extLst>
      <p:ext uri="{BB962C8B-B14F-4D97-AF65-F5344CB8AC3E}">
        <p14:creationId xmlns:p14="http://schemas.microsoft.com/office/powerpoint/2010/main" val="276939067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emf"/><Relationship Id="rId11" Type="http://schemas.openxmlformats.org/officeDocument/2006/relationships/image" Target="../media/image32.png"/><Relationship Id="rId5" Type="http://schemas.openxmlformats.org/officeDocument/2006/relationships/image" Target="../media/image3.jpeg"/><Relationship Id="rId10" Type="http://schemas.openxmlformats.org/officeDocument/2006/relationships/image" Target="../media/image31.svg"/><Relationship Id="rId4" Type="http://schemas.openxmlformats.org/officeDocument/2006/relationships/notesSlide" Target="../notesSlides/notesSlide7.xm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emf"/><Relationship Id="rId7" Type="http://schemas.openxmlformats.org/officeDocument/2006/relationships/image" Target="../media/image31.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8.png"/><Relationship Id="rId9" Type="http://schemas.openxmlformats.org/officeDocument/2006/relationships/hyperlink" Target="https://youtu.be/eOOrFAkFctY?feature=shar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emf"/><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emf"/><Relationship Id="rId7" Type="http://schemas.openxmlformats.org/officeDocument/2006/relationships/image" Target="../media/image31.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5.png"/><Relationship Id="rId7" Type="http://schemas.openxmlformats.org/officeDocument/2006/relationships/image" Target="../media/image5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emf"/><Relationship Id="rId7" Type="http://schemas.openxmlformats.org/officeDocument/2006/relationships/image" Target="../media/image31.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svg"/><Relationship Id="rId9" Type="http://schemas.openxmlformats.org/officeDocument/2006/relationships/image" Target="../media/image21.gif"/></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svg"/><Relationship Id="rId9" Type="http://schemas.openxmlformats.org/officeDocument/2006/relationships/image" Target="../media/image21.gif"/></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6.png"/><Relationship Id="rId7"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8.emf"/><Relationship Id="rId7"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emf"/><Relationship Id="rId7" Type="http://schemas.openxmlformats.org/officeDocument/2006/relationships/image" Target="../media/image31.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sp>
        <p:nvSpPr>
          <p:cNvPr id="3" name="Rectangle 2">
            <a:extLst>
              <a:ext uri="{FF2B5EF4-FFF2-40B4-BE49-F238E27FC236}">
                <a16:creationId xmlns:a16="http://schemas.microsoft.com/office/drawing/2014/main" id="{A886F4BE-D1C2-8953-C299-125D30793669}"/>
              </a:ext>
            </a:extLst>
          </p:cNvPr>
          <p:cNvSpPr/>
          <p:nvPr/>
        </p:nvSpPr>
        <p:spPr>
          <a:xfrm>
            <a:off x="4135273" y="1250873"/>
            <a:ext cx="2163114" cy="923330"/>
          </a:xfrm>
          <a:prstGeom prst="rect">
            <a:avLst/>
          </a:prstGeom>
          <a:noFill/>
        </p:spPr>
        <p:txBody>
          <a:bodyPr wrap="square" lIns="91440" tIns="45720" rIns="91440" bIns="45720">
            <a:spAutoFit/>
          </a:bodyPr>
          <a:lstStyle/>
          <a:p>
            <a:pPr algn="ctr"/>
            <a:r>
              <a:rPr lang="vi-VN"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Bài 4:</a:t>
            </a:r>
            <a:endParaRPr lang="en-US"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40175837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5C5F2-0497-B4A4-C861-2961461921EE}"/>
            </a:ext>
          </a:extLst>
        </p:cNvPr>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0BD903B3-86E3-E406-A159-E338E4C6732A}"/>
              </a:ext>
            </a:extLst>
          </p:cNvPr>
          <p:cNvPicPr>
            <a:picLocks noChangeAspect="1"/>
          </p:cNvPicPr>
          <p:nvPr/>
        </p:nvPicPr>
        <p:blipFill rotWithShape="1">
          <a:blip r:embed="rId5">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E3FF705E-324B-8E76-BB55-4B3287FA469D}"/>
              </a:ext>
            </a:extLst>
          </p:cNvPr>
          <p:cNvPicPr>
            <a:picLocks noChangeAspect="1"/>
          </p:cNvPicPr>
          <p:nvPr/>
        </p:nvPicPr>
        <p:blipFill>
          <a:blip r:embed="rId6"/>
          <a:stretch>
            <a:fillRect/>
          </a:stretch>
        </p:blipFill>
        <p:spPr>
          <a:xfrm flipH="1">
            <a:off x="1540902" y="990721"/>
            <a:ext cx="9995989" cy="4876558"/>
          </a:xfrm>
          <a:prstGeom prst="rect">
            <a:avLst/>
          </a:prstGeom>
        </p:spPr>
      </p:pic>
      <p:pic>
        <p:nvPicPr>
          <p:cNvPr id="5" name="Picture 4">
            <a:extLst>
              <a:ext uri="{FF2B5EF4-FFF2-40B4-BE49-F238E27FC236}">
                <a16:creationId xmlns:a16="http://schemas.microsoft.com/office/drawing/2014/main" id="{01BB9DDA-D8B0-994D-8951-3514D08A453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597478" y="1530239"/>
            <a:ext cx="3917741" cy="5298995"/>
          </a:xfrm>
          <a:prstGeom prst="rect">
            <a:avLst/>
          </a:prstGeom>
        </p:spPr>
      </p:pic>
      <p:pic>
        <p:nvPicPr>
          <p:cNvPr id="18" name="Picture 4">
            <a:extLst>
              <a:ext uri="{FF2B5EF4-FFF2-40B4-BE49-F238E27FC236}">
                <a16:creationId xmlns:a16="http://schemas.microsoft.com/office/drawing/2014/main" id="{92582323-7924-E12F-0268-3D65EE7B706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340C6AD7-647E-7FD0-6F32-A1DDBB21AD85}"/>
              </a:ext>
            </a:extLst>
          </p:cNvPr>
          <p:cNvPicPr>
            <a:picLocks noChangeAspect="1"/>
          </p:cNvPicPr>
          <p:nvPr/>
        </p:nvPicPr>
        <p:blipFill>
          <a:blip r:embed="rId11"/>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3EFA5AF3-BB4E-88A9-D8E1-5ED44350E9AC}"/>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340C37F0-D569-A9D9-8E46-8A5C11D5F915}"/>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2188DA84-5EA8-D132-B916-C510C4A755B6}"/>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24BD13B9-8BB6-8503-5DEA-4E847E3DA429}"/>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17B5907B-CCD6-1E83-1D73-CEFFA986C22C}"/>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8500241-6F50-5EE7-44AD-8C5073EF1644}"/>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CD63335B-01F0-FF2B-017D-B36DA2DE3F21}"/>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404F6563-B480-B012-9FB5-639FCE122741}"/>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5A596088-1BC7-0280-D2B6-02EFB2154299}"/>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7EE59A7F-A510-BE3C-7A56-8CE86B998222}"/>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F7DB67D4-0D1B-C6A3-81E2-BFA314869F1F}"/>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F8EE091D-423D-8F90-0588-9451519C1F3D}"/>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7" name="HƯỚNG DẪN TÔI VÔI CỤC QUÉT TƯỜNG CHUẨN NHẤT- ĐỊA CHỈ CUNG CẤP VÔI NUNG UY TÍN !">
            <a:hlinkClick r:id="" action="ppaction://media"/>
            <a:extLst>
              <a:ext uri="{FF2B5EF4-FFF2-40B4-BE49-F238E27FC236}">
                <a16:creationId xmlns:a16="http://schemas.microsoft.com/office/drawing/2014/main" id="{64914F0D-D3D8-40D1-7E16-E9EEB3179D4A}"/>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60552" y="172024"/>
            <a:ext cx="10303316" cy="5038631"/>
          </a:xfrm>
          <a:prstGeom prst="rect">
            <a:avLst/>
          </a:prstGeom>
        </p:spPr>
      </p:pic>
      <p:sp>
        <p:nvSpPr>
          <p:cNvPr id="9" name="TextBox 8">
            <a:extLst>
              <a:ext uri="{FF2B5EF4-FFF2-40B4-BE49-F238E27FC236}">
                <a16:creationId xmlns:a16="http://schemas.microsoft.com/office/drawing/2014/main" id="{A7FF441C-ED00-0617-D6FA-8F2ACD2AC52E}"/>
              </a:ext>
            </a:extLst>
          </p:cNvPr>
          <p:cNvSpPr txBox="1"/>
          <p:nvPr/>
        </p:nvSpPr>
        <p:spPr>
          <a:xfrm>
            <a:off x="3125825" y="5278232"/>
            <a:ext cx="6148886" cy="1077218"/>
          </a:xfrm>
          <a:prstGeom prst="rect">
            <a:avLst/>
          </a:prstGeom>
          <a:noFill/>
        </p:spPr>
        <p:txBody>
          <a:bodyPr wrap="square" rtlCol="0">
            <a:spAutoFit/>
          </a:bodyPr>
          <a:lstStyle/>
          <a:p>
            <a:r>
              <a:rPr lang="vi-VN" sz="3200"/>
              <a:t>+ </a:t>
            </a:r>
            <a:r>
              <a:rPr lang="vi-VN" sz="3200">
                <a:solidFill>
                  <a:schemeClr val="bg1"/>
                </a:solidFill>
                <a:highlight>
                  <a:srgbClr val="000080"/>
                </a:highlight>
              </a:rPr>
              <a:t>Nhận xét sự biến đổi của vôi sống sau khi cho vào nước?</a:t>
            </a:r>
            <a:endParaRPr lang="en-US" sz="3200">
              <a:solidFill>
                <a:schemeClr val="bg1"/>
              </a:solidFill>
              <a:highlight>
                <a:srgbClr val="000080"/>
              </a:highlight>
            </a:endParaRPr>
          </a:p>
        </p:txBody>
      </p:sp>
    </p:spTree>
    <p:extLst>
      <p:ext uri="{BB962C8B-B14F-4D97-AF65-F5344CB8AC3E}">
        <p14:creationId xmlns:p14="http://schemas.microsoft.com/office/powerpoint/2010/main" val="497694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32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7"/>
                </p:tgtEl>
              </p:cMediaNode>
            </p:video>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7"/>
                                        </p:tgtEl>
                                      </p:cBhvr>
                                    </p:cmd>
                                  </p:childTnLst>
                                </p:cTn>
                              </p:par>
                            </p:childTnLst>
                          </p:cTn>
                        </p:par>
                      </p:childTnLst>
                    </p:cTn>
                  </p:par>
                </p:childTnLst>
              </p:cTn>
              <p:nextCondLst>
                <p:cond evt="onClick" delay="0">
                  <p:tgtEl>
                    <p:spTgt spid="7"/>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13511-5FD4-416A-92FB-D9C1C61CE66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5BDF2F2C-3706-4323-83F6-1669E24B70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52153" y="3068407"/>
            <a:ext cx="2877283" cy="3789593"/>
          </a:xfrm>
          <a:prstGeom prst="rect">
            <a:avLst/>
          </a:prstGeom>
        </p:spPr>
      </p:pic>
      <p:pic>
        <p:nvPicPr>
          <p:cNvPr id="8" name="Picture 6">
            <a:extLst>
              <a:ext uri="{FF2B5EF4-FFF2-40B4-BE49-F238E27FC236}">
                <a16:creationId xmlns:a16="http://schemas.microsoft.com/office/drawing/2014/main" id="{2489E47A-BA0C-4EFC-BD2B-D57FEC0C9AE3}"/>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2286"/>
          <a:stretch/>
        </p:blipFill>
        <p:spPr>
          <a:xfrm flipH="1">
            <a:off x="661126" y="827198"/>
            <a:ext cx="3214196" cy="6330161"/>
          </a:xfrm>
          <a:prstGeom prst="rect">
            <a:avLst/>
          </a:prstGeom>
        </p:spPr>
      </p:pic>
      <p:sp>
        <p:nvSpPr>
          <p:cNvPr id="12" name="Rectangle: Rounded Corners 11">
            <a:extLst>
              <a:ext uri="{FF2B5EF4-FFF2-40B4-BE49-F238E27FC236}">
                <a16:creationId xmlns:a16="http://schemas.microsoft.com/office/drawing/2014/main" id="{CD1D8619-C32E-83CB-560B-DF22BF06DC90}"/>
              </a:ext>
            </a:extLst>
          </p:cNvPr>
          <p:cNvSpPr/>
          <p:nvPr/>
        </p:nvSpPr>
        <p:spPr>
          <a:xfrm>
            <a:off x="2455113" y="1569444"/>
            <a:ext cx="9171295" cy="3261815"/>
          </a:xfrm>
          <a:prstGeom prst="roundRect">
            <a:avLst/>
          </a:prstGeom>
          <a:ln w="76200">
            <a:solidFill>
              <a:srgbClr val="215968"/>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vi-VN" sz="2400" b="1">
                <a:solidFill>
                  <a:srgbClr val="002060"/>
                </a:solidFill>
              </a:rPr>
              <a:t>Chất ban đầu sẽ biến đổi thành chất khác khi xảy ra sự biến đổi hóa học.</a:t>
            </a:r>
          </a:p>
          <a:p>
            <a:r>
              <a:rPr lang="vi-VN" sz="2400" b="1">
                <a:solidFill>
                  <a:srgbClr val="002060"/>
                </a:solidFill>
              </a:rPr>
              <a:t>Một số dấu hiệu của sự biến đổi hóa học có thể nhận thấy như biến đổi màu sắc, thay đổi mùi vị , có khí được tạo thành, xuất hiện vẩn đục,...</a:t>
            </a:r>
          </a:p>
          <a:p>
            <a:pPr algn="ctr"/>
            <a:endParaRPr lang="en-US" sz="4000" b="1" dirty="0">
              <a:solidFill>
                <a:srgbClr val="002060"/>
              </a:solidFill>
            </a:endParaRPr>
          </a:p>
        </p:txBody>
      </p:sp>
    </p:spTree>
    <p:extLst>
      <p:ext uri="{BB962C8B-B14F-4D97-AF65-F5344CB8AC3E}">
        <p14:creationId xmlns:p14="http://schemas.microsoft.com/office/powerpoint/2010/main" val="795175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8" name="图片 23">
            <a:extLst>
              <a:ext uri="{FF2B5EF4-FFF2-40B4-BE49-F238E27FC236}">
                <a16:creationId xmlns:a16="http://schemas.microsoft.com/office/drawing/2014/main" id="{948FA3F1-EE4C-3CEF-6BD5-6C4FC0299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55" y="2479040"/>
            <a:ext cx="5103849" cy="5103849"/>
          </a:xfrm>
          <a:prstGeom prst="rect">
            <a:avLst/>
          </a:prstGeom>
        </p:spPr>
      </p:pic>
      <p:pic>
        <p:nvPicPr>
          <p:cNvPr id="9" name="图片 8">
            <a:extLst>
              <a:ext uri="{FF2B5EF4-FFF2-40B4-BE49-F238E27FC236}">
                <a16:creationId xmlns:a16="http://schemas.microsoft.com/office/drawing/2014/main" id="{2A8AA52A-27F0-C7C7-ABCE-269BBB235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280" y="599440"/>
            <a:ext cx="7462208" cy="3828627"/>
          </a:xfrm>
          <a:prstGeom prst="rect">
            <a:avLst/>
          </a:prstGeom>
        </p:spPr>
      </p:pic>
      <p:sp>
        <p:nvSpPr>
          <p:cNvPr id="10" name="Rectangle 9">
            <a:extLst>
              <a:ext uri="{FF2B5EF4-FFF2-40B4-BE49-F238E27FC236}">
                <a16:creationId xmlns:a16="http://schemas.microsoft.com/office/drawing/2014/main" id="{7E771378-FEAE-9B9E-AB70-5A954330EFB1}"/>
              </a:ext>
            </a:extLst>
          </p:cNvPr>
          <p:cNvSpPr/>
          <p:nvPr/>
        </p:nvSpPr>
        <p:spPr>
          <a:xfrm>
            <a:off x="3286307" y="1835569"/>
            <a:ext cx="4674947" cy="1384995"/>
          </a:xfrm>
          <a:prstGeom prst="rect">
            <a:avLst/>
          </a:prstGeom>
        </p:spPr>
        <p:txBody>
          <a:bodyPr wrap="square">
            <a:spAutoFit/>
          </a:bodyPr>
          <a:lstStyle/>
          <a:p>
            <a:pPr lvl="0" algn="ctr">
              <a:defRPr/>
            </a:pPr>
            <a:r>
              <a:rPr lang="nl-NL" sz="2800" b="1" i="1" dirty="0">
                <a:solidFill>
                  <a:srgbClr val="002060"/>
                </a:solidFill>
                <a:latin typeface="Cambria" panose="02040503050406030204" pitchFamily="18" charset="0"/>
                <a:ea typeface="Cambria" panose="02040503050406030204" pitchFamily="18" charset="0"/>
              </a:rPr>
              <a:t>Nêu ví dụ mà em biết về biến đổi hóa học của chất trong đời sống hằng ngày. </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819" y="1962640"/>
            <a:ext cx="11179628" cy="46423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9305E117-3181-E366-0B74-BD5058F1FAB8}"/>
              </a:ext>
            </a:extLst>
          </p:cNvPr>
          <p:cNvSpPr txBox="1"/>
          <p:nvPr/>
        </p:nvSpPr>
        <p:spPr>
          <a:xfrm>
            <a:off x="736979" y="292460"/>
            <a:ext cx="10640380" cy="1569660"/>
          </a:xfrm>
          <a:prstGeom prst="rect">
            <a:avLst/>
          </a:prstGeom>
          <a:solidFill>
            <a:srgbClr val="FFC000"/>
          </a:solidFill>
        </p:spPr>
        <p:txBody>
          <a:bodyPr wrap="square" rtlCol="0">
            <a:spAutoFit/>
          </a:bodyPr>
          <a:lstStyle/>
          <a:p>
            <a:r>
              <a:rPr lang="vi-VN" sz="3200"/>
              <a:t>Sự biến đổi của đường trong trường hợp nào dưới đây là sự biến đổi hóa học? Trường hợp nào không phải là sự biến đổi hóa học? Vì sao? ( Thảo luận nhóm đôi)</a:t>
            </a:r>
            <a:endParaRPr lang="en-US" sz="3200"/>
          </a:p>
        </p:txBody>
      </p:sp>
      <p:pic>
        <p:nvPicPr>
          <p:cNvPr id="9" name="Picture 8">
            <a:extLst>
              <a:ext uri="{FF2B5EF4-FFF2-40B4-BE49-F238E27FC236}">
                <a16:creationId xmlns:a16="http://schemas.microsoft.com/office/drawing/2014/main" id="{65E48019-254A-7430-925B-ECFB7B8F8ED0}"/>
              </a:ext>
            </a:extLst>
          </p:cNvPr>
          <p:cNvPicPr>
            <a:picLocks noChangeAspect="1"/>
          </p:cNvPicPr>
          <p:nvPr/>
        </p:nvPicPr>
        <p:blipFill>
          <a:blip r:embed="rId3"/>
          <a:stretch>
            <a:fillRect/>
          </a:stretch>
        </p:blipFill>
        <p:spPr>
          <a:xfrm>
            <a:off x="3661154" y="4763069"/>
            <a:ext cx="4514850" cy="1528041"/>
          </a:xfrm>
          <a:prstGeom prst="rect">
            <a:avLst/>
          </a:prstGeom>
        </p:spPr>
      </p:pic>
      <p:pic>
        <p:nvPicPr>
          <p:cNvPr id="1028" name="Picture 4" descr="Khoa học lớp 5 Cánh diều Bài 4: Sự biến đổi hoá học của chất">
            <a:extLst>
              <a:ext uri="{FF2B5EF4-FFF2-40B4-BE49-F238E27FC236}">
                <a16:creationId xmlns:a16="http://schemas.microsoft.com/office/drawing/2014/main" id="{EF26EC2F-C197-B8B7-4223-66453BDCAA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1154" y="2771775"/>
            <a:ext cx="4858959" cy="13144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EDE5EEC-4133-D0E8-C84F-BCE74107B0EF}"/>
              </a:ext>
            </a:extLst>
          </p:cNvPr>
          <p:cNvSpPr txBox="1"/>
          <p:nvPr/>
        </p:nvSpPr>
        <p:spPr>
          <a:xfrm>
            <a:off x="1856096" y="2154581"/>
            <a:ext cx="8210266" cy="587771"/>
          </a:xfrm>
          <a:prstGeom prst="rect">
            <a:avLst/>
          </a:prstGeom>
          <a:noFill/>
        </p:spPr>
        <p:txBody>
          <a:bodyPr wrap="square" rtlCol="0">
            <a:spAutoFit/>
          </a:bodyPr>
          <a:lstStyle/>
          <a:p>
            <a:r>
              <a:rPr lang="vi-VN" sz="3200"/>
              <a:t>TH1: Hòa tan đường trong nước</a:t>
            </a:r>
            <a:endParaRPr lang="en-US" sz="3200"/>
          </a:p>
        </p:txBody>
      </p:sp>
      <p:sp>
        <p:nvSpPr>
          <p:cNvPr id="13" name="TextBox 12">
            <a:extLst>
              <a:ext uri="{FF2B5EF4-FFF2-40B4-BE49-F238E27FC236}">
                <a16:creationId xmlns:a16="http://schemas.microsoft.com/office/drawing/2014/main" id="{B287695A-CBA3-6B8E-614B-FD71929B4938}"/>
              </a:ext>
            </a:extLst>
          </p:cNvPr>
          <p:cNvSpPr txBox="1"/>
          <p:nvPr/>
        </p:nvSpPr>
        <p:spPr>
          <a:xfrm>
            <a:off x="2060812" y="3988869"/>
            <a:ext cx="7904329" cy="1077218"/>
          </a:xfrm>
          <a:prstGeom prst="rect">
            <a:avLst/>
          </a:prstGeom>
          <a:noFill/>
        </p:spPr>
        <p:txBody>
          <a:bodyPr wrap="square" rtlCol="0">
            <a:spAutoFit/>
          </a:bodyPr>
          <a:lstStyle/>
          <a:p>
            <a:r>
              <a:rPr lang="vi-VN" sz="3200"/>
              <a:t>TH 2: Đun nóng đường đến khi đổi màu sắc và có mùi khét.</a:t>
            </a:r>
            <a:endParaRPr lang="en-US" sz="3200"/>
          </a:p>
        </p:txBody>
      </p:sp>
    </p:spTree>
    <p:extLst>
      <p:ext uri="{BB962C8B-B14F-4D97-AF65-F5344CB8AC3E}">
        <p14:creationId xmlns:p14="http://schemas.microsoft.com/office/powerpoint/2010/main" val="358681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BF87715F-F4F1-44CF-BDD3-80C2F940F4DE}"/>
                </a:ext>
              </a:extLst>
            </p:cNvPr>
            <p:cNvSpPr txBox="1"/>
            <p:nvPr/>
          </p:nvSpPr>
          <p:spPr>
            <a:xfrm>
              <a:off x="4078975" y="521762"/>
              <a:ext cx="7413802" cy="1505893"/>
            </a:xfrm>
            <a:prstGeom prst="rect">
              <a:avLst/>
            </a:prstGeom>
            <a:noFill/>
          </p:spPr>
          <p:txBody>
            <a:bodyPr wrap="square" lIns="0" tIns="0" rIns="0" bIns="0" rtlCol="0">
              <a:spAutoFit/>
            </a:bodyPr>
            <a:lstStyle/>
            <a:p>
              <a:pPr algn="just">
                <a:defRPr/>
              </a:pPr>
              <a:r>
                <a:rPr lang="en-US" sz="4000" b="1" dirty="0" err="1">
                  <a:solidFill>
                    <a:srgbClr val="002060"/>
                  </a:solidFill>
                  <a:latin typeface="Calibri"/>
                </a:rPr>
                <a:t>Xung</a:t>
              </a:r>
              <a:r>
                <a:rPr lang="en-US" sz="4000" b="1" dirty="0">
                  <a:solidFill>
                    <a:srgbClr val="002060"/>
                  </a:solidFill>
                  <a:latin typeface="Calibri"/>
                </a:rPr>
                <a:t> </a:t>
              </a:r>
              <a:r>
                <a:rPr lang="en-US" sz="4000" b="1" dirty="0" err="1">
                  <a:solidFill>
                    <a:srgbClr val="002060"/>
                  </a:solidFill>
                  <a:latin typeface="Calibri"/>
                </a:rPr>
                <a:t>quanh</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có</a:t>
              </a:r>
              <a:r>
                <a:rPr lang="en-US" sz="4000" b="1" dirty="0">
                  <a:solidFill>
                    <a:srgbClr val="002060"/>
                  </a:solidFill>
                  <a:latin typeface="Calibri"/>
                </a:rPr>
                <a:t> </a:t>
              </a:r>
              <a:r>
                <a:rPr lang="en-US" sz="4000" b="1" dirty="0" err="1">
                  <a:solidFill>
                    <a:srgbClr val="002060"/>
                  </a:solidFill>
                  <a:latin typeface="Calibri"/>
                </a:rPr>
                <a:t>rất</a:t>
              </a:r>
              <a:r>
                <a:rPr lang="en-US" sz="4000" b="1" dirty="0">
                  <a:solidFill>
                    <a:srgbClr val="002060"/>
                  </a:solidFill>
                  <a:latin typeface="Calibri"/>
                </a:rPr>
                <a:t> </a:t>
              </a:r>
              <a:r>
                <a:rPr lang="en-US" sz="4000" b="1" dirty="0" err="1">
                  <a:solidFill>
                    <a:srgbClr val="002060"/>
                  </a:solidFill>
                  <a:latin typeface="Calibri"/>
                </a:rPr>
                <a:t>nhiều</a:t>
              </a:r>
              <a:r>
                <a:rPr lang="en-US" sz="4000" b="1" dirty="0">
                  <a:solidFill>
                    <a:srgbClr val="002060"/>
                  </a:solidFill>
                  <a:latin typeface="Calibri"/>
                </a:rPr>
                <a:t> </a:t>
              </a:r>
              <a:r>
                <a:rPr lang="en-US" sz="4000" b="1" err="1">
                  <a:solidFill>
                    <a:srgbClr val="002060"/>
                  </a:solidFill>
                  <a:latin typeface="Calibri"/>
                </a:rPr>
                <a:t>sự</a:t>
              </a:r>
              <a:r>
                <a:rPr lang="en-US" sz="4000" b="1">
                  <a:solidFill>
                    <a:srgbClr val="002060"/>
                  </a:solidFill>
                  <a:latin typeface="Calibri"/>
                </a:rPr>
                <a:t> biến đổi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cần</a:t>
              </a:r>
              <a:r>
                <a:rPr lang="en-US" sz="4000" b="1" dirty="0">
                  <a:solidFill>
                    <a:srgbClr val="002060"/>
                  </a:solidFill>
                  <a:latin typeface="Calibri"/>
                </a:rPr>
                <a:t> </a:t>
              </a:r>
              <a:r>
                <a:rPr lang="en-US" sz="4000" b="1" dirty="0" err="1">
                  <a:solidFill>
                    <a:srgbClr val="002060"/>
                  </a:solidFill>
                  <a:latin typeface="Calibri"/>
                </a:rPr>
                <a:t>biết</a:t>
              </a:r>
              <a:r>
                <a:rPr lang="en-US" sz="4000" b="1" dirty="0">
                  <a:solidFill>
                    <a:srgbClr val="002060"/>
                  </a:solidFill>
                  <a:latin typeface="Calibri"/>
                </a:rPr>
                <a:t> </a:t>
              </a:r>
              <a:r>
                <a:rPr lang="en-US" sz="4000" b="1" dirty="0" err="1">
                  <a:solidFill>
                    <a:srgbClr val="002060"/>
                  </a:solidFill>
                  <a:latin typeface="Calibri"/>
                </a:rPr>
                <a:t>để</a:t>
              </a:r>
              <a:r>
                <a:rPr lang="en-US" sz="4000" b="1" dirty="0">
                  <a:solidFill>
                    <a:srgbClr val="002060"/>
                  </a:solidFill>
                  <a:latin typeface="Calibri"/>
                </a:rPr>
                <a:t> </a:t>
              </a:r>
              <a:r>
                <a:rPr lang="en-US" sz="4000" b="1" dirty="0" err="1">
                  <a:solidFill>
                    <a:srgbClr val="002060"/>
                  </a:solidFill>
                  <a:latin typeface="Calibri"/>
                </a:rPr>
                <a:t>vận</a:t>
              </a:r>
              <a:r>
                <a:rPr lang="en-US" sz="4000" b="1" dirty="0">
                  <a:solidFill>
                    <a:srgbClr val="002060"/>
                  </a:solidFill>
                  <a:latin typeface="Calibri"/>
                </a:rPr>
                <a:t> </a:t>
              </a:r>
              <a:r>
                <a:rPr lang="en-US" sz="4000" b="1" dirty="0" err="1">
                  <a:solidFill>
                    <a:srgbClr val="002060"/>
                  </a:solidFill>
                  <a:latin typeface="Calibri"/>
                </a:rPr>
                <a:t>dụng</a:t>
              </a:r>
              <a:r>
                <a:rPr lang="en-US" sz="4000" b="1" dirty="0">
                  <a:solidFill>
                    <a:srgbClr val="002060"/>
                  </a:solidFill>
                  <a:latin typeface="Calibri"/>
                </a:rPr>
                <a:t> </a:t>
              </a:r>
              <a:r>
                <a:rPr lang="en-US" sz="4000" b="1" dirty="0" err="1">
                  <a:solidFill>
                    <a:srgbClr val="002060"/>
                  </a:solidFill>
                  <a:latin typeface="Calibri"/>
                </a:rPr>
                <a:t>vào</a:t>
              </a:r>
              <a:r>
                <a:rPr lang="en-US" sz="4000" b="1" dirty="0">
                  <a:solidFill>
                    <a:srgbClr val="002060"/>
                  </a:solidFill>
                  <a:latin typeface="Calibri"/>
                </a:rPr>
                <a:t> </a:t>
              </a:r>
              <a:r>
                <a:rPr lang="en-US" sz="4000" b="1" dirty="0" err="1">
                  <a:solidFill>
                    <a:srgbClr val="002060"/>
                  </a:solidFill>
                  <a:latin typeface="Calibri"/>
                </a:rPr>
                <a:t>trong</a:t>
              </a:r>
              <a:r>
                <a:rPr lang="en-US" sz="4000" b="1" dirty="0">
                  <a:solidFill>
                    <a:srgbClr val="002060"/>
                  </a:solidFill>
                  <a:latin typeface="Calibri"/>
                </a:rPr>
                <a:t> </a:t>
              </a:r>
              <a:r>
                <a:rPr lang="en-US" sz="4000" b="1" dirty="0" err="1">
                  <a:solidFill>
                    <a:srgbClr val="002060"/>
                  </a:solidFill>
                  <a:latin typeface="Calibri"/>
                </a:rPr>
                <a:t>đời</a:t>
              </a:r>
              <a:r>
                <a:rPr lang="en-US" sz="4000" b="1" dirty="0">
                  <a:solidFill>
                    <a:srgbClr val="002060"/>
                  </a:solidFill>
                  <a:latin typeface="Calibri"/>
                </a:rPr>
                <a:t> </a:t>
              </a:r>
              <a:r>
                <a:rPr lang="en-US" sz="4000" b="1" dirty="0" err="1">
                  <a:solidFill>
                    <a:srgbClr val="002060"/>
                  </a:solidFill>
                  <a:latin typeface="Calibri"/>
                </a:rPr>
                <a:t>sống</a:t>
              </a:r>
              <a:r>
                <a:rPr lang="en-US" sz="4000" b="1" dirty="0">
                  <a:solidFill>
                    <a:srgbClr val="002060"/>
                  </a:solidFill>
                  <a:latin typeface="Calibri"/>
                </a:rPr>
                <a:t> </a:t>
              </a:r>
              <a:r>
                <a:rPr lang="en-US" sz="4000" b="1" dirty="0" err="1">
                  <a:solidFill>
                    <a:srgbClr val="002060"/>
                  </a:solidFill>
                  <a:latin typeface="Calibri"/>
                </a:rPr>
                <a:t>hằng</a:t>
              </a:r>
              <a:r>
                <a:rPr lang="en-US" sz="4000" b="1" dirty="0">
                  <a:solidFill>
                    <a:srgbClr val="002060"/>
                  </a:solidFill>
                  <a:latin typeface="Calibri"/>
                </a:rPr>
                <a:t> </a:t>
              </a:r>
              <a:r>
                <a:rPr lang="en-US" sz="4000" b="1" dirty="0" err="1">
                  <a:solidFill>
                    <a:srgbClr val="002060"/>
                  </a:solidFill>
                  <a:latin typeface="Calibri"/>
                </a:rPr>
                <a:t>ngày</a:t>
              </a:r>
              <a:r>
                <a:rPr lang="en-US" sz="4000" b="1" dirty="0">
                  <a:solidFill>
                    <a:srgbClr val="002060"/>
                  </a:solidFill>
                  <a:latin typeface="Calibri"/>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92D6590-9CE1-5855-C675-94BA019C2524}"/>
              </a:ext>
            </a:extLst>
          </p:cNvPr>
          <p:cNvPicPr>
            <a:picLocks noChangeAspect="1"/>
          </p:cNvPicPr>
          <p:nvPr/>
        </p:nvPicPr>
        <p:blipFill>
          <a:blip r:embed="rId5"/>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 name="Rectangle 2">
            <a:extLst>
              <a:ext uri="{FF2B5EF4-FFF2-40B4-BE49-F238E27FC236}">
                <a16:creationId xmlns:a16="http://schemas.microsoft.com/office/drawing/2014/main" id="{81438424-AAD0-7497-EE2F-AD4CC032F894}"/>
              </a:ext>
            </a:extLst>
          </p:cNvPr>
          <p:cNvSpPr/>
          <p:nvPr/>
        </p:nvSpPr>
        <p:spPr>
          <a:xfrm>
            <a:off x="2254497" y="1371359"/>
            <a:ext cx="8837677" cy="923330"/>
          </a:xfrm>
          <a:prstGeom prst="rect">
            <a:avLst/>
          </a:prstGeom>
          <a:noFill/>
        </p:spPr>
        <p:txBody>
          <a:bodyPr wrap="none" lIns="91440" tIns="45720" rIns="91440" bIns="45720">
            <a:spAutoFit/>
          </a:bodyPr>
          <a:lstStyle/>
          <a:p>
            <a:pPr algn="ctr"/>
            <a:r>
              <a:rPr lang="vi-VN" sz="5400" b="1" cap="none" spc="0">
                <a:ln w="22225">
                  <a:solidFill>
                    <a:schemeClr val="accent2"/>
                  </a:solidFill>
                  <a:prstDash val="solid"/>
                </a:ln>
                <a:solidFill>
                  <a:schemeClr val="accent2">
                    <a:lumMod val="40000"/>
                    <a:lumOff val="60000"/>
                  </a:schemeClr>
                </a:solidFill>
                <a:effectLst/>
              </a:rPr>
              <a:t>THỰC HÀNH, THÍ NGHIỆM</a:t>
            </a:r>
            <a:endParaRPr lang="en-US" sz="5400" b="1" cap="none" spc="0">
              <a:ln w="22225">
                <a:solidFill>
                  <a:schemeClr val="accent2"/>
                </a:solidFill>
                <a:prstDash val="solid"/>
              </a:ln>
              <a:solidFill>
                <a:schemeClr val="accent2">
                  <a:lumMod val="40000"/>
                  <a:lumOff val="60000"/>
                </a:schemeClr>
              </a:solidFill>
              <a:effectLst/>
            </a:endParaRPr>
          </a:p>
        </p:txBody>
      </p:sp>
      <p:sp>
        <p:nvSpPr>
          <p:cNvPr id="7" name="TextBox 6">
            <a:extLst>
              <a:ext uri="{FF2B5EF4-FFF2-40B4-BE49-F238E27FC236}">
                <a16:creationId xmlns:a16="http://schemas.microsoft.com/office/drawing/2014/main" id="{76A8C8ED-0FE3-DE54-3640-07D77EA31A4A}"/>
              </a:ext>
            </a:extLst>
          </p:cNvPr>
          <p:cNvSpPr txBox="1"/>
          <p:nvPr/>
        </p:nvSpPr>
        <p:spPr>
          <a:xfrm>
            <a:off x="3046863" y="2486443"/>
            <a:ext cx="6093724" cy="1051955"/>
          </a:xfrm>
          <a:prstGeom prst="rect">
            <a:avLst/>
          </a:prstGeom>
          <a:noFill/>
        </p:spPr>
        <p:txBody>
          <a:bodyPr wrap="square">
            <a:spAutoFit/>
          </a:bodyPr>
          <a:lstStyle/>
          <a:p>
            <a:pPr algn="just">
              <a:lnSpc>
                <a:spcPct val="115000"/>
              </a:lnSpc>
              <a:spcAft>
                <a:spcPts val="1000"/>
              </a:spcAft>
            </a:pP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9"/>
              </a:rPr>
              <a:t>https://youtu.be/eOOrFAkFctY?feature=shared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6758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F5159-3255-4C59-4629-1D89467717CD}"/>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149C72C-0FCA-39EB-773F-1F75EA84C7B4}"/>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DC698CCA-CE91-C4A8-0DDE-DB7E996475B4}"/>
              </a:ext>
            </a:extLst>
          </p:cNvPr>
          <p:cNvSpPr/>
          <p:nvPr/>
        </p:nvSpPr>
        <p:spPr>
          <a:xfrm>
            <a:off x="482600" y="342900"/>
            <a:ext cx="11068050" cy="8255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AC07492-E161-540B-36E7-9530F462765D}"/>
              </a:ext>
            </a:extLst>
          </p:cNvPr>
          <p:cNvSpPr/>
          <p:nvPr/>
        </p:nvSpPr>
        <p:spPr>
          <a:xfrm>
            <a:off x="508000" y="1696720"/>
            <a:ext cx="1116584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a:solidFill>
                  <a:srgbClr val="000000"/>
                </a:solidFill>
                <a:effectLst/>
                <a:latin typeface="Open Sans" panose="020B0606030504020204" pitchFamily="34" charset="0"/>
              </a:rPr>
              <a:t>Trường hợp nào dưới đây thể hiện sự biến đổi hoá học của chất? Vì sao?</a:t>
            </a: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4B911CA6-D8CC-6280-3208-54965031889C}"/>
              </a:ext>
            </a:extLst>
          </p:cNvPr>
          <p:cNvSpPr txBox="1"/>
          <p:nvPr/>
        </p:nvSpPr>
        <p:spPr>
          <a:xfrm>
            <a:off x="1536338" y="539322"/>
            <a:ext cx="10373294" cy="430887"/>
          </a:xfrm>
          <a:prstGeom prst="rect">
            <a:avLst/>
          </a:prstGeom>
          <a:noFill/>
        </p:spPr>
        <p:txBody>
          <a:bodyPr wrap="square" lIns="0" tIns="0" rIns="0" bIns="0" rtlCol="0">
            <a:spAutoFit/>
          </a:bodyPr>
          <a:lstStyle/>
          <a:p>
            <a:pPr lvl="0">
              <a:defRPr/>
            </a:pPr>
            <a:r>
              <a:rPr kumimoji="0" lang="en-US" sz="2800" b="1" i="0" u="none" strike="noStrike" kern="1200" cap="none" spc="0" normalizeH="0" baseline="0" noProof="0">
                <a:ln>
                  <a:noFill/>
                </a:ln>
                <a:solidFill>
                  <a:srgbClr val="002060"/>
                </a:solidFill>
                <a:effectLst/>
                <a:uLnTx/>
                <a:uFillTx/>
                <a:latin typeface="Calibri"/>
                <a:ea typeface="+mn-ea"/>
                <a:cs typeface="+mn-cs"/>
              </a:rPr>
              <a:t>2</a:t>
            </a:r>
            <a:r>
              <a:rPr lang="zh-CN" altLang="en-US" sz="2800" b="1">
                <a:solidFill>
                  <a:srgbClr val="002060"/>
                </a:solidFill>
                <a:latin typeface="Calibri"/>
              </a:rPr>
              <a:t>。</a:t>
            </a:r>
            <a:r>
              <a:rPr lang="vi-VN" altLang="zh-CN" sz="2800" b="1">
                <a:solidFill>
                  <a:srgbClr val="002060"/>
                </a:solidFill>
                <a:latin typeface="Calibri"/>
              </a:rPr>
              <a:t>Một số ví dụ về sự biến đổi hóa học</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id="{A11F827A-D8C1-FA77-305B-B9F3119DEB7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506" y="355392"/>
            <a:ext cx="1438992" cy="1774920"/>
          </a:xfrm>
          <a:prstGeom prst="rect">
            <a:avLst/>
          </a:prstGeom>
        </p:spPr>
      </p:pic>
      <p:pic>
        <p:nvPicPr>
          <p:cNvPr id="2" name="Picture 1">
            <a:extLst>
              <a:ext uri="{FF2B5EF4-FFF2-40B4-BE49-F238E27FC236}">
                <a16:creationId xmlns:a16="http://schemas.microsoft.com/office/drawing/2014/main" id="{3FB59CA8-662C-76D0-2A2F-9BC988D33BD4}"/>
              </a:ext>
            </a:extLst>
          </p:cNvPr>
          <p:cNvPicPr>
            <a:picLocks noChangeAspect="1"/>
          </p:cNvPicPr>
          <p:nvPr/>
        </p:nvPicPr>
        <p:blipFill>
          <a:blip r:embed="rId6"/>
          <a:stretch>
            <a:fillRect/>
          </a:stretch>
        </p:blipFill>
        <p:spPr>
          <a:xfrm>
            <a:off x="762002" y="2333058"/>
            <a:ext cx="10140287" cy="3836437"/>
          </a:xfrm>
          <a:prstGeom prst="rect">
            <a:avLst/>
          </a:prstGeom>
        </p:spPr>
      </p:pic>
    </p:spTree>
    <p:extLst>
      <p:ext uri="{BB962C8B-B14F-4D97-AF65-F5344CB8AC3E}">
        <p14:creationId xmlns:p14="http://schemas.microsoft.com/office/powerpoint/2010/main" val="243942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37E12-7737-4DB7-92A7-2BB8B73BBF54}"/>
              </a:ext>
            </a:extLst>
          </p:cNvPr>
          <p:cNvPicPr>
            <a:picLocks noChangeAspect="1"/>
          </p:cNvPicPr>
          <p:nvPr/>
        </p:nvPicPr>
        <p:blipFill>
          <a:blip r:embed="rId2"/>
          <a:stretch>
            <a:fillRect/>
          </a:stretch>
        </p:blipFill>
        <p:spPr>
          <a:xfrm>
            <a:off x="0" y="-1"/>
            <a:ext cx="12192000" cy="6858657"/>
          </a:xfrm>
          <a:prstGeom prst="rect">
            <a:avLst/>
          </a:prstGeom>
        </p:spPr>
      </p:pic>
      <p:grpSp>
        <p:nvGrpSpPr>
          <p:cNvPr id="19" name="Group 18">
            <a:extLst>
              <a:ext uri="{FF2B5EF4-FFF2-40B4-BE49-F238E27FC236}">
                <a16:creationId xmlns:a16="http://schemas.microsoft.com/office/drawing/2014/main" id="{A6BF6AF5-DF63-48F0-8AA6-EE36E559DADE}"/>
              </a:ext>
            </a:extLst>
          </p:cNvPr>
          <p:cNvGrpSpPr/>
          <p:nvPr/>
        </p:nvGrpSpPr>
        <p:grpSpPr>
          <a:xfrm>
            <a:off x="357881" y="1575412"/>
            <a:ext cx="3696326" cy="5282588"/>
            <a:chOff x="357881" y="1575412"/>
            <a:chExt cx="3696326" cy="5282588"/>
          </a:xfrm>
        </p:grpSpPr>
        <p:pic>
          <p:nvPicPr>
            <p:cNvPr id="4" name="Picture 3">
              <a:extLst>
                <a:ext uri="{FF2B5EF4-FFF2-40B4-BE49-F238E27FC236}">
                  <a16:creationId xmlns:a16="http://schemas.microsoft.com/office/drawing/2014/main" id="{40032880-5914-4065-94BE-925F8C714F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 name="Picture 2">
              <a:extLst>
                <a:ext uri="{FF2B5EF4-FFF2-40B4-BE49-F238E27FC236}">
                  <a16:creationId xmlns:a16="http://schemas.microsoft.com/office/drawing/2014/main" id="{F0FC9281-9BCC-4893-A57D-DA389006BB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00385">
              <a:off x="2377755" y="3780596"/>
              <a:ext cx="1340679" cy="1727123"/>
            </a:xfrm>
            <a:prstGeom prst="rect">
              <a:avLst/>
            </a:prstGeom>
          </p:spPr>
        </p:pic>
      </p:grpSp>
      <p:grpSp>
        <p:nvGrpSpPr>
          <p:cNvPr id="18" name="Group 17">
            <a:extLst>
              <a:ext uri="{FF2B5EF4-FFF2-40B4-BE49-F238E27FC236}">
                <a16:creationId xmlns:a16="http://schemas.microsoft.com/office/drawing/2014/main" id="{3F5D7C2D-1681-4446-BB61-D5A8528157B1}"/>
              </a:ext>
            </a:extLst>
          </p:cNvPr>
          <p:cNvGrpSpPr/>
          <p:nvPr/>
        </p:nvGrpSpPr>
        <p:grpSpPr>
          <a:xfrm>
            <a:off x="2701579" y="162894"/>
            <a:ext cx="6612382" cy="2369123"/>
            <a:chOff x="4538949" y="2455798"/>
            <a:chExt cx="6612382" cy="3521816"/>
          </a:xfrm>
        </p:grpSpPr>
        <p:pic>
          <p:nvPicPr>
            <p:cNvPr id="13" name="图片 3">
              <a:extLst>
                <a:ext uri="{FF2B5EF4-FFF2-40B4-BE49-F238E27FC236}">
                  <a16:creationId xmlns:a16="http://schemas.microsoft.com/office/drawing/2014/main" id="{470EE8AD-EE1A-47EF-A685-DA1A9A7BE230}"/>
                </a:ext>
              </a:extLst>
            </p:cNvPr>
            <p:cNvPicPr>
              <a:picLocks noChangeAspect="1"/>
            </p:cNvPicPr>
            <p:nvPr/>
          </p:nvPicPr>
          <p:blipFill>
            <a:blip r:embed="rId7"/>
            <a:stretch>
              <a:fillRect/>
            </a:stretch>
          </p:blipFill>
          <p:spPr>
            <a:xfrm flipH="1">
              <a:off x="4538949" y="2455798"/>
              <a:ext cx="6612382" cy="3521816"/>
            </a:xfrm>
            <a:prstGeom prst="rect">
              <a:avLst/>
            </a:prstGeom>
          </p:spPr>
        </p:pic>
        <p:sp>
          <p:nvSpPr>
            <p:cNvPr id="17" name="TextBox 16">
              <a:extLst>
                <a:ext uri="{FF2B5EF4-FFF2-40B4-BE49-F238E27FC236}">
                  <a16:creationId xmlns:a16="http://schemas.microsoft.com/office/drawing/2014/main" id="{DA89AB4F-0F9A-437F-AF1B-AF83DECB327B}"/>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nl-NL" sz="2800" b="1" i="1" dirty="0">
                  <a:effectLst/>
                  <a:ea typeface="Calibri" panose="020F0502020204030204" pitchFamily="34" charset="0"/>
                  <a:cs typeface="Times New Roman" panose="02020603050405020304" pitchFamily="18" charset="0"/>
                </a:rPr>
                <a:t>Trong các cách biến đổi tờ giấy vừa nêu thì cách nào xảy ra sự biến đổi hóa học? Vì sao? </a:t>
              </a:r>
              <a:endParaRPr lang="en-US" sz="2800" b="1" dirty="0">
                <a:effectLst/>
                <a:ea typeface="Calibri" panose="020F0502020204030204" pitchFamily="34" charset="0"/>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id="{CEB75A0D-A267-78D6-94C6-C8B3B1C9B5E2}"/>
              </a:ext>
            </a:extLst>
          </p:cNvPr>
          <p:cNvSpPr/>
          <p:nvPr/>
        </p:nvSpPr>
        <p:spPr>
          <a:xfrm>
            <a:off x="4328160" y="3362960"/>
            <a:ext cx="7030720" cy="303784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solidFill>
                  <a:srgbClr val="FF0000"/>
                </a:solidFill>
                <a:latin typeface="Cambria" panose="02040503050406030204" pitchFamily="18" charset="0"/>
                <a:ea typeface="Cambria" panose="02040503050406030204" pitchFamily="18" charset="0"/>
              </a:rPr>
              <a:t>Trong </a:t>
            </a:r>
            <a:r>
              <a:rPr lang="en-US" sz="3200" dirty="0" err="1">
                <a:solidFill>
                  <a:srgbClr val="FF0000"/>
                </a:solidFill>
                <a:latin typeface="Cambria" panose="02040503050406030204" pitchFamily="18" charset="0"/>
                <a:ea typeface="Cambria" panose="02040503050406030204" pitchFamily="18" charset="0"/>
              </a:rPr>
              <a:t>các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việc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sự</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ban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chữ</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đen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không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định</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0003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AE801B2-0259-A091-A45E-CFD524720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3" name="Group 2">
            <a:extLst>
              <a:ext uri="{FF2B5EF4-FFF2-40B4-BE49-F238E27FC236}">
                <a16:creationId xmlns:a16="http://schemas.microsoft.com/office/drawing/2014/main" id="{6C5CBF69-EC48-DF2E-7F57-0454AEF12CA7}"/>
              </a:ext>
            </a:extLst>
          </p:cNvPr>
          <p:cNvGrpSpPr/>
          <p:nvPr/>
        </p:nvGrpSpPr>
        <p:grpSpPr>
          <a:xfrm>
            <a:off x="2425038" y="1351722"/>
            <a:ext cx="7543909" cy="2317799"/>
            <a:chOff x="4804552" y="1790768"/>
            <a:chExt cx="4409954" cy="1739510"/>
          </a:xfrm>
        </p:grpSpPr>
        <p:sp>
          <p:nvSpPr>
            <p:cNvPr id="9" name="Speech Bubble: Rectangle with Corners Rounded 8">
              <a:extLst>
                <a:ext uri="{FF2B5EF4-FFF2-40B4-BE49-F238E27FC236}">
                  <a16:creationId xmlns:a16="http://schemas.microsoft.com/office/drawing/2014/main" id="{9317CDA0-EA4C-292A-554C-F2542454EAE9}"/>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00789215-4D70-5642-B357-95D35BD822BD}"/>
                </a:ext>
              </a:extLst>
            </p:cNvPr>
            <p:cNvSpPr/>
            <p:nvPr/>
          </p:nvSpPr>
          <p:spPr>
            <a:xfrm>
              <a:off x="4904468" y="2212027"/>
              <a:ext cx="4210121" cy="83155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nhanh</a:t>
              </a: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endParaRPr kumimoji="0" lang="en-US" alt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9761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B8C24-FE3E-818B-FF29-B116E95ABC13}"/>
            </a:ext>
          </a:extLst>
        </p:cNvPr>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DBCB19C3-7D76-7686-FD66-C73C2D62A04E}"/>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8C58E384-C1FA-C755-4CED-9405CEB10186}"/>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83FC168B-31ED-E7F5-5857-F4801E60C00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87D75BA4-E81B-7CA1-9E4C-73BCB767E09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7D1C17BA-1D95-F9A8-5AB1-72F984F2359F}"/>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A3F1C19A-6F81-E5B9-0116-123AB03A8A70}"/>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5AE41CD8-7913-1A95-DF39-3E87D3E78397}"/>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8ED11DD5-D746-802A-2746-D56799A703E7}"/>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AB5EF82-6428-7D85-41AD-062E1FFFBF2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69B8A14F-D32F-329A-37D6-06627AF72F51}"/>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6ACF2D3E-9962-3558-83C8-29B2475BEDFE}"/>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794E688-33F2-FE0C-559B-A4CAF7071FE9}"/>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E874DB2-2758-9350-97A0-B2B1E8E95B2E}"/>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8160D6D-6D54-88F6-E975-D8DBE091144A}"/>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502AA202-716E-0AC0-E682-92F875588A5A}"/>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8899D1E4-C37E-2058-84C9-87B3C092680E}"/>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460A963E-10D1-CDA9-38FB-7C9453A49F1B}"/>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 name="Rectangle 2">
            <a:extLst>
              <a:ext uri="{FF2B5EF4-FFF2-40B4-BE49-F238E27FC236}">
                <a16:creationId xmlns:a16="http://schemas.microsoft.com/office/drawing/2014/main" id="{F678E528-F1DA-0E7F-53E7-B3569E44B6D5}"/>
              </a:ext>
            </a:extLst>
          </p:cNvPr>
          <p:cNvSpPr/>
          <p:nvPr/>
        </p:nvSpPr>
        <p:spPr>
          <a:xfrm>
            <a:off x="4945933" y="1371359"/>
            <a:ext cx="3454793" cy="923330"/>
          </a:xfrm>
          <a:prstGeom prst="rect">
            <a:avLst/>
          </a:prstGeom>
          <a:noFill/>
        </p:spPr>
        <p:txBody>
          <a:bodyPr wrap="none" lIns="91440" tIns="45720" rIns="91440" bIns="45720">
            <a:spAutoFit/>
          </a:bodyPr>
          <a:lstStyle/>
          <a:p>
            <a:pPr algn="ctr"/>
            <a:r>
              <a:rPr lang="vi-VN" sz="5400" b="1" cap="none" spc="0">
                <a:ln w="22225">
                  <a:solidFill>
                    <a:schemeClr val="accent2"/>
                  </a:solidFill>
                  <a:prstDash val="solid"/>
                </a:ln>
                <a:solidFill>
                  <a:schemeClr val="accent2">
                    <a:lumMod val="40000"/>
                    <a:lumOff val="60000"/>
                  </a:schemeClr>
                </a:solidFill>
                <a:effectLst/>
              </a:rPr>
              <a:t>Luyện tập</a:t>
            </a:r>
            <a:endParaRPr lang="en-US" sz="54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28106174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FE51CAAC-3A05-4A69-9EFB-332AF868C061}"/>
              </a:ext>
            </a:extLst>
          </p:cNvPr>
          <p:cNvPicPr>
            <a:picLocks noChangeAspect="1"/>
          </p:cNvPicPr>
          <p:nvPr/>
        </p:nvPicPr>
        <p:blipFill>
          <a:blip r:embed="rId3"/>
          <a:stretch>
            <a:fillRect/>
          </a:stretch>
        </p:blipFill>
        <p:spPr>
          <a:xfrm>
            <a:off x="-481455" y="-389474"/>
            <a:ext cx="3213896" cy="3008849"/>
          </a:xfrm>
          <a:prstGeom prst="rect">
            <a:avLst/>
          </a:prstGeom>
        </p:spPr>
      </p:pic>
      <p:pic>
        <p:nvPicPr>
          <p:cNvPr id="7" name="Picture 5">
            <a:extLst>
              <a:ext uri="{FF2B5EF4-FFF2-40B4-BE49-F238E27FC236}">
                <a16:creationId xmlns:a16="http://schemas.microsoft.com/office/drawing/2014/main" id="{8B75CBED-7142-450F-AF15-A571FF15E9B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68263" y="4235522"/>
            <a:ext cx="3072078" cy="3094584"/>
          </a:xfrm>
          <a:prstGeom prst="rect">
            <a:avLst/>
          </a:prstGeom>
        </p:spPr>
      </p:pic>
      <p:pic>
        <p:nvPicPr>
          <p:cNvPr id="27" name="图片 2">
            <a:extLst>
              <a:ext uri="{FF2B5EF4-FFF2-40B4-BE49-F238E27FC236}">
                <a16:creationId xmlns:a16="http://schemas.microsoft.com/office/drawing/2014/main" id="{EB6C241E-27DF-4979-98EE-7308BBB55E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725954" y="535114"/>
            <a:ext cx="1855561" cy="1275075"/>
          </a:xfrm>
          <a:prstGeom prst="rect">
            <a:avLst/>
          </a:prstGeom>
        </p:spPr>
      </p:pic>
      <p:pic>
        <p:nvPicPr>
          <p:cNvPr id="28" name="图片 12">
            <a:extLst>
              <a:ext uri="{FF2B5EF4-FFF2-40B4-BE49-F238E27FC236}">
                <a16:creationId xmlns:a16="http://schemas.microsoft.com/office/drawing/2014/main" id="{EA074FC4-ABA3-48E0-9B71-72207920E30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208865" y="5362946"/>
            <a:ext cx="1669096" cy="1405301"/>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ADF0372-1F24-3FC2-D062-BA5D6C51B8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6000" y="861908"/>
            <a:ext cx="7200000" cy="554784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 calcmode="lin" valueType="num">
                                      <p:cBhvr>
                                        <p:cTn id="15"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2000" fill="hold"/>
                                        <p:tgtEl>
                                          <p:spTgt spid="3"/>
                                        </p:tgtEl>
                                      </p:cBhvr>
                                      <p:by x="150000" y="150000"/>
                                    </p:animScale>
                                  </p:childTnLst>
                                </p:cTn>
                              </p:par>
                              <p:par>
                                <p:cTn id="20" presetID="6" presetClass="emph" presetSubtype="0" fill="hold" nodeType="withEffect">
                                  <p:stCondLst>
                                    <p:cond delay="0"/>
                                  </p:stCondLst>
                                  <p:childTnLst>
                                    <p:animScale>
                                      <p:cBhvr>
                                        <p:cTn id="21" dur="2000" fill="hold"/>
                                        <p:tgtEl>
                                          <p:spTgt spid="7"/>
                                        </p:tgtEl>
                                      </p:cBhvr>
                                      <p:by x="150000" y="150000"/>
                                    </p:animScale>
                                  </p:childTnLst>
                                </p:cTn>
                              </p:par>
                              <p:par>
                                <p:cTn id="22" presetID="47"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trips(downLeft)">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07440" y="1351280"/>
            <a:ext cx="10261600" cy="4401205"/>
          </a:xfrm>
          <a:prstGeom prst="rect">
            <a:avLst/>
          </a:prstGeom>
          <a:noFill/>
        </p:spPr>
        <p:txBody>
          <a:bodyPr wrap="square" rtlCol="0">
            <a:spAutoFit/>
          </a:bodyPr>
          <a:lstStyle/>
          <a:p>
            <a:pPr marL="0" marR="0" algn="just">
              <a:lnSpc>
                <a:spcPct val="150000"/>
              </a:lnSpc>
              <a:spcBef>
                <a:spcPts val="0"/>
              </a:spcBef>
              <a:spcAft>
                <a:spcPts val="0"/>
              </a:spcAft>
            </a:pPr>
            <a:r>
              <a:rPr lang="nl-NL"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 1: Biến đổi nào thường xảy ra khi chất này biến đổi thành chất khác, thể hiện qua sự thay đổi về màu sắc, mùi, vị,…?</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 Biến đổi vật lí.</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 Biến đổi hóa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 Biến đổi sinh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 Biến đổi quang học.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B7F90EFF-8D51-167B-A03E-C8EA058FAEBD}"/>
              </a:ext>
            </a:extLst>
          </p:cNvPr>
          <p:cNvSpPr/>
          <p:nvPr/>
        </p:nvSpPr>
        <p:spPr>
          <a:xfrm>
            <a:off x="1016000" y="346456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34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58240" y="812800"/>
            <a:ext cx="10261600" cy="658706"/>
          </a:xfrm>
          <a:prstGeom prst="rect">
            <a:avLst/>
          </a:prstGeom>
          <a:noFill/>
        </p:spPr>
        <p:txBody>
          <a:bodyPr wrap="square" rtlCol="0">
            <a:spAutoFit/>
          </a:bodyPr>
          <a:lstStyle/>
          <a:p>
            <a:pPr lvl="0" algn="just">
              <a:lnSpc>
                <a:spcPct val="150000"/>
              </a:lnSpc>
            </a:pPr>
            <a:r>
              <a:rPr lang="vi-VN"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Câu 2: Trường hợp nào dưới đây xảy ra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879AE172-E1AE-4E2D-DCCA-FE3FC5BFD9F6}"/>
              </a:ext>
            </a:extLst>
          </p:cNvPr>
          <p:cNvPicPr>
            <a:picLocks noChangeAspect="1"/>
          </p:cNvPicPr>
          <p:nvPr/>
        </p:nvPicPr>
        <p:blipFill>
          <a:blip r:embed="rId3"/>
          <a:stretch>
            <a:fillRect/>
          </a:stretch>
        </p:blipFill>
        <p:spPr>
          <a:xfrm>
            <a:off x="914400" y="1837372"/>
            <a:ext cx="3352800" cy="1781175"/>
          </a:xfrm>
          <a:prstGeom prst="rect">
            <a:avLst/>
          </a:prstGeom>
        </p:spPr>
      </p:pic>
      <p:pic>
        <p:nvPicPr>
          <p:cNvPr id="15" name="Picture 14">
            <a:extLst>
              <a:ext uri="{FF2B5EF4-FFF2-40B4-BE49-F238E27FC236}">
                <a16:creationId xmlns:a16="http://schemas.microsoft.com/office/drawing/2014/main" id="{5FF452CB-F380-3FED-EB90-A5620AA9505D}"/>
              </a:ext>
            </a:extLst>
          </p:cNvPr>
          <p:cNvPicPr>
            <a:picLocks noChangeAspect="1"/>
          </p:cNvPicPr>
          <p:nvPr/>
        </p:nvPicPr>
        <p:blipFill>
          <a:blip r:embed="rId4"/>
          <a:stretch>
            <a:fillRect/>
          </a:stretch>
        </p:blipFill>
        <p:spPr>
          <a:xfrm>
            <a:off x="917892" y="3768725"/>
            <a:ext cx="3305175" cy="1657350"/>
          </a:xfrm>
          <a:prstGeom prst="rect">
            <a:avLst/>
          </a:prstGeom>
        </p:spPr>
      </p:pic>
      <p:pic>
        <p:nvPicPr>
          <p:cNvPr id="18" name="Picture 17">
            <a:extLst>
              <a:ext uri="{FF2B5EF4-FFF2-40B4-BE49-F238E27FC236}">
                <a16:creationId xmlns:a16="http://schemas.microsoft.com/office/drawing/2014/main" id="{C0B0DF28-A830-9D02-5144-39DE83D7C953}"/>
              </a:ext>
            </a:extLst>
          </p:cNvPr>
          <p:cNvPicPr>
            <a:picLocks noChangeAspect="1"/>
          </p:cNvPicPr>
          <p:nvPr/>
        </p:nvPicPr>
        <p:blipFill>
          <a:blip r:embed="rId5"/>
          <a:stretch>
            <a:fillRect/>
          </a:stretch>
        </p:blipFill>
        <p:spPr>
          <a:xfrm>
            <a:off x="7034847" y="1566862"/>
            <a:ext cx="3324225" cy="3724275"/>
          </a:xfrm>
          <a:prstGeom prst="rect">
            <a:avLst/>
          </a:prstGeom>
        </p:spPr>
      </p:pic>
      <p:sp>
        <p:nvSpPr>
          <p:cNvPr id="19" name="Oval 18">
            <a:extLst>
              <a:ext uri="{FF2B5EF4-FFF2-40B4-BE49-F238E27FC236}">
                <a16:creationId xmlns:a16="http://schemas.microsoft.com/office/drawing/2014/main" id="{BBCB1C70-1E26-705E-7D61-203AF293F350}"/>
              </a:ext>
            </a:extLst>
          </p:cNvPr>
          <p:cNvSpPr/>
          <p:nvPr/>
        </p:nvSpPr>
        <p:spPr>
          <a:xfrm>
            <a:off x="6868160" y="495808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1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37920" y="629920"/>
            <a:ext cx="10261600"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3: Trường hợp nào trong các hình dưới đây có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08D2321-62CC-22D0-1EB5-3B95799B2013}"/>
              </a:ext>
            </a:extLst>
          </p:cNvPr>
          <p:cNvPicPr>
            <a:picLocks noChangeAspect="1"/>
          </p:cNvPicPr>
          <p:nvPr/>
        </p:nvPicPr>
        <p:blipFill>
          <a:blip r:embed="rId3"/>
          <a:stretch>
            <a:fillRect/>
          </a:stretch>
        </p:blipFill>
        <p:spPr>
          <a:xfrm>
            <a:off x="1099820" y="1928812"/>
            <a:ext cx="3441700" cy="3662620"/>
          </a:xfrm>
          <a:prstGeom prst="rect">
            <a:avLst/>
          </a:prstGeom>
        </p:spPr>
      </p:pic>
      <p:pic>
        <p:nvPicPr>
          <p:cNvPr id="7" name="Picture 6">
            <a:extLst>
              <a:ext uri="{FF2B5EF4-FFF2-40B4-BE49-F238E27FC236}">
                <a16:creationId xmlns:a16="http://schemas.microsoft.com/office/drawing/2014/main" id="{0C267E78-FEAD-0DA3-CB0F-0F8F10AFA811}"/>
              </a:ext>
            </a:extLst>
          </p:cNvPr>
          <p:cNvPicPr>
            <a:picLocks noChangeAspect="1"/>
          </p:cNvPicPr>
          <p:nvPr/>
        </p:nvPicPr>
        <p:blipFill>
          <a:blip r:embed="rId4"/>
          <a:stretch>
            <a:fillRect/>
          </a:stretch>
        </p:blipFill>
        <p:spPr>
          <a:xfrm>
            <a:off x="6390322" y="1908492"/>
            <a:ext cx="2886075" cy="1781175"/>
          </a:xfrm>
          <a:prstGeom prst="rect">
            <a:avLst/>
          </a:prstGeom>
        </p:spPr>
      </p:pic>
      <p:pic>
        <p:nvPicPr>
          <p:cNvPr id="9" name="Picture 8">
            <a:extLst>
              <a:ext uri="{FF2B5EF4-FFF2-40B4-BE49-F238E27FC236}">
                <a16:creationId xmlns:a16="http://schemas.microsoft.com/office/drawing/2014/main" id="{040703B5-FF0F-400B-6856-FBAD5DF9B55F}"/>
              </a:ext>
            </a:extLst>
          </p:cNvPr>
          <p:cNvPicPr>
            <a:picLocks noChangeAspect="1"/>
          </p:cNvPicPr>
          <p:nvPr/>
        </p:nvPicPr>
        <p:blipFill>
          <a:blip r:embed="rId5"/>
          <a:stretch>
            <a:fillRect/>
          </a:stretch>
        </p:blipFill>
        <p:spPr>
          <a:xfrm>
            <a:off x="6418897" y="3785235"/>
            <a:ext cx="2828925" cy="1847850"/>
          </a:xfrm>
          <a:prstGeom prst="rect">
            <a:avLst/>
          </a:prstGeom>
        </p:spPr>
      </p:pic>
      <p:sp>
        <p:nvSpPr>
          <p:cNvPr id="10" name="Oval 9">
            <a:extLst>
              <a:ext uri="{FF2B5EF4-FFF2-40B4-BE49-F238E27FC236}">
                <a16:creationId xmlns:a16="http://schemas.microsoft.com/office/drawing/2014/main" id="{15D11E38-FDC6-3A9B-F7FB-D97182409031}"/>
              </a:ext>
            </a:extLst>
          </p:cNvPr>
          <p:cNvSpPr/>
          <p:nvPr/>
        </p:nvSpPr>
        <p:spPr>
          <a:xfrm>
            <a:off x="955040" y="515112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7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985520" y="812800"/>
            <a:ext cx="10434320" cy="32440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lang="en-US"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4</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Hiện tượng nào dưới đây không có sự biến đổi hóa học?</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Đường cháy thành than.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Sữa chua lên men.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Đá tan chảy khi để ra ngoài tủ lạnh.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Cơm để lâu bị ôi thiu. </a:t>
            </a:r>
          </a:p>
        </p:txBody>
      </p:sp>
      <p:sp>
        <p:nvSpPr>
          <p:cNvPr id="2" name="Oval 1">
            <a:extLst>
              <a:ext uri="{FF2B5EF4-FFF2-40B4-BE49-F238E27FC236}">
                <a16:creationId xmlns:a16="http://schemas.microsoft.com/office/drawing/2014/main" id="{00450F48-CFAF-442E-E628-0BA10598C5B9}"/>
              </a:ext>
            </a:extLst>
          </p:cNvPr>
          <p:cNvSpPr/>
          <p:nvPr/>
        </p:nvSpPr>
        <p:spPr>
          <a:xfrm>
            <a:off x="843280" y="294640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25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1475-F3FC-4FD7-B106-DDE85D898F1F}"/>
              </a:ext>
            </a:extLst>
          </p:cNvPr>
          <p:cNvSpPr>
            <a:spLocks noGrp="1"/>
          </p:cNvSpPr>
          <p:nvPr>
            <p:ph type="title"/>
          </p:nvPr>
        </p:nvSpPr>
        <p:spPr/>
        <p:txBody>
          <a:bodyPr/>
          <a:lstStyle/>
          <a:p>
            <a:endParaRPr lang="en-US"/>
          </a:p>
        </p:txBody>
      </p:sp>
      <p:pic>
        <p:nvPicPr>
          <p:cNvPr id="3" name="图片 1" descr="图片包含 雨, 自然, 室内&#10;&#10;描述已自动生成">
            <a:extLst>
              <a:ext uri="{FF2B5EF4-FFF2-40B4-BE49-F238E27FC236}">
                <a16:creationId xmlns:a16="http://schemas.microsoft.com/office/drawing/2014/main" id="{F6FB9D7D-C33D-4C70-8039-CC363EA8B850}"/>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4" name="Picture 3">
            <a:extLst>
              <a:ext uri="{FF2B5EF4-FFF2-40B4-BE49-F238E27FC236}">
                <a16:creationId xmlns:a16="http://schemas.microsoft.com/office/drawing/2014/main" id="{885157DC-9387-41F1-86DC-80A2E5E5DB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37248" y="2684442"/>
            <a:ext cx="3134302" cy="3789593"/>
          </a:xfrm>
          <a:prstGeom prst="rect">
            <a:avLst/>
          </a:prstGeom>
        </p:spPr>
      </p:pic>
      <p:pic>
        <p:nvPicPr>
          <p:cNvPr id="10" name="Picture 9">
            <a:extLst>
              <a:ext uri="{FF2B5EF4-FFF2-40B4-BE49-F238E27FC236}">
                <a16:creationId xmlns:a16="http://schemas.microsoft.com/office/drawing/2014/main" id="{518B1BBA-065B-448B-B6D0-4E542028F607}"/>
              </a:ext>
            </a:extLst>
          </p:cNvPr>
          <p:cNvPicPr>
            <a:picLocks noChangeAspect="1"/>
          </p:cNvPicPr>
          <p:nvPr/>
        </p:nvPicPr>
        <p:blipFill>
          <a:blip r:embed="rId5"/>
          <a:stretch>
            <a:fillRect/>
          </a:stretch>
        </p:blipFill>
        <p:spPr>
          <a:xfrm>
            <a:off x="-1126948" y="-1504420"/>
            <a:ext cx="3213896" cy="3008849"/>
          </a:xfrm>
          <a:prstGeom prst="rect">
            <a:avLst/>
          </a:prstGeom>
        </p:spPr>
      </p:pic>
      <p:pic>
        <p:nvPicPr>
          <p:cNvPr id="12" name="图片 2">
            <a:extLst>
              <a:ext uri="{FF2B5EF4-FFF2-40B4-BE49-F238E27FC236}">
                <a16:creationId xmlns:a16="http://schemas.microsoft.com/office/drawing/2014/main" id="{7BCB86C7-EE95-4E76-B93F-8887E3D919C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979953" y="22335"/>
            <a:ext cx="1855561" cy="1275075"/>
          </a:xfrm>
          <a:prstGeom prst="rect">
            <a:avLst/>
          </a:prstGeom>
        </p:spPr>
      </p:pic>
      <p:pic>
        <p:nvPicPr>
          <p:cNvPr id="13" name="图片 12">
            <a:extLst>
              <a:ext uri="{FF2B5EF4-FFF2-40B4-BE49-F238E27FC236}">
                <a16:creationId xmlns:a16="http://schemas.microsoft.com/office/drawing/2014/main" id="{71F61809-34F1-4F2E-BCA8-091C664C3DC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1" y="4978401"/>
            <a:ext cx="1998367" cy="1682532"/>
          </a:xfrm>
          <a:prstGeom prst="rect">
            <a:avLst/>
          </a:prstGeom>
        </p:spPr>
      </p:pic>
      <p:pic>
        <p:nvPicPr>
          <p:cNvPr id="9" name="Picture 8">
            <a:extLst>
              <a:ext uri="{FF2B5EF4-FFF2-40B4-BE49-F238E27FC236}">
                <a16:creationId xmlns:a16="http://schemas.microsoft.com/office/drawing/2014/main" id="{1B8F32B5-B2AB-4F36-8D8F-9157DB1E8E78}"/>
              </a:ext>
            </a:extLst>
          </p:cNvPr>
          <p:cNvPicPr>
            <a:picLocks noChangeAspect="1"/>
          </p:cNvPicPr>
          <p:nvPr/>
        </p:nvPicPr>
        <p:blipFill>
          <a:blip r:embed="rId8"/>
          <a:stretch>
            <a:fillRect/>
          </a:stretch>
        </p:blipFill>
        <p:spPr>
          <a:xfrm>
            <a:off x="-20" y="965762"/>
            <a:ext cx="12192000" cy="5058564"/>
          </a:xfrm>
          <a:prstGeom prst="rect">
            <a:avLst/>
          </a:prstGeom>
        </p:spPr>
      </p:pic>
    </p:spTree>
    <p:extLst>
      <p:ext uri="{BB962C8B-B14F-4D97-AF65-F5344CB8AC3E}">
        <p14:creationId xmlns:p14="http://schemas.microsoft.com/office/powerpoint/2010/main" val="405382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a:extLst>
              <a:ext uri="{FF2B5EF4-FFF2-40B4-BE49-F238E27FC236}">
                <a16:creationId xmlns:a16="http://schemas.microsoft.com/office/drawing/2014/main" id="{B57BB09B-4D8E-410F-BCF5-0206C546D38C}"/>
              </a:ext>
            </a:extLst>
          </p:cNvPr>
          <p:cNvPicPr>
            <a:picLocks noChangeAspect="1"/>
          </p:cNvPicPr>
          <p:nvPr/>
        </p:nvPicPr>
        <p:blipFill>
          <a:blip r:embed="rId9"/>
          <a:stretch>
            <a:fillRect/>
          </a:stretch>
        </p:blipFill>
        <p:spPr>
          <a:xfrm>
            <a:off x="-2109823" y="1586964"/>
            <a:ext cx="17028587" cy="1531672"/>
          </a:xfrm>
          <a:prstGeom prst="rect">
            <a:avLst/>
          </a:prstGeom>
        </p:spPr>
      </p:pic>
    </p:spTree>
    <p:extLst>
      <p:ext uri="{BB962C8B-B14F-4D97-AF65-F5344CB8AC3E}">
        <p14:creationId xmlns:p14="http://schemas.microsoft.com/office/powerpoint/2010/main" val="139163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20" name="Picture 3">
            <a:extLst>
              <a:ext uri="{FF2B5EF4-FFF2-40B4-BE49-F238E27FC236}">
                <a16:creationId xmlns:a16="http://schemas.microsoft.com/office/drawing/2014/main" id="{2AD7B335-EC48-4B61-A41F-E3C64590AE9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id="{CB451F10-19E8-4B3D-90DA-702EF13A3F7D}"/>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2286"/>
          <a:stretch/>
        </p:blipFill>
        <p:spPr>
          <a:xfrm flipH="1">
            <a:off x="369026" y="671966"/>
            <a:ext cx="3214196" cy="6330161"/>
          </a:xfrm>
          <a:prstGeom prst="rect">
            <a:avLst/>
          </a:prstGeom>
        </p:spPr>
      </p:pic>
      <p:sp>
        <p:nvSpPr>
          <p:cNvPr id="3" name="Rectangle: Rounded Corners 2">
            <a:extLst>
              <a:ext uri="{FF2B5EF4-FFF2-40B4-BE49-F238E27FC236}">
                <a16:creationId xmlns:a16="http://schemas.microsoft.com/office/drawing/2014/main" id="{2D49A35E-5A33-7F9C-B4A9-B4FE343D8EC3}"/>
              </a:ext>
            </a:extLst>
          </p:cNvPr>
          <p:cNvSpPr/>
          <p:nvPr/>
        </p:nvSpPr>
        <p:spPr>
          <a:xfrm>
            <a:off x="2552131" y="155365"/>
            <a:ext cx="8373010" cy="345747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0">
                <a:solidFill>
                  <a:srgbClr val="000000"/>
                </a:solidFill>
                <a:effectLst/>
                <a:latin typeface="Open Sans" panose="020B0606030504020204" pitchFamily="34" charset="0"/>
              </a:rPr>
              <a:t>Nêu ví dụ về sự biến đổi hoá học của chất trong thực tiễn và cho biết dấu hiệu giúp em nhận biết sự biến đổi đó theo gợi ý </a:t>
            </a:r>
            <a:r>
              <a:rPr lang="vi-VN" sz="2400" b="0" i="0">
                <a:solidFill>
                  <a:srgbClr val="000000"/>
                </a:solidFill>
                <a:effectLst/>
                <a:latin typeface="Open Sans" panose="020B0606030504020204" pitchFamily="34" charset="0"/>
              </a:rPr>
              <a:t>sau</a:t>
            </a:r>
            <a:endParaRPr lang="en-US" sz="2400"/>
          </a:p>
        </p:txBody>
      </p:sp>
      <p:graphicFrame>
        <p:nvGraphicFramePr>
          <p:cNvPr id="4" name="Table 3">
            <a:extLst>
              <a:ext uri="{FF2B5EF4-FFF2-40B4-BE49-F238E27FC236}">
                <a16:creationId xmlns:a16="http://schemas.microsoft.com/office/drawing/2014/main" id="{5A8F6A57-027C-C150-95D0-8963FB8B8146}"/>
              </a:ext>
            </a:extLst>
          </p:cNvPr>
          <p:cNvGraphicFramePr>
            <a:graphicFrameLocks noGrp="1"/>
          </p:cNvGraphicFramePr>
          <p:nvPr>
            <p:extLst>
              <p:ext uri="{D42A27DB-BD31-4B8C-83A1-F6EECF244321}">
                <p14:modId xmlns:p14="http://schemas.microsoft.com/office/powerpoint/2010/main" val="1992998098"/>
              </p:ext>
            </p:extLst>
          </p:nvPr>
        </p:nvGraphicFramePr>
        <p:xfrm>
          <a:off x="369026" y="4406758"/>
          <a:ext cx="11013207" cy="1143576"/>
        </p:xfrm>
        <a:graphic>
          <a:graphicData uri="http://schemas.openxmlformats.org/drawingml/2006/table">
            <a:tbl>
              <a:tblPr/>
              <a:tblGrid>
                <a:gridCol w="4280057">
                  <a:extLst>
                    <a:ext uri="{9D8B030D-6E8A-4147-A177-3AD203B41FA5}">
                      <a16:colId xmlns:a16="http://schemas.microsoft.com/office/drawing/2014/main" val="3563447713"/>
                    </a:ext>
                  </a:extLst>
                </a:gridCol>
                <a:gridCol w="6733150">
                  <a:extLst>
                    <a:ext uri="{9D8B030D-6E8A-4147-A177-3AD203B41FA5}">
                      <a16:colId xmlns:a16="http://schemas.microsoft.com/office/drawing/2014/main" val="2063187050"/>
                    </a:ext>
                  </a:extLst>
                </a:gridCol>
              </a:tblGrid>
              <a:tr h="571788">
                <a:tc>
                  <a:txBody>
                    <a:bodyPr/>
                    <a:lstStyle/>
                    <a:p>
                      <a:pPr algn="just"/>
                      <a:r>
                        <a:rPr lang="en-US" sz="2400" b="1">
                          <a:solidFill>
                            <a:srgbClr val="92D050"/>
                          </a:solidFill>
                          <a:effectLst/>
                        </a:rPr>
                        <a:t>Sự biến đổi hóa học của chất              </a:t>
                      </a:r>
                      <a:endParaRPr lang="en-US" sz="2400">
                        <a:solidFill>
                          <a:srgbClr val="92D050"/>
                        </a:solidFill>
                        <a:effectLst/>
                      </a:endParaRPr>
                    </a:p>
                  </a:txBody>
                  <a:tcPr marL="0" marR="0" marT="0" marB="0" anchor="ctr">
                    <a:lnL>
                      <a:noFill/>
                    </a:lnL>
                    <a:lnR>
                      <a:noFill/>
                    </a:lnR>
                    <a:lnT>
                      <a:noFill/>
                    </a:lnT>
                    <a:lnB>
                      <a:noFill/>
                    </a:lnB>
                    <a:solidFill>
                      <a:schemeClr val="bg1"/>
                    </a:solidFill>
                  </a:tcPr>
                </a:tc>
                <a:tc>
                  <a:txBody>
                    <a:bodyPr/>
                    <a:lstStyle/>
                    <a:p>
                      <a:pPr algn="just"/>
                      <a:r>
                        <a:rPr lang="en-US" sz="2400" b="1">
                          <a:solidFill>
                            <a:srgbClr val="92D050"/>
                          </a:solidFill>
                          <a:effectLst/>
                        </a:rPr>
                        <a:t>Dấu hiệu nhận biết</a:t>
                      </a:r>
                      <a:endParaRPr lang="en-US" sz="2400">
                        <a:solidFill>
                          <a:srgbClr val="92D050"/>
                        </a:solidFill>
                        <a:effectLst/>
                      </a:endParaRP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2306978806"/>
                  </a:ext>
                </a:extLst>
              </a:tr>
              <a:tr h="571788">
                <a:tc>
                  <a:txBody>
                    <a:bodyPr/>
                    <a:lstStyle/>
                    <a:p>
                      <a:pPr algn="just"/>
                      <a:r>
                        <a:rPr lang="en-US" sz="2400">
                          <a:solidFill>
                            <a:srgbClr val="92D050"/>
                          </a:solidFill>
                          <a:effectLst/>
                        </a:rPr>
                        <a:t>?</a:t>
                      </a:r>
                    </a:p>
                  </a:txBody>
                  <a:tcPr marL="0" marR="0" marT="0" marB="0" anchor="ctr">
                    <a:lnL>
                      <a:noFill/>
                    </a:lnL>
                    <a:lnR>
                      <a:noFill/>
                    </a:lnR>
                    <a:lnT>
                      <a:noFill/>
                    </a:lnT>
                    <a:lnB>
                      <a:noFill/>
                    </a:lnB>
                    <a:solidFill>
                      <a:schemeClr val="bg1"/>
                    </a:solidFill>
                  </a:tcPr>
                </a:tc>
                <a:tc>
                  <a:txBody>
                    <a:bodyPr/>
                    <a:lstStyle/>
                    <a:p>
                      <a:pPr algn="just"/>
                      <a:r>
                        <a:rPr lang="en-US" sz="2400">
                          <a:solidFill>
                            <a:srgbClr val="92D050"/>
                          </a:solidFill>
                          <a:effectLst/>
                        </a:rPr>
                        <a:t>?</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3574527056"/>
                  </a:ext>
                </a:extLst>
              </a:tr>
            </a:tbl>
          </a:graphicData>
        </a:graphic>
      </p:graphicFrame>
    </p:spTree>
    <p:extLst>
      <p:ext uri="{BB962C8B-B14F-4D97-AF65-F5344CB8AC3E}">
        <p14:creationId xmlns:p14="http://schemas.microsoft.com/office/powerpoint/2010/main" val="53570073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3E23324C-6BDC-D213-157F-42BBB87B474F}"/>
              </a:ext>
            </a:extLst>
          </p:cNvPr>
          <p:cNvGraphicFramePr>
            <a:graphicFrameLocks noGrp="1"/>
          </p:cNvGraphicFramePr>
          <p:nvPr>
            <p:extLst>
              <p:ext uri="{D42A27DB-BD31-4B8C-83A1-F6EECF244321}">
                <p14:modId xmlns:p14="http://schemas.microsoft.com/office/powerpoint/2010/main" val="538985005"/>
              </p:ext>
            </p:extLst>
          </p:nvPr>
        </p:nvGraphicFramePr>
        <p:xfrm>
          <a:off x="1405719" y="2524836"/>
          <a:ext cx="9282753" cy="2988859"/>
        </p:xfrm>
        <a:graphic>
          <a:graphicData uri="http://schemas.openxmlformats.org/drawingml/2006/table">
            <a:tbl>
              <a:tblPr>
                <a:tableStyleId>{775DCB02-9BB8-47FD-8907-85C794F793BA}</a:tableStyleId>
              </a:tblPr>
              <a:tblGrid>
                <a:gridCol w="4681182">
                  <a:extLst>
                    <a:ext uri="{9D8B030D-6E8A-4147-A177-3AD203B41FA5}">
                      <a16:colId xmlns:a16="http://schemas.microsoft.com/office/drawing/2014/main" val="3805389637"/>
                    </a:ext>
                  </a:extLst>
                </a:gridCol>
                <a:gridCol w="4601571">
                  <a:extLst>
                    <a:ext uri="{9D8B030D-6E8A-4147-A177-3AD203B41FA5}">
                      <a16:colId xmlns:a16="http://schemas.microsoft.com/office/drawing/2014/main" val="3327895107"/>
                    </a:ext>
                  </a:extLst>
                </a:gridCol>
              </a:tblGrid>
              <a:tr h="597772">
                <a:tc>
                  <a:txBody>
                    <a:bodyPr/>
                    <a:lstStyle/>
                    <a:p>
                      <a:pPr algn="just"/>
                      <a:r>
                        <a:rPr lang="en-US" sz="2400" b="1">
                          <a:solidFill>
                            <a:srgbClr val="000000"/>
                          </a:solidFill>
                          <a:effectLst/>
                        </a:rPr>
                        <a:t>Sự biến đổi hóa học của chất</a:t>
                      </a:r>
                      <a:endParaRPr lang="en-US" sz="2400">
                        <a:solidFill>
                          <a:srgbClr val="000000"/>
                        </a:solidFill>
                        <a:effectLst/>
                      </a:endParaRPr>
                    </a:p>
                  </a:txBody>
                  <a:tcPr marL="0" marR="0" marT="0" marB="0" anchor="ctr"/>
                </a:tc>
                <a:tc>
                  <a:txBody>
                    <a:bodyPr/>
                    <a:lstStyle/>
                    <a:p>
                      <a:pPr algn="just"/>
                      <a:r>
                        <a:rPr lang="en-US" sz="2400" b="1">
                          <a:solidFill>
                            <a:srgbClr val="000000"/>
                          </a:solidFill>
                          <a:effectLst/>
                        </a:rPr>
                        <a:t>Dấu hiệu nhận biết</a:t>
                      </a:r>
                      <a:endParaRPr lang="en-US" sz="2400">
                        <a:solidFill>
                          <a:srgbClr val="000000"/>
                        </a:solidFill>
                        <a:effectLst/>
                      </a:endParaRPr>
                    </a:p>
                  </a:txBody>
                  <a:tcPr marL="0" marR="0" marT="0" marB="0" anchor="ctr"/>
                </a:tc>
                <a:extLst>
                  <a:ext uri="{0D108BD9-81ED-4DB2-BD59-A6C34878D82A}">
                    <a16:rowId xmlns:a16="http://schemas.microsoft.com/office/drawing/2014/main" val="779270926"/>
                  </a:ext>
                </a:extLst>
              </a:tr>
              <a:tr h="1195543">
                <a:tc>
                  <a:txBody>
                    <a:bodyPr/>
                    <a:lstStyle/>
                    <a:p>
                      <a:pPr algn="just"/>
                      <a:r>
                        <a:rPr lang="en-US" sz="2400">
                          <a:solidFill>
                            <a:srgbClr val="000000"/>
                          </a:solidFill>
                          <a:effectLst/>
                        </a:rPr>
                        <a:t>Đốt cháy cành cây khô</a:t>
                      </a:r>
                    </a:p>
                  </a:txBody>
                  <a:tcPr marL="0" marR="0" marT="0" marB="0" anchor="ctr"/>
                </a:tc>
                <a:tc>
                  <a:txBody>
                    <a:bodyPr/>
                    <a:lstStyle/>
                    <a:p>
                      <a:pPr algn="just"/>
                      <a:r>
                        <a:rPr lang="en-US" sz="2400">
                          <a:solidFill>
                            <a:srgbClr val="000000"/>
                          </a:solidFill>
                          <a:effectLst/>
                        </a:rPr>
                        <a:t>Sau khi đốt trở thành tro, không còn hình dạng cành cây ban đầu</a:t>
                      </a:r>
                    </a:p>
                  </a:txBody>
                  <a:tcPr marL="0" marR="0" marT="0" marB="0" anchor="ctr"/>
                </a:tc>
                <a:extLst>
                  <a:ext uri="{0D108BD9-81ED-4DB2-BD59-A6C34878D82A}">
                    <a16:rowId xmlns:a16="http://schemas.microsoft.com/office/drawing/2014/main" val="1605745764"/>
                  </a:ext>
                </a:extLst>
              </a:tr>
              <a:tr h="597772">
                <a:tc>
                  <a:txBody>
                    <a:bodyPr/>
                    <a:lstStyle/>
                    <a:p>
                      <a:pPr algn="just"/>
                      <a:r>
                        <a:rPr lang="en-US" sz="2400">
                          <a:solidFill>
                            <a:srgbClr val="000000"/>
                          </a:solidFill>
                          <a:effectLst/>
                        </a:rPr>
                        <a:t>Con dao để lâu ngoài trời</a:t>
                      </a:r>
                    </a:p>
                  </a:txBody>
                  <a:tcPr marL="0" marR="0" marT="0" marB="0" anchor="ctr"/>
                </a:tc>
                <a:tc>
                  <a:txBody>
                    <a:bodyPr/>
                    <a:lstStyle/>
                    <a:p>
                      <a:pPr algn="just"/>
                      <a:r>
                        <a:rPr lang="en-US" sz="2400">
                          <a:solidFill>
                            <a:srgbClr val="000000"/>
                          </a:solidFill>
                          <a:effectLst/>
                        </a:rPr>
                        <a:t>Dao bị gỉ</a:t>
                      </a:r>
                    </a:p>
                  </a:txBody>
                  <a:tcPr marL="0" marR="0" marT="0" marB="0" anchor="ctr"/>
                </a:tc>
                <a:extLst>
                  <a:ext uri="{0D108BD9-81ED-4DB2-BD59-A6C34878D82A}">
                    <a16:rowId xmlns:a16="http://schemas.microsoft.com/office/drawing/2014/main" val="110911467"/>
                  </a:ext>
                </a:extLst>
              </a:tr>
              <a:tr h="597772">
                <a:tc>
                  <a:txBody>
                    <a:bodyPr/>
                    <a:lstStyle/>
                    <a:p>
                      <a:pPr algn="just"/>
                      <a:r>
                        <a:rPr lang="en-US" sz="2400">
                          <a:solidFill>
                            <a:srgbClr val="000000"/>
                          </a:solidFill>
                          <a:effectLst/>
                        </a:rPr>
                        <a:t>Thức ăn bị ôi thiu</a:t>
                      </a:r>
                    </a:p>
                  </a:txBody>
                  <a:tcPr marL="0" marR="0" marT="0" marB="0" anchor="ctr"/>
                </a:tc>
                <a:tc>
                  <a:txBody>
                    <a:bodyPr/>
                    <a:lstStyle/>
                    <a:p>
                      <a:pPr algn="just"/>
                      <a:r>
                        <a:rPr lang="en-US" sz="2400">
                          <a:solidFill>
                            <a:srgbClr val="000000"/>
                          </a:solidFill>
                          <a:effectLst/>
                        </a:rPr>
                        <a:t>Xuất hiện mùi khó chịu</a:t>
                      </a:r>
                    </a:p>
                  </a:txBody>
                  <a:tcPr marL="0" marR="0" marT="0" marB="0" anchor="ctr"/>
                </a:tc>
                <a:extLst>
                  <a:ext uri="{0D108BD9-81ED-4DB2-BD59-A6C34878D82A}">
                    <a16:rowId xmlns:a16="http://schemas.microsoft.com/office/drawing/2014/main" val="3494384711"/>
                  </a:ext>
                </a:extLst>
              </a:tr>
            </a:tbl>
          </a:graphicData>
        </a:graphic>
      </p:graphicFrame>
    </p:spTree>
    <p:extLst>
      <p:ext uri="{BB962C8B-B14F-4D97-AF65-F5344CB8AC3E}">
        <p14:creationId xmlns:p14="http://schemas.microsoft.com/office/powerpoint/2010/main" val="3744501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descr="Các loại vữa và tiêu chuẩn của vữa xây dựng - Xi măng Việt Nam">
            <a:extLst>
              <a:ext uri="{FF2B5EF4-FFF2-40B4-BE49-F238E27FC236}">
                <a16:creationId xmlns:a16="http://schemas.microsoft.com/office/drawing/2014/main" id="{1A3C2E0D-2C99-73BA-9D0B-7A313DFC3D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582" y="1137285"/>
            <a:ext cx="4610418" cy="3456596"/>
          </a:xfrm>
          <a:prstGeom prst="rect">
            <a:avLst/>
          </a:prstGeom>
          <a:noFill/>
          <a:ln>
            <a:noFill/>
          </a:ln>
        </p:spPr>
      </p:pic>
      <p:sp>
        <p:nvSpPr>
          <p:cNvPr id="3" name="TextBox 2">
            <a:extLst>
              <a:ext uri="{FF2B5EF4-FFF2-40B4-BE49-F238E27FC236}">
                <a16:creationId xmlns:a16="http://schemas.microsoft.com/office/drawing/2014/main" id="{06B11F85-1827-3F69-8A33-1939AF28462D}"/>
              </a:ext>
            </a:extLst>
          </p:cNvPr>
          <p:cNvSpPr txBox="1"/>
          <p:nvPr/>
        </p:nvSpPr>
        <p:spPr>
          <a:xfrm>
            <a:off x="904240" y="4846320"/>
            <a:ext cx="484632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Trộn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vữa</a:t>
            </a:r>
            <a:r>
              <a:rPr lang="en-US" sz="3200" b="1" dirty="0">
                <a:latin typeface="Cambria" panose="02040503050406030204" pitchFamily="18" charset="0"/>
                <a:ea typeface="Cambria" panose="02040503050406030204" pitchFamily="18" charset="0"/>
              </a:rPr>
              <a:t> xi </a:t>
            </a:r>
            <a:r>
              <a:rPr lang="en-US" sz="3200" b="1" dirty="0" err="1">
                <a:latin typeface="Cambria" panose="02040503050406030204" pitchFamily="18" charset="0"/>
                <a:ea typeface="Cambria" panose="02040503050406030204" pitchFamily="18" charset="0"/>
              </a:rPr>
              <a:t>măng</a:t>
            </a:r>
            <a:endParaRPr lang="en-US" sz="3200" b="1" dirty="0">
              <a:latin typeface="Cambria" panose="02040503050406030204" pitchFamily="18" charset="0"/>
              <a:ea typeface="Cambria" panose="02040503050406030204" pitchFamily="18" charset="0"/>
            </a:endParaRPr>
          </a:p>
        </p:txBody>
      </p:sp>
      <p:pic>
        <p:nvPicPr>
          <p:cNvPr id="2050" name="Picture 2" descr="Cách chữa cơm sống cực kỳ hiệu quả">
            <a:extLst>
              <a:ext uri="{FF2B5EF4-FFF2-40B4-BE49-F238E27FC236}">
                <a16:creationId xmlns:a16="http://schemas.microsoft.com/office/drawing/2014/main" id="{F0A6634A-17D0-85D9-3FA7-E7EF49C5F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248" y="1107440"/>
            <a:ext cx="5283200" cy="3423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57B7F3-4E9C-75C4-CF22-BB65B9799943}"/>
              </a:ext>
            </a:extLst>
          </p:cNvPr>
          <p:cNvSpPr txBox="1"/>
          <p:nvPr/>
        </p:nvSpPr>
        <p:spPr>
          <a:xfrm>
            <a:off x="6624320" y="4724400"/>
            <a:ext cx="484632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G</a:t>
            </a:r>
            <a:r>
              <a:rPr lang="vi-VN" sz="3200" b="1" dirty="0">
                <a:latin typeface="Cambria" panose="02040503050406030204" pitchFamily="18" charset="0"/>
                <a:ea typeface="Cambria" panose="02040503050406030204" pitchFamily="18" charset="0"/>
              </a:rPr>
              <a:t>ạo nấu thành cơm</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95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19C858BB-6944-EC3E-95A3-027EB4E546C1}"/>
              </a:ext>
            </a:extLst>
          </p:cNvPr>
          <p:cNvGrpSpPr/>
          <p:nvPr/>
        </p:nvGrpSpPr>
        <p:grpSpPr>
          <a:xfrm>
            <a:off x="3997960" y="0"/>
            <a:ext cx="4048761" cy="1635760"/>
            <a:chOff x="3640664" y="0"/>
            <a:chExt cx="2305546" cy="1270000"/>
          </a:xfrm>
        </p:grpSpPr>
        <p:sp>
          <p:nvSpPr>
            <p:cNvPr id="6" name="Freeform 8">
              <a:extLst>
                <a:ext uri="{FF2B5EF4-FFF2-40B4-BE49-F238E27FC236}">
                  <a16:creationId xmlns:a16="http://schemas.microsoft.com/office/drawing/2014/main" id="{1CF5CE61-7574-6534-320D-290D660569C8}"/>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4AE3B2D0-5D54-B06E-C5A1-CD4AF78F4276}"/>
                </a:ext>
              </a:extLst>
            </p:cNvPr>
            <p:cNvSpPr txBox="1"/>
            <p:nvPr/>
          </p:nvSpPr>
          <p:spPr>
            <a:xfrm>
              <a:off x="3744877" y="545253"/>
              <a:ext cx="2201333" cy="646331"/>
            </a:xfrm>
            <a:prstGeom prst="rect">
              <a:avLst/>
            </a:prstGeom>
            <a:noFill/>
          </p:spPr>
          <p:txBody>
            <a:bodyPr wrap="square" rtlCol="0">
              <a:spAutoFit/>
            </a:bodyPr>
            <a:lstStyle/>
            <a:p>
              <a:pPr algn="ctr"/>
              <a:r>
                <a:rPr lang="en-US" sz="3600" b="1" dirty="0">
                  <a:solidFill>
                    <a:srgbClr val="002060"/>
                  </a:solidFill>
                </a:rPr>
                <a:t>Em </a:t>
              </a:r>
              <a:r>
                <a:rPr lang="en-US" sz="3600" b="1" dirty="0" err="1">
                  <a:solidFill>
                    <a:srgbClr val="002060"/>
                  </a:solidFill>
                </a:rPr>
                <a:t>có</a:t>
              </a:r>
              <a:r>
                <a:rPr lang="en-US" sz="3600" b="1" dirty="0">
                  <a:solidFill>
                    <a:srgbClr val="002060"/>
                  </a:solidFill>
                </a:rPr>
                <a:t> </a:t>
              </a:r>
              <a:r>
                <a:rPr lang="en-US" sz="3600" b="1" dirty="0" err="1">
                  <a:solidFill>
                    <a:srgbClr val="002060"/>
                  </a:solidFill>
                </a:rPr>
                <a:t>biết</a:t>
              </a:r>
              <a:endParaRPr lang="en-US" sz="3600" b="1" dirty="0">
                <a:solidFill>
                  <a:srgbClr val="002060"/>
                </a:solidFill>
              </a:endParaRPr>
            </a:p>
          </p:txBody>
        </p:sp>
      </p:grpSp>
      <p:sp>
        <p:nvSpPr>
          <p:cNvPr id="8" name="TextBox 7">
            <a:extLst>
              <a:ext uri="{FF2B5EF4-FFF2-40B4-BE49-F238E27FC236}">
                <a16:creationId xmlns:a16="http://schemas.microsoft.com/office/drawing/2014/main" id="{28788608-5B65-04C4-83C2-B41E114D5EE7}"/>
              </a:ext>
            </a:extLst>
          </p:cNvPr>
          <p:cNvSpPr txBox="1"/>
          <p:nvPr/>
        </p:nvSpPr>
        <p:spPr>
          <a:xfrm>
            <a:off x="1005840" y="2042160"/>
            <a:ext cx="6055360" cy="3603551"/>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E00"/>
                </a:solidFill>
                <a:effectLst/>
                <a:latin typeface="Cambria" panose="02040503050406030204" pitchFamily="18" charset="0"/>
                <a:ea typeface="Cambria" panose="02040503050406030204" pitchFamily="18" charset="0"/>
              </a:rPr>
              <a:t>Găng tay “tự phồng”</a:t>
            </a:r>
            <a:endParaRPr lang="vi-VN" sz="28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2D3000"/>
                </a:solidFill>
                <a:effectLst/>
                <a:latin typeface="Cambria" panose="02040503050406030204" pitchFamily="18" charset="0"/>
                <a:ea typeface="Cambria" panose="02040503050406030204" pitchFamily="18" charset="0"/>
              </a:rPr>
              <a:t>Cho ít bột nở vào găng tay y tế. Khéo léo lồng găng tay vào miệng cốc (trong cốc có chứa ít giấm ăn). Khi dốc </a:t>
            </a:r>
            <a:r>
              <a:rPr lang="vi-VN" sz="2800" b="0" i="0" u="none" strike="noStrike">
                <a:solidFill>
                  <a:srgbClr val="2D3000"/>
                </a:solidFill>
                <a:effectLst/>
                <a:latin typeface="Cambria" panose="02040503050406030204" pitchFamily="18" charset="0"/>
                <a:ea typeface="Cambria" panose="02040503050406030204" pitchFamily="18" charset="0"/>
              </a:rPr>
              <a:t>thẳng đứng </a:t>
            </a:r>
            <a:r>
              <a:rPr lang="vi-VN" sz="2800" b="0" i="0" u="none" strike="noStrike" dirty="0">
                <a:solidFill>
                  <a:srgbClr val="2D3000"/>
                </a:solidFill>
                <a:effectLst/>
                <a:latin typeface="Cambria" panose="02040503050406030204" pitchFamily="18" charset="0"/>
                <a:ea typeface="Cambria" panose="02040503050406030204" pitchFamily="18" charset="0"/>
              </a:rPr>
              <a:t>găng tay, bột nở rơi vào cốc chứa giấm ăn (hình 7a). Ngay lập tức, nhiều bọt khí xuất hiện trong cốc và găng tay đã “tự phồng” lên (hình 7b).</a:t>
            </a:r>
            <a:endParaRPr lang="vi-VN" sz="2800" b="0" dirty="0">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7A329E0-ABAA-1FC5-CA8E-D14F3480740E}"/>
              </a:ext>
            </a:extLst>
          </p:cNvPr>
          <p:cNvPicPr>
            <a:picLocks noChangeAspect="1"/>
          </p:cNvPicPr>
          <p:nvPr/>
        </p:nvPicPr>
        <p:blipFill>
          <a:blip r:embed="rId5"/>
          <a:stretch>
            <a:fillRect/>
          </a:stretch>
        </p:blipFill>
        <p:spPr>
          <a:xfrm>
            <a:off x="7173136" y="2174241"/>
            <a:ext cx="4102559" cy="3311842"/>
          </a:xfrm>
          <a:prstGeom prst="rect">
            <a:avLst/>
          </a:prstGeom>
        </p:spPr>
      </p:pic>
    </p:spTree>
    <p:extLst>
      <p:ext uri="{BB962C8B-B14F-4D97-AF65-F5344CB8AC3E}">
        <p14:creationId xmlns:p14="http://schemas.microsoft.com/office/powerpoint/2010/main" val="189524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765" y="307056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5DA35F-4A97-DE6F-52E1-3141CEA804ED}"/>
              </a:ext>
            </a:extLst>
          </p:cNvPr>
          <p:cNvPicPr>
            <a:picLocks noChangeAspect="1"/>
          </p:cNvPicPr>
          <p:nvPr/>
        </p:nvPicPr>
        <p:blipFill>
          <a:blip r:embed="rId10"/>
          <a:stretch>
            <a:fillRect/>
          </a:stretch>
        </p:blipFill>
        <p:spPr>
          <a:xfrm>
            <a:off x="2695431" y="2541948"/>
            <a:ext cx="7084166" cy="1926503"/>
          </a:xfrm>
          <a:prstGeom prst="rect">
            <a:avLst/>
          </a:prstGeom>
        </p:spPr>
      </p:pic>
    </p:spTree>
    <p:extLst>
      <p:ext uri="{BB962C8B-B14F-4D97-AF65-F5344CB8AC3E}">
        <p14:creationId xmlns:p14="http://schemas.microsoft.com/office/powerpoint/2010/main" val="1739674514"/>
      </p:ext>
    </p:extLst>
  </p:cSld>
  <p:clrMapOvr>
    <a:masterClrMapping/>
  </p:clrMapOvr>
  <p:transition advTm="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245" y="330153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iấy Trắng A4 – Authentic Store">
            <a:extLst>
              <a:ext uri="{FF2B5EF4-FFF2-40B4-BE49-F238E27FC236}">
                <a16:creationId xmlns:a16="http://schemas.microsoft.com/office/drawing/2014/main" id="{422C50CC-46FC-BE2D-8F6F-57B26121387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2244" y="2107564"/>
            <a:ext cx="2967355" cy="2967355"/>
          </a:xfrm>
          <a:prstGeom prst="rect">
            <a:avLst/>
          </a:prstGeom>
          <a:noFill/>
          <a:ln>
            <a:noFill/>
          </a:ln>
        </p:spPr>
      </p:pic>
      <p:sp>
        <p:nvSpPr>
          <p:cNvPr id="3" name="TextBox 2">
            <a:extLst>
              <a:ext uri="{FF2B5EF4-FFF2-40B4-BE49-F238E27FC236}">
                <a16:creationId xmlns:a16="http://schemas.microsoft.com/office/drawing/2014/main" id="{F4101B40-B9AD-A756-8ECB-9224032CB162}"/>
              </a:ext>
            </a:extLst>
          </p:cNvPr>
          <p:cNvSpPr txBox="1"/>
          <p:nvPr/>
        </p:nvSpPr>
        <p:spPr>
          <a:xfrm>
            <a:off x="3230880" y="2357120"/>
            <a:ext cx="3088640" cy="2123658"/>
          </a:xfrm>
          <a:prstGeom prst="rect">
            <a:avLst/>
          </a:prstGeom>
          <a:noFill/>
        </p:spPr>
        <p:txBody>
          <a:bodyPr wrap="square" rtlCol="0">
            <a:spAutoFit/>
          </a:bodyPr>
          <a:lstStyle/>
          <a:p>
            <a:pPr algn="ctr"/>
            <a:r>
              <a:rPr lang="en-US" sz="4400" b="1" dirty="0" err="1">
                <a:solidFill>
                  <a:srgbClr val="002060"/>
                </a:solidFill>
              </a:rPr>
              <a:t>Nêu</a:t>
            </a:r>
            <a:r>
              <a:rPr lang="en-US" sz="4400" b="1" dirty="0">
                <a:solidFill>
                  <a:srgbClr val="002060"/>
                </a:solidFill>
              </a:rPr>
              <a:t> </a:t>
            </a:r>
            <a:r>
              <a:rPr lang="en-US" sz="4400" b="1" dirty="0" err="1">
                <a:solidFill>
                  <a:srgbClr val="002060"/>
                </a:solidFill>
              </a:rPr>
              <a:t>cách</a:t>
            </a:r>
            <a:r>
              <a:rPr lang="en-US" sz="4400" b="1" dirty="0">
                <a:solidFill>
                  <a:srgbClr val="002060"/>
                </a:solidFill>
              </a:rPr>
              <a:t> </a:t>
            </a:r>
            <a:r>
              <a:rPr lang="en-US" sz="4400" b="1" dirty="0" err="1">
                <a:solidFill>
                  <a:srgbClr val="002060"/>
                </a:solidFill>
              </a:rPr>
              <a:t>làm</a:t>
            </a:r>
            <a:r>
              <a:rPr lang="en-US" sz="4400" b="1" dirty="0">
                <a:solidFill>
                  <a:srgbClr val="002060"/>
                </a:solidFill>
              </a:rPr>
              <a:t> </a:t>
            </a:r>
            <a:r>
              <a:rPr lang="en-US" sz="4400" b="1" dirty="0" err="1">
                <a:solidFill>
                  <a:srgbClr val="002060"/>
                </a:solidFill>
              </a:rPr>
              <a:t>biến</a:t>
            </a:r>
            <a:r>
              <a:rPr lang="en-US" sz="4400" b="1" dirty="0">
                <a:solidFill>
                  <a:srgbClr val="002060"/>
                </a:solidFill>
              </a:rPr>
              <a:t> </a:t>
            </a:r>
            <a:r>
              <a:rPr lang="en-US" sz="4400" b="1" dirty="0" err="1">
                <a:solidFill>
                  <a:srgbClr val="002060"/>
                </a:solidFill>
              </a:rPr>
              <a:t>đổi</a:t>
            </a:r>
            <a:r>
              <a:rPr lang="en-US" sz="4400" b="1" dirty="0">
                <a:solidFill>
                  <a:srgbClr val="002060"/>
                </a:solidFill>
              </a:rPr>
              <a:t> </a:t>
            </a:r>
            <a:r>
              <a:rPr lang="en-US" sz="4400" b="1" dirty="0" err="1">
                <a:solidFill>
                  <a:srgbClr val="002060"/>
                </a:solidFill>
              </a:rPr>
              <a:t>tờ</a:t>
            </a:r>
            <a:r>
              <a:rPr lang="en-US" sz="4400" b="1" dirty="0">
                <a:solidFill>
                  <a:srgbClr val="002060"/>
                </a:solidFill>
              </a:rPr>
              <a:t> </a:t>
            </a:r>
            <a:r>
              <a:rPr lang="en-US" sz="4400" b="1" dirty="0" err="1">
                <a:solidFill>
                  <a:srgbClr val="002060"/>
                </a:solidFill>
              </a:rPr>
              <a:t>giấy</a:t>
            </a:r>
            <a:r>
              <a:rPr lang="en-US" sz="4400" b="1" dirty="0">
                <a:solidFill>
                  <a:srgbClr val="002060"/>
                </a:solidFill>
              </a:rPr>
              <a:t>.</a:t>
            </a:r>
          </a:p>
        </p:txBody>
      </p:sp>
    </p:spTree>
    <p:extLst>
      <p:ext uri="{BB962C8B-B14F-4D97-AF65-F5344CB8AC3E}">
        <p14:creationId xmlns:p14="http://schemas.microsoft.com/office/powerpoint/2010/main" val="3519893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ỉ với 1 tờ giấy cắt vụn, thẩm phán khiến người đàn ông phải cúi đầu nhận  tội sau khi khiến hàng xóm bị bắt oan">
            <a:extLst>
              <a:ext uri="{FF2B5EF4-FFF2-40B4-BE49-F238E27FC236}">
                <a16:creationId xmlns:a16="http://schemas.microsoft.com/office/drawing/2014/main" id="{549E4D46-D681-5759-3FFE-65A9EE44C7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1440" y="1802529"/>
            <a:ext cx="3841547" cy="24037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0224EB-7D96-51D5-2895-09397F747EA1}"/>
              </a:ext>
            </a:extLst>
          </p:cNvPr>
          <p:cNvSpPr txBox="1"/>
          <p:nvPr/>
        </p:nvSpPr>
        <p:spPr>
          <a:xfrm>
            <a:off x="3007360" y="4409440"/>
            <a:ext cx="3322320" cy="830997"/>
          </a:xfrm>
          <a:prstGeom prst="rect">
            <a:avLst/>
          </a:prstGeom>
          <a:noFill/>
        </p:spPr>
        <p:txBody>
          <a:bodyPr wrap="square" rtlCol="0">
            <a:spAutoFit/>
          </a:bodyPr>
          <a:lstStyle/>
          <a:p>
            <a:pPr algn="ctr"/>
            <a:r>
              <a:rPr lang="nl-NL" sz="2400" b="1" i="1" dirty="0">
                <a:effectLst/>
                <a:latin typeface="Cambria" panose="02040503050406030204" pitchFamily="18" charset="0"/>
                <a:ea typeface="Cambria" panose="02040503050406030204" pitchFamily="18" charset="0"/>
              </a:rPr>
              <a:t>Cắt tờ giấy thành nhiều mảnh vụn </a:t>
            </a:r>
            <a:endParaRPr lang="en-US" sz="2400" b="1" dirty="0">
              <a:latin typeface="Cambria" panose="02040503050406030204" pitchFamily="18" charset="0"/>
              <a:ea typeface="Cambria" panose="02040503050406030204" pitchFamily="18" charset="0"/>
            </a:endParaRPr>
          </a:p>
        </p:txBody>
      </p:sp>
      <p:pic>
        <p:nvPicPr>
          <p:cNvPr id="1028" name="Picture 4" descr="GIẤY BÌA MÀU A4 ĐỊNH LƯỢNG 160GSM - TRỘN 5 MÀU - Văn phòng phẩm Thịnh Đại  Phát">
            <a:extLst>
              <a:ext uri="{FF2B5EF4-FFF2-40B4-BE49-F238E27FC236}">
                <a16:creationId xmlns:a16="http://schemas.microsoft.com/office/drawing/2014/main" id="{9239B140-971E-83F5-67D6-193518A1C0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5520" y="1844040"/>
            <a:ext cx="2946400" cy="2575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A13F3A-AEB0-55F8-C557-D6CE3447CF6A}"/>
              </a:ext>
            </a:extLst>
          </p:cNvPr>
          <p:cNvSpPr txBox="1"/>
          <p:nvPr/>
        </p:nvSpPr>
        <p:spPr>
          <a:xfrm>
            <a:off x="7233920" y="4368800"/>
            <a:ext cx="3322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Tô màu tờ giấy thành màu khác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0674842"/>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 cách gấp máy bay siêu dễ: Có thể bạn chưa biết!">
            <a:extLst>
              <a:ext uri="{FF2B5EF4-FFF2-40B4-BE49-F238E27FC236}">
                <a16:creationId xmlns:a16="http://schemas.microsoft.com/office/drawing/2014/main" id="{C7158F96-81D6-19BB-8A50-2F6A8A2753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1854835"/>
            <a:ext cx="3302000" cy="23818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E0B561-8D67-4011-EEAD-84F40F184D76}"/>
              </a:ext>
            </a:extLst>
          </p:cNvPr>
          <p:cNvSpPr txBox="1"/>
          <p:nvPr/>
        </p:nvSpPr>
        <p:spPr>
          <a:xfrm>
            <a:off x="3149600" y="4358640"/>
            <a:ext cx="3068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Gấp tờ giấy thành hình máy bay</a:t>
            </a:r>
            <a:endParaRPr lang="en-US" sz="2400" b="1" dirty="0">
              <a:latin typeface="Cambria" panose="02040503050406030204" pitchFamily="18" charset="0"/>
              <a:ea typeface="Cambria" panose="02040503050406030204" pitchFamily="18" charset="0"/>
            </a:endParaRPr>
          </a:p>
        </p:txBody>
      </p:sp>
      <p:pic>
        <p:nvPicPr>
          <p:cNvPr id="2052" name="Picture 4" descr="Ngâm khăn giấy vào giấm trắng, cách làm cực kỳ thiết thực và giải quyết  được rắc rối lớn cho nhiều gia đình">
            <a:extLst>
              <a:ext uri="{FF2B5EF4-FFF2-40B4-BE49-F238E27FC236}">
                <a16:creationId xmlns:a16="http://schemas.microsoft.com/office/drawing/2014/main" id="{562E3385-48B6-8B14-7F0F-2DAA16D2C7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6880" y="1846774"/>
            <a:ext cx="3818890" cy="2376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9672E8-65EC-DB4C-362E-C2853880D869}"/>
              </a:ext>
            </a:extLst>
          </p:cNvPr>
          <p:cNvSpPr txBox="1"/>
          <p:nvPr/>
        </p:nvSpPr>
        <p:spPr>
          <a:xfrm>
            <a:off x="7142480" y="4439920"/>
            <a:ext cx="3068320" cy="830997"/>
          </a:xfrm>
          <a:prstGeom prst="rect">
            <a:avLst/>
          </a:prstGeom>
          <a:noFill/>
        </p:spPr>
        <p:txBody>
          <a:bodyPr wrap="square" rtlCol="0">
            <a:spAutoFit/>
          </a:bodyPr>
          <a:lstStyle/>
          <a:p>
            <a:pPr algn="ctr"/>
            <a:r>
              <a:rPr lang="en-US" sz="2400" b="1" i="1" dirty="0">
                <a:latin typeface="Cambria" panose="02040503050406030204" pitchFamily="18" charset="0"/>
                <a:ea typeface="Cambria" panose="02040503050406030204" pitchFamily="18" charset="0"/>
              </a:rPr>
              <a:t>N</a:t>
            </a:r>
            <a:r>
              <a:rPr lang="vi-VN" sz="2400" b="1" i="1" dirty="0">
                <a:latin typeface="Cambria" panose="02040503050406030204" pitchFamily="18" charset="0"/>
                <a:ea typeface="Cambria" panose="02040503050406030204" pitchFamily="18" charset="0"/>
              </a:rPr>
              <a:t>gâm tờ giấy vào nước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6815736"/>
      </p:ext>
    </p:extLst>
  </p:cSld>
  <p:clrMapOvr>
    <a:masterClrMapping/>
  </p:clrMapOvr>
  <p:transition advTm="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D6385-D52D-B415-3194-958DB07713ED}"/>
            </a:ext>
          </a:extLst>
        </p:cNvPr>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10F745F5-9B00-828C-0594-11A06AEF01AD}"/>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3C0D6ABA-84EE-AB27-4953-07F0D7768CF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8ED1A668-D4C2-DC19-61EA-A33614D94E3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BA19FB0D-B6F0-9E2D-ECF4-47C8B622A9D8}"/>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13E539FD-1244-D886-807A-8BA9B844F2CF}"/>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F048CB48-1952-7564-7082-9DBAF1B44991}"/>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11E41F18-D6CE-16B4-A12B-8B3AA6340E73}"/>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B339A553-6E57-F933-2804-78EBA1675FD7}"/>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6679F56F-0059-1FC1-43AD-33200751F1C0}"/>
              </a:ext>
            </a:extLst>
          </p:cNvPr>
          <p:cNvPicPr>
            <a:picLocks noChangeAspect="1"/>
          </p:cNvPicPr>
          <p:nvPr/>
        </p:nvPicPr>
        <p:blipFill>
          <a:blip r:embed="rId9"/>
          <a:stretch>
            <a:fillRect/>
          </a:stretch>
        </p:blipFill>
        <p:spPr>
          <a:xfrm>
            <a:off x="3478782" y="1777321"/>
            <a:ext cx="6736664" cy="2280102"/>
          </a:xfrm>
          <a:prstGeom prst="rect">
            <a:avLst/>
          </a:prstGeom>
        </p:spPr>
      </p:pic>
      <p:sp>
        <p:nvSpPr>
          <p:cNvPr id="3" name="Rectangle 2">
            <a:extLst>
              <a:ext uri="{FF2B5EF4-FFF2-40B4-BE49-F238E27FC236}">
                <a16:creationId xmlns:a16="http://schemas.microsoft.com/office/drawing/2014/main" id="{E2631D8A-F96D-1449-68C3-2A9362E65675}"/>
              </a:ext>
            </a:extLst>
          </p:cNvPr>
          <p:cNvSpPr/>
          <p:nvPr/>
        </p:nvSpPr>
        <p:spPr>
          <a:xfrm>
            <a:off x="4135273" y="1250873"/>
            <a:ext cx="2163114" cy="923330"/>
          </a:xfrm>
          <a:prstGeom prst="rect">
            <a:avLst/>
          </a:prstGeom>
          <a:noFill/>
        </p:spPr>
        <p:txBody>
          <a:bodyPr wrap="square" lIns="91440" tIns="45720" rIns="91440" bIns="45720">
            <a:spAutoFit/>
          </a:bodyPr>
          <a:lstStyle/>
          <a:p>
            <a:pPr algn="ctr"/>
            <a:r>
              <a:rPr lang="vi-VN"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Bài 4:</a:t>
            </a:r>
            <a:endParaRPr lang="en-US"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6950111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5C5F2-0497-B4A4-C861-2961461921EE}"/>
            </a:ext>
          </a:extLst>
        </p:cNvPr>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0BD903B3-86E3-E406-A159-E338E4C6732A}"/>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E3FF705E-324B-8E76-BB55-4B3287FA469D}"/>
              </a:ext>
            </a:extLst>
          </p:cNvPr>
          <p:cNvPicPr>
            <a:picLocks noChangeAspect="1"/>
          </p:cNvPicPr>
          <p:nvPr/>
        </p:nvPicPr>
        <p:blipFill>
          <a:blip r:embed="rId3"/>
          <a:stretch>
            <a:fillRect/>
          </a:stretch>
        </p:blipFill>
        <p:spPr>
          <a:xfrm flipH="1">
            <a:off x="1487690" y="381929"/>
            <a:ext cx="9995989" cy="4876558"/>
          </a:xfrm>
          <a:prstGeom prst="rect">
            <a:avLst/>
          </a:prstGeom>
        </p:spPr>
      </p:pic>
      <p:pic>
        <p:nvPicPr>
          <p:cNvPr id="5" name="Picture 4">
            <a:extLst>
              <a:ext uri="{FF2B5EF4-FFF2-40B4-BE49-F238E27FC236}">
                <a16:creationId xmlns:a16="http://schemas.microsoft.com/office/drawing/2014/main" id="{01BB9DDA-D8B0-994D-8951-3514D08A45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594356" y="1485927"/>
            <a:ext cx="3917741" cy="5298995"/>
          </a:xfrm>
          <a:prstGeom prst="rect">
            <a:avLst/>
          </a:prstGeom>
        </p:spPr>
      </p:pic>
      <p:pic>
        <p:nvPicPr>
          <p:cNvPr id="18" name="Picture 4">
            <a:extLst>
              <a:ext uri="{FF2B5EF4-FFF2-40B4-BE49-F238E27FC236}">
                <a16:creationId xmlns:a16="http://schemas.microsoft.com/office/drawing/2014/main" id="{92582323-7924-E12F-0268-3D65EE7B706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340C6AD7-647E-7FD0-6F32-A1DDBB21AD85}"/>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3EFA5AF3-BB4E-88A9-D8E1-5ED44350E9AC}"/>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340C37F0-D569-A9D9-8E46-8A5C11D5F915}"/>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2188DA84-5EA8-D132-B916-C510C4A755B6}"/>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24BD13B9-8BB6-8503-5DEA-4E847E3DA429}"/>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17B5907B-CCD6-1E83-1D73-CEFFA986C22C}"/>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8500241-6F50-5EE7-44AD-8C5073EF1644}"/>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CD63335B-01F0-FF2B-017D-B36DA2DE3F21}"/>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404F6563-B480-B012-9FB5-639FCE122741}"/>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5A596088-1BC7-0280-D2B6-02EFB2154299}"/>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7EE59A7F-A510-BE3C-7A56-8CE86B998222}"/>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F7DB67D4-0D1B-C6A3-81E2-BFA314869F1F}"/>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F8EE091D-423D-8F90-0588-9451519C1F3D}"/>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 name="Rectangle 2">
            <a:extLst>
              <a:ext uri="{FF2B5EF4-FFF2-40B4-BE49-F238E27FC236}">
                <a16:creationId xmlns:a16="http://schemas.microsoft.com/office/drawing/2014/main" id="{5EB0F2B0-FAF6-ADB1-AF90-A32E4202BFC6}"/>
              </a:ext>
            </a:extLst>
          </p:cNvPr>
          <p:cNvSpPr/>
          <p:nvPr/>
        </p:nvSpPr>
        <p:spPr>
          <a:xfrm>
            <a:off x="4063906" y="1066126"/>
            <a:ext cx="5660524" cy="923330"/>
          </a:xfrm>
          <a:prstGeom prst="rect">
            <a:avLst/>
          </a:prstGeom>
          <a:noFill/>
        </p:spPr>
        <p:txBody>
          <a:bodyPr wrap="none" lIns="91440" tIns="45720" rIns="91440" bIns="45720">
            <a:spAutoFit/>
          </a:bodyPr>
          <a:lstStyle/>
          <a:p>
            <a:pPr algn="ctr"/>
            <a:r>
              <a:rPr lang="vi-VN" sz="3200" b="0" cap="none" spc="0">
                <a:ln w="0"/>
                <a:solidFill>
                  <a:schemeClr val="tx1"/>
                </a:solidFill>
                <a:effectLst>
                  <a:outerShdw blurRad="38100" dist="19050" dir="2700000" algn="tl" rotWithShape="0">
                    <a:schemeClr val="dk1">
                      <a:alpha val="40000"/>
                    </a:schemeClr>
                  </a:outerShdw>
                </a:effectLst>
              </a:rPr>
              <a:t>Các em cùng xem video sau </a:t>
            </a:r>
            <a:r>
              <a:rPr lang="vi-VN" sz="5400" b="0" cap="none" spc="0">
                <a:ln w="0"/>
                <a:solidFill>
                  <a:schemeClr val="tx1"/>
                </a:solidFill>
                <a:effectLst>
                  <a:outerShdw blurRad="38100" dist="19050" dir="2700000" algn="tl" rotWithShape="0">
                    <a:schemeClr val="dk1">
                      <a:alpha val="40000"/>
                    </a:schemeClr>
                  </a:outerShdw>
                </a:effectLst>
              </a:rPr>
              <a:t>:</a:t>
            </a:r>
            <a:endParaRPr lang="en-US" sz="5400" b="0" cap="none" spc="0">
              <a:ln w="0"/>
              <a:solidFill>
                <a:schemeClr val="tx1"/>
              </a:solidFill>
              <a:effectLst>
                <a:outerShdw blurRad="38100" dist="19050" dir="2700000" algn="tl" rotWithShape="0">
                  <a:schemeClr val="dk1">
                    <a:alpha val="40000"/>
                  </a:schemeClr>
                </a:outerShdw>
              </a:effectLst>
            </a:endParaRPr>
          </a:p>
        </p:txBody>
      </p:sp>
      <p:sp>
        <p:nvSpPr>
          <p:cNvPr id="8" name="TextBox 7">
            <a:extLst>
              <a:ext uri="{FF2B5EF4-FFF2-40B4-BE49-F238E27FC236}">
                <a16:creationId xmlns:a16="http://schemas.microsoft.com/office/drawing/2014/main" id="{54A3A6C7-BA2C-F4EF-F463-207A59F49DF1}"/>
              </a:ext>
            </a:extLst>
          </p:cNvPr>
          <p:cNvSpPr txBox="1"/>
          <p:nvPr/>
        </p:nvSpPr>
        <p:spPr>
          <a:xfrm>
            <a:off x="2620370" y="2017701"/>
            <a:ext cx="6148886" cy="1077218"/>
          </a:xfrm>
          <a:prstGeom prst="rect">
            <a:avLst/>
          </a:prstGeom>
          <a:noFill/>
        </p:spPr>
        <p:txBody>
          <a:bodyPr wrap="square" rtlCol="0">
            <a:spAutoFit/>
          </a:bodyPr>
          <a:lstStyle/>
          <a:p>
            <a:r>
              <a:rPr lang="vi-VN" sz="3200"/>
              <a:t>+ Nhận xét sự biến đổi của vôi sống sau khi cho vào nước?</a:t>
            </a:r>
            <a:endParaRPr lang="en-US" sz="3200"/>
          </a:p>
        </p:txBody>
      </p:sp>
    </p:spTree>
    <p:extLst>
      <p:ext uri="{BB962C8B-B14F-4D97-AF65-F5344CB8AC3E}">
        <p14:creationId xmlns:p14="http://schemas.microsoft.com/office/powerpoint/2010/main" val="7131073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3141</TotalTime>
  <Words>779</Words>
  <Application>Microsoft Office PowerPoint</Application>
  <PresentationFormat>Widescreen</PresentationFormat>
  <Paragraphs>65</Paragraphs>
  <Slides>29</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DengXian</vt:lpstr>
      <vt:lpstr>FC Onigiri Outline</vt:lpstr>
      <vt:lpstr>Arial</vt:lpstr>
      <vt:lpstr>Calibri</vt:lpstr>
      <vt:lpstr>Cambria</vt:lpstr>
      <vt:lpstr>Open Sans</vt:lpstr>
      <vt:lpstr>Times New Roman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Vu Nhai</cp:lastModifiedBy>
  <cp:revision>103</cp:revision>
  <dcterms:created xsi:type="dcterms:W3CDTF">2021-12-12T17:02:47Z</dcterms:created>
  <dcterms:modified xsi:type="dcterms:W3CDTF">2024-10-16T07:08:34Z</dcterms:modified>
  <cp:category>9Slide.vn</cp:category>
</cp:coreProperties>
</file>