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85" r:id="rId3"/>
    <p:sldId id="286" r:id="rId4"/>
    <p:sldId id="309" r:id="rId5"/>
    <p:sldId id="310" r:id="rId6"/>
    <p:sldId id="311" r:id="rId7"/>
    <p:sldId id="312" r:id="rId8"/>
    <p:sldId id="297" r:id="rId9"/>
    <p:sldId id="260" r:id="rId10"/>
    <p:sldId id="299" r:id="rId11"/>
    <p:sldId id="300" r:id="rId12"/>
    <p:sldId id="301" r:id="rId13"/>
    <p:sldId id="302" r:id="rId14"/>
    <p:sldId id="303" r:id="rId15"/>
    <p:sldId id="304" r:id="rId16"/>
    <p:sldId id="305" r:id="rId17"/>
    <p:sldId id="306" r:id="rId18"/>
    <p:sldId id="3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85" d="100"/>
          <a:sy n="85" d="100"/>
        </p:scale>
        <p:origin x="17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2/12/2025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2/12/2025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2/12/2025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2/12/2025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2/12/2025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2/12/2025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2/12/2025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2/12/2025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2/12/2025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2/12/2025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2/12/2025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238808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2/12/2025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2/12/2025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2/12/2025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2/12/2025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2/12/2025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074" y="192275"/>
            <a:ext cx="11401425" cy="707886"/>
          </a:xfrm>
          <a:prstGeom prst="rect">
            <a:avLst/>
          </a:prstGeom>
        </p:spPr>
        <p:txBody>
          <a:bodyPr wrap="square">
            <a:spAutoFit/>
          </a:bodyPr>
          <a:lstStyle/>
          <a:p>
            <a:r>
              <a:rPr lang="vi-VN" sz="4000" dirty="0">
                <a:solidFill>
                  <a:srgbClr val="0070C0"/>
                </a:solidFill>
              </a:rPr>
              <a:t>b, Mặt hồ lăn tăn gợn nước, óng ánh màu nắng. </a:t>
            </a:r>
            <a:endParaRPr lang="vi-VN" sz="4000" i="1" dirty="0">
              <a:solidFill>
                <a:srgbClr val="0070C0"/>
              </a:solidFill>
            </a:endParaRPr>
          </a:p>
        </p:txBody>
      </p:sp>
      <p:cxnSp>
        <p:nvCxnSpPr>
          <p:cNvPr id="4" name="Straight Connector 3"/>
          <p:cNvCxnSpPr/>
          <p:nvPr/>
        </p:nvCxnSpPr>
        <p:spPr>
          <a:xfrm>
            <a:off x="3114673" y="858886"/>
            <a:ext cx="854392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01750" y="2652762"/>
            <a:ext cx="15335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81285" y="4532907"/>
            <a:ext cx="511968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8249" y="5632637"/>
            <a:ext cx="804545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21012" y="3517900"/>
            <a:ext cx="40767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28700" y="6188174"/>
            <a:ext cx="7667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88022" y="2096272"/>
            <a:ext cx="603567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42999" y="1486576"/>
            <a:ext cx="11401425" cy="1323439"/>
          </a:xfrm>
          <a:prstGeom prst="rect">
            <a:avLst/>
          </a:prstGeom>
        </p:spPr>
        <p:txBody>
          <a:bodyPr wrap="square">
            <a:spAutoFit/>
          </a:bodyPr>
          <a:lstStyle/>
          <a:p>
            <a:r>
              <a:rPr lang="vi-VN" sz="4000" dirty="0">
                <a:solidFill>
                  <a:srgbClr val="0070C0"/>
                </a:solidFill>
              </a:rPr>
              <a:t>Những cơn gió lạnh nhẹ nhàng đưa sóng đánh      vào bờ.  </a:t>
            </a:r>
          </a:p>
        </p:txBody>
      </p:sp>
      <p:sp>
        <p:nvSpPr>
          <p:cNvPr id="16" name="Rectangle 15"/>
          <p:cNvSpPr/>
          <p:nvPr/>
        </p:nvSpPr>
        <p:spPr>
          <a:xfrm>
            <a:off x="1142999" y="2949634"/>
            <a:ext cx="11401425" cy="707886"/>
          </a:xfrm>
          <a:prstGeom prst="rect">
            <a:avLst/>
          </a:prstGeom>
        </p:spPr>
        <p:txBody>
          <a:bodyPr wrap="square">
            <a:spAutoFit/>
          </a:bodyPr>
          <a:lstStyle/>
          <a:p>
            <a:r>
              <a:rPr lang="vi-VN" sz="4000" dirty="0">
                <a:solidFill>
                  <a:srgbClr val="0070C0"/>
                </a:solidFill>
              </a:rPr>
              <a:t>Đàn vịt vẫn nhởn nhơ trôi.... </a:t>
            </a:r>
          </a:p>
        </p:txBody>
      </p:sp>
      <p:sp>
        <p:nvSpPr>
          <p:cNvPr id="18" name="Rectangle 17"/>
          <p:cNvSpPr/>
          <p:nvPr/>
        </p:nvSpPr>
        <p:spPr>
          <a:xfrm>
            <a:off x="1028700" y="3932171"/>
            <a:ext cx="7673975" cy="707886"/>
          </a:xfrm>
          <a:prstGeom prst="rect">
            <a:avLst/>
          </a:prstGeom>
        </p:spPr>
        <p:txBody>
          <a:bodyPr wrap="square">
            <a:spAutoFit/>
          </a:bodyPr>
          <a:lstStyle/>
          <a:p>
            <a:r>
              <a:rPr lang="vi-VN" sz="4000" dirty="0">
                <a:solidFill>
                  <a:srgbClr val="0070C0"/>
                </a:solidFill>
              </a:rPr>
              <a:t>Cô bé cất tiếng cười giòn tan. </a:t>
            </a:r>
          </a:p>
        </p:txBody>
      </p:sp>
      <p:sp>
        <p:nvSpPr>
          <p:cNvPr id="19" name="Rectangle 18"/>
          <p:cNvSpPr/>
          <p:nvPr/>
        </p:nvSpPr>
        <p:spPr>
          <a:xfrm>
            <a:off x="1028700" y="4970917"/>
            <a:ext cx="11401425" cy="1323439"/>
          </a:xfrm>
          <a:prstGeom prst="rect">
            <a:avLst/>
          </a:prstGeom>
        </p:spPr>
        <p:txBody>
          <a:bodyPr wrap="square">
            <a:spAutoFit/>
          </a:bodyPr>
          <a:lstStyle/>
          <a:p>
            <a:r>
              <a:rPr lang="vi-VN" sz="4000" dirty="0">
                <a:solidFill>
                  <a:srgbClr val="0070C0"/>
                </a:solidFill>
              </a:rPr>
              <a:t>Chuỗi cười lan lan theo sóng nước, vang đi thật xa.</a:t>
            </a:r>
          </a:p>
        </p:txBody>
      </p:sp>
    </p:spTree>
    <p:extLst>
      <p:ext uri="{BB962C8B-B14F-4D97-AF65-F5344CB8AC3E}">
        <p14:creationId xmlns:p14="http://schemas.microsoft.com/office/powerpoint/2010/main" val="30157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a:solidFill>
                  <a:srgbClr val="FF0000"/>
                </a:solidFill>
                <a:latin typeface="Times New Roman" panose="02020603050405020304" pitchFamily="18" charset="0"/>
                <a:cs typeface="Times New Roman" panose="02020603050405020304" pitchFamily="18" charset="0"/>
              </a:rPr>
              <a:t>Bài tập 2. Xếp các vị ngữ mà em tìm được ở bài tập 1 vào nhóm thích hợp: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90598" y="1546989"/>
            <a:ext cx="10782301" cy="4832092"/>
          </a:xfrm>
          <a:prstGeom prst="rect">
            <a:avLst/>
          </a:prstGeom>
        </p:spPr>
        <p:txBody>
          <a:bodyPr wrap="square">
            <a:spAutoFit/>
          </a:bodyPr>
          <a:lstStyle/>
          <a:p>
            <a:r>
              <a:rPr lang="vi-VN" sz="4400" dirty="0">
                <a:solidFill>
                  <a:srgbClr val="0070C0"/>
                </a:solidFill>
              </a:rPr>
              <a:t>a, Vị ngữ </a:t>
            </a:r>
            <a:r>
              <a:rPr lang="vi-VN" sz="4400" i="1" dirty="0">
                <a:solidFill>
                  <a:srgbClr val="FF0000"/>
                </a:solidFill>
              </a:rPr>
              <a:t>giới thiệu, nhận xét </a:t>
            </a:r>
            <a:r>
              <a:rPr lang="vi-VN" sz="4400" dirty="0">
                <a:solidFill>
                  <a:srgbClr val="0070C0"/>
                </a:solidFill>
              </a:rPr>
              <a:t>về sự vật được nêu ở chủ ngữ.</a:t>
            </a:r>
          </a:p>
          <a:p>
            <a:r>
              <a:rPr lang="vi-VN" sz="4400" dirty="0">
                <a:solidFill>
                  <a:srgbClr val="0070C0"/>
                </a:solidFill>
              </a:rPr>
              <a:t>b, Vị ngữ </a:t>
            </a:r>
            <a:r>
              <a:rPr lang="vi-VN" sz="4400" i="1" dirty="0">
                <a:solidFill>
                  <a:srgbClr val="FF0000"/>
                </a:solidFill>
              </a:rPr>
              <a:t>kể hoạt động </a:t>
            </a:r>
            <a:r>
              <a:rPr lang="vi-VN" sz="4400" dirty="0">
                <a:solidFill>
                  <a:srgbClr val="0070C0"/>
                </a:solidFill>
              </a:rPr>
              <a:t>của sự vật được nêu ở chủ ngữ.</a:t>
            </a:r>
          </a:p>
          <a:p>
            <a:r>
              <a:rPr lang="vi-VN" sz="4400" dirty="0">
                <a:solidFill>
                  <a:srgbClr val="0070C0"/>
                </a:solidFill>
              </a:rPr>
              <a:t>c</a:t>
            </a:r>
            <a:r>
              <a:rPr lang="vi-VN" sz="4400" i="1" dirty="0">
                <a:solidFill>
                  <a:srgbClr val="0070C0"/>
                </a:solidFill>
              </a:rPr>
              <a:t>,</a:t>
            </a:r>
            <a:r>
              <a:rPr lang="vi-VN" sz="4400" dirty="0">
                <a:solidFill>
                  <a:srgbClr val="0070C0"/>
                </a:solidFill>
              </a:rPr>
              <a:t> Vị ngữ </a:t>
            </a:r>
            <a:r>
              <a:rPr lang="vi-VN" sz="4400" i="1" dirty="0">
                <a:solidFill>
                  <a:srgbClr val="FF0000"/>
                </a:solidFill>
              </a:rPr>
              <a:t>miêu tả đặc điểm, trạng thái </a:t>
            </a:r>
            <a:r>
              <a:rPr lang="vi-VN" sz="4400" dirty="0">
                <a:solidFill>
                  <a:srgbClr val="0070C0"/>
                </a:solidFill>
              </a:rPr>
              <a:t>của sự vật được nêu ở chủ ngữ.</a:t>
            </a:r>
          </a:p>
          <a:p>
            <a:r>
              <a:rPr lang="vi-VN" sz="4400" i="1" dirty="0">
                <a:solidFill>
                  <a:srgbClr val="0070C0"/>
                </a:solidFill>
              </a:rPr>
              <a:t> </a:t>
            </a:r>
          </a:p>
        </p:txBody>
      </p:sp>
    </p:spTree>
    <p:extLst>
      <p:ext uri="{BB962C8B-B14F-4D97-AF65-F5344CB8AC3E}">
        <p14:creationId xmlns:p14="http://schemas.microsoft.com/office/powerpoint/2010/main" val="51645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3" y="213425"/>
            <a:ext cx="11734802" cy="6060826"/>
          </a:xfrm>
          <a:prstGeom prst="rect">
            <a:avLst/>
          </a:prstGeom>
        </p:spPr>
        <p:txBody>
          <a:bodyPr wrap="square">
            <a:spAutoFit/>
          </a:bodyPr>
          <a:lstStyle/>
          <a:p>
            <a:pPr>
              <a:lnSpc>
                <a:spcPct val="150000"/>
              </a:lnSpc>
            </a:pPr>
            <a:r>
              <a:rPr lang="vi-VN" sz="4400" dirty="0">
                <a:solidFill>
                  <a:srgbClr val="0070C0"/>
                </a:solidFill>
              </a:rPr>
              <a:t>a, Lương Định Của </a:t>
            </a:r>
            <a:r>
              <a:rPr lang="vi-VN" sz="4400" dirty="0">
                <a:solidFill>
                  <a:srgbClr val="FF0000"/>
                </a:solidFill>
              </a:rPr>
              <a:t>là một nhà nông học xuất sắc và là cha đẻ của nhiều giống cây trồng mới... </a:t>
            </a:r>
          </a:p>
          <a:p>
            <a:pPr>
              <a:lnSpc>
                <a:spcPct val="150000"/>
              </a:lnSpc>
            </a:pPr>
            <a:r>
              <a:rPr lang="vi-VN" sz="4400" dirty="0">
                <a:solidFill>
                  <a:srgbClr val="0070C0"/>
                </a:solidFill>
              </a:rPr>
              <a:t>    Ông </a:t>
            </a:r>
            <a:r>
              <a:rPr lang="vi-VN" sz="4400" dirty="0">
                <a:solidFill>
                  <a:srgbClr val="FF0000"/>
                </a:solidFill>
              </a:rPr>
              <a:t>là người đầu tiên ứng dụng một cách sáng tạo các kĩ thuật canh tác của nước ngoài vào việc trồng lúa ở Việt Nam.</a:t>
            </a:r>
          </a:p>
        </p:txBody>
      </p:sp>
      <p:sp>
        <p:nvSpPr>
          <p:cNvPr id="4" name="Google Shape;2351;p42">
            <a:extLst>
              <a:ext uri="{FF2B5EF4-FFF2-40B4-BE49-F238E27FC236}">
                <a16:creationId xmlns:a16="http://schemas.microsoft.com/office/drawing/2014/main" id="{0F0AAE77-CACB-4A4A-890A-341DC04FA98E}"/>
              </a:ext>
            </a:extLst>
          </p:cNvPr>
          <p:cNvSpPr txBox="1">
            <a:spLocks/>
          </p:cNvSpPr>
          <p:nvPr/>
        </p:nvSpPr>
        <p:spPr>
          <a:xfrm>
            <a:off x="8585201" y="5737225"/>
            <a:ext cx="3441700"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5" name="Right Arrow 4"/>
          <p:cNvSpPr/>
          <p:nvPr/>
        </p:nvSpPr>
        <p:spPr>
          <a:xfrm>
            <a:off x="8013704" y="5835650"/>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51;p42">
            <a:extLst>
              <a:ext uri="{FF2B5EF4-FFF2-40B4-BE49-F238E27FC236}">
                <a16:creationId xmlns:a16="http://schemas.microsoft.com/office/drawing/2014/main" id="{0F0AAE77-CACB-4A4A-890A-341DC04FA98E}"/>
              </a:ext>
            </a:extLst>
          </p:cNvPr>
          <p:cNvSpPr txBox="1">
            <a:spLocks/>
          </p:cNvSpPr>
          <p:nvPr/>
        </p:nvSpPr>
        <p:spPr>
          <a:xfrm>
            <a:off x="6705352" y="2213021"/>
            <a:ext cx="3759695"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GIỚI THIỆU, NHẬN XÉT</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7" name="Right Arrow 6"/>
          <p:cNvSpPr/>
          <p:nvPr/>
        </p:nvSpPr>
        <p:spPr>
          <a:xfrm>
            <a:off x="5962656" y="2311446"/>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597" y="326648"/>
            <a:ext cx="10947401" cy="6186309"/>
          </a:xfrm>
          <a:prstGeom prst="rect">
            <a:avLst/>
          </a:prstGeom>
        </p:spPr>
        <p:txBody>
          <a:bodyPr wrap="square">
            <a:spAutoFit/>
          </a:bodyPr>
          <a:lstStyle/>
          <a:p>
            <a:r>
              <a:rPr lang="vi-VN" sz="4400" dirty="0">
                <a:solidFill>
                  <a:srgbClr val="0070C0"/>
                </a:solidFill>
              </a:rPr>
              <a:t>b, Mặt hồ </a:t>
            </a:r>
            <a:r>
              <a:rPr lang="vi-VN" sz="4400" dirty="0">
                <a:solidFill>
                  <a:srgbClr val="FF0000"/>
                </a:solidFill>
              </a:rPr>
              <a:t>lăn tăn gợn nước, óng ánh màu nắng. </a:t>
            </a:r>
          </a:p>
          <a:p>
            <a:r>
              <a:rPr lang="vi-VN" sz="4400" dirty="0">
                <a:solidFill>
                  <a:srgbClr val="0070C0"/>
                </a:solidFill>
              </a:rPr>
              <a:t>    Những cơn gió lạnh </a:t>
            </a:r>
            <a:r>
              <a:rPr lang="vi-VN" sz="4400" dirty="0">
                <a:solidFill>
                  <a:srgbClr val="FF0000"/>
                </a:solidFill>
              </a:rPr>
              <a:t>nhẹ nhàng đưa sóng đánh vào bờ.  </a:t>
            </a:r>
          </a:p>
          <a:p>
            <a:r>
              <a:rPr lang="vi-VN" sz="4400" dirty="0">
                <a:solidFill>
                  <a:srgbClr val="0070C0"/>
                </a:solidFill>
              </a:rPr>
              <a:t>    Đàn vịt </a:t>
            </a:r>
            <a:r>
              <a:rPr lang="vi-VN" sz="4400" dirty="0">
                <a:solidFill>
                  <a:srgbClr val="FF0000"/>
                </a:solidFill>
              </a:rPr>
              <a:t>vẫn nhởn nhơ trôi....</a:t>
            </a:r>
          </a:p>
          <a:p>
            <a:r>
              <a:rPr lang="vi-VN" sz="4400" dirty="0">
                <a:solidFill>
                  <a:srgbClr val="FF0000"/>
                </a:solidFill>
              </a:rPr>
              <a:t> </a:t>
            </a:r>
          </a:p>
          <a:p>
            <a:r>
              <a:rPr lang="vi-VN" sz="4400" dirty="0">
                <a:solidFill>
                  <a:srgbClr val="0070C0"/>
                </a:solidFill>
              </a:rPr>
              <a:t>    Cô bé </a:t>
            </a:r>
            <a:r>
              <a:rPr lang="vi-VN" sz="4400" dirty="0">
                <a:solidFill>
                  <a:srgbClr val="FF0000"/>
                </a:solidFill>
              </a:rPr>
              <a:t>cất tiếng cười giòn tan.</a:t>
            </a:r>
          </a:p>
          <a:p>
            <a:r>
              <a:rPr lang="vi-VN" sz="4400" dirty="0">
                <a:solidFill>
                  <a:srgbClr val="0070C0"/>
                </a:solidFill>
              </a:rPr>
              <a:t>    Chuỗi cười </a:t>
            </a:r>
            <a:r>
              <a:rPr lang="vi-VN" sz="4400" dirty="0">
                <a:solidFill>
                  <a:srgbClr val="FF0000"/>
                </a:solidFill>
              </a:rPr>
              <a:t>lan lan theo sóng nước, vang đi thật xa.</a:t>
            </a:r>
          </a:p>
        </p:txBody>
      </p:sp>
      <p:sp>
        <p:nvSpPr>
          <p:cNvPr id="3" name="Google Shape;2351;p42">
            <a:extLst>
              <a:ext uri="{FF2B5EF4-FFF2-40B4-BE49-F238E27FC236}">
                <a16:creationId xmlns:a16="http://schemas.microsoft.com/office/drawing/2014/main" id="{0F0AAE77-CACB-4A4A-890A-341DC04FA98E}"/>
              </a:ext>
            </a:extLst>
          </p:cNvPr>
          <p:cNvSpPr txBox="1">
            <a:spLocks/>
          </p:cNvSpPr>
          <p:nvPr/>
        </p:nvSpPr>
        <p:spPr>
          <a:xfrm>
            <a:off x="2488709" y="1230888"/>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4" name="Right Arrow 3"/>
          <p:cNvSpPr/>
          <p:nvPr/>
        </p:nvSpPr>
        <p:spPr>
          <a:xfrm>
            <a:off x="1917213" y="1329313"/>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105401" y="2686536"/>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8964806" y="4574163"/>
            <a:ext cx="33405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KỂ HOẠT ĐỘNG</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0" name="Right Arrow 9"/>
          <p:cNvSpPr/>
          <p:nvPr/>
        </p:nvSpPr>
        <p:spPr>
          <a:xfrm>
            <a:off x="8457016" y="4771013"/>
            <a:ext cx="507790"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288260" y="6008737"/>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351;p42">
            <a:extLst>
              <a:ext uri="{FF2B5EF4-FFF2-40B4-BE49-F238E27FC236}">
                <a16:creationId xmlns:a16="http://schemas.microsoft.com/office/drawing/2014/main" id="{0F0AAE77-CACB-4A4A-890A-341DC04FA98E}"/>
              </a:ext>
            </a:extLst>
          </p:cNvPr>
          <p:cNvSpPr txBox="1">
            <a:spLocks/>
          </p:cNvSpPr>
          <p:nvPr/>
        </p:nvSpPr>
        <p:spPr>
          <a:xfrm>
            <a:off x="5688867" y="2588111"/>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4" name="Right Arrow 13"/>
          <p:cNvSpPr/>
          <p:nvPr/>
        </p:nvSpPr>
        <p:spPr>
          <a:xfrm>
            <a:off x="2083289" y="3892024"/>
            <a:ext cx="571496" cy="196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351;p42">
            <a:extLst>
              <a:ext uri="{FF2B5EF4-FFF2-40B4-BE49-F238E27FC236}">
                <a16:creationId xmlns:a16="http://schemas.microsoft.com/office/drawing/2014/main" id="{0F0AAE77-CACB-4A4A-890A-341DC04FA98E}"/>
              </a:ext>
            </a:extLst>
          </p:cNvPr>
          <p:cNvSpPr txBox="1">
            <a:spLocks/>
          </p:cNvSpPr>
          <p:nvPr/>
        </p:nvSpPr>
        <p:spPr>
          <a:xfrm>
            <a:off x="2666755" y="379359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6" name="Google Shape;2351;p42">
            <a:extLst>
              <a:ext uri="{FF2B5EF4-FFF2-40B4-BE49-F238E27FC236}">
                <a16:creationId xmlns:a16="http://schemas.microsoft.com/office/drawing/2014/main" id="{0F0AAE77-CACB-4A4A-890A-341DC04FA98E}"/>
              </a:ext>
            </a:extLst>
          </p:cNvPr>
          <p:cNvSpPr txBox="1">
            <a:spLocks/>
          </p:cNvSpPr>
          <p:nvPr/>
        </p:nvSpPr>
        <p:spPr>
          <a:xfrm>
            <a:off x="4940054" y="5911949"/>
            <a:ext cx="5182091" cy="3937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Miêu tả đặc điểm, trạng thái</a:t>
            </a:r>
            <a:endParaRPr lang="en-US" sz="2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3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AB981-34C3-46EA-8410-43DD6C45035C}"/>
              </a:ext>
            </a:extLst>
          </p:cNvPr>
          <p:cNvSpPr txBox="1"/>
          <p:nvPr/>
        </p:nvSpPr>
        <p:spPr>
          <a:xfrm>
            <a:off x="444500" y="81230"/>
            <a:ext cx="11163300" cy="1200329"/>
          </a:xfrm>
          <a:prstGeom prst="rect">
            <a:avLst/>
          </a:prstGeom>
          <a:noFill/>
        </p:spPr>
        <p:txBody>
          <a:bodyPr wrap="square" rtlCol="0">
            <a:spAutoFit/>
          </a:bodyPr>
          <a:lstStyle/>
          <a:p>
            <a:pPr algn="l"/>
            <a:r>
              <a:rPr lang="vi-VN" sz="3600" b="1" dirty="0">
                <a:solidFill>
                  <a:srgbClr val="FF0000"/>
                </a:solidFill>
                <a:latin typeface="Times New Roman" panose="02020603050405020304" pitchFamily="18" charset="0"/>
                <a:cs typeface="Times New Roman" panose="02020603050405020304" pitchFamily="18" charset="0"/>
              </a:rPr>
              <a:t>Bài tập 3. Quan sát hai bức ảnh đoạn tàu Thống Nhất dưới đây và viết ba câu: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6696" y="1395859"/>
            <a:ext cx="11925304" cy="1815882"/>
          </a:xfrm>
          <a:prstGeom prst="rect">
            <a:avLst/>
          </a:prstGeom>
        </p:spPr>
        <p:txBody>
          <a:bodyPr wrap="square">
            <a:spAutoFit/>
          </a:bodyPr>
          <a:lstStyle/>
          <a:p>
            <a:r>
              <a:rPr lang="vi-VN" sz="2800" dirty="0">
                <a:solidFill>
                  <a:srgbClr val="0070C0"/>
                </a:solidFill>
              </a:rPr>
              <a:t>- Một câu giới thiệu đoàn tàu.</a:t>
            </a:r>
          </a:p>
          <a:p>
            <a:r>
              <a:rPr lang="vi-VN" sz="2800" dirty="0">
                <a:solidFill>
                  <a:srgbClr val="0070C0"/>
                </a:solidFill>
              </a:rPr>
              <a:t>- Một câu kể hoạt động của người soát vé hoặc hành khách đi tàu.</a:t>
            </a:r>
          </a:p>
          <a:p>
            <a:r>
              <a:rPr lang="vi-VN" sz="2800" dirty="0">
                <a:solidFill>
                  <a:srgbClr val="0070C0"/>
                </a:solidFill>
              </a:rPr>
              <a:t>- Một câu miêu tả đặc điểm của đoàn tàu hoặc cảnh đẹp bên đường tàu.</a:t>
            </a:r>
          </a:p>
          <a:p>
            <a:r>
              <a:rPr lang="vi-VN" sz="2800" i="1" dirty="0">
                <a:solidFill>
                  <a:srgbClr val="0070C0"/>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2768600"/>
            <a:ext cx="11163300" cy="3979889"/>
          </a:xfrm>
          <a:prstGeom prst="rect">
            <a:avLst/>
          </a:prstGeom>
        </p:spPr>
      </p:pic>
    </p:spTree>
    <p:extLst>
      <p:ext uri="{BB962C8B-B14F-4D97-AF65-F5344CB8AC3E}">
        <p14:creationId xmlns:p14="http://schemas.microsoft.com/office/powerpoint/2010/main" val="257146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999" y="302389"/>
            <a:ext cx="6845302" cy="646331"/>
          </a:xfrm>
          <a:prstGeom prst="rect">
            <a:avLst/>
          </a:prstGeom>
        </p:spPr>
        <p:txBody>
          <a:bodyPr wrap="square">
            <a:spAutoFit/>
          </a:bodyPr>
          <a:lstStyle/>
          <a:p>
            <a:r>
              <a:rPr lang="vi-VN" sz="3600" dirty="0">
                <a:solidFill>
                  <a:srgbClr val="FF0000"/>
                </a:solidFill>
              </a:rPr>
              <a:t>- Câu giới thiệu đoàn tàu:</a:t>
            </a:r>
          </a:p>
        </p:txBody>
      </p:sp>
      <p:sp>
        <p:nvSpPr>
          <p:cNvPr id="5" name="Rectangle 4"/>
          <p:cNvSpPr/>
          <p:nvPr/>
        </p:nvSpPr>
        <p:spPr>
          <a:xfrm>
            <a:off x="1142999" y="868223"/>
            <a:ext cx="8902701" cy="646331"/>
          </a:xfrm>
          <a:prstGeom prst="rect">
            <a:avLst/>
          </a:prstGeom>
        </p:spPr>
        <p:txBody>
          <a:bodyPr wrap="square">
            <a:spAutoFit/>
          </a:bodyPr>
          <a:lstStyle/>
          <a:p>
            <a:r>
              <a:rPr lang="vi-VN" sz="3600" dirty="0">
                <a:solidFill>
                  <a:srgbClr val="0070C0"/>
                </a:solidFill>
              </a:rPr>
              <a:t>Đây là đoàn tàu Thống Nhất.</a:t>
            </a:r>
          </a:p>
        </p:txBody>
      </p:sp>
      <p:sp>
        <p:nvSpPr>
          <p:cNvPr id="6" name="Rectangle 5"/>
          <p:cNvSpPr/>
          <p:nvPr/>
        </p:nvSpPr>
        <p:spPr>
          <a:xfrm>
            <a:off x="1111247" y="1514554"/>
            <a:ext cx="11049001" cy="646331"/>
          </a:xfrm>
          <a:prstGeom prst="rect">
            <a:avLst/>
          </a:prstGeom>
        </p:spPr>
        <p:txBody>
          <a:bodyPr wrap="square">
            <a:spAutoFit/>
          </a:bodyPr>
          <a:lstStyle/>
          <a:p>
            <a:r>
              <a:rPr lang="vi-VN" sz="3600" dirty="0">
                <a:solidFill>
                  <a:srgbClr val="FF0000"/>
                </a:solidFill>
              </a:rPr>
              <a:t>- Câu kể hoạt động của người soát vé/hành khách.:</a:t>
            </a:r>
          </a:p>
        </p:txBody>
      </p:sp>
      <p:sp>
        <p:nvSpPr>
          <p:cNvPr id="7" name="Rectangle 6"/>
          <p:cNvSpPr/>
          <p:nvPr/>
        </p:nvSpPr>
        <p:spPr>
          <a:xfrm>
            <a:off x="1142999" y="2186056"/>
            <a:ext cx="10833100" cy="1200329"/>
          </a:xfrm>
          <a:prstGeom prst="rect">
            <a:avLst/>
          </a:prstGeom>
        </p:spPr>
        <p:txBody>
          <a:bodyPr wrap="square">
            <a:spAutoFit/>
          </a:bodyPr>
          <a:lstStyle/>
          <a:p>
            <a:r>
              <a:rPr lang="vi-VN" sz="3600" dirty="0">
                <a:solidFill>
                  <a:srgbClr val="0070C0"/>
                </a:solidFill>
              </a:rPr>
              <a:t>+ Người soát vé đang kiểm tra vé của hành khách trước khi lên tàu.</a:t>
            </a:r>
          </a:p>
        </p:txBody>
      </p:sp>
      <p:sp>
        <p:nvSpPr>
          <p:cNvPr id="8" name="Rectangle 7"/>
          <p:cNvSpPr/>
          <p:nvPr/>
        </p:nvSpPr>
        <p:spPr>
          <a:xfrm>
            <a:off x="1193797" y="3911887"/>
            <a:ext cx="10680701" cy="1200329"/>
          </a:xfrm>
          <a:prstGeom prst="rect">
            <a:avLst/>
          </a:prstGeom>
        </p:spPr>
        <p:txBody>
          <a:bodyPr wrap="square">
            <a:spAutoFit/>
          </a:bodyPr>
          <a:lstStyle/>
          <a:p>
            <a:r>
              <a:rPr lang="vi-VN" sz="3600" dirty="0">
                <a:solidFill>
                  <a:srgbClr val="FF0000"/>
                </a:solidFill>
              </a:rPr>
              <a:t>- Câu miêu tả đặc điểm của đoàn tàu/đặc điểm của cảnh đẹp hai bên đường:</a:t>
            </a:r>
          </a:p>
        </p:txBody>
      </p:sp>
      <p:sp>
        <p:nvSpPr>
          <p:cNvPr id="9" name="Rectangle 8"/>
          <p:cNvSpPr/>
          <p:nvPr/>
        </p:nvSpPr>
        <p:spPr>
          <a:xfrm>
            <a:off x="1295398" y="3265556"/>
            <a:ext cx="10833100" cy="646331"/>
          </a:xfrm>
          <a:prstGeom prst="rect">
            <a:avLst/>
          </a:prstGeom>
        </p:spPr>
        <p:txBody>
          <a:bodyPr wrap="square">
            <a:spAutoFit/>
          </a:bodyPr>
          <a:lstStyle/>
          <a:p>
            <a:r>
              <a:rPr lang="vi-VN" sz="3600" dirty="0">
                <a:solidFill>
                  <a:srgbClr val="0070C0"/>
                </a:solidFill>
              </a:rPr>
              <a:t>+ Khách đang đưa vé cho người soát vé kiểm tra.</a:t>
            </a:r>
          </a:p>
        </p:txBody>
      </p:sp>
      <p:sp>
        <p:nvSpPr>
          <p:cNvPr id="10" name="Rectangle 9"/>
          <p:cNvSpPr/>
          <p:nvPr/>
        </p:nvSpPr>
        <p:spPr>
          <a:xfrm>
            <a:off x="1111247" y="5112216"/>
            <a:ext cx="10833100" cy="646331"/>
          </a:xfrm>
          <a:prstGeom prst="rect">
            <a:avLst/>
          </a:prstGeom>
        </p:spPr>
        <p:txBody>
          <a:bodyPr wrap="square">
            <a:spAutoFit/>
          </a:bodyPr>
          <a:lstStyle/>
          <a:p>
            <a:r>
              <a:rPr lang="vi-VN" sz="3600" dirty="0">
                <a:solidFill>
                  <a:srgbClr val="0070C0"/>
                </a:solidFill>
              </a:rPr>
              <a:t>+ Đoàn tàu rất dài.</a:t>
            </a:r>
          </a:p>
        </p:txBody>
      </p:sp>
      <p:sp>
        <p:nvSpPr>
          <p:cNvPr id="11" name="Rectangle 10"/>
          <p:cNvSpPr/>
          <p:nvPr/>
        </p:nvSpPr>
        <p:spPr>
          <a:xfrm>
            <a:off x="1117597" y="5758547"/>
            <a:ext cx="10833100" cy="646331"/>
          </a:xfrm>
          <a:prstGeom prst="rect">
            <a:avLst/>
          </a:prstGeom>
        </p:spPr>
        <p:txBody>
          <a:bodyPr wrap="square">
            <a:spAutoFit/>
          </a:bodyPr>
          <a:lstStyle/>
          <a:p>
            <a:r>
              <a:rPr lang="vi-VN" sz="3600" dirty="0">
                <a:solidFill>
                  <a:srgbClr val="0070C0"/>
                </a:solidFill>
              </a:rPr>
              <a:t>+ Cảnh hai bên đường tàu rất đẹp.</a:t>
            </a:r>
          </a:p>
        </p:txBody>
      </p:sp>
    </p:spTree>
    <p:extLst>
      <p:ext uri="{BB962C8B-B14F-4D97-AF65-F5344CB8AC3E}">
        <p14:creationId xmlns:p14="http://schemas.microsoft.com/office/powerpoint/2010/main" val="38572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225847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2060661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được</a:t>
            </a:r>
            <a:r>
              <a:rPr lang="en-US" altLang="en-US" sz="3200" b="1" dirty="0">
                <a:solidFill>
                  <a:srgbClr val="FF0000"/>
                </a:solidFill>
                <a:latin typeface="Times New Roman" panose="02020603050405020304" pitchFamily="18" charset="0"/>
                <a:cs typeface="Times New Roman" panose="02020603050405020304" pitchFamily="18" charset="0"/>
              </a:rPr>
              <a:t> in </a:t>
            </a:r>
            <a:r>
              <a:rPr lang="en-US" altLang="en-US" sz="3200" b="1" dirty="0" err="1">
                <a:solidFill>
                  <a:srgbClr val="FF0000"/>
                </a:solidFill>
                <a:latin typeface="Times New Roman" panose="02020603050405020304" pitchFamily="18" charset="0"/>
                <a:cs typeface="Times New Roman" panose="02020603050405020304" pitchFamily="18" charset="0"/>
              </a:rPr>
              <a:t>đậm</a:t>
            </a:r>
            <a:r>
              <a:rPr lang="en-US" altLang="en-US" sz="3200" b="1" dirty="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chemeClr val="tx1"/>
              </a:solidFill>
              <a:latin typeface="Times New Roman" panose="02020603050405020304" pitchFamily="18" charset="0"/>
              <a:cs typeface="Times New Roman" panose="02020603050405020304" pitchFamily="18" charset="0"/>
            </a:endParaRPr>
          </a:p>
          <a:p>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Trong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vườn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trăm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khoe</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sắc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thắm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mùa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xuân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về</a:t>
            </a:r>
            <a:r>
              <a:rPr lang="en-US" altLang="en-US" sz="3200" dirty="0">
                <a:solidFill>
                  <a:srgbClr val="002060"/>
                </a:solidFill>
                <a:latin typeface="Times New Roman" panose="02020603050405020304" pitchFamily="18" charset="0"/>
                <a:cs typeface="Times New Roman" panose="02020603050405020304" pitchFamily="18" charset="0"/>
              </a:rPr>
              <a:t>.</a:t>
            </a: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Tree>
    <p:extLst>
      <p:ext uri="{BB962C8B-B14F-4D97-AF65-F5344CB8AC3E}">
        <p14:creationId xmlns:p14="http://schemas.microsoft.com/office/powerpoint/2010/main" val="9339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836023" y="1524000"/>
            <a:ext cx="10258697"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định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chủ</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ngữ</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sau</a:t>
            </a:r>
            <a:r>
              <a:rPr lang="en-US" altLang="en-US" sz="3200" b="1" dirty="0">
                <a:solidFill>
                  <a:srgbClr val="FF0000"/>
                </a:solidFill>
                <a:latin typeface="Times New Roman" panose="02020603050405020304" pitchFamily="18" charset="0"/>
                <a:cs typeface="Times New Roman" panose="02020603050405020304" pitchFamily="18" charset="0"/>
              </a:rPr>
              <a:t>.</a:t>
            </a:r>
          </a:p>
          <a:p>
            <a:endParaRPr lang="en-US" altLang="en-US" sz="3200" b="1" dirty="0">
              <a:solidFill>
                <a:srgbClr val="FF0000"/>
              </a:solidFill>
              <a:latin typeface="Times New Roman" panose="02020603050405020304" pitchFamily="18" charset="0"/>
              <a:cs typeface="Times New Roman" panose="02020603050405020304" pitchFamily="18" charset="0"/>
            </a:endParaRPr>
          </a:p>
          <a:p>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Ngay</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lập</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tức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ông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Thức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kéo</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còi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và</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khoá</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máy</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tàu</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dừng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lại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endParaRPr lang="en-US" altLang="en-US" sz="32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Tìm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thế</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sau</a:t>
            </a:r>
            <a:r>
              <a:rPr lang="en-US" altLang="en-US" sz="3200" b="1" dirty="0">
                <a:solidFill>
                  <a:srgbClr val="FF0000"/>
                </a:solidFill>
                <a:latin typeface="Times New Roman" panose="02020603050405020304" pitchFamily="18" charset="0"/>
                <a:cs typeface="Times New Roman" panose="02020603050405020304" pitchFamily="18" charset="0"/>
              </a:rPr>
              <a:t>:</a:t>
            </a:r>
          </a:p>
          <a:p>
            <a:r>
              <a:rPr lang="en-US" altLang="en-US" sz="3200" dirty="0" err="1">
                <a:solidFill>
                  <a:srgbClr val="002060"/>
                </a:solidFill>
                <a:latin typeface="Times New Roman" panose="02020603050405020304" pitchFamily="18" charset="0"/>
                <a:cs typeface="Times New Roman" panose="02020603050405020304" pitchFamily="18" charset="0"/>
              </a:rPr>
              <a:t>Chú</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thỏ</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bộ</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lông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nõn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như</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bông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142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4"/>
                                        </p:tgtEl>
                                        <p:attrNameLst>
                                          <p:attrName>style.color</p:attrName>
                                        </p:attrNameLst>
                                      </p:cBhvr>
                                      <p:to>
                                        <a:srgbClr val="1F497D"/>
                                      </p:to>
                                    </p:animClr>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1981200" y="15240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về</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điểm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mùa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định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ngữ</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đó</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19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279368"/>
            <a:ext cx="10201275" cy="184031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TỪ VÀ CÂU</a:t>
            </a:r>
            <a:r>
              <a:rPr lang="en-US"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tập về vị ngữ</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52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687035" y="358115"/>
            <a:ext cx="8152553" cy="646331"/>
          </a:xfrm>
          <a:prstGeom prst="rect">
            <a:avLst/>
          </a:prstGeom>
          <a:noFill/>
        </p:spPr>
        <p:txBody>
          <a:bodyPr wrap="none" rtlCol="0">
            <a:spAutoFit/>
          </a:bodyPr>
          <a:lstStyle/>
          <a:p>
            <a:pPr algn="l"/>
            <a:r>
              <a:rPr lang="vi-VN" sz="3600" b="1" dirty="0">
                <a:solidFill>
                  <a:srgbClr val="FF0000"/>
                </a:solidFill>
                <a:latin typeface="Times New Roman" panose="02020603050405020304" pitchFamily="18" charset="0"/>
                <a:cs typeface="Times New Roman" panose="02020603050405020304" pitchFamily="18" charset="0"/>
              </a:rPr>
              <a:t>Bài tập 1. Tìm vị ngữ trong các câu sau: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14399" y="1140589"/>
            <a:ext cx="10782301" cy="5016758"/>
          </a:xfrm>
          <a:prstGeom prst="rect">
            <a:avLst/>
          </a:prstGeom>
        </p:spPr>
        <p:txBody>
          <a:bodyPr wrap="square">
            <a:spAutoFit/>
          </a:bodyPr>
          <a:lstStyle/>
          <a:p>
            <a:r>
              <a:rPr lang="vi-VN" sz="3200" dirty="0">
                <a:solidFill>
                  <a:srgbClr val="0070C0"/>
                </a:solidFill>
              </a:rPr>
              <a:t>a, Lương Định Của là một nhà nông học xuất sắc và là cha đẻ của nhiều giống cây trồng mới... Ông là người đầu tiên ứng dụng một cách sáng tạo các kĩ thuật canh tác của nước ngoài vào việc trồng lúa ở Việt Nam.</a:t>
            </a:r>
          </a:p>
          <a:p>
            <a:pPr algn="r"/>
            <a:r>
              <a:rPr lang="vi-VN" sz="3200" i="1" dirty="0">
                <a:solidFill>
                  <a:srgbClr val="0070C0"/>
                </a:solidFill>
              </a:rPr>
              <a:t>Theo Minh Chuyên</a:t>
            </a:r>
          </a:p>
          <a:p>
            <a:r>
              <a:rPr lang="vi-VN" sz="3200" dirty="0">
                <a:solidFill>
                  <a:srgbClr val="0070C0"/>
                </a:solidFill>
              </a:rPr>
              <a:t>b, Mặt hồ lăn tăn gợn nước, óng ánh màu nắng. Những cơn gió lạnh nhẹ nhàng đưa sóng đánh vào bờ. Đàn vịt vẫn nhởn nhơ trôi.... Cô bé cất tiếng cười giòn tan. Chuỗi cười lan lan theo sóng nước, vang đi thật xa.</a:t>
            </a:r>
          </a:p>
          <a:p>
            <a:pPr algn="r"/>
            <a:r>
              <a:rPr lang="vi-VN" sz="3200" i="1" dirty="0">
                <a:solidFill>
                  <a:srgbClr val="0070C0"/>
                </a:solidFill>
              </a:rPr>
              <a:t>Theo Lê Minh</a:t>
            </a:r>
          </a:p>
        </p:txBody>
      </p:sp>
    </p:spTree>
    <p:extLst>
      <p:ext uri="{BB962C8B-B14F-4D97-AF65-F5344CB8AC3E}">
        <p14:creationId xmlns:p14="http://schemas.microsoft.com/office/powerpoint/2010/main" val="78393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947" y="224333"/>
            <a:ext cx="11401425" cy="1323439"/>
          </a:xfrm>
          <a:prstGeom prst="rect">
            <a:avLst/>
          </a:prstGeom>
        </p:spPr>
        <p:txBody>
          <a:bodyPr wrap="square">
            <a:spAutoFit/>
          </a:bodyPr>
          <a:lstStyle/>
          <a:p>
            <a:r>
              <a:rPr lang="vi-VN" sz="4000" dirty="0">
                <a:solidFill>
                  <a:srgbClr val="0070C0"/>
                </a:solidFill>
              </a:rPr>
              <a:t>a, Lương Định Của là một nhà nông học xuất sắc và là cha đẻ của nhiều giống cây trồng mới... </a:t>
            </a:r>
            <a:endParaRPr lang="vi-VN" sz="4000" i="1" dirty="0">
              <a:solidFill>
                <a:srgbClr val="0070C0"/>
              </a:solidFill>
            </a:endParaRPr>
          </a:p>
        </p:txBody>
      </p:sp>
      <p:cxnSp>
        <p:nvCxnSpPr>
          <p:cNvPr id="4" name="Straight Connector 3"/>
          <p:cNvCxnSpPr/>
          <p:nvPr/>
        </p:nvCxnSpPr>
        <p:spPr>
          <a:xfrm>
            <a:off x="4769555" y="851213"/>
            <a:ext cx="6677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6299" y="1556325"/>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 y="3225713"/>
            <a:ext cx="98964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6297" y="3867149"/>
            <a:ext cx="111347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6297" y="4534172"/>
            <a:ext cx="481012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0558" y="2650836"/>
            <a:ext cx="11401425" cy="2554545"/>
          </a:xfrm>
          <a:prstGeom prst="rect">
            <a:avLst/>
          </a:prstGeom>
        </p:spPr>
        <p:txBody>
          <a:bodyPr wrap="square">
            <a:spAutoFit/>
          </a:bodyPr>
          <a:lstStyle/>
          <a:p>
            <a:r>
              <a:rPr lang="vi-VN" sz="4000" dirty="0">
                <a:solidFill>
                  <a:srgbClr val="0070C0"/>
                </a:solidFill>
              </a:rPr>
              <a:t>Ông là người đầu tiên ứng dụng một cách sáng tạo các kĩ thuật canh tác của nước ngoài vào việc trồng lúa ở Việt Nam.</a:t>
            </a:r>
          </a:p>
          <a:p>
            <a:pPr algn="r"/>
            <a:r>
              <a:rPr lang="vi-VN" sz="4000" i="1" dirty="0">
                <a:solidFill>
                  <a:srgbClr val="0070C0"/>
                </a:solidFill>
              </a:rPr>
              <a:t>Theo Minh Chuyên</a:t>
            </a:r>
          </a:p>
        </p:txBody>
      </p:sp>
    </p:spTree>
    <p:extLst>
      <p:ext uri="{BB962C8B-B14F-4D97-AF65-F5344CB8AC3E}">
        <p14:creationId xmlns:p14="http://schemas.microsoft.com/office/powerpoint/2010/main" val="3868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637</TotalTime>
  <Words>732</Words>
  <Application>Microsoft Office PowerPoint</Application>
  <PresentationFormat>Widescreen</PresentationFormat>
  <Paragraphs>60</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A3.OpenSansBold-San</vt:lpstr>
      <vt:lpstr>A3.OpenSans-San</vt:lpstr>
      <vt:lpstr>Arial</vt:lpstr>
      <vt:lpstr>Calibri</vt:lpstr>
      <vt:lpstr>Calibri Light</vt:lpstr>
      <vt:lpstr>Pacifico</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51</cp:revision>
  <dcterms:created xsi:type="dcterms:W3CDTF">2023-08-23T14:28:38Z</dcterms:created>
  <dcterms:modified xsi:type="dcterms:W3CDTF">2025-02-13T02:52:53Z</dcterms:modified>
</cp:coreProperties>
</file>