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92" r:id="rId3"/>
    <p:sldMasterId id="2147483704" r:id="rId4"/>
  </p:sldMasterIdLst>
  <p:notesMasterIdLst>
    <p:notesMasterId r:id="rId21"/>
  </p:notesMasterIdLst>
  <p:sldIdLst>
    <p:sldId id="483" r:id="rId5"/>
    <p:sldId id="486" r:id="rId6"/>
    <p:sldId id="854" r:id="rId7"/>
    <p:sldId id="856" r:id="rId8"/>
    <p:sldId id="317" r:id="rId9"/>
    <p:sldId id="491" r:id="rId10"/>
    <p:sldId id="459" r:id="rId11"/>
    <p:sldId id="855" r:id="rId12"/>
    <p:sldId id="494" r:id="rId13"/>
    <p:sldId id="495" r:id="rId14"/>
    <p:sldId id="496" r:id="rId15"/>
    <p:sldId id="456" r:id="rId16"/>
    <p:sldId id="497" r:id="rId17"/>
    <p:sldId id="498" r:id="rId18"/>
    <p:sldId id="499" r:id="rId19"/>
    <p:sldId id="8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E3B04-63FE-4511-A309-C8A8CF716B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86881-E290-417B-A478-4FC303A55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1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86881-E290-417B-A478-4FC303A558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04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027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488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8A3DB6-6DFD-4B10-9C8D-F503E193E391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0D9E9-13F5-4672-B6D5-5F7E75C4CD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3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322376-5F94-4C56-B632-6E829254A0BD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BDD8D-9771-4CB3-B304-BB112E1179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8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23BFF-D059-49B2-B2F2-242AF5A7EB7C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842D2-1898-477B-BEDC-36258057A2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1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55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95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73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92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1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6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B3F7D-A6FA-4797-A096-4D12B508919D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4E882-DC2B-4237-8B02-082DEA76FD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25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50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3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1814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45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5944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17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98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12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rgbClr val="FFC000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5167367" y="2059770"/>
            <a:ext cx="6064400" cy="112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9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96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96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96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96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96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96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96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96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/>
          </p:nvPr>
        </p:nvSpPr>
        <p:spPr>
          <a:xfrm>
            <a:off x="5167368" y="1193268"/>
            <a:ext cx="6064400" cy="1122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9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9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5167401" y="3278436"/>
            <a:ext cx="6064400" cy="567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98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873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1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3D722-063B-42C9-B0B9-0E2184676D96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545E1-DED9-438F-B83E-30B67B84C7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13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6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96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09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0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5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96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36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8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8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1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791CA1-2BBF-4963-93FA-F4A5CB0330C7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F29820-2EE0-48D6-8BBE-28DC69469D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49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2D41-28C7-576E-7A5D-F03CC647A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0802F7-FC30-C70F-15BF-FD227E729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E5AB-AD9C-9C1A-B69F-97420207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5EA23-032B-A412-2AA1-D692FC39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4D8F0-81C3-36B8-AC4D-8231C64E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41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C77D3-F32C-1769-B79D-D880D48A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7191A-2FAF-8621-53CF-57BD90775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B9205-C991-823E-2E9D-28C3323B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57069-631D-6BFD-C9C0-35DDA0CD9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8BB4D-FEAE-E761-EE1A-CA808C94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99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3CB2-90F8-80AB-0F58-6BB8F8AA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04007-ECAD-A92B-E7E7-4AFE96F6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CD02F-E08D-6881-DFBA-50665938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63A02-4120-B7D3-7416-EB701DF0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E807E-BBC2-644E-AC1F-E043F58D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9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88A-F33A-4F1C-00E0-45E35E3A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8C13F-4435-149D-2763-1F23119FD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12141-6819-B020-7588-93FDF820A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A4C5B-B163-6450-4E58-C6FFF6A5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12D8E-4D76-E63C-8F8D-0E1C02F2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0ED48-28F7-CE7F-D01F-FF1BD282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80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AD90-B715-97DC-711E-FA8C32D1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A023-59CB-5A9C-5C24-2225B9392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DD334-7F1B-54D4-10AB-FA6AA3305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8FA9B-0261-9E0F-86EF-B078BECEC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BAF21-A15A-B1A9-2F4F-A98013BF6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086592-C9FA-2AFD-2A6C-D55FD28C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7AA61-BDDC-EE8A-5180-DF2B2B28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CF1CC-93DD-B792-C23E-D25C0C6A1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13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66CB-C4C4-61DE-4708-03F36447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35301-0A11-0E74-5A43-1698CF6F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065313-565A-56F2-D83B-4700B4F2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98ED5-DBD5-53BA-F5A4-6CAA4C13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5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26FD9-0950-0A96-059A-85F2D9116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73B1E-2EAF-14C4-27F6-E6B63A921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BB649-87E9-4A4E-FECF-E0FDECCC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46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A2C3-F850-D0C7-DB67-87926ACD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16BC5-F5E7-25AE-AB71-FFE09520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7848D-F5FD-67FD-D980-8220B4707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7A8D5-8F5D-D7F9-D726-D072EEB6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70C0-FA48-BB9E-4A71-782D447D6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31F90-2921-057E-BB28-2AE025EE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93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33D0-E9F3-E8D9-A135-25C99FA9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201EE-D3CE-F8BE-43D2-B2EF90A34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CFE51-18DB-DABD-DDE4-92BED54A7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D2868-DE2E-379E-978C-FE87AEFC9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F7E04-F131-1386-4FCC-76B172B6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0EA38-C512-7458-3473-9A6BEEC7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8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E5ABD-8879-49C5-E24B-8C4FF79D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C1538-B705-44DB-CEE9-51D3005B1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16279-877B-AFF4-0DEE-871CFCC33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5041A-6F15-D496-DD80-5AEE1C50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3DC01-EAAF-2B67-D4D3-D105AB2D7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7DCD08-1C45-4228-9187-15FD94DA4F57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712AE-E57F-4613-8A5E-D820007CB0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75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343956-CCC9-1F37-46EA-6C7F424C1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7EEAF-8018-6FCF-A0CC-91903156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7DD29-3286-E14C-E7D1-3ACC80E9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00BEC-EEE4-AE34-52BB-AF0DCA59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2E1CE-733D-1A15-AFB5-93A223E1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0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A19778-B0FA-4740-8BED-16F9F0461CE6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9409E9-CFA2-409D-ACDA-2DD4DAE9C1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8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31726F-E24E-4924-9585-200DAA3F8970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54FB40-5057-4114-9784-95921E480D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169EDE-C3A9-4839-8EAD-958FE26ADEB2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A36D3-DC84-4BF9-838F-98C4697C7E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0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B67F02-B06F-47E0-9211-6BA5CE5B3508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45D3B-69A1-4696-9843-27466FC68B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108F69-2D41-4F01-942E-21AC11AA9448}" type="datetimeFigureOut">
              <a:rPr lang="en-US" smtClean="0"/>
              <a:pPr>
                <a:defRPr/>
              </a:pPr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8FD2CA-8EC8-4862-9525-BA663D41AC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2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8391-5C55-4DBC-876C-BCA236B589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BA8D0F-84FD-4268-A492-7D79FC277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2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8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681E4E-9287-CF2F-35C2-89564306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8A4C9-37DF-4294-A6F0-4BED4FBB7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7F8E7-9383-F541-167B-2D30A8421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9419D-568D-44D3-BA4B-E7851BDFB2C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C9917-2699-55F4-0D67-2DAC7C3DC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8A4C8-0B7E-6744-36D1-4A4DC9CEA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BED9D-4CBF-40D3-A696-0D8175E2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2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audio" Target="../media/audio5.wav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chart" Target="../charts/chart1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jpe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audio" Target="../media/audio5.wav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chart" Target="../charts/chart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jpe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em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76600" y="1289050"/>
            <a:ext cx="5638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>
              <a:spcBef>
                <a:spcPct val="50000"/>
              </a:spcBef>
              <a:defRPr/>
            </a:pPr>
            <a:r>
              <a:rPr lang="en-US" altLang="en-US" sz="1966" b="1" dirty="0">
                <a:solidFill>
                  <a:srgbClr val="FF0066"/>
                </a:solidFill>
                <a:latin typeface="Times New Roman" pitchFamily="18" charset="0"/>
                <a:cs typeface="Arial" panose="020B0604020202020204" pitchFamily="34" charset="0"/>
              </a:rPr>
              <a:t>TRƯỜNG TIỂU HỌC NGŨ HÙNG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038351" y="3419475"/>
            <a:ext cx="8253413" cy="60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lnSpc>
                <a:spcPct val="150000"/>
              </a:lnSpc>
              <a:defRPr/>
            </a:pP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4 </a:t>
            </a:r>
            <a:endParaRPr lang="vi-VN" sz="224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89126" y="2316164"/>
            <a:ext cx="8551863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defRPr/>
            </a:pPr>
            <a:r>
              <a:rPr lang="en-US" sz="303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CHÀO MỪNG QUÝ THẦY CÔ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562476" y="1673225"/>
            <a:ext cx="336232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50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8440738" y="5060950"/>
            <a:ext cx="6524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animal-14[1]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29776" y="4392613"/>
            <a:ext cx="60166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002240" y="4479359"/>
            <a:ext cx="8253413" cy="53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lnSpc>
                <a:spcPct val="150000"/>
              </a:lnSpc>
              <a:defRPr/>
            </a:pPr>
            <a:r>
              <a:rPr lang="en-US" sz="2247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VIÊN: TRẦN LỆ GIANG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8351" y="3957638"/>
            <a:ext cx="8253413" cy="60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lnSpc>
                <a:spcPct val="150000"/>
              </a:lnSpc>
              <a:defRPr/>
            </a:pP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TỪ VÀ CÂU: LUYỆN TẬP VỀ NHÂN HÓA</a:t>
            </a:r>
            <a:endParaRPr lang="vi-VN" sz="224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252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059188"/>
              </p:ext>
            </p:extLst>
          </p:nvPr>
        </p:nvGraphicFramePr>
        <p:xfrm>
          <a:off x="265474" y="119898"/>
          <a:ext cx="11651224" cy="6654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4283">
                  <a:extLst>
                    <a:ext uri="{9D8B030D-6E8A-4147-A177-3AD203B41FA5}">
                      <a16:colId xmlns:a16="http://schemas.microsoft.com/office/drawing/2014/main" val="1522730625"/>
                    </a:ext>
                  </a:extLst>
                </a:gridCol>
                <a:gridCol w="2310580">
                  <a:extLst>
                    <a:ext uri="{9D8B030D-6E8A-4147-A177-3AD203B41FA5}">
                      <a16:colId xmlns:a16="http://schemas.microsoft.com/office/drawing/2014/main" val="3476791495"/>
                    </a:ext>
                  </a:extLst>
                </a:gridCol>
                <a:gridCol w="2231923">
                  <a:extLst>
                    <a:ext uri="{9D8B030D-6E8A-4147-A177-3AD203B41FA5}">
                      <a16:colId xmlns:a16="http://schemas.microsoft.com/office/drawing/2014/main" val="2372330147"/>
                    </a:ext>
                  </a:extLst>
                </a:gridCol>
                <a:gridCol w="2084438">
                  <a:extLst>
                    <a:ext uri="{9D8B030D-6E8A-4147-A177-3AD203B41FA5}">
                      <a16:colId xmlns:a16="http://schemas.microsoft.com/office/drawing/2014/main" val="2293109079"/>
                    </a:ext>
                  </a:extLst>
                </a:gridCol>
              </a:tblGrid>
              <a:tr h="20157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Câu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thơ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câu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văn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Gọi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sự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từ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ngữ</a:t>
                      </a:r>
                      <a:r>
                        <a:rPr lang="en-US" sz="2800" baseline="0" dirty="0"/>
                        <a:t> dung </a:t>
                      </a:r>
                      <a:r>
                        <a:rPr lang="en-US" sz="2800" baseline="0" dirty="0" err="1"/>
                        <a:t>để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gọi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sự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từ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ngữ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dùng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Nói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với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sự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như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nói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với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519540"/>
                  </a:ext>
                </a:extLst>
              </a:tr>
              <a:tr h="463879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Bắt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đền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trăng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đấy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99842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5294" y="2223810"/>
            <a:ext cx="3701841" cy="42261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đền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đấy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Trốn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Khóc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thúc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thít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chẳng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thiết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Nằn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mâm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lặng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câm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vắng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9419" y="4106052"/>
            <a:ext cx="256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7988" y="3961207"/>
            <a:ext cx="2251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65474" y="119898"/>
          <a:ext cx="11651224" cy="6654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4283">
                  <a:extLst>
                    <a:ext uri="{9D8B030D-6E8A-4147-A177-3AD203B41FA5}">
                      <a16:colId xmlns:a16="http://schemas.microsoft.com/office/drawing/2014/main" val="1522730625"/>
                    </a:ext>
                  </a:extLst>
                </a:gridCol>
                <a:gridCol w="2310580">
                  <a:extLst>
                    <a:ext uri="{9D8B030D-6E8A-4147-A177-3AD203B41FA5}">
                      <a16:colId xmlns:a16="http://schemas.microsoft.com/office/drawing/2014/main" val="3476791495"/>
                    </a:ext>
                  </a:extLst>
                </a:gridCol>
                <a:gridCol w="2231923">
                  <a:extLst>
                    <a:ext uri="{9D8B030D-6E8A-4147-A177-3AD203B41FA5}">
                      <a16:colId xmlns:a16="http://schemas.microsoft.com/office/drawing/2014/main" val="2372330147"/>
                    </a:ext>
                  </a:extLst>
                </a:gridCol>
                <a:gridCol w="2084438">
                  <a:extLst>
                    <a:ext uri="{9D8B030D-6E8A-4147-A177-3AD203B41FA5}">
                      <a16:colId xmlns:a16="http://schemas.microsoft.com/office/drawing/2014/main" val="2293109079"/>
                    </a:ext>
                  </a:extLst>
                </a:gridCol>
              </a:tblGrid>
              <a:tr h="20157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Câu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thơ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câu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văn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Gọi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sự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từ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ngữ</a:t>
                      </a:r>
                      <a:r>
                        <a:rPr lang="en-US" sz="2800" baseline="0" dirty="0"/>
                        <a:t> dung </a:t>
                      </a:r>
                      <a:r>
                        <a:rPr lang="en-US" sz="2800" baseline="0" dirty="0" err="1"/>
                        <a:t>để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gọi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sự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từ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ngữ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dùng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Nói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với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sự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như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nói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với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519540"/>
                  </a:ext>
                </a:extLst>
              </a:tr>
              <a:tr h="463879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99842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58998" y="3348968"/>
            <a:ext cx="20156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0336" y="3447162"/>
            <a:ext cx="2251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272" y="2145890"/>
            <a:ext cx="481635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c) Khi 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giáo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khoa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nói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đến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cuốn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như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thế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cả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hộp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chữ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chúng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tôi xôn xao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hẳn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lên,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tất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cả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reo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nhảy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mừng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rõ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. Chúng nó tranh nhau hỏi hết câu này đến câu khác làm cho cô không còn biết trả lời thế nào.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1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1034410" y="1172841"/>
            <a:ext cx="10710784" cy="11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hãy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viết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3 câu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tả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đồ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vật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hoặc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con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vật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cây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cối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hình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ảnh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nhân </a:t>
            </a:r>
            <a:r>
              <a:rPr kumimoji="0" lang="vi-VN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hóa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Arrow: Right 9"/>
          <p:cNvSpPr/>
          <p:nvPr/>
        </p:nvSpPr>
        <p:spPr>
          <a:xfrm>
            <a:off x="319057" y="2818990"/>
            <a:ext cx="786130" cy="762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2654300"/>
            <a:ext cx="1052576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Gợi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ý: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Cậu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bút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này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nghịch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Em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muốn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kẻ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đường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thẳng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cậu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ta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nhót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thè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lưỡi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trêu em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lượn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một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vòng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tròn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Này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bút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nghịch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vừa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thôi,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bút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ngồi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nhé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bldLvl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7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8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5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50945" y="207261"/>
            <a:ext cx="9869528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níu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23004" y="5060676"/>
            <a:ext cx="4434840" cy="1358762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0"/>
            <a:ext cx="4353724" cy="1346597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3718971"/>
            <a:ext cx="4437414" cy="131292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3668393"/>
            <a:ext cx="4437413" cy="139732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94829" y="4167219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078618" y="413897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075399" y="552244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750648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7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8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5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89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50945" y="207261"/>
            <a:ext cx="9869528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90" name="AnswerD"/>
          <p:cNvSpPr>
            <a:spLocks noChangeArrowheads="1"/>
          </p:cNvSpPr>
          <p:nvPr/>
        </p:nvSpPr>
        <p:spPr bwMode="auto">
          <a:xfrm>
            <a:off x="5223004" y="5060676"/>
            <a:ext cx="4434840" cy="1358762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1" name="AnswerC"/>
          <p:cNvSpPr>
            <a:spLocks noChangeArrowheads="1"/>
          </p:cNvSpPr>
          <p:nvPr/>
        </p:nvSpPr>
        <p:spPr bwMode="auto">
          <a:xfrm>
            <a:off x="5446459" y="3684342"/>
            <a:ext cx="4353724" cy="1346597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 algn="ctr" defTabSz="4572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457200">
              <a:defRPr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" name="AnswerB"/>
          <p:cNvSpPr>
            <a:spLocks noChangeArrowheads="1"/>
          </p:cNvSpPr>
          <p:nvPr/>
        </p:nvSpPr>
        <p:spPr bwMode="auto">
          <a:xfrm>
            <a:off x="722460" y="5234376"/>
            <a:ext cx="4437414" cy="131292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 algn="ctr" defTabSz="4572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nswerA"/>
          <p:cNvSpPr>
            <a:spLocks noChangeArrowheads="1"/>
          </p:cNvSpPr>
          <p:nvPr/>
        </p:nvSpPr>
        <p:spPr bwMode="auto">
          <a:xfrm>
            <a:off x="722461" y="3668393"/>
            <a:ext cx="4437413" cy="139732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428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17680" y="764702"/>
            <a:ext cx="9721080" cy="9721053"/>
          </a:xfrm>
          <a:prstGeom prst="ellipse">
            <a:avLst/>
          </a:prstGeom>
          <a:solidFill>
            <a:srgbClr val="FAD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D4FE2E-DC3B-4981-AD40-D9A0C5314718}"/>
              </a:ext>
            </a:extLst>
          </p:cNvPr>
          <p:cNvGrpSpPr/>
          <p:nvPr/>
        </p:nvGrpSpPr>
        <p:grpSpPr>
          <a:xfrm>
            <a:off x="794" y="0"/>
            <a:ext cx="12192000" cy="6846570"/>
            <a:chOff x="794" y="0"/>
            <a:chExt cx="12192000" cy="684657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490FC3C-5AD2-4DCD-969F-C035FFBB6039}"/>
                </a:ext>
              </a:extLst>
            </p:cNvPr>
            <p:cNvGrpSpPr/>
            <p:nvPr/>
          </p:nvGrpSpPr>
          <p:grpSpPr>
            <a:xfrm>
              <a:off x="794" y="0"/>
              <a:ext cx="12192000" cy="6846570"/>
              <a:chOff x="794" y="0"/>
              <a:chExt cx="12192000" cy="6846570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694849" y="0"/>
                <a:ext cx="10642600" cy="3295641"/>
                <a:chOff x="1121" y="0"/>
                <a:chExt cx="16760" cy="5190"/>
              </a:xfrm>
            </p:grpSpPr>
            <p:pic>
              <p:nvPicPr>
                <p:cNvPr id="69" name="图片 68" descr="素材中国 sccnn.com 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21" y="0"/>
                  <a:ext cx="5370" cy="5190"/>
                </a:xfrm>
                <a:prstGeom prst="rect">
                  <a:avLst/>
                </a:prstGeom>
              </p:spPr>
            </p:pic>
            <p:pic>
              <p:nvPicPr>
                <p:cNvPr id="70" name="图片 69" descr="素材中国 sccnn.com 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12511" y="0"/>
                  <a:ext cx="5370" cy="5190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组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7" name="图片 6" descr="组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9582944" y="0"/>
                <a:ext cx="2609850" cy="684657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44" y="0"/>
                <a:ext cx="11798300" cy="1717040"/>
              </a:xfrm>
              <a:prstGeom prst="rect">
                <a:avLst/>
              </a:prstGeom>
            </p:spPr>
          </p:pic>
        </p:grpSp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86644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9920129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01299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9920129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239929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917339" y="1332865"/>
              <a:ext cx="882650" cy="882650"/>
            </a:xfrm>
            <a:prstGeom prst="rect">
              <a:avLst/>
            </a:prstGeom>
          </p:spPr>
        </p:pic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B5784F8-BED9-40DB-BB12-5F114F79A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869" y="2653933"/>
            <a:ext cx="4297680" cy="429768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7020FD2-457B-421B-BED0-95BE9DF2D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42" y="2731135"/>
            <a:ext cx="4297680" cy="4297680"/>
          </a:xfrm>
          <a:prstGeom prst="rect">
            <a:avLst/>
          </a:prstGeom>
        </p:spPr>
      </p:pic>
      <p:grpSp>
        <p:nvGrpSpPr>
          <p:cNvPr id="25" name="Group 223">
            <a:extLst>
              <a:ext uri="{FF2B5EF4-FFF2-40B4-BE49-F238E27FC236}">
                <a16:creationId xmlns:a16="http://schemas.microsoft.com/office/drawing/2014/main" id="{F4738D71-C5FC-C840-B69D-9D1F666A7013}"/>
              </a:ext>
            </a:extLst>
          </p:cNvPr>
          <p:cNvGrpSpPr/>
          <p:nvPr/>
        </p:nvGrpSpPr>
        <p:grpSpPr>
          <a:xfrm>
            <a:off x="3506459" y="3561228"/>
            <a:ext cx="5367364" cy="1422947"/>
            <a:chOff x="1440" y="2640"/>
            <a:chExt cx="3408" cy="455"/>
          </a:xfrm>
        </p:grpSpPr>
        <p:sp>
          <p:nvSpPr>
            <p:cNvPr id="26" name="AutoShape 164">
              <a:extLst>
                <a:ext uri="{FF2B5EF4-FFF2-40B4-BE49-F238E27FC236}">
                  <a16:creationId xmlns:a16="http://schemas.microsoft.com/office/drawing/2014/main" id="{58EF706F-EE52-5946-AED8-71ED88C7E8F2}"/>
                </a:ext>
              </a:extLst>
            </p:cNvPr>
            <p:cNvSpPr/>
            <p:nvPr/>
          </p:nvSpPr>
          <p:spPr>
            <a:xfrm>
              <a:off x="1654" y="266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9F5D5"/>
                </a:gs>
                <a:gs pos="100000">
                  <a:srgbClr val="F5EEB7"/>
                </a:gs>
              </a:gsLst>
              <a:lin ang="0" scaled="1"/>
              <a:tileRect/>
            </a:gradFill>
            <a:ln w="38100" cap="flat" cmpd="sng">
              <a:solidFill>
                <a:srgbClr val="74A731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7" name="Oval 165">
              <a:extLst>
                <a:ext uri="{FF2B5EF4-FFF2-40B4-BE49-F238E27FC236}">
                  <a16:creationId xmlns:a16="http://schemas.microsoft.com/office/drawing/2014/main" id="{F7E2DB66-BA9A-1349-AA4C-0D6A53C33B98}"/>
                </a:ext>
              </a:extLst>
            </p:cNvPr>
            <p:cNvSpPr/>
            <p:nvPr/>
          </p:nvSpPr>
          <p:spPr>
            <a:xfrm rot="1758052">
              <a:off x="1454" y="2655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9" name="Oval 166">
              <a:extLst>
                <a:ext uri="{FF2B5EF4-FFF2-40B4-BE49-F238E27FC236}">
                  <a16:creationId xmlns:a16="http://schemas.microsoft.com/office/drawing/2014/main" id="{2C665587-ED0C-A04B-8E33-228E45FEB08D}"/>
                </a:ext>
              </a:extLst>
            </p:cNvPr>
            <p:cNvSpPr/>
            <p:nvPr/>
          </p:nvSpPr>
          <p:spPr>
            <a:xfrm rot="1758052">
              <a:off x="1440" y="264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74A731"/>
                </a:gs>
                <a:gs pos="100000">
                  <a:srgbClr val="364D17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Oval 167">
              <a:extLst>
                <a:ext uri="{FF2B5EF4-FFF2-40B4-BE49-F238E27FC236}">
                  <a16:creationId xmlns:a16="http://schemas.microsoft.com/office/drawing/2014/main" id="{215D4175-84F0-6842-824A-48753790AADA}"/>
                </a:ext>
              </a:extLst>
            </p:cNvPr>
            <p:cNvSpPr/>
            <p:nvPr/>
          </p:nvSpPr>
          <p:spPr>
            <a:xfrm>
              <a:off x="1491" y="266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1" name="Text Box 168">
              <a:extLst>
                <a:ext uri="{FF2B5EF4-FFF2-40B4-BE49-F238E27FC236}">
                  <a16:creationId xmlns:a16="http://schemas.microsoft.com/office/drawing/2014/main" id="{824B572A-1B02-9844-B024-A565F7243272}"/>
                </a:ext>
              </a:extLst>
            </p:cNvPr>
            <p:cNvSpPr txBox="1"/>
            <p:nvPr/>
          </p:nvSpPr>
          <p:spPr>
            <a:xfrm>
              <a:off x="1920" y="2688"/>
              <a:ext cx="2160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Click to add Title</a:t>
              </a:r>
              <a:endPara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2" name="Text Box 169">
              <a:extLst>
                <a:ext uri="{FF2B5EF4-FFF2-40B4-BE49-F238E27FC236}">
                  <a16:creationId xmlns:a16="http://schemas.microsoft.com/office/drawing/2014/main" id="{EBA81C04-7AD5-D442-BCCF-12DC9D525335}"/>
                </a:ext>
              </a:extLst>
            </p:cNvPr>
            <p:cNvSpPr txBox="1"/>
            <p:nvPr/>
          </p:nvSpPr>
          <p:spPr>
            <a:xfrm>
              <a:off x="1560" y="2658"/>
              <a:ext cx="249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3" name="AutoShape 179">
              <a:extLst>
                <a:ext uri="{FF2B5EF4-FFF2-40B4-BE49-F238E27FC236}">
                  <a16:creationId xmlns:a16="http://schemas.microsoft.com/office/drawing/2014/main" id="{36B1FA89-EDAB-634B-87A3-ABCAE539B221}"/>
                </a:ext>
              </a:extLst>
            </p:cNvPr>
            <p:cNvSpPr/>
            <p:nvPr/>
          </p:nvSpPr>
          <p:spPr>
            <a:xfrm>
              <a:off x="1654" y="2669"/>
              <a:ext cx="319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5D8FF"/>
                </a:gs>
              </a:gsLst>
              <a:lin ang="0" scaled="1"/>
              <a:tileRect/>
            </a:gradFill>
            <a:ln w="38100" cap="flat" cmpd="sng">
              <a:solidFill>
                <a:srgbClr val="6D85E9"/>
              </a:solidFill>
              <a:prstDash val="solid"/>
              <a:headEnd type="none" w="med" len="med"/>
              <a:tailEnd type="none" w="med" len="med"/>
            </a:ln>
          </p:spPr>
          <p:txBody>
            <a:bodyPr vert="eaVert"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4" name="Oval 180">
              <a:extLst>
                <a:ext uri="{FF2B5EF4-FFF2-40B4-BE49-F238E27FC236}">
                  <a16:creationId xmlns:a16="http://schemas.microsoft.com/office/drawing/2014/main" id="{AD457C62-7CF8-0648-A036-33484EB22EB4}"/>
                </a:ext>
              </a:extLst>
            </p:cNvPr>
            <p:cNvSpPr/>
            <p:nvPr/>
          </p:nvSpPr>
          <p:spPr>
            <a:xfrm rot="1758052">
              <a:off x="1454" y="2655"/>
              <a:ext cx="514" cy="417"/>
            </a:xfrm>
            <a:prstGeom prst="ellipse">
              <a:avLst/>
            </a:prstGeom>
            <a:solidFill>
              <a:srgbClr val="55497D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6" name="Text Box 183">
              <a:extLst>
                <a:ext uri="{FF2B5EF4-FFF2-40B4-BE49-F238E27FC236}">
                  <a16:creationId xmlns:a16="http://schemas.microsoft.com/office/drawing/2014/main" id="{2D64E158-FAE0-0041-B914-CF8955770822}"/>
                </a:ext>
              </a:extLst>
            </p:cNvPr>
            <p:cNvSpPr txBox="1"/>
            <p:nvPr/>
          </p:nvSpPr>
          <p:spPr>
            <a:xfrm>
              <a:off x="1867" y="2648"/>
              <a:ext cx="2833" cy="3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Chúc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con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chăm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goan,học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tốt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!</a:t>
              </a: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37" name="Picture 218" descr="Picture1">
              <a:extLst>
                <a:ext uri="{FF2B5EF4-FFF2-40B4-BE49-F238E27FC236}">
                  <a16:creationId xmlns:a16="http://schemas.microsoft.com/office/drawing/2014/main" id="{02E195E4-8BBF-A148-AFE4-B194190D4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88" y="2661"/>
              <a:ext cx="239" cy="2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Text Box 184">
              <a:extLst>
                <a:ext uri="{FF2B5EF4-FFF2-40B4-BE49-F238E27FC236}">
                  <a16:creationId xmlns:a16="http://schemas.microsoft.com/office/drawing/2014/main" id="{D71607A9-16F5-6240-A0CA-3D249E76BD22}"/>
                </a:ext>
              </a:extLst>
            </p:cNvPr>
            <p:cNvSpPr txBox="1"/>
            <p:nvPr/>
          </p:nvSpPr>
          <p:spPr>
            <a:xfrm>
              <a:off x="1619" y="2732"/>
              <a:ext cx="117" cy="2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0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ến-thắng-trò-chơ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ến-thắng-trò-chơ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8418-9134-BFCF-6D2B-B51260EF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6549B6-E196-6510-5497-70E2EC081F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E8771E3-DF53-34FC-FB87-2106C26D5D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[Karaoke] Con Chim Vành Khuyên">
            <a:hlinkClick r:id="" action="ppaction://media"/>
            <a:extLst>
              <a:ext uri="{FF2B5EF4-FFF2-40B4-BE49-F238E27FC236}">
                <a16:creationId xmlns:a16="http://schemas.microsoft.com/office/drawing/2014/main" id="{06F1995F-424F-0AF2-ABFF-D266D915E6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2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2093FC85-80FF-4239-ECD5-DBC7538084CE}"/>
              </a:ext>
            </a:extLst>
          </p:cNvPr>
          <p:cNvSpPr txBox="1"/>
          <p:nvPr/>
        </p:nvSpPr>
        <p:spPr>
          <a:xfrm>
            <a:off x="5575694" y="4189794"/>
            <a:ext cx="4863706" cy="498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latin typeface="UTM Avo" panose="020406030505060202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2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 tiết với hơn 120 hình nền ánh sáng mặt trời siêu đỉnh - POPPY">
            <a:extLst>
              <a:ext uri="{FF2B5EF4-FFF2-40B4-BE49-F238E27FC236}">
                <a16:creationId xmlns:a16="http://schemas.microsoft.com/office/drawing/2014/main" id="{7C1634F2-AD6D-0FB7-2B8D-152350DE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81" y="1724199"/>
            <a:ext cx="3466775" cy="493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349D8BD1-4D8C-DE40-898F-6A47781FD2C3}"/>
              </a:ext>
            </a:extLst>
          </p:cNvPr>
          <p:cNvSpPr/>
          <p:nvPr/>
        </p:nvSpPr>
        <p:spPr>
          <a:xfrm>
            <a:off x="5028822" y="1991032"/>
            <a:ext cx="6237106" cy="1323667"/>
          </a:xfrm>
          <a:custGeom>
            <a:avLst/>
            <a:gdLst/>
            <a:ahLst/>
            <a:cxnLst/>
            <a:rect l="l" t="t" r="r" b="b"/>
            <a:pathLst>
              <a:path w="9542034" h="3157546">
                <a:moveTo>
                  <a:pt x="0" y="0"/>
                </a:moveTo>
                <a:lnTo>
                  <a:pt x="9542034" y="0"/>
                </a:lnTo>
                <a:lnTo>
                  <a:pt x="9542034" y="3157546"/>
                </a:lnTo>
                <a:lnTo>
                  <a:pt x="0" y="31575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15F2220-DA1D-2EC5-C049-309DC0C52363}"/>
              </a:ext>
            </a:extLst>
          </p:cNvPr>
          <p:cNvSpPr txBox="1"/>
          <p:nvPr/>
        </p:nvSpPr>
        <p:spPr>
          <a:xfrm>
            <a:off x="5363646" y="2118829"/>
            <a:ext cx="5396237" cy="1020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Sự vật nào được nhân hoá trong bài thơ?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093FC85-80FF-4239-ECD5-DBC7538084CE}"/>
              </a:ext>
            </a:extLst>
          </p:cNvPr>
          <p:cNvSpPr txBox="1"/>
          <p:nvPr/>
        </p:nvSpPr>
        <p:spPr>
          <a:xfrm>
            <a:off x="5575694" y="4189794"/>
            <a:ext cx="4863706" cy="1012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latin typeface="UTM Avo" panose="020406030505060202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Sự vật được nhân hoá trong bài thơ là Mặt Trời.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47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1B52D5E1-6D91-CC42-9F3A-E8A937E78C7D}"/>
              </a:ext>
            </a:extLst>
          </p:cNvPr>
          <p:cNvSpPr txBox="1"/>
          <p:nvPr/>
        </p:nvSpPr>
        <p:spPr>
          <a:xfrm>
            <a:off x="468577" y="1749492"/>
            <a:ext cx="4493869" cy="56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THẢO LUẬN NHÓM ĐÔI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A1865EFC-5263-2007-5E8F-7C706BEF0AB3}"/>
              </a:ext>
            </a:extLst>
          </p:cNvPr>
          <p:cNvSpPr txBox="1"/>
          <p:nvPr/>
        </p:nvSpPr>
        <p:spPr>
          <a:xfrm>
            <a:off x="5124256" y="2995548"/>
            <a:ext cx="708486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spcAft>
                <a:spcPts val="1000"/>
              </a:spcAft>
              <a:defRPr b="1">
                <a:latin typeface="UTM Avo" panose="020406030505060202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b) Sự vật đó được nhân hoá bằng cách nào?</a:t>
            </a:r>
          </a:p>
        </p:txBody>
      </p:sp>
      <p:pic>
        <p:nvPicPr>
          <p:cNvPr id="7" name="Picture 24">
            <a:extLst>
              <a:ext uri="{FF2B5EF4-FFF2-40B4-BE49-F238E27FC236}">
                <a16:creationId xmlns:a16="http://schemas.microsoft.com/office/drawing/2014/main" id="{DFC58B12-61FC-4B85-86D6-ADC285CCC6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24256" y="1749492"/>
            <a:ext cx="1226671" cy="1008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DAF79D-B647-AB9E-3317-68388CF17834}"/>
              </a:ext>
            </a:extLst>
          </p:cNvPr>
          <p:cNvGrpSpPr/>
          <p:nvPr/>
        </p:nvGrpSpPr>
        <p:grpSpPr>
          <a:xfrm>
            <a:off x="9010651" y="4368957"/>
            <a:ext cx="2038350" cy="2317593"/>
            <a:chOff x="3211175" y="5984410"/>
            <a:chExt cx="3754431" cy="4215611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88AC2A19-A1A3-096A-4C08-6E1E6E1D6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211175" y="6085221"/>
              <a:ext cx="2187702" cy="4114800"/>
            </a:xfrm>
            <a:prstGeom prst="rect">
              <a:avLst/>
            </a:prstGeom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A7A044F9-9846-7813-15FC-ACE0736D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949354" y="5984410"/>
              <a:ext cx="2016252" cy="4114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F9CD84-3744-C241-876A-5CB6B5D12581}"/>
              </a:ext>
            </a:extLst>
          </p:cNvPr>
          <p:cNvGrpSpPr/>
          <p:nvPr/>
        </p:nvGrpSpPr>
        <p:grpSpPr>
          <a:xfrm>
            <a:off x="211481" y="2457450"/>
            <a:ext cx="4207961" cy="4580880"/>
            <a:chOff x="7145731" y="3953832"/>
            <a:chExt cx="2741219" cy="30270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6810F2-2068-335A-2F40-80EA92D2A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731" y="3953832"/>
              <a:ext cx="2741219" cy="302703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D7CF5C-869C-264E-5175-393B4DE83274}"/>
                </a:ext>
              </a:extLst>
            </p:cNvPr>
            <p:cNvSpPr/>
            <p:nvPr/>
          </p:nvSpPr>
          <p:spPr>
            <a:xfrm>
              <a:off x="7145731" y="6420683"/>
              <a:ext cx="819150" cy="437317"/>
            </a:xfrm>
            <a:prstGeom prst="rect">
              <a:avLst/>
            </a:prstGeom>
            <a:solidFill>
              <a:srgbClr val="FFB8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3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>
            <a:off x="419235" y="1649641"/>
            <a:ext cx="9542145" cy="1216025"/>
          </a:xfrm>
          <a:custGeom>
            <a:avLst/>
            <a:gdLst/>
            <a:ahLst/>
            <a:cxnLst/>
            <a:rect l="l" t="t" r="r" b="b"/>
            <a:pathLst>
              <a:path w="9542034" h="3157546">
                <a:moveTo>
                  <a:pt x="0" y="0"/>
                </a:moveTo>
                <a:lnTo>
                  <a:pt x="9542034" y="0"/>
                </a:lnTo>
                <a:lnTo>
                  <a:pt x="9542034" y="3157546"/>
                </a:lnTo>
                <a:lnTo>
                  <a:pt x="0" y="3157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992777" y="21771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a)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Sự vật được nhân hoá trong bài thơ là Mặt Trời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3613036" y="1420822"/>
            <a:ext cx="50205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9"/>
          <p:cNvSpPr txBox="1"/>
          <p:nvPr/>
        </p:nvSpPr>
        <p:spPr>
          <a:xfrm>
            <a:off x="211173" y="3276600"/>
            <a:ext cx="3401863" cy="1938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9"/>
          <p:cNvSpPr txBox="1"/>
          <p:nvPr/>
        </p:nvSpPr>
        <p:spPr>
          <a:xfrm>
            <a:off x="4363098" y="3276600"/>
            <a:ext cx="3401863" cy="2585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nhíu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Box 9"/>
          <p:cNvSpPr txBox="1"/>
          <p:nvPr/>
        </p:nvSpPr>
        <p:spPr>
          <a:xfrm>
            <a:off x="8023860" y="3276600"/>
            <a:ext cx="3892550" cy="2585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thân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như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“Ông ở trên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thôi!”.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336800" y="2865666"/>
            <a:ext cx="3733074" cy="2585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96000" y="2865666"/>
            <a:ext cx="0" cy="2585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78583" y="2865666"/>
            <a:ext cx="3624217" cy="4109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6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cxnSpLocks/>
            <a:stCxn id="11" idx="3"/>
            <a:endCxn id="8" idx="1"/>
          </p:cNvCxnSpPr>
          <p:nvPr/>
        </p:nvCxnSpPr>
        <p:spPr>
          <a:xfrm>
            <a:off x="5446559" y="1479880"/>
            <a:ext cx="3084999" cy="2153569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6"/>
          <p:cNvSpPr/>
          <p:nvPr/>
        </p:nvSpPr>
        <p:spPr>
          <a:xfrm>
            <a:off x="284644" y="659143"/>
            <a:ext cx="5161915" cy="1641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Hình chữ nhật: Góc Tròn 16"/>
          <p:cNvSpPr/>
          <p:nvPr/>
        </p:nvSpPr>
        <p:spPr>
          <a:xfrm>
            <a:off x="284644" y="2890612"/>
            <a:ext cx="5161915" cy="1641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531558" y="2734811"/>
            <a:ext cx="3481388" cy="17972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HOÁ </a:t>
            </a:r>
          </a:p>
        </p:txBody>
      </p:sp>
      <p:cxnSp>
        <p:nvCxnSpPr>
          <p:cNvPr id="18" name="Straight Arrow Connector 17"/>
          <p:cNvCxnSpPr>
            <a:stCxn id="12" idx="3"/>
            <a:endCxn id="8" idx="1"/>
          </p:cNvCxnSpPr>
          <p:nvPr/>
        </p:nvCxnSpPr>
        <p:spPr>
          <a:xfrm flipV="1">
            <a:off x="5446559" y="3633449"/>
            <a:ext cx="3084999" cy="77901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3"/>
            <a:endCxn id="8" idx="1"/>
          </p:cNvCxnSpPr>
          <p:nvPr/>
        </p:nvCxnSpPr>
        <p:spPr>
          <a:xfrm flipV="1">
            <a:off x="5446559" y="3633449"/>
            <a:ext cx="3084999" cy="2108783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6"/>
          <p:cNvSpPr/>
          <p:nvPr/>
        </p:nvSpPr>
        <p:spPr>
          <a:xfrm>
            <a:off x="284644" y="5131362"/>
            <a:ext cx="5161915" cy="1221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2093FC85-80FF-4239-ECD5-DBC7538084CE}"/>
              </a:ext>
            </a:extLst>
          </p:cNvPr>
          <p:cNvSpPr txBox="1"/>
          <p:nvPr/>
        </p:nvSpPr>
        <p:spPr>
          <a:xfrm>
            <a:off x="5575694" y="4189794"/>
            <a:ext cx="4863706" cy="498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latin typeface="UTM Avo" panose="020406030505060202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9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5640" y="719666"/>
          <a:ext cx="11651224" cy="59367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4283">
                  <a:extLst>
                    <a:ext uri="{9D8B030D-6E8A-4147-A177-3AD203B41FA5}">
                      <a16:colId xmlns:a16="http://schemas.microsoft.com/office/drawing/2014/main" val="1522730625"/>
                    </a:ext>
                  </a:extLst>
                </a:gridCol>
                <a:gridCol w="2310580">
                  <a:extLst>
                    <a:ext uri="{9D8B030D-6E8A-4147-A177-3AD203B41FA5}">
                      <a16:colId xmlns:a16="http://schemas.microsoft.com/office/drawing/2014/main" val="3476791495"/>
                    </a:ext>
                  </a:extLst>
                </a:gridCol>
                <a:gridCol w="2231923">
                  <a:extLst>
                    <a:ext uri="{9D8B030D-6E8A-4147-A177-3AD203B41FA5}">
                      <a16:colId xmlns:a16="http://schemas.microsoft.com/office/drawing/2014/main" val="2372330147"/>
                    </a:ext>
                  </a:extLst>
                </a:gridCol>
                <a:gridCol w="2084438">
                  <a:extLst>
                    <a:ext uri="{9D8B030D-6E8A-4147-A177-3AD203B41FA5}">
                      <a16:colId xmlns:a16="http://schemas.microsoft.com/office/drawing/2014/main" val="2293109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Câu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thơ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câu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văn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Gọi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sự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từ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ngữ</a:t>
                      </a:r>
                      <a:r>
                        <a:rPr lang="en-US" sz="2800" baseline="0" dirty="0"/>
                        <a:t> dung </a:t>
                      </a:r>
                      <a:r>
                        <a:rPr lang="en-US" sz="2800" baseline="0" dirty="0" err="1"/>
                        <a:t>để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gọi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sự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từ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ngữ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dùng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Nói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với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sự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như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nói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với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endParaRPr lang="en-US" sz="2800" dirty="0"/>
                    </a:p>
                  </a:txBody>
                  <a:tcPr>
                    <a:solidFill>
                      <a:srgbClr val="FFF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519540"/>
                  </a:ext>
                </a:extLst>
              </a:tr>
              <a:tr h="4138453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99842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5640" y="2518779"/>
            <a:ext cx="5024283" cy="4137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a) Buổi sớm, khi cậu gà ri te tái chạy ở trong chuồng ra, dẫn đầu ba chị gà, một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bác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ngan với một lũ con líp nhíp và mấy thím vịt thì ở nóc chuồng, chọi ta cũng nhảy xuống, hai cái chân gieo bịch trên nền đất.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1" y="3776542"/>
            <a:ext cx="2251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vịt,chọi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7988" y="3961207"/>
            <a:ext cx="2251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5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819</Words>
  <Application>Microsoft Office PowerPoint</Application>
  <PresentationFormat>Widescreen</PresentationFormat>
  <Paragraphs>131</Paragraphs>
  <Slides>16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等线</vt:lpstr>
      <vt:lpstr>微软雅黑</vt:lpstr>
      <vt:lpstr>宋体</vt:lpstr>
      <vt:lpstr>Arial</vt:lpstr>
      <vt:lpstr>Arial Black</vt:lpstr>
      <vt:lpstr>Calibri</vt:lpstr>
      <vt:lpstr>Calibri Light</vt:lpstr>
      <vt:lpstr>Times New Roman</vt:lpstr>
      <vt:lpstr>Trebuchet MS</vt:lpstr>
      <vt:lpstr>UTM Avo</vt:lpstr>
      <vt:lpstr>Wingdings</vt:lpstr>
      <vt:lpstr>Wingdings 2</vt:lpstr>
      <vt:lpstr>Wingdings 3</vt:lpstr>
      <vt:lpstr>1_Office Theme</vt:lpstr>
      <vt:lpstr>Facet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</cp:revision>
  <dcterms:created xsi:type="dcterms:W3CDTF">2024-10-14T17:24:49Z</dcterms:created>
  <dcterms:modified xsi:type="dcterms:W3CDTF">2025-04-09T21:21:10Z</dcterms:modified>
</cp:coreProperties>
</file>