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83" r:id="rId2"/>
    <p:sldId id="291" r:id="rId3"/>
    <p:sldId id="260" r:id="rId4"/>
    <p:sldId id="312" r:id="rId5"/>
    <p:sldId id="262" r:id="rId6"/>
    <p:sldId id="284" r:id="rId7"/>
    <p:sldId id="264" r:id="rId8"/>
    <p:sldId id="285" r:id="rId9"/>
    <p:sldId id="310" r:id="rId10"/>
    <p:sldId id="314" r:id="rId11"/>
    <p:sldId id="305" r:id="rId12"/>
    <p:sldId id="306" r:id="rId13"/>
    <p:sldId id="307" r:id="rId14"/>
    <p:sldId id="308" r:id="rId15"/>
    <p:sldId id="325" r:id="rId16"/>
    <p:sldId id="295" r:id="rId17"/>
    <p:sldId id="318" r:id="rId18"/>
    <p:sldId id="303" r:id="rId19"/>
    <p:sldId id="319" r:id="rId20"/>
    <p:sldId id="321" r:id="rId21"/>
    <p:sldId id="32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574" autoAdjust="0"/>
    <p:restoredTop sz="94660"/>
  </p:normalViewPr>
  <p:slideViewPr>
    <p:cSldViewPr snapToGrid="0">
      <p:cViewPr varScale="1">
        <p:scale>
          <a:sx n="67" d="100"/>
          <a:sy n="67" d="100"/>
        </p:scale>
        <p:origin x="300" y="6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9D1134-F26E-4462-9ED0-3BFE69794C90}" type="datetimeFigureOut">
              <a:rPr lang="en-US" smtClean="0"/>
              <a:t>3/30/2024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A02AE1-7A35-4CD7-9123-378074B95FDE}" type="slidenum">
              <a:rPr lang="en-US" smtClean="0"/>
              <a:t>‹#›</a:t>
            </a:fld>
            <a:endParaRPr lang="en-US"/>
          </a:p>
        </p:txBody>
      </p:sp>
    </p:spTree>
    <p:extLst>
      <p:ext uri="{BB962C8B-B14F-4D97-AF65-F5344CB8AC3E}">
        <p14:creationId xmlns:p14="http://schemas.microsoft.com/office/powerpoint/2010/main" val="11639637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E29839A-DAA9-47D4-85EE-264FD3A610D2}" type="slidenum">
              <a:rPr lang="en-US" smtClean="0"/>
              <a:pPr/>
              <a:t>13</a:t>
            </a:fld>
            <a:endParaRPr lang="en-US"/>
          </a:p>
        </p:txBody>
      </p:sp>
    </p:spTree>
    <p:extLst>
      <p:ext uri="{BB962C8B-B14F-4D97-AF65-F5344CB8AC3E}">
        <p14:creationId xmlns:p14="http://schemas.microsoft.com/office/powerpoint/2010/main" val="18196439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9DE8358-6D53-4718-8274-1B3FD771EB42}" type="datetimeFigureOut">
              <a:rPr lang="en-US" smtClean="0"/>
              <a:t>3/30/2024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C8306E-E43D-4A9D-856F-D6AA64E0350F}" type="slidenum">
              <a:rPr lang="en-US" smtClean="0"/>
              <a:t>‹#›</a:t>
            </a:fld>
            <a:endParaRPr lang="en-US"/>
          </a:p>
        </p:txBody>
      </p:sp>
    </p:spTree>
    <p:extLst>
      <p:ext uri="{BB962C8B-B14F-4D97-AF65-F5344CB8AC3E}">
        <p14:creationId xmlns:p14="http://schemas.microsoft.com/office/powerpoint/2010/main" val="31879007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DE8358-6D53-4718-8274-1B3FD771EB42}" type="datetimeFigureOut">
              <a:rPr lang="en-US" smtClean="0"/>
              <a:t>3/30/2024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C8306E-E43D-4A9D-856F-D6AA64E0350F}" type="slidenum">
              <a:rPr lang="en-US" smtClean="0"/>
              <a:t>‹#›</a:t>
            </a:fld>
            <a:endParaRPr lang="en-US"/>
          </a:p>
        </p:txBody>
      </p:sp>
    </p:spTree>
    <p:extLst>
      <p:ext uri="{BB962C8B-B14F-4D97-AF65-F5344CB8AC3E}">
        <p14:creationId xmlns:p14="http://schemas.microsoft.com/office/powerpoint/2010/main" val="13953142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DE8358-6D53-4718-8274-1B3FD771EB42}" type="datetimeFigureOut">
              <a:rPr lang="en-US" smtClean="0"/>
              <a:t>3/30/2024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C8306E-E43D-4A9D-856F-D6AA64E0350F}" type="slidenum">
              <a:rPr lang="en-US" smtClean="0"/>
              <a:t>‹#›</a:t>
            </a:fld>
            <a:endParaRPr lang="en-US"/>
          </a:p>
        </p:txBody>
      </p:sp>
    </p:spTree>
    <p:extLst>
      <p:ext uri="{BB962C8B-B14F-4D97-AF65-F5344CB8AC3E}">
        <p14:creationId xmlns:p14="http://schemas.microsoft.com/office/powerpoint/2010/main" val="3736399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DE8358-6D53-4718-8274-1B3FD771EB42}" type="datetimeFigureOut">
              <a:rPr lang="en-US" smtClean="0"/>
              <a:t>3/30/2024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C8306E-E43D-4A9D-856F-D6AA64E0350F}" type="slidenum">
              <a:rPr lang="en-US" smtClean="0"/>
              <a:t>‹#›</a:t>
            </a:fld>
            <a:endParaRPr lang="en-US"/>
          </a:p>
        </p:txBody>
      </p:sp>
    </p:spTree>
    <p:extLst>
      <p:ext uri="{BB962C8B-B14F-4D97-AF65-F5344CB8AC3E}">
        <p14:creationId xmlns:p14="http://schemas.microsoft.com/office/powerpoint/2010/main" val="2777930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9DE8358-6D53-4718-8274-1B3FD771EB42}" type="datetimeFigureOut">
              <a:rPr lang="en-US" smtClean="0"/>
              <a:t>3/30/2024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C8306E-E43D-4A9D-856F-D6AA64E0350F}" type="slidenum">
              <a:rPr lang="en-US" smtClean="0"/>
              <a:t>‹#›</a:t>
            </a:fld>
            <a:endParaRPr lang="en-US"/>
          </a:p>
        </p:txBody>
      </p:sp>
    </p:spTree>
    <p:extLst>
      <p:ext uri="{BB962C8B-B14F-4D97-AF65-F5344CB8AC3E}">
        <p14:creationId xmlns:p14="http://schemas.microsoft.com/office/powerpoint/2010/main" val="462899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9DE8358-6D53-4718-8274-1B3FD771EB42}" type="datetimeFigureOut">
              <a:rPr lang="en-US" smtClean="0"/>
              <a:t>3/30/2024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C8306E-E43D-4A9D-856F-D6AA64E0350F}" type="slidenum">
              <a:rPr lang="en-US" smtClean="0"/>
              <a:t>‹#›</a:t>
            </a:fld>
            <a:endParaRPr lang="en-US"/>
          </a:p>
        </p:txBody>
      </p:sp>
    </p:spTree>
    <p:extLst>
      <p:ext uri="{BB962C8B-B14F-4D97-AF65-F5344CB8AC3E}">
        <p14:creationId xmlns:p14="http://schemas.microsoft.com/office/powerpoint/2010/main" val="1443179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9DE8358-6D53-4718-8274-1B3FD771EB42}" type="datetimeFigureOut">
              <a:rPr lang="en-US" smtClean="0"/>
              <a:t>3/30/2024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AC8306E-E43D-4A9D-856F-D6AA64E0350F}" type="slidenum">
              <a:rPr lang="en-US" smtClean="0"/>
              <a:t>‹#›</a:t>
            </a:fld>
            <a:endParaRPr lang="en-US"/>
          </a:p>
        </p:txBody>
      </p:sp>
    </p:spTree>
    <p:extLst>
      <p:ext uri="{BB962C8B-B14F-4D97-AF65-F5344CB8AC3E}">
        <p14:creationId xmlns:p14="http://schemas.microsoft.com/office/powerpoint/2010/main" val="1858199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9DE8358-6D53-4718-8274-1B3FD771EB42}" type="datetimeFigureOut">
              <a:rPr lang="en-US" smtClean="0"/>
              <a:t>3/30/2024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C8306E-E43D-4A9D-856F-D6AA64E0350F}" type="slidenum">
              <a:rPr lang="en-US" smtClean="0"/>
              <a:t>‹#›</a:t>
            </a:fld>
            <a:endParaRPr lang="en-US"/>
          </a:p>
        </p:txBody>
      </p:sp>
    </p:spTree>
    <p:extLst>
      <p:ext uri="{BB962C8B-B14F-4D97-AF65-F5344CB8AC3E}">
        <p14:creationId xmlns:p14="http://schemas.microsoft.com/office/powerpoint/2010/main" val="2407903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DE8358-6D53-4718-8274-1B3FD771EB42}" type="datetimeFigureOut">
              <a:rPr lang="en-US" smtClean="0"/>
              <a:t>3/30/2024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AC8306E-E43D-4A9D-856F-D6AA64E0350F}" type="slidenum">
              <a:rPr lang="en-US" smtClean="0"/>
              <a:t>‹#›</a:t>
            </a:fld>
            <a:endParaRPr lang="en-US"/>
          </a:p>
        </p:txBody>
      </p:sp>
    </p:spTree>
    <p:extLst>
      <p:ext uri="{BB962C8B-B14F-4D97-AF65-F5344CB8AC3E}">
        <p14:creationId xmlns:p14="http://schemas.microsoft.com/office/powerpoint/2010/main" val="5942601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DE8358-6D53-4718-8274-1B3FD771EB42}" type="datetimeFigureOut">
              <a:rPr lang="en-US" smtClean="0"/>
              <a:t>3/30/2024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C8306E-E43D-4A9D-856F-D6AA64E0350F}" type="slidenum">
              <a:rPr lang="en-US" smtClean="0"/>
              <a:t>‹#›</a:t>
            </a:fld>
            <a:endParaRPr lang="en-US"/>
          </a:p>
        </p:txBody>
      </p:sp>
    </p:spTree>
    <p:extLst>
      <p:ext uri="{BB962C8B-B14F-4D97-AF65-F5344CB8AC3E}">
        <p14:creationId xmlns:p14="http://schemas.microsoft.com/office/powerpoint/2010/main" val="774802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DE8358-6D53-4718-8274-1B3FD771EB42}" type="datetimeFigureOut">
              <a:rPr lang="en-US" smtClean="0"/>
              <a:t>3/30/2024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C8306E-E43D-4A9D-856F-D6AA64E0350F}" type="slidenum">
              <a:rPr lang="en-US" smtClean="0"/>
              <a:t>‹#›</a:t>
            </a:fld>
            <a:endParaRPr lang="en-US"/>
          </a:p>
        </p:txBody>
      </p:sp>
    </p:spTree>
    <p:extLst>
      <p:ext uri="{BB962C8B-B14F-4D97-AF65-F5344CB8AC3E}">
        <p14:creationId xmlns:p14="http://schemas.microsoft.com/office/powerpoint/2010/main" val="22667228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DE8358-6D53-4718-8274-1B3FD771EB42}" type="datetimeFigureOut">
              <a:rPr lang="en-US" smtClean="0"/>
              <a:t>3/30/2024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C8306E-E43D-4A9D-856F-D6AA64E0350F}" type="slidenum">
              <a:rPr lang="en-US" smtClean="0"/>
              <a:t>‹#›</a:t>
            </a:fld>
            <a:endParaRPr lang="en-US"/>
          </a:p>
        </p:txBody>
      </p:sp>
    </p:spTree>
    <p:extLst>
      <p:ext uri="{BB962C8B-B14F-4D97-AF65-F5344CB8AC3E}">
        <p14:creationId xmlns:p14="http://schemas.microsoft.com/office/powerpoint/2010/main" val="15540045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descr="phao hoa"/>
          <p:cNvPicPr>
            <a:picLocks noGrp="1" noChangeAspect="1" noChangeArrowheads="1" noCrop="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p:spPr>
      </p:pic>
      <p:pic>
        <p:nvPicPr>
          <p:cNvPr id="3076" name="Picture 9" descr="flora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6011864"/>
            <a:ext cx="822325" cy="84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10" descr="flora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454276" y="6164264"/>
            <a:ext cx="822325" cy="84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11" descr="flora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352801" y="5791200"/>
            <a:ext cx="822325"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12" descr="flora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267201" y="6088064"/>
            <a:ext cx="822325" cy="84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13" descr="flora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029201" y="5707064"/>
            <a:ext cx="822325" cy="84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14" descr="flora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883276" y="6011864"/>
            <a:ext cx="822325" cy="84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 name="Picture 15" descr="flora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858001" y="5715000"/>
            <a:ext cx="822325"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3" name="Picture 16" descr="flora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559676" y="6011864"/>
            <a:ext cx="822325" cy="84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 name="Picture 17" descr="flora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769476" y="6011864"/>
            <a:ext cx="822325" cy="84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5" name="Picture 18" descr="flora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626476" y="5783264"/>
            <a:ext cx="822325" cy="84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0" y="2152357"/>
            <a:ext cx="12070080" cy="3046988"/>
          </a:xfrm>
          <a:prstGeom prst="rect">
            <a:avLst/>
          </a:prstGeom>
          <a:noFill/>
        </p:spPr>
        <p:txBody>
          <a:bodyPr wrap="square" rtlCol="0">
            <a:spAutoFit/>
          </a:bodyPr>
          <a:lstStyle/>
          <a:p>
            <a:pPr algn="ctr"/>
            <a:r>
              <a:rPr lang="en-US" sz="4800" b="1" dirty="0" smtClean="0">
                <a:solidFill>
                  <a:srgbClr val="FFFF00"/>
                </a:solidFill>
              </a:rPr>
              <a:t>CHÀO MỪNG </a:t>
            </a:r>
          </a:p>
          <a:p>
            <a:pPr algn="ctr"/>
            <a:r>
              <a:rPr lang="en-US" sz="4800" b="1" dirty="0" smtClean="0">
                <a:solidFill>
                  <a:srgbClr val="FFFF00"/>
                </a:solidFill>
              </a:rPr>
              <a:t>QUÝ THẦY CÔ VỀ DỰ GIỜ THĂM LỚP</a:t>
            </a:r>
          </a:p>
          <a:p>
            <a:r>
              <a:rPr lang="en-US" sz="4800" b="1" dirty="0" smtClean="0">
                <a:solidFill>
                  <a:srgbClr val="FFFF00"/>
                </a:solidFill>
              </a:rPr>
              <a:t>                     MÔN: </a:t>
            </a:r>
            <a:r>
              <a:rPr lang="en-US" sz="4800" b="1" dirty="0" smtClean="0">
                <a:solidFill>
                  <a:srgbClr val="FF0000"/>
                </a:solidFill>
              </a:rPr>
              <a:t>KHOA HỌC</a:t>
            </a:r>
            <a:r>
              <a:rPr lang="en-US" sz="4800" b="1" dirty="0" smtClean="0">
                <a:solidFill>
                  <a:srgbClr val="FFFF00"/>
                </a:solidFill>
              </a:rPr>
              <a:t>; LỚP 4/4</a:t>
            </a:r>
          </a:p>
          <a:p>
            <a:r>
              <a:rPr lang="en-US" sz="4800" b="1" dirty="0" smtClean="0">
                <a:solidFill>
                  <a:srgbClr val="FFFF00"/>
                </a:solidFill>
              </a:rPr>
              <a:t>                         GV: </a:t>
            </a:r>
            <a:r>
              <a:rPr lang="en-US" sz="4800" b="1" dirty="0" smtClean="0">
                <a:solidFill>
                  <a:srgbClr val="FF0000"/>
                </a:solidFill>
              </a:rPr>
              <a:t>NGUYỄN THỊ HIỀN</a:t>
            </a:r>
          </a:p>
        </p:txBody>
      </p:sp>
    </p:spTree>
    <p:extLst>
      <p:ext uri="{BB962C8B-B14F-4D97-AF65-F5344CB8AC3E}">
        <p14:creationId xmlns:p14="http://schemas.microsoft.com/office/powerpoint/2010/main" val="10918261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15260" y="25208"/>
            <a:ext cx="7406080" cy="523220"/>
          </a:xfrm>
          <a:prstGeom prst="rect">
            <a:avLst/>
          </a:prstGeom>
          <a:noFill/>
        </p:spPr>
        <p:txBody>
          <a:bodyPr wrap="square" rtlCol="0">
            <a:spAutoFit/>
          </a:bodyPr>
          <a:lstStyle/>
          <a:p>
            <a:r>
              <a:rPr lang="en-US" sz="2800" dirty="0" smtClean="0">
                <a:solidFill>
                  <a:prstClr val="black"/>
                </a:solidFill>
                <a:latin typeface="Arial" panose="020B0604020202020204" pitchFamily="34" charset="0"/>
                <a:cs typeface="Arial" panose="020B0604020202020204" pitchFamily="34" charset="0"/>
              </a:rPr>
              <a:t>Thứ Sáu ngày </a:t>
            </a:r>
            <a:r>
              <a:rPr lang="en-US" sz="2800" dirty="0">
                <a:solidFill>
                  <a:prstClr val="black"/>
                </a:solidFill>
                <a:latin typeface="Arial" panose="020B0604020202020204" pitchFamily="34" charset="0"/>
                <a:cs typeface="Arial" panose="020B0604020202020204" pitchFamily="34" charset="0"/>
              </a:rPr>
              <a:t>5</a:t>
            </a:r>
            <a:r>
              <a:rPr lang="en-US" sz="2800" dirty="0" smtClean="0">
                <a:solidFill>
                  <a:prstClr val="black"/>
                </a:solidFill>
                <a:latin typeface="Arial" panose="020B0604020202020204" pitchFamily="34" charset="0"/>
                <a:cs typeface="Arial" panose="020B0604020202020204" pitchFamily="34" charset="0"/>
              </a:rPr>
              <a:t> tháng 4 năm 2024</a:t>
            </a:r>
            <a:endParaRPr lang="en-US" sz="2800" dirty="0">
              <a:solidFill>
                <a:prstClr val="black"/>
              </a:solidFill>
              <a:latin typeface="Arial" panose="020B0604020202020204" pitchFamily="34" charset="0"/>
              <a:cs typeface="Arial" panose="020B0604020202020204" pitchFamily="34" charset="0"/>
            </a:endParaRPr>
          </a:p>
        </p:txBody>
      </p:sp>
      <p:sp>
        <p:nvSpPr>
          <p:cNvPr id="3" name="TextBox 2"/>
          <p:cNvSpPr txBox="1"/>
          <p:nvPr/>
        </p:nvSpPr>
        <p:spPr>
          <a:xfrm>
            <a:off x="4610100" y="443925"/>
            <a:ext cx="2108200" cy="523220"/>
          </a:xfrm>
          <a:prstGeom prst="rect">
            <a:avLst/>
          </a:prstGeom>
          <a:noFill/>
        </p:spPr>
        <p:txBody>
          <a:bodyPr wrap="square" rtlCol="0">
            <a:spAutoFit/>
          </a:bodyPr>
          <a:lstStyle/>
          <a:p>
            <a:r>
              <a:rPr lang="en-US" sz="2800" b="1" dirty="0" smtClean="0">
                <a:solidFill>
                  <a:prstClr val="black"/>
                </a:solidFill>
                <a:latin typeface="Arial" panose="020B0604020202020204" pitchFamily="34" charset="0"/>
                <a:cs typeface="Arial" panose="020B0604020202020204" pitchFamily="34" charset="0"/>
              </a:rPr>
              <a:t>KHOA HỌC</a:t>
            </a:r>
            <a:endParaRPr lang="en-US" sz="2800" b="1" dirty="0">
              <a:solidFill>
                <a:prstClr val="black"/>
              </a:solidFill>
              <a:latin typeface="Arial" panose="020B0604020202020204" pitchFamily="34" charset="0"/>
              <a:cs typeface="Arial" panose="020B0604020202020204" pitchFamily="34" charset="0"/>
            </a:endParaRPr>
          </a:p>
        </p:txBody>
      </p:sp>
      <p:sp>
        <p:nvSpPr>
          <p:cNvPr id="4" name="TextBox 3"/>
          <p:cNvSpPr txBox="1"/>
          <p:nvPr/>
        </p:nvSpPr>
        <p:spPr>
          <a:xfrm>
            <a:off x="1312961" y="823595"/>
            <a:ext cx="9450834" cy="523220"/>
          </a:xfrm>
          <a:prstGeom prst="rect">
            <a:avLst/>
          </a:prstGeom>
          <a:noFill/>
        </p:spPr>
        <p:txBody>
          <a:bodyPr wrap="square" rtlCol="0">
            <a:spAutoFit/>
          </a:bodyPr>
          <a:lstStyle/>
          <a:p>
            <a:pPr algn="ctr"/>
            <a:r>
              <a:rPr lang="vi-VN" sz="2800" b="1" dirty="0">
                <a:solidFill>
                  <a:srgbClr val="FF0000"/>
                </a:solidFill>
              </a:rPr>
              <a:t>Bài 21: Phòng tránh đuối </a:t>
            </a:r>
            <a:r>
              <a:rPr lang="vi-VN" sz="2800" b="1" dirty="0" smtClean="0">
                <a:solidFill>
                  <a:srgbClr val="FF0000"/>
                </a:solidFill>
              </a:rPr>
              <a:t>nước</a:t>
            </a:r>
            <a:r>
              <a:rPr lang="en-US" sz="2800" b="1" dirty="0" smtClean="0">
                <a:solidFill>
                  <a:srgbClr val="FF0000"/>
                </a:solidFill>
              </a:rPr>
              <a:t>  ( tiết 1)</a:t>
            </a:r>
            <a:endParaRPr lang="en-US" sz="2800" dirty="0">
              <a:solidFill>
                <a:srgbClr val="FF0000"/>
              </a:solidFill>
            </a:endParaRPr>
          </a:p>
        </p:txBody>
      </p:sp>
      <p:cxnSp>
        <p:nvCxnSpPr>
          <p:cNvPr id="6" name="Straight Connector 5"/>
          <p:cNvCxnSpPr/>
          <p:nvPr/>
        </p:nvCxnSpPr>
        <p:spPr>
          <a:xfrm>
            <a:off x="5882278" y="1313116"/>
            <a:ext cx="9318" cy="317604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1312961" y="1500348"/>
            <a:ext cx="4460822" cy="646331"/>
          </a:xfrm>
          <a:prstGeom prst="rect">
            <a:avLst/>
          </a:prstGeom>
        </p:spPr>
        <p:txBody>
          <a:bodyPr wrap="square">
            <a:spAutoFit/>
          </a:bodyPr>
          <a:lstStyle/>
          <a:p>
            <a:r>
              <a:rPr lang="en-US" dirty="0" smtClean="0">
                <a:solidFill>
                  <a:srgbClr val="FF0000"/>
                </a:solidFill>
                <a:latin typeface="Arial "/>
              </a:rPr>
              <a:t>- Nên </a:t>
            </a:r>
            <a:r>
              <a:rPr lang="vi-VN" dirty="0" smtClean="0">
                <a:solidFill>
                  <a:srgbClr val="0070C0"/>
                </a:solidFill>
                <a:latin typeface="Arial "/>
              </a:rPr>
              <a:t>mặc </a:t>
            </a:r>
            <a:r>
              <a:rPr lang="vi-VN" dirty="0">
                <a:solidFill>
                  <a:srgbClr val="0070C0"/>
                </a:solidFill>
                <a:latin typeface="Arial "/>
              </a:rPr>
              <a:t>áo phao khi đi thuyền trên sông, hồ.</a:t>
            </a:r>
          </a:p>
        </p:txBody>
      </p:sp>
      <p:sp>
        <p:nvSpPr>
          <p:cNvPr id="12" name="Rectangle 11"/>
          <p:cNvSpPr/>
          <p:nvPr/>
        </p:nvSpPr>
        <p:spPr>
          <a:xfrm>
            <a:off x="1312961" y="2099566"/>
            <a:ext cx="4460822" cy="369332"/>
          </a:xfrm>
          <a:prstGeom prst="rect">
            <a:avLst/>
          </a:prstGeom>
        </p:spPr>
        <p:txBody>
          <a:bodyPr wrap="square">
            <a:spAutoFit/>
          </a:bodyPr>
          <a:lstStyle/>
          <a:p>
            <a:r>
              <a:rPr lang="en-US" dirty="0" smtClean="0">
                <a:solidFill>
                  <a:srgbClr val="FF0000"/>
                </a:solidFill>
                <a:latin typeface="Arial "/>
              </a:rPr>
              <a:t>- Nên </a:t>
            </a:r>
            <a:r>
              <a:rPr lang="en-US" dirty="0" smtClean="0">
                <a:solidFill>
                  <a:srgbClr val="0070C0"/>
                </a:solidFill>
                <a:latin typeface="Arial "/>
              </a:rPr>
              <a:t>đậy </a:t>
            </a:r>
            <a:r>
              <a:rPr lang="en-US" dirty="0">
                <a:solidFill>
                  <a:srgbClr val="0070C0"/>
                </a:solidFill>
                <a:latin typeface="Arial "/>
              </a:rPr>
              <a:t>nắp giếng sau khi sử </a:t>
            </a:r>
            <a:r>
              <a:rPr lang="en-US" dirty="0" smtClean="0">
                <a:solidFill>
                  <a:srgbClr val="0070C0"/>
                </a:solidFill>
                <a:latin typeface="Arial "/>
              </a:rPr>
              <a:t>dụng. </a:t>
            </a:r>
            <a:endParaRPr lang="en-US" dirty="0">
              <a:solidFill>
                <a:srgbClr val="0070C0"/>
              </a:solidFill>
              <a:latin typeface="Arial "/>
            </a:endParaRPr>
          </a:p>
        </p:txBody>
      </p:sp>
      <p:sp>
        <p:nvSpPr>
          <p:cNvPr id="14" name="Rectangle 13"/>
          <p:cNvSpPr/>
          <p:nvPr/>
        </p:nvSpPr>
        <p:spPr>
          <a:xfrm>
            <a:off x="5920811" y="1518605"/>
            <a:ext cx="6423588" cy="369332"/>
          </a:xfrm>
          <a:prstGeom prst="rect">
            <a:avLst/>
          </a:prstGeom>
        </p:spPr>
        <p:txBody>
          <a:bodyPr wrap="square">
            <a:spAutoFit/>
          </a:bodyPr>
          <a:lstStyle/>
          <a:p>
            <a:r>
              <a:rPr lang="en-US" dirty="0" smtClean="0">
                <a:solidFill>
                  <a:srgbClr val="FF0000"/>
                </a:solidFill>
                <a:latin typeface="Arial "/>
              </a:rPr>
              <a:t>- Không nên </a:t>
            </a:r>
            <a:r>
              <a:rPr lang="vi-VN" dirty="0" smtClean="0">
                <a:solidFill>
                  <a:prstClr val="black"/>
                </a:solidFill>
              </a:rPr>
              <a:t>đi </a:t>
            </a:r>
            <a:r>
              <a:rPr lang="vi-VN" dirty="0">
                <a:solidFill>
                  <a:prstClr val="black"/>
                </a:solidFill>
              </a:rPr>
              <a:t>thuyền trên sông, hồ mà không mặc áo phao. </a:t>
            </a:r>
            <a:endParaRPr lang="en-US" dirty="0">
              <a:solidFill>
                <a:prstClr val="black"/>
              </a:solidFill>
            </a:endParaRPr>
          </a:p>
        </p:txBody>
      </p:sp>
      <p:sp>
        <p:nvSpPr>
          <p:cNvPr id="16" name="Rectangle 15"/>
          <p:cNvSpPr/>
          <p:nvPr/>
        </p:nvSpPr>
        <p:spPr>
          <a:xfrm>
            <a:off x="5959941" y="1887282"/>
            <a:ext cx="6027711" cy="646331"/>
          </a:xfrm>
          <a:prstGeom prst="rect">
            <a:avLst/>
          </a:prstGeom>
        </p:spPr>
        <p:txBody>
          <a:bodyPr wrap="square">
            <a:spAutoFit/>
          </a:bodyPr>
          <a:lstStyle/>
          <a:p>
            <a:r>
              <a:rPr lang="en-US" dirty="0" smtClean="0">
                <a:solidFill>
                  <a:srgbClr val="FF0000"/>
                </a:solidFill>
                <a:latin typeface="Calibri (Body)"/>
              </a:rPr>
              <a:t>- Không nên </a:t>
            </a:r>
            <a:r>
              <a:rPr lang="vi-VN" dirty="0" smtClean="0">
                <a:solidFill>
                  <a:prstClr val="black"/>
                </a:solidFill>
              </a:rPr>
              <a:t>với </a:t>
            </a:r>
            <a:r>
              <a:rPr lang="vi-VN" dirty="0">
                <a:solidFill>
                  <a:prstClr val="black"/>
                </a:solidFill>
              </a:rPr>
              <a:t>tay lấy đồ trôi nổi trên mặt nước mà không có sự trợ giúp của người lớn</a:t>
            </a:r>
          </a:p>
        </p:txBody>
      </p:sp>
      <p:sp>
        <p:nvSpPr>
          <p:cNvPr id="17" name="Rectangle 16"/>
          <p:cNvSpPr/>
          <p:nvPr/>
        </p:nvSpPr>
        <p:spPr>
          <a:xfrm>
            <a:off x="5959941" y="2616458"/>
            <a:ext cx="4857420" cy="369332"/>
          </a:xfrm>
          <a:prstGeom prst="rect">
            <a:avLst/>
          </a:prstGeom>
        </p:spPr>
        <p:txBody>
          <a:bodyPr wrap="none">
            <a:spAutoFit/>
          </a:bodyPr>
          <a:lstStyle/>
          <a:p>
            <a:r>
              <a:rPr lang="en-US" dirty="0" smtClean="0">
                <a:solidFill>
                  <a:srgbClr val="FF0000"/>
                </a:solidFill>
                <a:latin typeface="Arial "/>
              </a:rPr>
              <a:t>- Không nên </a:t>
            </a:r>
            <a:r>
              <a:rPr lang="vi-VN" dirty="0" smtClean="0">
                <a:solidFill>
                  <a:prstClr val="black"/>
                </a:solidFill>
              </a:rPr>
              <a:t>chơi </a:t>
            </a:r>
            <a:r>
              <a:rPr lang="vi-VN" dirty="0">
                <a:solidFill>
                  <a:prstClr val="black"/>
                </a:solidFill>
              </a:rPr>
              <a:t>gần khu vực ao, </a:t>
            </a:r>
            <a:r>
              <a:rPr lang="vi-VN" dirty="0" smtClean="0">
                <a:solidFill>
                  <a:prstClr val="black"/>
                </a:solidFill>
              </a:rPr>
              <a:t>hồ</a:t>
            </a:r>
            <a:r>
              <a:rPr lang="en-US" dirty="0" smtClean="0">
                <a:solidFill>
                  <a:prstClr val="black"/>
                </a:solidFill>
              </a:rPr>
              <a:t>, </a:t>
            </a:r>
            <a:r>
              <a:rPr lang="en-US" dirty="0" smtClean="0">
                <a:solidFill>
                  <a:prstClr val="black"/>
                </a:solidFill>
                <a:latin typeface="Arial "/>
              </a:rPr>
              <a:t>sông,...</a:t>
            </a:r>
            <a:endParaRPr lang="vi-VN" dirty="0">
              <a:solidFill>
                <a:prstClr val="black"/>
              </a:solidFill>
              <a:latin typeface="Arial "/>
            </a:endParaRPr>
          </a:p>
        </p:txBody>
      </p:sp>
      <p:sp>
        <p:nvSpPr>
          <p:cNvPr id="5" name="TextBox 4"/>
          <p:cNvSpPr txBox="1"/>
          <p:nvPr/>
        </p:nvSpPr>
        <p:spPr>
          <a:xfrm>
            <a:off x="1312960" y="2565649"/>
            <a:ext cx="4569317" cy="646331"/>
          </a:xfrm>
          <a:prstGeom prst="rect">
            <a:avLst/>
          </a:prstGeom>
          <a:noFill/>
        </p:spPr>
        <p:txBody>
          <a:bodyPr wrap="square" rtlCol="0">
            <a:spAutoFit/>
          </a:bodyPr>
          <a:lstStyle/>
          <a:p>
            <a:r>
              <a:rPr lang="vi-VN" dirty="0" smtClean="0">
                <a:solidFill>
                  <a:srgbClr val="FF0000"/>
                </a:solidFill>
                <a:latin typeface="Arial "/>
              </a:rPr>
              <a:t>-</a:t>
            </a:r>
            <a:r>
              <a:rPr lang="en-US" dirty="0" smtClean="0">
                <a:solidFill>
                  <a:srgbClr val="FF0000"/>
                </a:solidFill>
                <a:latin typeface="Arial "/>
              </a:rPr>
              <a:t> Nên </a:t>
            </a:r>
            <a:r>
              <a:rPr lang="en-US" dirty="0" smtClean="0">
                <a:solidFill>
                  <a:srgbClr val="0070C0"/>
                </a:solidFill>
                <a:latin typeface="Arial "/>
              </a:rPr>
              <a:t>học bơi, </a:t>
            </a:r>
            <a:r>
              <a:rPr lang="en-US" dirty="0">
                <a:solidFill>
                  <a:srgbClr val="0070C0"/>
                </a:solidFill>
                <a:latin typeface="Arial "/>
              </a:rPr>
              <a:t>h</a:t>
            </a:r>
            <a:r>
              <a:rPr lang="vi-VN" dirty="0" smtClean="0">
                <a:solidFill>
                  <a:srgbClr val="0070C0"/>
                </a:solidFill>
                <a:latin typeface="Arial "/>
              </a:rPr>
              <a:t>ọc </a:t>
            </a:r>
            <a:r>
              <a:rPr lang="vi-VN" dirty="0">
                <a:solidFill>
                  <a:srgbClr val="0070C0"/>
                </a:solidFill>
                <a:latin typeface="Arial "/>
              </a:rPr>
              <a:t>cách giữ an toàn dưới nước</a:t>
            </a:r>
          </a:p>
        </p:txBody>
      </p:sp>
      <p:sp>
        <p:nvSpPr>
          <p:cNvPr id="9" name="Rectangle 8"/>
          <p:cNvSpPr/>
          <p:nvPr/>
        </p:nvSpPr>
        <p:spPr>
          <a:xfrm>
            <a:off x="5959941" y="2999113"/>
            <a:ext cx="6096000" cy="646331"/>
          </a:xfrm>
          <a:prstGeom prst="rect">
            <a:avLst/>
          </a:prstGeom>
        </p:spPr>
        <p:txBody>
          <a:bodyPr>
            <a:spAutoFit/>
          </a:bodyPr>
          <a:lstStyle/>
          <a:p>
            <a:pPr lvl="0"/>
            <a:r>
              <a:rPr lang="en-US" dirty="0">
                <a:solidFill>
                  <a:srgbClr val="FF0000"/>
                </a:solidFill>
                <a:latin typeface="Arial "/>
                <a:cs typeface="Arial" panose="020B0604020202020204" pitchFamily="34" charset="0"/>
              </a:rPr>
              <a:t>- Không </a:t>
            </a:r>
            <a:r>
              <a:rPr lang="en-US" dirty="0" smtClean="0">
                <a:solidFill>
                  <a:srgbClr val="FF0000"/>
                </a:solidFill>
                <a:latin typeface="Arial "/>
                <a:cs typeface="Arial" panose="020B0604020202020204" pitchFamily="34" charset="0"/>
              </a:rPr>
              <a:t>nên </a:t>
            </a:r>
            <a:r>
              <a:rPr lang="en-US" dirty="0" smtClean="0">
                <a:latin typeface="Arial "/>
                <a:cs typeface="Arial" panose="020B0604020202020204" pitchFamily="34" charset="0"/>
              </a:rPr>
              <a:t>đi </a:t>
            </a:r>
            <a:r>
              <a:rPr lang="en-US" dirty="0">
                <a:latin typeface="Arial "/>
                <a:cs typeface="Arial" panose="020B0604020202020204" pitchFamily="34" charset="0"/>
              </a:rPr>
              <a:t>bơi ở sông, suối; không lội qua sông, suối trong mùa lũ.</a:t>
            </a:r>
            <a:endParaRPr lang="en-US" dirty="0">
              <a:latin typeface="Arial "/>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791" y="4939821"/>
            <a:ext cx="11614150"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854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026"/>
                                        </p:tgtEl>
                                        <p:attrNameLst>
                                          <p:attrName>style.visibility</p:attrName>
                                        </p:attrNameLst>
                                      </p:cBhvr>
                                      <p:to>
                                        <p:strVal val="visible"/>
                                      </p:to>
                                    </p:set>
                                    <p:anim calcmode="lin" valueType="num">
                                      <p:cBhvr additive="base">
                                        <p:cTn id="49" dur="500" fill="hold"/>
                                        <p:tgtEl>
                                          <p:spTgt spid="1026"/>
                                        </p:tgtEl>
                                        <p:attrNameLst>
                                          <p:attrName>ppt_x</p:attrName>
                                        </p:attrNameLst>
                                      </p:cBhvr>
                                      <p:tavLst>
                                        <p:tav tm="0">
                                          <p:val>
                                            <p:strVal val="#ppt_x"/>
                                          </p:val>
                                        </p:tav>
                                        <p:tav tm="100000">
                                          <p:val>
                                            <p:strVal val="#ppt_x"/>
                                          </p:val>
                                        </p:tav>
                                      </p:tavLst>
                                    </p:anim>
                                    <p:anim calcmode="lin" valueType="num">
                                      <p:cBhvr additive="base">
                                        <p:cTn id="50"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P spid="16" grpId="0"/>
      <p:bldP spid="17" grpId="0"/>
      <p:bldP spid="5"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C:\Users\Administrator\Pictures\2_35_1319556536_06_hs2_7422c.jpg"/>
          <p:cNvPicPr>
            <a:picLocks noGrp="1" noChangeAspect="1" noChangeArrowheads="1"/>
          </p:cNvPicPr>
          <p:nvPr>
            <p:ph idx="1"/>
          </p:nvPr>
        </p:nvPicPr>
        <p:blipFill>
          <a:blip r:embed="rId2"/>
          <a:srcRect/>
          <a:stretch>
            <a:fillRect/>
          </a:stretch>
        </p:blipFill>
        <p:spPr bwMode="auto">
          <a:xfrm>
            <a:off x="491565" y="1743386"/>
            <a:ext cx="5410491" cy="3907193"/>
          </a:xfrm>
          <a:prstGeom prst="rect">
            <a:avLst/>
          </a:prstGeom>
          <a:noFill/>
          <a:ln w="9525">
            <a:noFill/>
            <a:miter lim="800000"/>
            <a:headEnd/>
            <a:tailEnd/>
          </a:ln>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42736" y="1743386"/>
            <a:ext cx="5572124" cy="3930695"/>
          </a:xfrm>
          <a:prstGeom prst="rect">
            <a:avLst/>
          </a:prstGeom>
        </p:spPr>
      </p:pic>
      <p:sp>
        <p:nvSpPr>
          <p:cNvPr id="7" name="TextBox 6"/>
          <p:cNvSpPr txBox="1"/>
          <p:nvPr/>
        </p:nvSpPr>
        <p:spPr>
          <a:xfrm>
            <a:off x="1891884" y="5831175"/>
            <a:ext cx="8763938" cy="584775"/>
          </a:xfrm>
          <a:prstGeom prst="rect">
            <a:avLst/>
          </a:prstGeom>
          <a:noFill/>
        </p:spPr>
        <p:txBody>
          <a:bodyPr wrap="none" rtlCol="0">
            <a:spAutoFit/>
          </a:bodyPr>
          <a:lstStyle/>
          <a:p>
            <a:r>
              <a:rPr lang="en-US" sz="3200" b="1" dirty="0" err="1">
                <a:solidFill>
                  <a:schemeClr val="tx1">
                    <a:lumMod val="95000"/>
                    <a:lumOff val="5000"/>
                  </a:schemeClr>
                </a:solidFill>
                <a:latin typeface="Arial "/>
                <a:cs typeface="Times New Roman" panose="02020603050405020304" pitchFamily="18" charset="0"/>
              </a:rPr>
              <a:t>Phải</a:t>
            </a:r>
            <a:r>
              <a:rPr lang="en-US" sz="3200" b="1" dirty="0">
                <a:solidFill>
                  <a:schemeClr val="tx1">
                    <a:lumMod val="95000"/>
                    <a:lumOff val="5000"/>
                  </a:schemeClr>
                </a:solidFill>
                <a:latin typeface="Arial "/>
                <a:cs typeface="Times New Roman" panose="02020603050405020304" pitchFamily="18" charset="0"/>
              </a:rPr>
              <a:t> </a:t>
            </a:r>
            <a:r>
              <a:rPr lang="en-US" sz="3200" b="1" dirty="0" err="1">
                <a:solidFill>
                  <a:schemeClr val="tx1">
                    <a:lumMod val="95000"/>
                    <a:lumOff val="5000"/>
                  </a:schemeClr>
                </a:solidFill>
                <a:latin typeface="Arial "/>
                <a:cs typeface="Times New Roman" panose="02020603050405020304" pitchFamily="18" charset="0"/>
              </a:rPr>
              <a:t>mặc</a:t>
            </a:r>
            <a:r>
              <a:rPr lang="en-US" sz="3200" b="1" dirty="0">
                <a:solidFill>
                  <a:schemeClr val="tx1">
                    <a:lumMod val="95000"/>
                    <a:lumOff val="5000"/>
                  </a:schemeClr>
                </a:solidFill>
                <a:latin typeface="Arial "/>
                <a:cs typeface="Times New Roman" panose="02020603050405020304" pitchFamily="18" charset="0"/>
              </a:rPr>
              <a:t> </a:t>
            </a:r>
            <a:r>
              <a:rPr lang="en-US" sz="3200" b="1" dirty="0" err="1">
                <a:solidFill>
                  <a:schemeClr val="tx1">
                    <a:lumMod val="95000"/>
                    <a:lumOff val="5000"/>
                  </a:schemeClr>
                </a:solidFill>
                <a:latin typeface="Arial "/>
                <a:cs typeface="Times New Roman" panose="02020603050405020304" pitchFamily="18" charset="0"/>
              </a:rPr>
              <a:t>áo</a:t>
            </a:r>
            <a:r>
              <a:rPr lang="en-US" sz="3200" b="1" dirty="0">
                <a:solidFill>
                  <a:schemeClr val="tx1">
                    <a:lumMod val="95000"/>
                    <a:lumOff val="5000"/>
                  </a:schemeClr>
                </a:solidFill>
                <a:latin typeface="Arial "/>
                <a:cs typeface="Times New Roman" panose="02020603050405020304" pitchFamily="18" charset="0"/>
              </a:rPr>
              <a:t> </a:t>
            </a:r>
            <a:r>
              <a:rPr lang="en-US" sz="3200" b="1" dirty="0" err="1">
                <a:solidFill>
                  <a:schemeClr val="tx1">
                    <a:lumMod val="95000"/>
                    <a:lumOff val="5000"/>
                  </a:schemeClr>
                </a:solidFill>
                <a:latin typeface="Arial "/>
                <a:cs typeface="Times New Roman" panose="02020603050405020304" pitchFamily="18" charset="0"/>
              </a:rPr>
              <a:t>phao</a:t>
            </a:r>
            <a:r>
              <a:rPr lang="en-US" sz="3200" b="1" dirty="0">
                <a:solidFill>
                  <a:schemeClr val="tx1">
                    <a:lumMod val="95000"/>
                    <a:lumOff val="5000"/>
                  </a:schemeClr>
                </a:solidFill>
                <a:latin typeface="Arial "/>
                <a:cs typeface="Times New Roman" panose="02020603050405020304" pitchFamily="18" charset="0"/>
              </a:rPr>
              <a:t> </a:t>
            </a:r>
            <a:r>
              <a:rPr lang="en-US" sz="3200" b="1" dirty="0" err="1">
                <a:solidFill>
                  <a:schemeClr val="tx1">
                    <a:lumMod val="95000"/>
                    <a:lumOff val="5000"/>
                  </a:schemeClr>
                </a:solidFill>
                <a:latin typeface="Arial "/>
                <a:cs typeface="Times New Roman" panose="02020603050405020304" pitchFamily="18" charset="0"/>
              </a:rPr>
              <a:t>khi</a:t>
            </a:r>
            <a:r>
              <a:rPr lang="en-US" sz="3200" b="1" dirty="0">
                <a:solidFill>
                  <a:schemeClr val="tx1">
                    <a:lumMod val="95000"/>
                    <a:lumOff val="5000"/>
                  </a:schemeClr>
                </a:solidFill>
                <a:latin typeface="Arial "/>
                <a:cs typeface="Times New Roman" panose="02020603050405020304" pitchFamily="18" charset="0"/>
              </a:rPr>
              <a:t> </a:t>
            </a:r>
            <a:r>
              <a:rPr lang="en-US" sz="3200" b="1" dirty="0" err="1">
                <a:solidFill>
                  <a:schemeClr val="tx1">
                    <a:lumMod val="95000"/>
                    <a:lumOff val="5000"/>
                  </a:schemeClr>
                </a:solidFill>
                <a:latin typeface="Arial "/>
                <a:cs typeface="Times New Roman" panose="02020603050405020304" pitchFamily="18" charset="0"/>
              </a:rPr>
              <a:t>ngồi</a:t>
            </a:r>
            <a:r>
              <a:rPr lang="en-US" sz="3200" b="1" dirty="0">
                <a:solidFill>
                  <a:schemeClr val="tx1">
                    <a:lumMod val="95000"/>
                    <a:lumOff val="5000"/>
                  </a:schemeClr>
                </a:solidFill>
                <a:latin typeface="Arial "/>
                <a:cs typeface="Times New Roman" panose="02020603050405020304" pitchFamily="18" charset="0"/>
              </a:rPr>
              <a:t> </a:t>
            </a:r>
            <a:r>
              <a:rPr lang="en-US" sz="3200" b="1" dirty="0" err="1">
                <a:solidFill>
                  <a:schemeClr val="tx1">
                    <a:lumMod val="95000"/>
                    <a:lumOff val="5000"/>
                  </a:schemeClr>
                </a:solidFill>
                <a:latin typeface="Arial "/>
                <a:cs typeface="Times New Roman" panose="02020603050405020304" pitchFamily="18" charset="0"/>
              </a:rPr>
              <a:t>thuyền</a:t>
            </a:r>
            <a:r>
              <a:rPr lang="en-US" sz="3200" b="1" dirty="0">
                <a:solidFill>
                  <a:schemeClr val="tx1">
                    <a:lumMod val="95000"/>
                    <a:lumOff val="5000"/>
                  </a:schemeClr>
                </a:solidFill>
                <a:latin typeface="Arial "/>
                <a:cs typeface="Times New Roman" panose="02020603050405020304" pitchFamily="18" charset="0"/>
              </a:rPr>
              <a:t>, </a:t>
            </a:r>
            <a:r>
              <a:rPr lang="en-US" sz="3200" b="1" dirty="0" err="1">
                <a:solidFill>
                  <a:schemeClr val="tx1">
                    <a:lumMod val="95000"/>
                    <a:lumOff val="5000"/>
                  </a:schemeClr>
                </a:solidFill>
                <a:latin typeface="Arial "/>
                <a:cs typeface="Times New Roman" panose="02020603050405020304" pitchFamily="18" charset="0"/>
              </a:rPr>
              <a:t>tàu</a:t>
            </a:r>
            <a:r>
              <a:rPr lang="en-US" sz="3200" b="1" dirty="0">
                <a:solidFill>
                  <a:schemeClr val="tx1">
                    <a:lumMod val="95000"/>
                    <a:lumOff val="5000"/>
                  </a:schemeClr>
                </a:solidFill>
                <a:latin typeface="Arial "/>
                <a:cs typeface="Times New Roman" panose="02020603050405020304" pitchFamily="18" charset="0"/>
              </a:rPr>
              <a:t>, </a:t>
            </a:r>
            <a:r>
              <a:rPr lang="en-US" sz="3200" b="1" dirty="0" err="1">
                <a:solidFill>
                  <a:schemeClr val="tx1">
                    <a:lumMod val="95000"/>
                    <a:lumOff val="5000"/>
                  </a:schemeClr>
                </a:solidFill>
                <a:latin typeface="Arial "/>
                <a:cs typeface="Times New Roman" panose="02020603050405020304" pitchFamily="18" charset="0"/>
              </a:rPr>
              <a:t>bè</a:t>
            </a:r>
            <a:r>
              <a:rPr lang="en-US" sz="3200" b="1" dirty="0">
                <a:solidFill>
                  <a:schemeClr val="tx1">
                    <a:lumMod val="95000"/>
                    <a:lumOff val="5000"/>
                  </a:schemeClr>
                </a:solidFill>
                <a:latin typeface="Arial "/>
                <a:cs typeface="Times New Roman" panose="02020603050405020304" pitchFamily="18" charset="0"/>
              </a:rPr>
              <a:t>…</a:t>
            </a:r>
          </a:p>
        </p:txBody>
      </p:sp>
      <p:sp>
        <p:nvSpPr>
          <p:cNvPr id="8" name="TextBox 7"/>
          <p:cNvSpPr txBox="1"/>
          <p:nvPr/>
        </p:nvSpPr>
        <p:spPr>
          <a:xfrm>
            <a:off x="3015260" y="129006"/>
            <a:ext cx="7406080" cy="523220"/>
          </a:xfrm>
          <a:prstGeom prst="rect">
            <a:avLst/>
          </a:prstGeom>
          <a:noFill/>
        </p:spPr>
        <p:txBody>
          <a:bodyPr wrap="square" rtlCol="0">
            <a:spAutoFit/>
          </a:bodyPr>
          <a:lstStyle/>
          <a:p>
            <a:r>
              <a:rPr lang="en-US" sz="2800" dirty="0" smtClean="0">
                <a:solidFill>
                  <a:prstClr val="black"/>
                </a:solidFill>
                <a:latin typeface="Arial" panose="020B0604020202020204" pitchFamily="34" charset="0"/>
                <a:cs typeface="Arial" panose="020B0604020202020204" pitchFamily="34" charset="0"/>
              </a:rPr>
              <a:t>Thứ Sáu ngày </a:t>
            </a:r>
            <a:r>
              <a:rPr lang="en-US" sz="2800" dirty="0">
                <a:solidFill>
                  <a:prstClr val="black"/>
                </a:solidFill>
                <a:latin typeface="Arial" panose="020B0604020202020204" pitchFamily="34" charset="0"/>
                <a:cs typeface="Arial" panose="020B0604020202020204" pitchFamily="34" charset="0"/>
              </a:rPr>
              <a:t>5</a:t>
            </a:r>
            <a:r>
              <a:rPr lang="en-US" sz="2800" dirty="0" smtClean="0">
                <a:solidFill>
                  <a:prstClr val="black"/>
                </a:solidFill>
                <a:latin typeface="Arial" panose="020B0604020202020204" pitchFamily="34" charset="0"/>
                <a:cs typeface="Arial" panose="020B0604020202020204" pitchFamily="34" charset="0"/>
              </a:rPr>
              <a:t> tháng 4 năm 2024</a:t>
            </a:r>
            <a:endParaRPr lang="en-US" sz="2800" dirty="0">
              <a:solidFill>
                <a:prstClr val="black"/>
              </a:solidFill>
              <a:latin typeface="Arial" panose="020B0604020202020204" pitchFamily="34" charset="0"/>
              <a:cs typeface="Arial" panose="020B0604020202020204" pitchFamily="34" charset="0"/>
            </a:endParaRPr>
          </a:p>
        </p:txBody>
      </p:sp>
      <p:sp>
        <p:nvSpPr>
          <p:cNvPr id="9" name="TextBox 8"/>
          <p:cNvSpPr txBox="1"/>
          <p:nvPr/>
        </p:nvSpPr>
        <p:spPr>
          <a:xfrm>
            <a:off x="4610100" y="548428"/>
            <a:ext cx="2108200" cy="523220"/>
          </a:xfrm>
          <a:prstGeom prst="rect">
            <a:avLst/>
          </a:prstGeom>
          <a:noFill/>
        </p:spPr>
        <p:txBody>
          <a:bodyPr wrap="square" rtlCol="0">
            <a:spAutoFit/>
          </a:bodyPr>
          <a:lstStyle/>
          <a:p>
            <a:r>
              <a:rPr lang="en-US" sz="2800" b="1" dirty="0" smtClean="0">
                <a:solidFill>
                  <a:prstClr val="black"/>
                </a:solidFill>
                <a:latin typeface="Arial" panose="020B0604020202020204" pitchFamily="34" charset="0"/>
                <a:cs typeface="Arial" panose="020B0604020202020204" pitchFamily="34" charset="0"/>
              </a:rPr>
              <a:t>KHOA HỌC</a:t>
            </a:r>
            <a:endParaRPr lang="en-US" sz="2800" b="1" dirty="0">
              <a:solidFill>
                <a:prstClr val="black"/>
              </a:solidFill>
              <a:latin typeface="Arial" panose="020B0604020202020204" pitchFamily="34" charset="0"/>
              <a:cs typeface="Arial" panose="020B0604020202020204" pitchFamily="34" charset="0"/>
            </a:endParaRPr>
          </a:p>
        </p:txBody>
      </p:sp>
      <p:sp>
        <p:nvSpPr>
          <p:cNvPr id="10" name="TextBox 9"/>
          <p:cNvSpPr txBox="1"/>
          <p:nvPr/>
        </p:nvSpPr>
        <p:spPr>
          <a:xfrm>
            <a:off x="1312961" y="1071648"/>
            <a:ext cx="9450834" cy="523220"/>
          </a:xfrm>
          <a:prstGeom prst="rect">
            <a:avLst/>
          </a:prstGeom>
          <a:noFill/>
        </p:spPr>
        <p:txBody>
          <a:bodyPr wrap="square" rtlCol="0">
            <a:spAutoFit/>
          </a:bodyPr>
          <a:lstStyle/>
          <a:p>
            <a:pPr algn="ctr"/>
            <a:r>
              <a:rPr lang="vi-VN" sz="2800" b="1" dirty="0">
                <a:solidFill>
                  <a:srgbClr val="FF0000"/>
                </a:solidFill>
              </a:rPr>
              <a:t>Bài 21: Phòng tránh đuối </a:t>
            </a:r>
            <a:r>
              <a:rPr lang="vi-VN" sz="2800" b="1" dirty="0" smtClean="0">
                <a:solidFill>
                  <a:srgbClr val="FF0000"/>
                </a:solidFill>
              </a:rPr>
              <a:t>nước</a:t>
            </a:r>
            <a:r>
              <a:rPr lang="en-US" sz="2800" b="1" dirty="0" smtClean="0">
                <a:solidFill>
                  <a:srgbClr val="FF0000"/>
                </a:solidFill>
              </a:rPr>
              <a:t>  ( tiết 1)</a:t>
            </a:r>
            <a:endParaRPr lang="en-US" sz="2800" dirty="0">
              <a:solidFill>
                <a:srgbClr val="FF0000"/>
              </a:solidFill>
            </a:endParaRPr>
          </a:p>
        </p:txBody>
      </p:sp>
    </p:spTree>
    <p:extLst>
      <p:ext uri="{BB962C8B-B14F-4D97-AF65-F5344CB8AC3E}">
        <p14:creationId xmlns:p14="http://schemas.microsoft.com/office/powerpoint/2010/main" val="11775452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214" y="1723028"/>
            <a:ext cx="3892866" cy="359672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080" y="1723028"/>
            <a:ext cx="3779520" cy="359672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9600" y="1723028"/>
            <a:ext cx="3433763" cy="3596729"/>
          </a:xfrm>
          <a:prstGeom prst="rect">
            <a:avLst/>
          </a:prstGeom>
        </p:spPr>
      </p:pic>
      <p:sp>
        <p:nvSpPr>
          <p:cNvPr id="7" name="TextBox 6"/>
          <p:cNvSpPr txBox="1"/>
          <p:nvPr/>
        </p:nvSpPr>
        <p:spPr>
          <a:xfrm>
            <a:off x="1554480" y="5319757"/>
            <a:ext cx="9113520" cy="1384995"/>
          </a:xfrm>
          <a:prstGeom prst="rect">
            <a:avLst/>
          </a:prstGeom>
          <a:noFill/>
        </p:spPr>
        <p:txBody>
          <a:bodyPr wrap="square" rtlCol="0">
            <a:spAutoFit/>
          </a:bodyPr>
          <a:lstStyle/>
          <a:p>
            <a:r>
              <a:rPr lang="en-US" sz="2800" b="1" dirty="0" err="1">
                <a:latin typeface="Arial" panose="020B0604020202020204" pitchFamily="34" charset="0"/>
                <a:cs typeface="Arial" panose="020B0604020202020204" pitchFamily="34" charset="0"/>
              </a:rPr>
              <a:t>Bơi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lội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giúp</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chúng</a:t>
            </a:r>
            <a:r>
              <a:rPr lang="en-US" sz="2800" b="1" dirty="0">
                <a:latin typeface="Arial" panose="020B0604020202020204" pitchFamily="34" charset="0"/>
                <a:cs typeface="Arial" panose="020B0604020202020204" pitchFamily="34" charset="0"/>
              </a:rPr>
              <a:t> ta </a:t>
            </a:r>
            <a:r>
              <a:rPr lang="en-US" sz="2800" b="1" dirty="0" err="1">
                <a:latin typeface="Arial" panose="020B0604020202020204" pitchFamily="34" charset="0"/>
                <a:cs typeface="Arial" panose="020B0604020202020204" pitchFamily="34" charset="0"/>
              </a:rPr>
              <a:t>cải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thiện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kĩ</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năng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vận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động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trang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bị</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kĩ</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năng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sống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cần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thiết</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phòng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tránh</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đuối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nước</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tạo</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lập</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sức</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khỏe</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lâu</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dài</a:t>
            </a:r>
            <a:r>
              <a:rPr lang="en-US" sz="2800" b="1" dirty="0">
                <a:latin typeface="Arial" panose="020B0604020202020204" pitchFamily="34" charset="0"/>
                <a:cs typeface="Arial" panose="020B0604020202020204" pitchFamily="34" charset="0"/>
              </a:rPr>
              <a:t>.</a:t>
            </a:r>
          </a:p>
        </p:txBody>
      </p:sp>
      <p:sp>
        <p:nvSpPr>
          <p:cNvPr id="11" name="TextBox 10"/>
          <p:cNvSpPr txBox="1"/>
          <p:nvPr/>
        </p:nvSpPr>
        <p:spPr>
          <a:xfrm>
            <a:off x="3015260" y="25208"/>
            <a:ext cx="7406080" cy="523220"/>
          </a:xfrm>
          <a:prstGeom prst="rect">
            <a:avLst/>
          </a:prstGeom>
          <a:noFill/>
        </p:spPr>
        <p:txBody>
          <a:bodyPr wrap="square" rtlCol="0">
            <a:spAutoFit/>
          </a:bodyPr>
          <a:lstStyle/>
          <a:p>
            <a:r>
              <a:rPr lang="en-US" sz="2800" dirty="0" smtClean="0">
                <a:solidFill>
                  <a:prstClr val="black"/>
                </a:solidFill>
                <a:latin typeface="Arial" panose="020B0604020202020204" pitchFamily="34" charset="0"/>
                <a:cs typeface="Arial" panose="020B0604020202020204" pitchFamily="34" charset="0"/>
              </a:rPr>
              <a:t>Thứ Sáu ngày </a:t>
            </a:r>
            <a:r>
              <a:rPr lang="en-US" sz="2800" dirty="0">
                <a:solidFill>
                  <a:prstClr val="black"/>
                </a:solidFill>
                <a:latin typeface="Arial" panose="020B0604020202020204" pitchFamily="34" charset="0"/>
                <a:cs typeface="Arial" panose="020B0604020202020204" pitchFamily="34" charset="0"/>
              </a:rPr>
              <a:t>5</a:t>
            </a:r>
            <a:r>
              <a:rPr lang="en-US" sz="2800" dirty="0" smtClean="0">
                <a:solidFill>
                  <a:prstClr val="black"/>
                </a:solidFill>
                <a:latin typeface="Arial" panose="020B0604020202020204" pitchFamily="34" charset="0"/>
                <a:cs typeface="Arial" panose="020B0604020202020204" pitchFamily="34" charset="0"/>
              </a:rPr>
              <a:t> tháng 4 năm 2024</a:t>
            </a:r>
            <a:endParaRPr lang="en-US" sz="2800" dirty="0">
              <a:solidFill>
                <a:prstClr val="black"/>
              </a:solidFill>
              <a:latin typeface="Arial" panose="020B0604020202020204" pitchFamily="34" charset="0"/>
              <a:cs typeface="Arial" panose="020B0604020202020204" pitchFamily="34" charset="0"/>
            </a:endParaRPr>
          </a:p>
        </p:txBody>
      </p:sp>
      <p:sp>
        <p:nvSpPr>
          <p:cNvPr id="12" name="TextBox 11"/>
          <p:cNvSpPr txBox="1"/>
          <p:nvPr/>
        </p:nvSpPr>
        <p:spPr>
          <a:xfrm>
            <a:off x="4610100" y="443925"/>
            <a:ext cx="2108200" cy="523220"/>
          </a:xfrm>
          <a:prstGeom prst="rect">
            <a:avLst/>
          </a:prstGeom>
          <a:noFill/>
        </p:spPr>
        <p:txBody>
          <a:bodyPr wrap="square" rtlCol="0">
            <a:spAutoFit/>
          </a:bodyPr>
          <a:lstStyle/>
          <a:p>
            <a:r>
              <a:rPr lang="en-US" sz="2800" b="1" dirty="0" smtClean="0">
                <a:solidFill>
                  <a:prstClr val="black"/>
                </a:solidFill>
                <a:latin typeface="Arial" panose="020B0604020202020204" pitchFamily="34" charset="0"/>
                <a:cs typeface="Arial" panose="020B0604020202020204" pitchFamily="34" charset="0"/>
              </a:rPr>
              <a:t>KHOA HỌC</a:t>
            </a:r>
            <a:endParaRPr lang="en-US" sz="2800" b="1" dirty="0">
              <a:solidFill>
                <a:prstClr val="black"/>
              </a:solidFill>
              <a:latin typeface="Arial" panose="020B0604020202020204" pitchFamily="34" charset="0"/>
              <a:cs typeface="Arial" panose="020B0604020202020204" pitchFamily="34" charset="0"/>
            </a:endParaRPr>
          </a:p>
        </p:txBody>
      </p:sp>
      <p:sp>
        <p:nvSpPr>
          <p:cNvPr id="13" name="TextBox 12"/>
          <p:cNvSpPr txBox="1"/>
          <p:nvPr/>
        </p:nvSpPr>
        <p:spPr>
          <a:xfrm>
            <a:off x="1312961" y="823595"/>
            <a:ext cx="9450834" cy="523220"/>
          </a:xfrm>
          <a:prstGeom prst="rect">
            <a:avLst/>
          </a:prstGeom>
          <a:noFill/>
        </p:spPr>
        <p:txBody>
          <a:bodyPr wrap="square" rtlCol="0">
            <a:spAutoFit/>
          </a:bodyPr>
          <a:lstStyle/>
          <a:p>
            <a:pPr algn="ctr"/>
            <a:r>
              <a:rPr lang="vi-VN" sz="2800" b="1" dirty="0">
                <a:solidFill>
                  <a:srgbClr val="FF0000"/>
                </a:solidFill>
              </a:rPr>
              <a:t>Bài 21: Phòng tránh đuối </a:t>
            </a:r>
            <a:r>
              <a:rPr lang="vi-VN" sz="2800" b="1" dirty="0" smtClean="0">
                <a:solidFill>
                  <a:srgbClr val="FF0000"/>
                </a:solidFill>
              </a:rPr>
              <a:t>nước</a:t>
            </a:r>
            <a:r>
              <a:rPr lang="en-US" sz="2800" b="1" dirty="0" smtClean="0">
                <a:solidFill>
                  <a:srgbClr val="FF0000"/>
                </a:solidFill>
              </a:rPr>
              <a:t>  ( tiết 1)</a:t>
            </a:r>
            <a:endParaRPr lang="en-US" sz="2800" dirty="0">
              <a:solidFill>
                <a:srgbClr val="FF0000"/>
              </a:solidFill>
            </a:endParaRPr>
          </a:p>
        </p:txBody>
      </p:sp>
    </p:spTree>
    <p:extLst>
      <p:ext uri="{BB962C8B-B14F-4D97-AF65-F5344CB8AC3E}">
        <p14:creationId xmlns:p14="http://schemas.microsoft.com/office/powerpoint/2010/main" val="31832219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Kết quả hình ảnh cho một số hình ảnh nước lũ lớ hs lội qua suối"/>
          <p:cNvPicPr>
            <a:picLocks noChangeAspect="1" noChangeArrowheads="1"/>
          </p:cNvPicPr>
          <p:nvPr/>
        </p:nvPicPr>
        <p:blipFill>
          <a:blip r:embed="rId3"/>
          <a:srcRect/>
          <a:stretch>
            <a:fillRect/>
          </a:stretch>
        </p:blipFill>
        <p:spPr bwMode="auto">
          <a:xfrm>
            <a:off x="6186488" y="1549404"/>
            <a:ext cx="5700712" cy="4214812"/>
          </a:xfrm>
          <a:prstGeom prst="rect">
            <a:avLst/>
          </a:prstGeom>
          <a:noFill/>
        </p:spPr>
      </p:pic>
      <p:pic>
        <p:nvPicPr>
          <p:cNvPr id="11" name="Picture 14" descr="untitled"/>
          <p:cNvPicPr>
            <a:picLocks noChangeAspect="1" noChangeArrowheads="1"/>
          </p:cNvPicPr>
          <p:nvPr/>
        </p:nvPicPr>
        <p:blipFill>
          <a:blip r:embed="rId4"/>
          <a:srcRect/>
          <a:stretch>
            <a:fillRect/>
          </a:stretch>
        </p:blipFill>
        <p:spPr bwMode="auto">
          <a:xfrm>
            <a:off x="313853" y="1606554"/>
            <a:ext cx="5724525" cy="4100511"/>
          </a:xfrm>
          <a:prstGeom prst="rect">
            <a:avLst/>
          </a:prstGeom>
          <a:noFill/>
          <a:ln w="76200" cmpd="tri">
            <a:solidFill>
              <a:srgbClr val="FF3300"/>
            </a:solidFill>
            <a:miter lim="800000"/>
            <a:headEnd/>
            <a:tailEnd/>
          </a:ln>
        </p:spPr>
      </p:pic>
      <p:sp>
        <p:nvSpPr>
          <p:cNvPr id="2" name="TextBox 1"/>
          <p:cNvSpPr txBox="1"/>
          <p:nvPr/>
        </p:nvSpPr>
        <p:spPr>
          <a:xfrm>
            <a:off x="313853" y="5737005"/>
            <a:ext cx="5795963" cy="923330"/>
          </a:xfrm>
          <a:prstGeom prst="rect">
            <a:avLst/>
          </a:prstGeom>
          <a:noFill/>
        </p:spPr>
        <p:txBody>
          <a:bodyPr wrap="square" rtlCol="0">
            <a:spAutoFit/>
          </a:bodyPr>
          <a:lstStyle/>
          <a:p>
            <a:r>
              <a:rPr lang="en-US" b="1" dirty="0" err="1">
                <a:latin typeface="Arial" panose="020B0604020202020204" pitchFamily="34" charset="0"/>
                <a:cs typeface="Arial" panose="020B0604020202020204" pitchFamily="34" charset="0"/>
              </a:rPr>
              <a:t>Thuyền</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ghe</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không</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được</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chở</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quá</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đông.Không</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được</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đùa</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nghịch</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khi</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đang</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tham</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gia</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giao</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thông</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đường</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thủy</a:t>
            </a:r>
            <a:endParaRPr lang="en-US" b="1" dirty="0">
              <a:latin typeface="Arial" panose="020B0604020202020204" pitchFamily="34" charset="0"/>
              <a:cs typeface="Arial" panose="020B0604020202020204" pitchFamily="34" charset="0"/>
            </a:endParaRPr>
          </a:p>
        </p:txBody>
      </p:sp>
      <p:sp>
        <p:nvSpPr>
          <p:cNvPr id="3" name="TextBox 2"/>
          <p:cNvSpPr txBox="1"/>
          <p:nvPr/>
        </p:nvSpPr>
        <p:spPr>
          <a:xfrm>
            <a:off x="6634163" y="5764216"/>
            <a:ext cx="5053012" cy="954107"/>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Không được tự ý lội qua </a:t>
            </a:r>
            <a:r>
              <a:rPr lang="en-US" sz="2800" b="1" dirty="0" smtClean="0">
                <a:latin typeface="Arial" panose="020B0604020202020204" pitchFamily="34" charset="0"/>
                <a:cs typeface="Arial" panose="020B0604020202020204" pitchFamily="34" charset="0"/>
              </a:rPr>
              <a:t>sông</a:t>
            </a:r>
            <a:r>
              <a:rPr lang="en-US" sz="2800" b="1" dirty="0">
                <a:latin typeface="Arial" panose="020B0604020202020204" pitchFamily="34" charset="0"/>
                <a:cs typeface="Arial" panose="020B0604020202020204" pitchFamily="34" charset="0"/>
              </a:rPr>
              <a:t>, suối khi trời mưa lũ… </a:t>
            </a:r>
          </a:p>
        </p:txBody>
      </p:sp>
      <p:sp>
        <p:nvSpPr>
          <p:cNvPr id="6" name="TextBox 5"/>
          <p:cNvSpPr txBox="1"/>
          <p:nvPr/>
        </p:nvSpPr>
        <p:spPr>
          <a:xfrm>
            <a:off x="3015260" y="129006"/>
            <a:ext cx="7406080" cy="523220"/>
          </a:xfrm>
          <a:prstGeom prst="rect">
            <a:avLst/>
          </a:prstGeom>
          <a:noFill/>
        </p:spPr>
        <p:txBody>
          <a:bodyPr wrap="square" rtlCol="0">
            <a:spAutoFit/>
          </a:bodyPr>
          <a:lstStyle/>
          <a:p>
            <a:r>
              <a:rPr lang="en-US" sz="2800" dirty="0" smtClean="0">
                <a:solidFill>
                  <a:prstClr val="black"/>
                </a:solidFill>
                <a:latin typeface="Arial" panose="020B0604020202020204" pitchFamily="34" charset="0"/>
                <a:cs typeface="Arial" panose="020B0604020202020204" pitchFamily="34" charset="0"/>
              </a:rPr>
              <a:t>Thứ Sáu ngày </a:t>
            </a:r>
            <a:r>
              <a:rPr lang="en-US" sz="2800" dirty="0">
                <a:solidFill>
                  <a:prstClr val="black"/>
                </a:solidFill>
                <a:latin typeface="Arial" panose="020B0604020202020204" pitchFamily="34" charset="0"/>
                <a:cs typeface="Arial" panose="020B0604020202020204" pitchFamily="34" charset="0"/>
              </a:rPr>
              <a:t>5</a:t>
            </a:r>
            <a:r>
              <a:rPr lang="en-US" sz="2800" dirty="0" smtClean="0">
                <a:solidFill>
                  <a:prstClr val="black"/>
                </a:solidFill>
                <a:latin typeface="Arial" panose="020B0604020202020204" pitchFamily="34" charset="0"/>
                <a:cs typeface="Arial" panose="020B0604020202020204" pitchFamily="34" charset="0"/>
              </a:rPr>
              <a:t> tháng 4 năm 2024</a:t>
            </a:r>
            <a:endParaRPr lang="en-US" sz="2800" dirty="0">
              <a:solidFill>
                <a:prstClr val="black"/>
              </a:solidFill>
              <a:latin typeface="Arial" panose="020B0604020202020204" pitchFamily="34" charset="0"/>
              <a:cs typeface="Arial" panose="020B0604020202020204" pitchFamily="34" charset="0"/>
            </a:endParaRPr>
          </a:p>
        </p:txBody>
      </p:sp>
      <p:sp>
        <p:nvSpPr>
          <p:cNvPr id="7" name="TextBox 6"/>
          <p:cNvSpPr txBox="1"/>
          <p:nvPr/>
        </p:nvSpPr>
        <p:spPr>
          <a:xfrm>
            <a:off x="4610100" y="548428"/>
            <a:ext cx="2108200" cy="523220"/>
          </a:xfrm>
          <a:prstGeom prst="rect">
            <a:avLst/>
          </a:prstGeom>
          <a:noFill/>
        </p:spPr>
        <p:txBody>
          <a:bodyPr wrap="square" rtlCol="0">
            <a:spAutoFit/>
          </a:bodyPr>
          <a:lstStyle/>
          <a:p>
            <a:r>
              <a:rPr lang="en-US" sz="2800" b="1" dirty="0" smtClean="0">
                <a:solidFill>
                  <a:prstClr val="black"/>
                </a:solidFill>
                <a:latin typeface="Arial" panose="020B0604020202020204" pitchFamily="34" charset="0"/>
                <a:cs typeface="Arial" panose="020B0604020202020204" pitchFamily="34" charset="0"/>
              </a:rPr>
              <a:t>KHOA HỌC</a:t>
            </a:r>
            <a:endParaRPr lang="en-US" sz="2800" b="1" dirty="0">
              <a:solidFill>
                <a:prstClr val="black"/>
              </a:solidFill>
              <a:latin typeface="Arial" panose="020B0604020202020204" pitchFamily="34" charset="0"/>
              <a:cs typeface="Arial" panose="020B0604020202020204" pitchFamily="34" charset="0"/>
            </a:endParaRPr>
          </a:p>
        </p:txBody>
      </p:sp>
      <p:sp>
        <p:nvSpPr>
          <p:cNvPr id="8" name="TextBox 7"/>
          <p:cNvSpPr txBox="1"/>
          <p:nvPr/>
        </p:nvSpPr>
        <p:spPr>
          <a:xfrm>
            <a:off x="1312961" y="1071648"/>
            <a:ext cx="9450834" cy="523220"/>
          </a:xfrm>
          <a:prstGeom prst="rect">
            <a:avLst/>
          </a:prstGeom>
          <a:noFill/>
        </p:spPr>
        <p:txBody>
          <a:bodyPr wrap="square" rtlCol="0">
            <a:spAutoFit/>
          </a:bodyPr>
          <a:lstStyle/>
          <a:p>
            <a:pPr algn="ctr"/>
            <a:r>
              <a:rPr lang="vi-VN" sz="2800" b="1" dirty="0">
                <a:solidFill>
                  <a:srgbClr val="FF0000"/>
                </a:solidFill>
              </a:rPr>
              <a:t>Bài 21: Phòng tránh đuối </a:t>
            </a:r>
            <a:r>
              <a:rPr lang="vi-VN" sz="2800" b="1" dirty="0" smtClean="0">
                <a:solidFill>
                  <a:srgbClr val="FF0000"/>
                </a:solidFill>
              </a:rPr>
              <a:t>nước</a:t>
            </a:r>
            <a:r>
              <a:rPr lang="en-US" sz="2800" b="1" dirty="0" smtClean="0">
                <a:solidFill>
                  <a:srgbClr val="FF0000"/>
                </a:solidFill>
              </a:rPr>
              <a:t>  ( tiết 1)</a:t>
            </a:r>
            <a:endParaRPr lang="en-US" sz="2800" dirty="0">
              <a:solidFill>
                <a:srgbClr val="FF0000"/>
              </a:solidFill>
            </a:endParaRPr>
          </a:p>
        </p:txBody>
      </p:sp>
    </p:spTree>
    <p:extLst>
      <p:ext uri="{BB962C8B-B14F-4D97-AF65-F5344CB8AC3E}">
        <p14:creationId xmlns:p14="http://schemas.microsoft.com/office/powerpoint/2010/main" val="25965006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1312961" y="5903893"/>
            <a:ext cx="8281205" cy="954107"/>
          </a:xfrm>
          <a:prstGeom prst="rect">
            <a:avLst/>
          </a:prstGeom>
          <a:noFill/>
          <a:ln w="9525">
            <a:noFill/>
            <a:miter lim="800000"/>
            <a:headEnd/>
            <a:tailEnd/>
          </a:ln>
        </p:spPr>
        <p:txBody>
          <a:bodyPr wrap="square">
            <a:spAutoFit/>
          </a:bodyPr>
          <a:lstStyle/>
          <a:p>
            <a:pPr algn="ctr">
              <a:spcBef>
                <a:spcPct val="50000"/>
              </a:spcBef>
            </a:pPr>
            <a:r>
              <a:rPr lang="en-US" sz="2800" b="1" dirty="0" err="1">
                <a:solidFill>
                  <a:schemeClr val="bg2">
                    <a:lumMod val="10000"/>
                  </a:schemeClr>
                </a:solidFill>
                <a:latin typeface="Arial" panose="020B0604020202020204" pitchFamily="34" charset="0"/>
                <a:cs typeface="Arial" panose="020B0604020202020204" pitchFamily="34" charset="0"/>
              </a:rPr>
              <a:t>Không</a:t>
            </a:r>
            <a:r>
              <a:rPr lang="en-US" sz="2800" b="1" dirty="0">
                <a:solidFill>
                  <a:schemeClr val="bg2">
                    <a:lumMod val="10000"/>
                  </a:schemeClr>
                </a:solidFill>
                <a:latin typeface="Arial" panose="020B0604020202020204" pitchFamily="34" charset="0"/>
                <a:cs typeface="Arial" panose="020B0604020202020204" pitchFamily="34" charset="0"/>
              </a:rPr>
              <a:t> </a:t>
            </a:r>
            <a:r>
              <a:rPr lang="en-US" sz="2800" b="1" dirty="0" err="1">
                <a:solidFill>
                  <a:schemeClr val="bg2">
                    <a:lumMod val="10000"/>
                  </a:schemeClr>
                </a:solidFill>
                <a:latin typeface="Arial" panose="020B0604020202020204" pitchFamily="34" charset="0"/>
                <a:cs typeface="Arial" panose="020B0604020202020204" pitchFamily="34" charset="0"/>
              </a:rPr>
              <a:t>tham</a:t>
            </a:r>
            <a:r>
              <a:rPr lang="en-US" sz="2800" b="1" dirty="0">
                <a:solidFill>
                  <a:schemeClr val="bg2">
                    <a:lumMod val="10000"/>
                  </a:schemeClr>
                </a:solidFill>
                <a:latin typeface="Arial" panose="020B0604020202020204" pitchFamily="34" charset="0"/>
                <a:cs typeface="Arial" panose="020B0604020202020204" pitchFamily="34" charset="0"/>
              </a:rPr>
              <a:t> </a:t>
            </a:r>
            <a:r>
              <a:rPr lang="en-US" sz="2800" b="1" dirty="0" err="1">
                <a:solidFill>
                  <a:schemeClr val="bg2">
                    <a:lumMod val="10000"/>
                  </a:schemeClr>
                </a:solidFill>
                <a:latin typeface="Arial" panose="020B0604020202020204" pitchFamily="34" charset="0"/>
                <a:cs typeface="Arial" panose="020B0604020202020204" pitchFamily="34" charset="0"/>
              </a:rPr>
              <a:t>gia</a:t>
            </a:r>
            <a:r>
              <a:rPr lang="en-US" sz="2800" b="1" dirty="0">
                <a:solidFill>
                  <a:schemeClr val="bg2">
                    <a:lumMod val="10000"/>
                  </a:schemeClr>
                </a:solidFill>
                <a:latin typeface="Arial" panose="020B0604020202020204" pitchFamily="34" charset="0"/>
                <a:cs typeface="Arial" panose="020B0604020202020204" pitchFamily="34" charset="0"/>
              </a:rPr>
              <a:t> </a:t>
            </a:r>
            <a:r>
              <a:rPr lang="en-US" sz="2800" b="1" dirty="0" err="1">
                <a:solidFill>
                  <a:schemeClr val="bg2">
                    <a:lumMod val="10000"/>
                  </a:schemeClr>
                </a:solidFill>
                <a:latin typeface="Arial" panose="020B0604020202020204" pitchFamily="34" charset="0"/>
                <a:cs typeface="Arial" panose="020B0604020202020204" pitchFamily="34" charset="0"/>
              </a:rPr>
              <a:t>chơi</a:t>
            </a:r>
            <a:r>
              <a:rPr lang="en-US" sz="2800" b="1" dirty="0">
                <a:solidFill>
                  <a:schemeClr val="bg2">
                    <a:lumMod val="10000"/>
                  </a:schemeClr>
                </a:solidFill>
                <a:latin typeface="Arial" panose="020B0604020202020204" pitchFamily="34" charset="0"/>
                <a:cs typeface="Arial" panose="020B0604020202020204" pitchFamily="34" charset="0"/>
              </a:rPr>
              <a:t> </a:t>
            </a:r>
            <a:r>
              <a:rPr lang="en-US" sz="2800" b="1" dirty="0" err="1">
                <a:solidFill>
                  <a:schemeClr val="bg2">
                    <a:lumMod val="10000"/>
                  </a:schemeClr>
                </a:solidFill>
                <a:latin typeface="Arial" panose="020B0604020202020204" pitchFamily="34" charset="0"/>
                <a:cs typeface="Arial" panose="020B0604020202020204" pitchFamily="34" charset="0"/>
              </a:rPr>
              <a:t>các</a:t>
            </a:r>
            <a:r>
              <a:rPr lang="en-US" sz="2800" b="1" dirty="0">
                <a:solidFill>
                  <a:schemeClr val="bg2">
                    <a:lumMod val="10000"/>
                  </a:schemeClr>
                </a:solidFill>
                <a:latin typeface="Arial" panose="020B0604020202020204" pitchFamily="34" charset="0"/>
                <a:cs typeface="Arial" panose="020B0604020202020204" pitchFamily="34" charset="0"/>
              </a:rPr>
              <a:t> </a:t>
            </a:r>
            <a:r>
              <a:rPr lang="en-US" sz="2800" b="1" dirty="0" err="1">
                <a:solidFill>
                  <a:schemeClr val="bg2">
                    <a:lumMod val="10000"/>
                  </a:schemeClr>
                </a:solidFill>
                <a:latin typeface="Arial" panose="020B0604020202020204" pitchFamily="34" charset="0"/>
                <a:cs typeface="Arial" panose="020B0604020202020204" pitchFamily="34" charset="0"/>
              </a:rPr>
              <a:t>trò</a:t>
            </a:r>
            <a:r>
              <a:rPr lang="en-US" sz="2800" b="1" dirty="0">
                <a:solidFill>
                  <a:schemeClr val="bg2">
                    <a:lumMod val="10000"/>
                  </a:schemeClr>
                </a:solidFill>
                <a:latin typeface="Arial" panose="020B0604020202020204" pitchFamily="34" charset="0"/>
                <a:cs typeface="Arial" panose="020B0604020202020204" pitchFamily="34" charset="0"/>
              </a:rPr>
              <a:t> </a:t>
            </a:r>
            <a:r>
              <a:rPr lang="en-US" sz="2800" b="1" dirty="0" err="1">
                <a:solidFill>
                  <a:schemeClr val="bg2">
                    <a:lumMod val="10000"/>
                  </a:schemeClr>
                </a:solidFill>
                <a:latin typeface="Arial" panose="020B0604020202020204" pitchFamily="34" charset="0"/>
                <a:cs typeface="Arial" panose="020B0604020202020204" pitchFamily="34" charset="0"/>
              </a:rPr>
              <a:t>chơi</a:t>
            </a:r>
            <a:r>
              <a:rPr lang="en-US" sz="2800" b="1" dirty="0">
                <a:solidFill>
                  <a:schemeClr val="bg2">
                    <a:lumMod val="10000"/>
                  </a:schemeClr>
                </a:solidFill>
                <a:latin typeface="Arial" panose="020B0604020202020204" pitchFamily="34" charset="0"/>
                <a:cs typeface="Arial" panose="020B0604020202020204" pitchFamily="34" charset="0"/>
              </a:rPr>
              <a:t> </a:t>
            </a:r>
            <a:r>
              <a:rPr lang="en-US" sz="2800" b="1" dirty="0" err="1">
                <a:solidFill>
                  <a:schemeClr val="bg2">
                    <a:lumMod val="10000"/>
                  </a:schemeClr>
                </a:solidFill>
                <a:latin typeface="Arial" panose="020B0604020202020204" pitchFamily="34" charset="0"/>
                <a:cs typeface="Arial" panose="020B0604020202020204" pitchFamily="34" charset="0"/>
              </a:rPr>
              <a:t>nguy</a:t>
            </a:r>
            <a:r>
              <a:rPr lang="en-US" sz="2800" b="1" dirty="0">
                <a:solidFill>
                  <a:schemeClr val="bg2">
                    <a:lumMod val="10000"/>
                  </a:schemeClr>
                </a:solidFill>
                <a:latin typeface="Arial" panose="020B0604020202020204" pitchFamily="34" charset="0"/>
                <a:cs typeface="Arial" panose="020B0604020202020204" pitchFamily="34" charset="0"/>
              </a:rPr>
              <a:t> </a:t>
            </a:r>
            <a:r>
              <a:rPr lang="en-US" sz="2800" b="1" dirty="0" err="1">
                <a:solidFill>
                  <a:schemeClr val="bg2">
                    <a:lumMod val="10000"/>
                  </a:schemeClr>
                </a:solidFill>
                <a:latin typeface="Arial" panose="020B0604020202020204" pitchFamily="34" charset="0"/>
                <a:cs typeface="Arial" panose="020B0604020202020204" pitchFamily="34" charset="0"/>
              </a:rPr>
              <a:t>hiểm</a:t>
            </a:r>
            <a:r>
              <a:rPr lang="en-US" sz="2800" b="1" dirty="0">
                <a:solidFill>
                  <a:schemeClr val="bg2">
                    <a:lumMod val="10000"/>
                  </a:schemeClr>
                </a:solidFill>
                <a:latin typeface="Arial" panose="020B0604020202020204" pitchFamily="34" charset="0"/>
                <a:cs typeface="Arial" panose="020B0604020202020204" pitchFamily="34" charset="0"/>
              </a:rPr>
              <a:t> </a:t>
            </a:r>
            <a:r>
              <a:rPr lang="en-US" sz="2800" b="1" dirty="0" err="1">
                <a:solidFill>
                  <a:schemeClr val="bg2">
                    <a:lumMod val="10000"/>
                  </a:schemeClr>
                </a:solidFill>
                <a:latin typeface="Arial" panose="020B0604020202020204" pitchFamily="34" charset="0"/>
                <a:cs typeface="Arial" panose="020B0604020202020204" pitchFamily="34" charset="0"/>
              </a:rPr>
              <a:t>như</a:t>
            </a:r>
            <a:r>
              <a:rPr lang="en-US" sz="2800" b="1" dirty="0">
                <a:solidFill>
                  <a:schemeClr val="bg2">
                    <a:lumMod val="10000"/>
                  </a:schemeClr>
                </a:solidFill>
                <a:latin typeface="Arial" panose="020B0604020202020204" pitchFamily="34" charset="0"/>
                <a:cs typeface="Arial" panose="020B0604020202020204" pitchFamily="34" charset="0"/>
              </a:rPr>
              <a:t>: </a:t>
            </a:r>
            <a:r>
              <a:rPr lang="en-US" sz="2800" b="1" dirty="0" err="1">
                <a:solidFill>
                  <a:schemeClr val="bg2">
                    <a:lumMod val="10000"/>
                  </a:schemeClr>
                </a:solidFill>
                <a:latin typeface="Arial" panose="020B0604020202020204" pitchFamily="34" charset="0"/>
                <a:cs typeface="Arial" panose="020B0604020202020204" pitchFamily="34" charset="0"/>
              </a:rPr>
              <a:t>nhảy</a:t>
            </a:r>
            <a:r>
              <a:rPr lang="en-US" sz="2800" b="1" dirty="0">
                <a:solidFill>
                  <a:schemeClr val="bg2">
                    <a:lumMod val="10000"/>
                  </a:schemeClr>
                </a:solidFill>
                <a:latin typeface="Arial" panose="020B0604020202020204" pitchFamily="34" charset="0"/>
                <a:cs typeface="Arial" panose="020B0604020202020204" pitchFamily="34" charset="0"/>
              </a:rPr>
              <a:t> </a:t>
            </a:r>
            <a:r>
              <a:rPr lang="en-US" sz="2800" b="1" dirty="0" err="1">
                <a:solidFill>
                  <a:schemeClr val="bg2">
                    <a:lumMod val="10000"/>
                  </a:schemeClr>
                </a:solidFill>
                <a:latin typeface="Arial" panose="020B0604020202020204" pitchFamily="34" charset="0"/>
                <a:cs typeface="Arial" panose="020B0604020202020204" pitchFamily="34" charset="0"/>
              </a:rPr>
              <a:t>cầu</a:t>
            </a:r>
            <a:r>
              <a:rPr lang="en-US" sz="2800" b="1" dirty="0">
                <a:solidFill>
                  <a:schemeClr val="bg2">
                    <a:lumMod val="10000"/>
                  </a:schemeClr>
                </a:solidFill>
                <a:latin typeface="Arial" panose="020B0604020202020204" pitchFamily="34" charset="0"/>
                <a:cs typeface="Arial" panose="020B0604020202020204" pitchFamily="34" charset="0"/>
              </a:rPr>
              <a:t>, </a:t>
            </a:r>
            <a:r>
              <a:rPr lang="en-US" sz="2800" b="1" dirty="0" err="1">
                <a:solidFill>
                  <a:schemeClr val="bg2">
                    <a:lumMod val="10000"/>
                  </a:schemeClr>
                </a:solidFill>
                <a:latin typeface="Arial" panose="020B0604020202020204" pitchFamily="34" charset="0"/>
                <a:cs typeface="Arial" panose="020B0604020202020204" pitchFamily="34" charset="0"/>
              </a:rPr>
              <a:t>tắm</a:t>
            </a:r>
            <a:r>
              <a:rPr lang="en-US" sz="2800" b="1" dirty="0">
                <a:solidFill>
                  <a:schemeClr val="bg2">
                    <a:lumMod val="10000"/>
                  </a:schemeClr>
                </a:solidFill>
                <a:latin typeface="Arial" panose="020B0604020202020204" pitchFamily="34" charset="0"/>
                <a:cs typeface="Arial" panose="020B0604020202020204" pitchFamily="34" charset="0"/>
              </a:rPr>
              <a:t> </a:t>
            </a:r>
            <a:r>
              <a:rPr lang="en-US" sz="2800" b="1" dirty="0" err="1">
                <a:solidFill>
                  <a:schemeClr val="bg2">
                    <a:lumMod val="10000"/>
                  </a:schemeClr>
                </a:solidFill>
                <a:latin typeface="Arial" panose="020B0604020202020204" pitchFamily="34" charset="0"/>
                <a:cs typeface="Arial" panose="020B0604020202020204" pitchFamily="34" charset="0"/>
              </a:rPr>
              <a:t>sông</a:t>
            </a:r>
            <a:r>
              <a:rPr lang="en-US" sz="2800" b="1" dirty="0">
                <a:solidFill>
                  <a:schemeClr val="bg2">
                    <a:lumMod val="10000"/>
                  </a:schemeClr>
                </a:solidFill>
                <a:latin typeface="Arial" panose="020B0604020202020204" pitchFamily="34" charset="0"/>
                <a:cs typeface="Arial" panose="020B0604020202020204" pitchFamily="34" charset="0"/>
              </a:rPr>
              <a:t>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5625" y="1523999"/>
            <a:ext cx="3510903" cy="433774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338" y="1542965"/>
            <a:ext cx="3657476" cy="431878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1814" y="1542965"/>
            <a:ext cx="3333811" cy="4318780"/>
          </a:xfrm>
          <a:prstGeom prst="rect">
            <a:avLst/>
          </a:prstGeom>
        </p:spPr>
      </p:pic>
      <p:sp>
        <p:nvSpPr>
          <p:cNvPr id="6" name="TextBox 5"/>
          <p:cNvSpPr txBox="1"/>
          <p:nvPr/>
        </p:nvSpPr>
        <p:spPr>
          <a:xfrm>
            <a:off x="3015260" y="-11674"/>
            <a:ext cx="7406080" cy="523220"/>
          </a:xfrm>
          <a:prstGeom prst="rect">
            <a:avLst/>
          </a:prstGeom>
          <a:noFill/>
        </p:spPr>
        <p:txBody>
          <a:bodyPr wrap="square" rtlCol="0">
            <a:spAutoFit/>
          </a:bodyPr>
          <a:lstStyle/>
          <a:p>
            <a:r>
              <a:rPr lang="en-US" sz="2800" dirty="0" smtClean="0">
                <a:solidFill>
                  <a:prstClr val="black"/>
                </a:solidFill>
                <a:latin typeface="Arial" panose="020B0604020202020204" pitchFamily="34" charset="0"/>
                <a:cs typeface="Arial" panose="020B0604020202020204" pitchFamily="34" charset="0"/>
              </a:rPr>
              <a:t>Thứ Sáu ngày </a:t>
            </a:r>
            <a:r>
              <a:rPr lang="en-US" sz="2800" dirty="0">
                <a:solidFill>
                  <a:prstClr val="black"/>
                </a:solidFill>
                <a:latin typeface="Arial" panose="020B0604020202020204" pitchFamily="34" charset="0"/>
                <a:cs typeface="Arial" panose="020B0604020202020204" pitchFamily="34" charset="0"/>
              </a:rPr>
              <a:t>5</a:t>
            </a:r>
            <a:r>
              <a:rPr lang="en-US" sz="2800" dirty="0" smtClean="0">
                <a:solidFill>
                  <a:prstClr val="black"/>
                </a:solidFill>
                <a:latin typeface="Arial" panose="020B0604020202020204" pitchFamily="34" charset="0"/>
                <a:cs typeface="Arial" panose="020B0604020202020204" pitchFamily="34" charset="0"/>
              </a:rPr>
              <a:t> tháng 4 năm 2024</a:t>
            </a:r>
            <a:endParaRPr lang="en-US" sz="2800" dirty="0">
              <a:solidFill>
                <a:prstClr val="black"/>
              </a:solidFill>
              <a:latin typeface="Arial" panose="020B0604020202020204" pitchFamily="34" charset="0"/>
              <a:cs typeface="Arial" panose="020B0604020202020204" pitchFamily="34" charset="0"/>
            </a:endParaRPr>
          </a:p>
        </p:txBody>
      </p:sp>
      <p:sp>
        <p:nvSpPr>
          <p:cNvPr id="8" name="TextBox 7"/>
          <p:cNvSpPr txBox="1"/>
          <p:nvPr/>
        </p:nvSpPr>
        <p:spPr>
          <a:xfrm>
            <a:off x="4736712" y="393680"/>
            <a:ext cx="2108200" cy="523220"/>
          </a:xfrm>
          <a:prstGeom prst="rect">
            <a:avLst/>
          </a:prstGeom>
          <a:noFill/>
        </p:spPr>
        <p:txBody>
          <a:bodyPr wrap="square" rtlCol="0">
            <a:spAutoFit/>
          </a:bodyPr>
          <a:lstStyle/>
          <a:p>
            <a:r>
              <a:rPr lang="en-US" sz="2800" b="1" dirty="0" smtClean="0">
                <a:solidFill>
                  <a:prstClr val="black"/>
                </a:solidFill>
                <a:latin typeface="Arial" panose="020B0604020202020204" pitchFamily="34" charset="0"/>
                <a:cs typeface="Arial" panose="020B0604020202020204" pitchFamily="34" charset="0"/>
              </a:rPr>
              <a:t>KHOA HỌC</a:t>
            </a:r>
            <a:endParaRPr lang="en-US" sz="2800" b="1" dirty="0">
              <a:solidFill>
                <a:prstClr val="black"/>
              </a:solidFill>
              <a:latin typeface="Arial" panose="020B0604020202020204" pitchFamily="34" charset="0"/>
              <a:cs typeface="Arial" panose="020B0604020202020204" pitchFamily="34" charset="0"/>
            </a:endParaRPr>
          </a:p>
        </p:txBody>
      </p:sp>
      <p:sp>
        <p:nvSpPr>
          <p:cNvPr id="9" name="TextBox 8"/>
          <p:cNvSpPr txBox="1"/>
          <p:nvPr/>
        </p:nvSpPr>
        <p:spPr>
          <a:xfrm>
            <a:off x="1312961" y="818424"/>
            <a:ext cx="9450834" cy="523220"/>
          </a:xfrm>
          <a:prstGeom prst="rect">
            <a:avLst/>
          </a:prstGeom>
          <a:noFill/>
        </p:spPr>
        <p:txBody>
          <a:bodyPr wrap="square" rtlCol="0">
            <a:spAutoFit/>
          </a:bodyPr>
          <a:lstStyle/>
          <a:p>
            <a:pPr algn="ctr"/>
            <a:r>
              <a:rPr lang="vi-VN" sz="2800" b="1" dirty="0">
                <a:solidFill>
                  <a:srgbClr val="FF0000"/>
                </a:solidFill>
              </a:rPr>
              <a:t>Bài 21: Phòng tránh đuối </a:t>
            </a:r>
            <a:r>
              <a:rPr lang="vi-VN" sz="2800" b="1" dirty="0" smtClean="0">
                <a:solidFill>
                  <a:srgbClr val="FF0000"/>
                </a:solidFill>
              </a:rPr>
              <a:t>nước</a:t>
            </a:r>
            <a:r>
              <a:rPr lang="en-US" sz="2800" b="1" dirty="0" smtClean="0">
                <a:solidFill>
                  <a:srgbClr val="FF0000"/>
                </a:solidFill>
              </a:rPr>
              <a:t>  ( tiết 1)</a:t>
            </a:r>
            <a:endParaRPr lang="en-US" sz="2800" dirty="0">
              <a:solidFill>
                <a:srgbClr val="FF0000"/>
              </a:solidFill>
            </a:endParaRPr>
          </a:p>
        </p:txBody>
      </p:sp>
    </p:spTree>
    <p:extLst>
      <p:ext uri="{BB962C8B-B14F-4D97-AF65-F5344CB8AC3E}">
        <p14:creationId xmlns:p14="http://schemas.microsoft.com/office/powerpoint/2010/main" val="30388148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44829" y="118903"/>
            <a:ext cx="7406080" cy="523220"/>
          </a:xfrm>
          <a:prstGeom prst="rect">
            <a:avLst/>
          </a:prstGeom>
          <a:noFill/>
        </p:spPr>
        <p:txBody>
          <a:bodyPr wrap="square" rtlCol="0">
            <a:spAutoFit/>
          </a:bodyPr>
          <a:lstStyle/>
          <a:p>
            <a:r>
              <a:rPr lang="en-US" sz="2800" dirty="0" smtClean="0">
                <a:latin typeface="Arial" panose="020B0604020202020204" pitchFamily="34" charset="0"/>
                <a:cs typeface="Arial" panose="020B0604020202020204" pitchFamily="34" charset="0"/>
              </a:rPr>
              <a:t>Thứ Sáu ngày </a:t>
            </a:r>
            <a:r>
              <a:rPr lang="en-US" sz="2800" dirty="0">
                <a:latin typeface="Arial" panose="020B0604020202020204" pitchFamily="34" charset="0"/>
                <a:cs typeface="Arial" panose="020B0604020202020204" pitchFamily="34" charset="0"/>
              </a:rPr>
              <a:t>5</a:t>
            </a:r>
            <a:r>
              <a:rPr lang="en-US" sz="2800" dirty="0" smtClean="0">
                <a:latin typeface="Arial" panose="020B0604020202020204" pitchFamily="34" charset="0"/>
                <a:cs typeface="Arial" panose="020B0604020202020204" pitchFamily="34" charset="0"/>
              </a:rPr>
              <a:t> tháng 4 năm 2024</a:t>
            </a:r>
            <a:endParaRPr lang="en-US" sz="2800" dirty="0">
              <a:latin typeface="Arial" panose="020B0604020202020204" pitchFamily="34" charset="0"/>
              <a:cs typeface="Arial" panose="020B0604020202020204" pitchFamily="34" charset="0"/>
            </a:endParaRPr>
          </a:p>
        </p:txBody>
      </p:sp>
      <p:sp>
        <p:nvSpPr>
          <p:cNvPr id="7" name="TextBox 6"/>
          <p:cNvSpPr txBox="1"/>
          <p:nvPr/>
        </p:nvSpPr>
        <p:spPr>
          <a:xfrm>
            <a:off x="4461043" y="642123"/>
            <a:ext cx="2108200" cy="523220"/>
          </a:xfrm>
          <a:prstGeom prst="rect">
            <a:avLst/>
          </a:prstGeom>
          <a:noFill/>
        </p:spPr>
        <p:txBody>
          <a:bodyPr wrap="square" rtlCol="0">
            <a:spAutoFit/>
          </a:bodyPr>
          <a:lstStyle/>
          <a:p>
            <a:r>
              <a:rPr lang="en-US" sz="2800" dirty="0" smtClean="0">
                <a:latin typeface="Arial" panose="020B0604020202020204" pitchFamily="34" charset="0"/>
                <a:cs typeface="Arial" panose="020B0604020202020204" pitchFamily="34" charset="0"/>
              </a:rPr>
              <a:t>KHOA HỌC</a:t>
            </a:r>
            <a:endParaRPr lang="en-US" sz="2800" dirty="0">
              <a:latin typeface="Arial" panose="020B0604020202020204" pitchFamily="34" charset="0"/>
              <a:cs typeface="Arial" panose="020B0604020202020204" pitchFamily="34" charset="0"/>
            </a:endParaRPr>
          </a:p>
        </p:txBody>
      </p:sp>
      <p:sp>
        <p:nvSpPr>
          <p:cNvPr id="8" name="TextBox 7"/>
          <p:cNvSpPr txBox="1"/>
          <p:nvPr/>
        </p:nvSpPr>
        <p:spPr>
          <a:xfrm>
            <a:off x="1459510" y="1058225"/>
            <a:ext cx="8111266" cy="646331"/>
          </a:xfrm>
          <a:prstGeom prst="rect">
            <a:avLst/>
          </a:prstGeom>
          <a:noFill/>
        </p:spPr>
        <p:txBody>
          <a:bodyPr wrap="square" rtlCol="0">
            <a:spAutoFit/>
          </a:bodyPr>
          <a:lstStyle/>
          <a:p>
            <a:pPr algn="ctr"/>
            <a:r>
              <a:rPr lang="vi-VN" sz="3600" b="1" dirty="0">
                <a:solidFill>
                  <a:srgbClr val="FF0000"/>
                </a:solidFill>
              </a:rPr>
              <a:t>Bài 21: Phòng tránh đuối </a:t>
            </a:r>
            <a:r>
              <a:rPr lang="vi-VN" sz="3600" b="1" dirty="0" smtClean="0">
                <a:solidFill>
                  <a:srgbClr val="FF0000"/>
                </a:solidFill>
              </a:rPr>
              <a:t>nước</a:t>
            </a:r>
            <a:endParaRPr lang="en-US" sz="3600" dirty="0">
              <a:solidFill>
                <a:srgbClr val="FF0000"/>
              </a:solidFill>
            </a:endParaRPr>
          </a:p>
        </p:txBody>
      </p:sp>
      <p:sp>
        <p:nvSpPr>
          <p:cNvPr id="9" name="TextBox 8"/>
          <p:cNvSpPr txBox="1"/>
          <p:nvPr/>
        </p:nvSpPr>
        <p:spPr>
          <a:xfrm>
            <a:off x="81355" y="2639259"/>
            <a:ext cx="11623249" cy="1938992"/>
          </a:xfrm>
          <a:prstGeom prst="rect">
            <a:avLst/>
          </a:prstGeom>
          <a:noFill/>
        </p:spPr>
        <p:txBody>
          <a:bodyPr wrap="square" rtlCol="0">
            <a:spAutoFit/>
          </a:bodyPr>
          <a:lstStyle/>
          <a:p>
            <a:r>
              <a:rPr lang="vi-VN" sz="2400" b="1" dirty="0" smtClean="0">
                <a:solidFill>
                  <a:srgbClr val="0070C0"/>
                </a:solidFill>
                <a:cs typeface="Arial" panose="020B0604020202020204" pitchFamily="34" charset="0"/>
              </a:rPr>
              <a:t> </a:t>
            </a:r>
            <a:r>
              <a:rPr lang="vi-VN" sz="2400" b="1" dirty="0">
                <a:solidFill>
                  <a:srgbClr val="FF0000"/>
                </a:solidFill>
                <a:cs typeface="Arial" panose="020B0604020202020204" pitchFamily="34" charset="0"/>
              </a:rPr>
              <a:t>Nên làm</a:t>
            </a:r>
            <a:r>
              <a:rPr lang="vi-VN" sz="2400" b="1" dirty="0" smtClean="0">
                <a:solidFill>
                  <a:srgbClr val="FF0000"/>
                </a:solidFill>
                <a:cs typeface="Arial" panose="020B0604020202020204" pitchFamily="34" charset="0"/>
              </a:rPr>
              <a:t>:</a:t>
            </a:r>
            <a:endParaRPr lang="en-US" sz="2400" b="1" dirty="0" smtClean="0">
              <a:solidFill>
                <a:srgbClr val="FF0000"/>
              </a:solidFill>
              <a:cs typeface="Arial" panose="020B0604020202020204" pitchFamily="34" charset="0"/>
            </a:endParaRPr>
          </a:p>
          <a:p>
            <a:r>
              <a:rPr lang="en-US" sz="2400" b="1" dirty="0" smtClean="0">
                <a:solidFill>
                  <a:srgbClr val="0070C0"/>
                </a:solidFill>
                <a:cs typeface="Arial" panose="020B0604020202020204" pitchFamily="34" charset="0"/>
              </a:rPr>
              <a:t> - </a:t>
            </a:r>
            <a:r>
              <a:rPr lang="en-US" sz="2400" dirty="0" smtClean="0">
                <a:solidFill>
                  <a:srgbClr val="0070C0"/>
                </a:solidFill>
                <a:cs typeface="Arial" panose="020B0604020202020204" pitchFamily="34" charset="0"/>
              </a:rPr>
              <a:t>Nên mặc áo phao khi đi thuyền, đò,...học cách giữ an toàn dưới nước; khi gặp người đuối nước cần nhanh chóng tìm kiếm sự hỗ trợ.</a:t>
            </a:r>
          </a:p>
          <a:p>
            <a:r>
              <a:rPr lang="en-US" sz="2400" dirty="0" smtClean="0">
                <a:solidFill>
                  <a:srgbClr val="0070C0"/>
                </a:solidFill>
                <a:cs typeface="Arial" panose="020B0604020202020204" pitchFamily="34" charset="0"/>
              </a:rPr>
              <a:t>- Không </a:t>
            </a:r>
            <a:r>
              <a:rPr lang="en-US" sz="2400" dirty="0">
                <a:solidFill>
                  <a:srgbClr val="0070C0"/>
                </a:solidFill>
                <a:cs typeface="Arial" panose="020B0604020202020204" pitchFamily="34" charset="0"/>
              </a:rPr>
              <a:t>chơi đùa quanh ao, hồ, hố nước sâu; không đi bơi ở sông, suối; không lội qua sông, suối </a:t>
            </a:r>
            <a:r>
              <a:rPr lang="en-US" sz="2400" dirty="0" smtClean="0">
                <a:solidFill>
                  <a:srgbClr val="0070C0"/>
                </a:solidFill>
                <a:cs typeface="Arial" panose="020B0604020202020204" pitchFamily="34" charset="0"/>
              </a:rPr>
              <a:t>trong </a:t>
            </a:r>
            <a:r>
              <a:rPr lang="en-US" sz="2400" dirty="0">
                <a:solidFill>
                  <a:srgbClr val="0070C0"/>
                </a:solidFill>
                <a:cs typeface="Arial" panose="020B0604020202020204" pitchFamily="34" charset="0"/>
              </a:rPr>
              <a:t>mùa lũ</a:t>
            </a:r>
            <a:r>
              <a:rPr lang="en-US" sz="2400" dirty="0" smtClean="0">
                <a:solidFill>
                  <a:srgbClr val="0070C0"/>
                </a:solidFill>
                <a:cs typeface="Arial" panose="020B0604020202020204" pitchFamily="34" charset="0"/>
              </a:rPr>
              <a:t>.</a:t>
            </a:r>
            <a:endParaRPr lang="en-US" sz="2400" dirty="0">
              <a:solidFill>
                <a:srgbClr val="0070C0"/>
              </a:solidFill>
              <a:cs typeface="Arial" panose="020B0604020202020204" pitchFamily="34" charset="0"/>
            </a:endParaRPr>
          </a:p>
        </p:txBody>
      </p:sp>
      <p:sp>
        <p:nvSpPr>
          <p:cNvPr id="10" name="TextBox 9"/>
          <p:cNvSpPr txBox="1"/>
          <p:nvPr/>
        </p:nvSpPr>
        <p:spPr>
          <a:xfrm>
            <a:off x="81355" y="4578251"/>
            <a:ext cx="11623249" cy="2308324"/>
          </a:xfrm>
          <a:prstGeom prst="rect">
            <a:avLst/>
          </a:prstGeom>
          <a:noFill/>
        </p:spPr>
        <p:txBody>
          <a:bodyPr wrap="square" rtlCol="0">
            <a:spAutoFit/>
          </a:bodyPr>
          <a:lstStyle/>
          <a:p>
            <a:r>
              <a:rPr lang="vi-VN" sz="2400" b="1" dirty="0" smtClean="0">
                <a:solidFill>
                  <a:srgbClr val="0070C0"/>
                </a:solidFill>
                <a:cs typeface="Arial" panose="020B0604020202020204" pitchFamily="34" charset="0"/>
              </a:rPr>
              <a:t> </a:t>
            </a:r>
            <a:r>
              <a:rPr lang="vi-VN" sz="2400" b="1" dirty="0">
                <a:solidFill>
                  <a:srgbClr val="FF0000"/>
                </a:solidFill>
                <a:cs typeface="Arial" panose="020B0604020202020204" pitchFamily="34" charset="0"/>
              </a:rPr>
              <a:t>Không nên làm</a:t>
            </a:r>
            <a:r>
              <a:rPr lang="vi-VN" sz="2400" b="1" dirty="0" smtClean="0">
                <a:solidFill>
                  <a:srgbClr val="FF0000"/>
                </a:solidFill>
                <a:cs typeface="Arial" panose="020B0604020202020204" pitchFamily="34" charset="0"/>
              </a:rPr>
              <a:t>:</a:t>
            </a:r>
            <a:endParaRPr lang="en-US" sz="2400" b="1" dirty="0" smtClean="0">
              <a:solidFill>
                <a:srgbClr val="FF0000"/>
              </a:solidFill>
              <a:cs typeface="Arial" panose="020B0604020202020204" pitchFamily="34" charset="0"/>
            </a:endParaRPr>
          </a:p>
          <a:p>
            <a:r>
              <a:rPr lang="en-US" sz="2400" dirty="0">
                <a:solidFill>
                  <a:srgbClr val="0070C0"/>
                </a:solidFill>
                <a:cs typeface="Arial" panose="020B0604020202020204" pitchFamily="34" charset="0"/>
              </a:rPr>
              <a:t>- R</a:t>
            </a:r>
            <a:r>
              <a:rPr lang="vi-VN" sz="2400" dirty="0">
                <a:solidFill>
                  <a:srgbClr val="0070C0"/>
                </a:solidFill>
                <a:cs typeface="Arial" panose="020B0604020202020204" pitchFamily="34" charset="0"/>
              </a:rPr>
              <a:t>ủ nhau đi tắm ao, hồ, sông suối. </a:t>
            </a:r>
            <a:endParaRPr lang="en-US" sz="2400" dirty="0">
              <a:solidFill>
                <a:srgbClr val="0070C0"/>
              </a:solidFill>
              <a:cs typeface="Arial" panose="020B0604020202020204" pitchFamily="34" charset="0"/>
            </a:endParaRPr>
          </a:p>
          <a:p>
            <a:r>
              <a:rPr lang="en-US" sz="2400" dirty="0">
                <a:solidFill>
                  <a:srgbClr val="0070C0"/>
                </a:solidFill>
                <a:cs typeface="Arial" panose="020B0604020202020204" pitchFamily="34" charset="0"/>
              </a:rPr>
              <a:t>- </a:t>
            </a:r>
            <a:r>
              <a:rPr lang="vi-VN" sz="2400" dirty="0">
                <a:solidFill>
                  <a:srgbClr val="0070C0"/>
                </a:solidFill>
                <a:cs typeface="Arial" panose="020B0604020202020204" pitchFamily="34" charset="0"/>
              </a:rPr>
              <a:t>Chơi ở nơi có: ao, hồ, sông suối hoặc bể nước, cống rãnh, miệng giếng</a:t>
            </a:r>
            <a:endParaRPr lang="en-US" sz="2400" dirty="0">
              <a:solidFill>
                <a:srgbClr val="0070C0"/>
              </a:solidFill>
              <a:cs typeface="Arial" panose="020B0604020202020204" pitchFamily="34" charset="0"/>
            </a:endParaRPr>
          </a:p>
          <a:p>
            <a:r>
              <a:rPr lang="en-US" sz="2400" dirty="0">
                <a:solidFill>
                  <a:srgbClr val="0070C0"/>
                </a:solidFill>
                <a:cs typeface="Arial" panose="020B0604020202020204" pitchFamily="34" charset="0"/>
              </a:rPr>
              <a:t>- Nghịch nước lội qua suối</a:t>
            </a:r>
          </a:p>
          <a:p>
            <a:r>
              <a:rPr lang="en-US" sz="2400" dirty="0">
                <a:solidFill>
                  <a:srgbClr val="0070C0"/>
                </a:solidFill>
                <a:cs typeface="Arial" panose="020B0604020202020204" pitchFamily="34" charset="0"/>
              </a:rPr>
              <a:t>- Với lấy đồ rơi xuống ao, hồ,...</a:t>
            </a:r>
          </a:p>
          <a:p>
            <a:endParaRPr lang="en-US" sz="2400" dirty="0">
              <a:solidFill>
                <a:srgbClr val="0070C0"/>
              </a:solidFill>
              <a:cs typeface="Arial" panose="020B0604020202020204" pitchFamily="34" charset="0"/>
            </a:endParaRPr>
          </a:p>
        </p:txBody>
      </p:sp>
      <p:sp>
        <p:nvSpPr>
          <p:cNvPr id="11" name="Rectangle 10"/>
          <p:cNvSpPr/>
          <p:nvPr/>
        </p:nvSpPr>
        <p:spPr>
          <a:xfrm>
            <a:off x="352002" y="1910297"/>
            <a:ext cx="9598907" cy="523220"/>
          </a:xfrm>
          <a:prstGeom prst="rect">
            <a:avLst/>
          </a:prstGeom>
          <a:ln>
            <a:solidFill>
              <a:srgbClr val="FF0000"/>
            </a:solidFill>
          </a:ln>
        </p:spPr>
        <p:txBody>
          <a:bodyPr wrap="square">
            <a:spAutoFit/>
          </a:bodyPr>
          <a:lstStyle/>
          <a:p>
            <a:r>
              <a:rPr lang="en-US" sz="2800" dirty="0">
                <a:latin typeface="Arial" panose="020B0604020202020204" pitchFamily="34" charset="0"/>
                <a:cs typeface="Arial" panose="020B0604020202020204" pitchFamily="34" charset="0"/>
              </a:rPr>
              <a:t>Đ</a:t>
            </a:r>
            <a:r>
              <a:rPr lang="vi-VN" sz="2800" dirty="0" smtClean="0">
                <a:cs typeface="Arial" panose="020B0604020202020204" pitchFamily="34" charset="0"/>
              </a:rPr>
              <a:t>ể </a:t>
            </a:r>
            <a:r>
              <a:rPr lang="vi-VN" sz="2800" dirty="0">
                <a:cs typeface="Arial" panose="020B0604020202020204" pitchFamily="34" charset="0"/>
              </a:rPr>
              <a:t>phòng tránh đuối </a:t>
            </a:r>
            <a:r>
              <a:rPr lang="vi-VN" sz="2800" dirty="0" smtClean="0">
                <a:cs typeface="Arial" panose="020B0604020202020204" pitchFamily="34" charset="0"/>
              </a:rPr>
              <a:t>nước</a:t>
            </a:r>
            <a:r>
              <a:rPr lang="en-US" sz="2800" dirty="0" smtClean="0">
                <a:latin typeface="Arial" panose="020B0604020202020204" pitchFamily="34" charset="0"/>
                <a:cs typeface="Arial" panose="020B0604020202020204" pitchFamily="34" charset="0"/>
              </a:rPr>
              <a:t> em </a:t>
            </a:r>
            <a:r>
              <a:rPr lang="en-US" sz="2800" dirty="0" smtClean="0">
                <a:solidFill>
                  <a:srgbClr val="FF0000"/>
                </a:solidFill>
                <a:latin typeface="Arial" panose="020B0604020202020204" pitchFamily="34" charset="0"/>
                <a:cs typeface="Arial" panose="020B0604020202020204" pitchFamily="34" charset="0"/>
              </a:rPr>
              <a:t>nên</a:t>
            </a:r>
            <a:r>
              <a:rPr lang="en-US" sz="2800" dirty="0" smtClean="0">
                <a:latin typeface="Arial" panose="020B0604020202020204" pitchFamily="34" charset="0"/>
                <a:cs typeface="Arial" panose="020B0604020202020204" pitchFamily="34" charset="0"/>
              </a:rPr>
              <a:t> và </a:t>
            </a:r>
            <a:r>
              <a:rPr lang="en-US" sz="2800" dirty="0" smtClean="0">
                <a:solidFill>
                  <a:srgbClr val="FF0000"/>
                </a:solidFill>
                <a:latin typeface="Arial" panose="020B0604020202020204" pitchFamily="34" charset="0"/>
                <a:cs typeface="Arial" panose="020B0604020202020204" pitchFamily="34" charset="0"/>
              </a:rPr>
              <a:t>không nên </a:t>
            </a:r>
            <a:r>
              <a:rPr lang="en-US" sz="2800" dirty="0" smtClean="0">
                <a:latin typeface="Arial" panose="020B0604020202020204" pitchFamily="34" charset="0"/>
                <a:cs typeface="Arial" panose="020B0604020202020204" pitchFamily="34" charset="0"/>
              </a:rPr>
              <a:t>làm gì ?</a:t>
            </a:r>
            <a:endParaRPr lang="en-US" dirty="0"/>
          </a:p>
        </p:txBody>
      </p:sp>
    </p:spTree>
    <p:extLst>
      <p:ext uri="{BB962C8B-B14F-4D97-AF65-F5344CB8AC3E}">
        <p14:creationId xmlns:p14="http://schemas.microsoft.com/office/powerpoint/2010/main" val="2544520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0495" y="1812177"/>
            <a:ext cx="11815763" cy="830997"/>
          </a:xfrm>
          <a:prstGeom prst="rect">
            <a:avLst/>
          </a:prstGeom>
          <a:noFill/>
        </p:spPr>
        <p:txBody>
          <a:bodyPr wrap="square" rtlCol="0">
            <a:spAutoFit/>
          </a:bodyPr>
          <a:lstStyle/>
          <a:p>
            <a:r>
              <a:rPr lang="en-US" sz="2400" dirty="0" smtClean="0">
                <a:solidFill>
                  <a:srgbClr val="0070C0"/>
                </a:solidFill>
                <a:latin typeface="Arial" panose="020B0604020202020204" pitchFamily="34" charset="0"/>
                <a:cs typeface="Arial" panose="020B0604020202020204" pitchFamily="34" charset="0"/>
              </a:rPr>
              <a:t>Hãy thực hiện các bước phân tích, phán đoán, thuyết phục và vận động các bạn tránh xa những nguy cơ có thể dẫn đến đuối nước trong tình huống sau:</a:t>
            </a:r>
            <a:endParaRPr lang="en-US" sz="2400" dirty="0">
              <a:solidFill>
                <a:srgbClr val="0070C0"/>
              </a:solidFill>
              <a:latin typeface="Arial" panose="020B0604020202020204" pitchFamily="34" charset="0"/>
              <a:cs typeface="Arial" panose="020B0604020202020204" pitchFamily="34" charset="0"/>
            </a:endParaRPr>
          </a:p>
        </p:txBody>
      </p:sp>
      <p:pic>
        <p:nvPicPr>
          <p:cNvPr id="1026" name="Picture 2" descr="Hãy thực hiện các bước phân tích, phán đoán, thuyết phục và vận động các bạn tránh xa những nguy cơ có thể dẫn đến đuối nước trong tình huống sa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9458" y="2764313"/>
            <a:ext cx="5246800" cy="381455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5315" y="2727582"/>
            <a:ext cx="6699458" cy="4524315"/>
          </a:xfrm>
          <a:prstGeom prst="rect">
            <a:avLst/>
          </a:prstGeom>
          <a:noFill/>
        </p:spPr>
        <p:txBody>
          <a:bodyPr wrap="square" rtlCol="0">
            <a:spAutoFit/>
          </a:bodyPr>
          <a:lstStyle/>
          <a:p>
            <a:pPr algn="just"/>
            <a:r>
              <a:rPr lang="vi-VN" sz="2400" b="1" dirty="0"/>
              <a:t>Bước 1. </a:t>
            </a:r>
            <a:r>
              <a:rPr lang="vi-VN" sz="2400" dirty="0">
                <a:solidFill>
                  <a:srgbClr val="0070C0"/>
                </a:solidFill>
              </a:rPr>
              <a:t>Phân tích và phán đoán tình huống</a:t>
            </a:r>
          </a:p>
          <a:p>
            <a:pPr algn="just"/>
            <a:r>
              <a:rPr lang="en-US" sz="2400" dirty="0"/>
              <a:t>-</a:t>
            </a:r>
            <a:r>
              <a:rPr lang="en-US" sz="2400" dirty="0" smtClean="0"/>
              <a:t> </a:t>
            </a:r>
            <a:r>
              <a:rPr lang="vi-VN" sz="2400" dirty="0" smtClean="0"/>
              <a:t>Các </a:t>
            </a:r>
            <a:r>
              <a:rPr lang="vi-VN" sz="2400" dirty="0"/>
              <a:t>bạn trong hình đang tắm ở khu vực </a:t>
            </a:r>
            <a:r>
              <a:rPr lang="vi-VN" sz="2400" dirty="0" smtClean="0"/>
              <a:t>nào</a:t>
            </a:r>
            <a:r>
              <a:rPr lang="en-US" sz="2400" dirty="0" smtClean="0"/>
              <a:t> </a:t>
            </a:r>
            <a:r>
              <a:rPr lang="vi-VN" sz="2400" dirty="0" smtClean="0"/>
              <a:t>?</a:t>
            </a:r>
            <a:endParaRPr lang="vi-VN" sz="2400" dirty="0"/>
          </a:p>
          <a:p>
            <a:pPr algn="just"/>
            <a:r>
              <a:rPr lang="en-US" sz="2400" dirty="0"/>
              <a:t>-</a:t>
            </a:r>
            <a:r>
              <a:rPr lang="en-US" sz="2400" dirty="0" smtClean="0"/>
              <a:t> </a:t>
            </a:r>
            <a:r>
              <a:rPr lang="vi-VN" sz="2400" dirty="0" smtClean="0"/>
              <a:t>Điều </a:t>
            </a:r>
            <a:r>
              <a:rPr lang="vi-VN" sz="2400" dirty="0"/>
              <a:t>gì có thể xảy ra khi các bạn ra chỗ nước </a:t>
            </a:r>
            <a:r>
              <a:rPr lang="vi-VN" sz="2400" dirty="0" smtClean="0"/>
              <a:t>sâu</a:t>
            </a:r>
            <a:r>
              <a:rPr lang="en-US" sz="2400" dirty="0" smtClean="0"/>
              <a:t> </a:t>
            </a:r>
            <a:r>
              <a:rPr lang="en-US" sz="2400" dirty="0" smtClean="0"/>
              <a:t>hoặc chỗ nước chảy mạnh</a:t>
            </a:r>
            <a:r>
              <a:rPr lang="vi-VN" sz="2400" dirty="0" smtClean="0"/>
              <a:t>?</a:t>
            </a:r>
            <a:endParaRPr lang="vi-VN" sz="2400" dirty="0"/>
          </a:p>
          <a:p>
            <a:pPr algn="just"/>
            <a:r>
              <a:rPr lang="en-US" sz="2400" dirty="0" smtClean="0"/>
              <a:t>- </a:t>
            </a:r>
            <a:r>
              <a:rPr lang="vi-VN" sz="2400" dirty="0" smtClean="0"/>
              <a:t>Khi </a:t>
            </a:r>
            <a:r>
              <a:rPr lang="vi-VN" sz="2400" dirty="0"/>
              <a:t>nguy hiểm xảy ra thì ai có thể giúp các </a:t>
            </a:r>
            <a:r>
              <a:rPr lang="vi-VN" sz="2400" dirty="0" smtClean="0"/>
              <a:t>bạn</a:t>
            </a:r>
            <a:r>
              <a:rPr lang="en-US" sz="2400" dirty="0" smtClean="0"/>
              <a:t> đó</a:t>
            </a:r>
            <a:r>
              <a:rPr lang="vi-VN" sz="2400" dirty="0" smtClean="0"/>
              <a:t>?</a:t>
            </a:r>
            <a:endParaRPr lang="vi-VN" sz="2400" dirty="0"/>
          </a:p>
          <a:p>
            <a:pPr algn="just"/>
            <a:r>
              <a:rPr lang="vi-VN" sz="2400" b="1" dirty="0"/>
              <a:t>Bước 2.</a:t>
            </a:r>
            <a:r>
              <a:rPr lang="vi-VN" sz="2400" dirty="0"/>
              <a:t> </a:t>
            </a:r>
            <a:r>
              <a:rPr lang="vi-VN" sz="2400" dirty="0">
                <a:solidFill>
                  <a:srgbClr val="0070C0"/>
                </a:solidFill>
              </a:rPr>
              <a:t>Thuyết phục và vận động</a:t>
            </a:r>
          </a:p>
          <a:p>
            <a:pPr algn="just"/>
            <a:r>
              <a:rPr lang="en-US" sz="2400" dirty="0" smtClean="0"/>
              <a:t>- </a:t>
            </a:r>
            <a:r>
              <a:rPr lang="vi-VN" sz="2400" dirty="0" smtClean="0"/>
              <a:t>Em </a:t>
            </a:r>
            <a:r>
              <a:rPr lang="vi-VN" sz="2400" dirty="0"/>
              <a:t>sẽ nói gì để giúp các bạn nhận ra rằng chơi ở khu vực này là không an toàn?</a:t>
            </a:r>
          </a:p>
          <a:p>
            <a:pPr algn="just"/>
            <a:r>
              <a:rPr lang="en-US" sz="2400" dirty="0" smtClean="0"/>
              <a:t>- </a:t>
            </a:r>
            <a:r>
              <a:rPr lang="vi-VN" sz="2400" dirty="0" smtClean="0"/>
              <a:t>Nếu </a:t>
            </a:r>
            <a:r>
              <a:rPr lang="vi-VN" sz="2400" dirty="0"/>
              <a:t>các bạn không nghe lời khuyên của em thì em sẽ làm gì?</a:t>
            </a:r>
          </a:p>
          <a:p>
            <a:pPr algn="just"/>
            <a:endParaRPr lang="en-US" sz="2400" dirty="0"/>
          </a:p>
        </p:txBody>
      </p:sp>
      <p:sp>
        <p:nvSpPr>
          <p:cNvPr id="2" name="TextBox 1"/>
          <p:cNvSpPr txBox="1"/>
          <p:nvPr/>
        </p:nvSpPr>
        <p:spPr>
          <a:xfrm>
            <a:off x="147637" y="1248687"/>
            <a:ext cx="8924926" cy="523220"/>
          </a:xfrm>
          <a:prstGeom prst="rect">
            <a:avLst/>
          </a:prstGeom>
          <a:noFill/>
        </p:spPr>
        <p:txBody>
          <a:bodyPr wrap="square" rtlCol="0">
            <a:spAutoFit/>
          </a:bodyPr>
          <a:lstStyle/>
          <a:p>
            <a:r>
              <a:rPr lang="en-US" sz="2800" b="1" dirty="0" smtClean="0">
                <a:latin typeface="Arial" panose="020B0604020202020204" pitchFamily="34" charset="0"/>
                <a:cs typeface="Arial" panose="020B0604020202020204" pitchFamily="34" charset="0"/>
              </a:rPr>
              <a:t>Hoạt động 2: </a:t>
            </a:r>
            <a:r>
              <a:rPr lang="en-US" sz="2800" b="1" dirty="0" smtClean="0">
                <a:solidFill>
                  <a:srgbClr val="FF0000"/>
                </a:solidFill>
                <a:latin typeface="Arial" panose="020B0604020202020204" pitchFamily="34" charset="0"/>
                <a:cs typeface="Arial" panose="020B0604020202020204" pitchFamily="34" charset="0"/>
              </a:rPr>
              <a:t>Thực hành phân tích tình huống</a:t>
            </a:r>
            <a:endParaRPr lang="en-US" sz="2800" b="1" dirty="0">
              <a:solidFill>
                <a:srgbClr val="FF0000"/>
              </a:solidFill>
              <a:latin typeface="Arial" panose="020B0604020202020204" pitchFamily="34" charset="0"/>
              <a:cs typeface="Arial" panose="020B0604020202020204" pitchFamily="34" charset="0"/>
            </a:endParaRPr>
          </a:p>
        </p:txBody>
      </p:sp>
      <p:sp>
        <p:nvSpPr>
          <p:cNvPr id="6" name="TextBox 5"/>
          <p:cNvSpPr txBox="1"/>
          <p:nvPr/>
        </p:nvSpPr>
        <p:spPr>
          <a:xfrm>
            <a:off x="3015260" y="25208"/>
            <a:ext cx="7406080" cy="523220"/>
          </a:xfrm>
          <a:prstGeom prst="rect">
            <a:avLst/>
          </a:prstGeom>
          <a:noFill/>
        </p:spPr>
        <p:txBody>
          <a:bodyPr wrap="square" rtlCol="0">
            <a:spAutoFit/>
          </a:bodyPr>
          <a:lstStyle/>
          <a:p>
            <a:r>
              <a:rPr lang="en-US" sz="2800" dirty="0" smtClean="0">
                <a:solidFill>
                  <a:prstClr val="black"/>
                </a:solidFill>
                <a:latin typeface="Arial" panose="020B0604020202020204" pitchFamily="34" charset="0"/>
                <a:cs typeface="Arial" panose="020B0604020202020204" pitchFamily="34" charset="0"/>
              </a:rPr>
              <a:t>Thứ Sáu ngày </a:t>
            </a:r>
            <a:r>
              <a:rPr lang="en-US" sz="2800" dirty="0">
                <a:solidFill>
                  <a:prstClr val="black"/>
                </a:solidFill>
                <a:latin typeface="Arial" panose="020B0604020202020204" pitchFamily="34" charset="0"/>
                <a:cs typeface="Arial" panose="020B0604020202020204" pitchFamily="34" charset="0"/>
              </a:rPr>
              <a:t>5</a:t>
            </a:r>
            <a:r>
              <a:rPr lang="en-US" sz="2800" dirty="0" smtClean="0">
                <a:solidFill>
                  <a:prstClr val="black"/>
                </a:solidFill>
                <a:latin typeface="Arial" panose="020B0604020202020204" pitchFamily="34" charset="0"/>
                <a:cs typeface="Arial" panose="020B0604020202020204" pitchFamily="34" charset="0"/>
              </a:rPr>
              <a:t> tháng 4 năm 2024</a:t>
            </a:r>
            <a:endParaRPr lang="en-US" sz="2800" dirty="0">
              <a:solidFill>
                <a:prstClr val="black"/>
              </a:solidFill>
              <a:latin typeface="Arial" panose="020B0604020202020204" pitchFamily="34" charset="0"/>
              <a:cs typeface="Arial" panose="020B0604020202020204" pitchFamily="34" charset="0"/>
            </a:endParaRPr>
          </a:p>
        </p:txBody>
      </p:sp>
      <p:sp>
        <p:nvSpPr>
          <p:cNvPr id="7" name="TextBox 6"/>
          <p:cNvSpPr txBox="1"/>
          <p:nvPr/>
        </p:nvSpPr>
        <p:spPr>
          <a:xfrm>
            <a:off x="4787901" y="393683"/>
            <a:ext cx="2108200" cy="523220"/>
          </a:xfrm>
          <a:prstGeom prst="rect">
            <a:avLst/>
          </a:prstGeom>
          <a:noFill/>
        </p:spPr>
        <p:txBody>
          <a:bodyPr wrap="square" rtlCol="0">
            <a:spAutoFit/>
          </a:bodyPr>
          <a:lstStyle/>
          <a:p>
            <a:r>
              <a:rPr lang="en-US" sz="2800" b="1" dirty="0" smtClean="0">
                <a:solidFill>
                  <a:prstClr val="black"/>
                </a:solidFill>
                <a:latin typeface="Arial" panose="020B0604020202020204" pitchFamily="34" charset="0"/>
                <a:cs typeface="Arial" panose="020B0604020202020204" pitchFamily="34" charset="0"/>
              </a:rPr>
              <a:t>KHOA HỌC</a:t>
            </a:r>
            <a:endParaRPr lang="en-US" sz="2800" b="1" dirty="0">
              <a:solidFill>
                <a:prstClr val="black"/>
              </a:solidFill>
              <a:latin typeface="Arial" panose="020B0604020202020204" pitchFamily="34" charset="0"/>
              <a:cs typeface="Arial" panose="020B0604020202020204" pitchFamily="34" charset="0"/>
            </a:endParaRPr>
          </a:p>
        </p:txBody>
      </p:sp>
      <p:sp>
        <p:nvSpPr>
          <p:cNvPr id="8" name="TextBox 7"/>
          <p:cNvSpPr txBox="1"/>
          <p:nvPr/>
        </p:nvSpPr>
        <p:spPr>
          <a:xfrm>
            <a:off x="1411435" y="782889"/>
            <a:ext cx="9450834" cy="523220"/>
          </a:xfrm>
          <a:prstGeom prst="rect">
            <a:avLst/>
          </a:prstGeom>
          <a:noFill/>
        </p:spPr>
        <p:txBody>
          <a:bodyPr wrap="square" rtlCol="0">
            <a:spAutoFit/>
          </a:bodyPr>
          <a:lstStyle/>
          <a:p>
            <a:pPr algn="ctr"/>
            <a:r>
              <a:rPr lang="vi-VN" sz="2800" b="1" dirty="0">
                <a:solidFill>
                  <a:srgbClr val="FF0000"/>
                </a:solidFill>
              </a:rPr>
              <a:t>Bài 21: Phòng tránh đuối </a:t>
            </a:r>
            <a:r>
              <a:rPr lang="vi-VN" sz="2800" b="1" dirty="0" smtClean="0">
                <a:solidFill>
                  <a:srgbClr val="FF0000"/>
                </a:solidFill>
              </a:rPr>
              <a:t>nước</a:t>
            </a:r>
            <a:r>
              <a:rPr lang="en-US" sz="2800" b="1" dirty="0" smtClean="0">
                <a:solidFill>
                  <a:srgbClr val="FF0000"/>
                </a:solidFill>
              </a:rPr>
              <a:t>  ( tiết 1)</a:t>
            </a:r>
            <a:endParaRPr lang="en-US" sz="2800" dirty="0">
              <a:solidFill>
                <a:srgbClr val="FF0000"/>
              </a:solidFill>
            </a:endParaRPr>
          </a:p>
        </p:txBody>
      </p:sp>
    </p:spTree>
    <p:extLst>
      <p:ext uri="{BB962C8B-B14F-4D97-AF65-F5344CB8AC3E}">
        <p14:creationId xmlns:p14="http://schemas.microsoft.com/office/powerpoint/2010/main" val="1031942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additive="base">
                                        <p:cTn id="17" dur="500" fill="hold"/>
                                        <p:tgtEl>
                                          <p:spTgt spid="1026"/>
                                        </p:tgtEl>
                                        <p:attrNameLst>
                                          <p:attrName>ppt_x</p:attrName>
                                        </p:attrNameLst>
                                      </p:cBhvr>
                                      <p:tavLst>
                                        <p:tav tm="0">
                                          <p:val>
                                            <p:strVal val="#ppt_x"/>
                                          </p:val>
                                        </p:tav>
                                        <p:tav tm="100000">
                                          <p:val>
                                            <p:strVal val="#ppt_x"/>
                                          </p:val>
                                        </p:tav>
                                      </p:tavLst>
                                    </p:anim>
                                    <p:anim calcmode="lin" valueType="num">
                                      <p:cBhvr additive="base">
                                        <p:cTn id="1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ãy thực hiện các bước phân tích, phán đoán, thuyết phục và vận động các bạn tránh xa những nguy cơ có thể dẫn đến đuối nước trong tình huống sa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16533" y="-18843"/>
            <a:ext cx="2623400" cy="190727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5315" y="2188884"/>
            <a:ext cx="6071537" cy="4093428"/>
          </a:xfrm>
          <a:prstGeom prst="rect">
            <a:avLst/>
          </a:prstGeom>
          <a:noFill/>
        </p:spPr>
        <p:txBody>
          <a:bodyPr wrap="square" rtlCol="0">
            <a:spAutoFit/>
          </a:bodyPr>
          <a:lstStyle/>
          <a:p>
            <a:pPr algn="just"/>
            <a:r>
              <a:rPr lang="vi-VN" sz="2000" b="1" dirty="0" smtClean="0">
                <a:solidFill>
                  <a:prstClr val="black"/>
                </a:solidFill>
              </a:rPr>
              <a:t>Bước</a:t>
            </a:r>
            <a:r>
              <a:rPr lang="en-US" sz="2000" b="1" dirty="0" smtClean="0">
                <a:solidFill>
                  <a:prstClr val="black"/>
                </a:solidFill>
              </a:rPr>
              <a:t> </a:t>
            </a:r>
            <a:r>
              <a:rPr lang="vi-VN" sz="2000" b="1" dirty="0" smtClean="0">
                <a:solidFill>
                  <a:prstClr val="black"/>
                </a:solidFill>
              </a:rPr>
              <a:t>1.</a:t>
            </a:r>
            <a:r>
              <a:rPr lang="vi-VN" sz="2000" dirty="0" smtClean="0">
                <a:solidFill>
                  <a:srgbClr val="0070C0"/>
                </a:solidFill>
              </a:rPr>
              <a:t>Phân </a:t>
            </a:r>
            <a:r>
              <a:rPr lang="vi-VN" sz="2000" dirty="0">
                <a:solidFill>
                  <a:srgbClr val="0070C0"/>
                </a:solidFill>
              </a:rPr>
              <a:t>tích và phán đoán tình </a:t>
            </a:r>
            <a:r>
              <a:rPr lang="vi-VN" sz="2000" dirty="0" smtClean="0">
                <a:solidFill>
                  <a:srgbClr val="0070C0"/>
                </a:solidFill>
              </a:rPr>
              <a:t>huống</a:t>
            </a:r>
            <a:endParaRPr lang="en-US" sz="2000" dirty="0" smtClean="0">
              <a:solidFill>
                <a:srgbClr val="0070C0"/>
              </a:solidFill>
            </a:endParaRPr>
          </a:p>
          <a:p>
            <a:pPr algn="just"/>
            <a:r>
              <a:rPr lang="en-US" sz="2000" dirty="0" smtClean="0">
                <a:solidFill>
                  <a:prstClr val="black"/>
                </a:solidFill>
              </a:rPr>
              <a:t>- </a:t>
            </a:r>
            <a:r>
              <a:rPr lang="vi-VN" sz="2000" dirty="0" smtClean="0">
                <a:solidFill>
                  <a:prstClr val="black"/>
                </a:solidFill>
              </a:rPr>
              <a:t>Các </a:t>
            </a:r>
            <a:r>
              <a:rPr lang="vi-VN" sz="2000" dirty="0">
                <a:solidFill>
                  <a:prstClr val="black"/>
                </a:solidFill>
              </a:rPr>
              <a:t>bạn trong hình đang tắm ở khu vực </a:t>
            </a:r>
            <a:r>
              <a:rPr lang="vi-VN" sz="2000" dirty="0" smtClean="0">
                <a:solidFill>
                  <a:prstClr val="black"/>
                </a:solidFill>
              </a:rPr>
              <a:t>nào</a:t>
            </a:r>
            <a:r>
              <a:rPr lang="en-US" sz="2000" dirty="0" smtClean="0">
                <a:solidFill>
                  <a:prstClr val="black"/>
                </a:solidFill>
              </a:rPr>
              <a:t> </a:t>
            </a:r>
            <a:r>
              <a:rPr lang="vi-VN" sz="2000" dirty="0" smtClean="0">
                <a:solidFill>
                  <a:prstClr val="black"/>
                </a:solidFill>
              </a:rPr>
              <a:t>?</a:t>
            </a:r>
            <a:endParaRPr lang="en-US" sz="2000" dirty="0" smtClean="0">
              <a:solidFill>
                <a:prstClr val="black"/>
              </a:solidFill>
            </a:endParaRPr>
          </a:p>
          <a:p>
            <a:pPr algn="just"/>
            <a:r>
              <a:rPr lang="en-US" sz="2000" dirty="0" smtClean="0">
                <a:solidFill>
                  <a:prstClr val="black"/>
                </a:solidFill>
              </a:rPr>
              <a:t>- </a:t>
            </a:r>
            <a:r>
              <a:rPr lang="vi-VN" sz="2000" dirty="0" smtClean="0">
                <a:solidFill>
                  <a:prstClr val="black"/>
                </a:solidFill>
              </a:rPr>
              <a:t>Điều </a:t>
            </a:r>
            <a:r>
              <a:rPr lang="vi-VN" sz="2000" dirty="0">
                <a:solidFill>
                  <a:prstClr val="black"/>
                </a:solidFill>
              </a:rPr>
              <a:t>gì có thể xảy ra khi các bạn ra chỗ nước </a:t>
            </a:r>
            <a:r>
              <a:rPr lang="vi-VN" sz="2000" dirty="0" smtClean="0">
                <a:solidFill>
                  <a:prstClr val="black"/>
                </a:solidFill>
              </a:rPr>
              <a:t>sâu</a:t>
            </a:r>
            <a:r>
              <a:rPr lang="en-US" sz="2000" dirty="0" smtClean="0">
                <a:solidFill>
                  <a:prstClr val="black"/>
                </a:solidFill>
              </a:rPr>
              <a:t> hoặc chỗ nước chảy mạnh</a:t>
            </a:r>
            <a:r>
              <a:rPr lang="vi-VN" sz="2000" dirty="0" smtClean="0">
                <a:solidFill>
                  <a:prstClr val="black"/>
                </a:solidFill>
              </a:rPr>
              <a:t>?</a:t>
            </a:r>
            <a:endParaRPr lang="vi-VN" sz="2000" dirty="0">
              <a:solidFill>
                <a:prstClr val="black"/>
              </a:solidFill>
            </a:endParaRPr>
          </a:p>
          <a:p>
            <a:pPr algn="just"/>
            <a:r>
              <a:rPr lang="en-US" sz="2000" dirty="0" smtClean="0">
                <a:solidFill>
                  <a:prstClr val="black"/>
                </a:solidFill>
              </a:rPr>
              <a:t>- </a:t>
            </a:r>
            <a:r>
              <a:rPr lang="vi-VN" sz="2000" dirty="0" smtClean="0">
                <a:solidFill>
                  <a:prstClr val="black"/>
                </a:solidFill>
              </a:rPr>
              <a:t>Khi </a:t>
            </a:r>
            <a:r>
              <a:rPr lang="vi-VN" sz="2000" dirty="0">
                <a:solidFill>
                  <a:prstClr val="black"/>
                </a:solidFill>
              </a:rPr>
              <a:t>nguy hiểm xảy ra thì ai có thể giúp các </a:t>
            </a:r>
            <a:r>
              <a:rPr lang="vi-VN" sz="2000" dirty="0" smtClean="0">
                <a:solidFill>
                  <a:prstClr val="black"/>
                </a:solidFill>
              </a:rPr>
              <a:t>bạn</a:t>
            </a:r>
            <a:r>
              <a:rPr lang="en-US" sz="2000" dirty="0" smtClean="0">
                <a:solidFill>
                  <a:prstClr val="black"/>
                </a:solidFill>
              </a:rPr>
              <a:t> đó</a:t>
            </a:r>
            <a:r>
              <a:rPr lang="vi-VN" sz="2000" dirty="0" smtClean="0">
                <a:solidFill>
                  <a:prstClr val="black"/>
                </a:solidFill>
              </a:rPr>
              <a:t>?</a:t>
            </a:r>
            <a:endParaRPr lang="vi-VN" sz="2000" dirty="0">
              <a:solidFill>
                <a:prstClr val="black"/>
              </a:solidFill>
            </a:endParaRPr>
          </a:p>
          <a:p>
            <a:pPr algn="just"/>
            <a:endParaRPr lang="en-US" sz="2000" b="1" dirty="0" smtClean="0">
              <a:solidFill>
                <a:prstClr val="black"/>
              </a:solidFill>
            </a:endParaRPr>
          </a:p>
          <a:p>
            <a:pPr algn="just"/>
            <a:r>
              <a:rPr lang="vi-VN" sz="2000" b="1" dirty="0" smtClean="0">
                <a:solidFill>
                  <a:prstClr val="black"/>
                </a:solidFill>
              </a:rPr>
              <a:t>Bước </a:t>
            </a:r>
            <a:r>
              <a:rPr lang="vi-VN" sz="2000" b="1" dirty="0">
                <a:solidFill>
                  <a:prstClr val="black"/>
                </a:solidFill>
              </a:rPr>
              <a:t>2.</a:t>
            </a:r>
            <a:r>
              <a:rPr lang="vi-VN" sz="2000" dirty="0">
                <a:solidFill>
                  <a:prstClr val="black"/>
                </a:solidFill>
              </a:rPr>
              <a:t> </a:t>
            </a:r>
            <a:r>
              <a:rPr lang="vi-VN" sz="2000" dirty="0">
                <a:solidFill>
                  <a:srgbClr val="0070C0"/>
                </a:solidFill>
              </a:rPr>
              <a:t>Thuyết phục và vận động</a:t>
            </a:r>
          </a:p>
          <a:p>
            <a:pPr algn="just"/>
            <a:r>
              <a:rPr lang="en-US" sz="2000" dirty="0" smtClean="0">
                <a:solidFill>
                  <a:prstClr val="black"/>
                </a:solidFill>
              </a:rPr>
              <a:t>-</a:t>
            </a:r>
            <a:r>
              <a:rPr lang="vi-VN" sz="2000" dirty="0" smtClean="0">
                <a:solidFill>
                  <a:prstClr val="black"/>
                </a:solidFill>
              </a:rPr>
              <a:t>Em </a:t>
            </a:r>
            <a:r>
              <a:rPr lang="vi-VN" sz="2000" dirty="0">
                <a:solidFill>
                  <a:prstClr val="black"/>
                </a:solidFill>
              </a:rPr>
              <a:t>sẽ nói gì để giúp các bạn nhận ra rằng chơi ở khu vực này là không an toàn</a:t>
            </a:r>
            <a:r>
              <a:rPr lang="vi-VN" sz="2000" dirty="0" smtClean="0">
                <a:solidFill>
                  <a:prstClr val="black"/>
                </a:solidFill>
              </a:rPr>
              <a:t>?</a:t>
            </a:r>
            <a:endParaRPr lang="en-US" sz="2000" dirty="0" smtClean="0">
              <a:solidFill>
                <a:prstClr val="black"/>
              </a:solidFill>
            </a:endParaRPr>
          </a:p>
          <a:p>
            <a:pPr marL="342900" indent="-342900" algn="just">
              <a:buFontTx/>
              <a:buChar char="-"/>
            </a:pPr>
            <a:endParaRPr lang="vi-VN" sz="2000" dirty="0">
              <a:solidFill>
                <a:prstClr val="black"/>
              </a:solidFill>
            </a:endParaRPr>
          </a:p>
          <a:p>
            <a:pPr algn="just"/>
            <a:r>
              <a:rPr lang="en-US" sz="2000" dirty="0" smtClean="0">
                <a:solidFill>
                  <a:prstClr val="black"/>
                </a:solidFill>
              </a:rPr>
              <a:t>- </a:t>
            </a:r>
            <a:r>
              <a:rPr lang="vi-VN" sz="2000" dirty="0" smtClean="0">
                <a:solidFill>
                  <a:prstClr val="black"/>
                </a:solidFill>
              </a:rPr>
              <a:t>Nếu </a:t>
            </a:r>
            <a:r>
              <a:rPr lang="vi-VN" sz="2000" dirty="0">
                <a:solidFill>
                  <a:prstClr val="black"/>
                </a:solidFill>
              </a:rPr>
              <a:t>các bạn không nghe lời khuyên của em thì em sẽ làm gì?</a:t>
            </a:r>
          </a:p>
          <a:p>
            <a:pPr algn="just"/>
            <a:endParaRPr lang="en-US" sz="2000" dirty="0">
              <a:solidFill>
                <a:prstClr val="black"/>
              </a:solidFill>
            </a:endParaRPr>
          </a:p>
        </p:txBody>
      </p:sp>
      <p:sp>
        <p:nvSpPr>
          <p:cNvPr id="2" name="TextBox 1"/>
          <p:cNvSpPr txBox="1"/>
          <p:nvPr/>
        </p:nvSpPr>
        <p:spPr>
          <a:xfrm>
            <a:off x="147637" y="1496884"/>
            <a:ext cx="8924926" cy="523220"/>
          </a:xfrm>
          <a:prstGeom prst="rect">
            <a:avLst/>
          </a:prstGeom>
          <a:noFill/>
        </p:spPr>
        <p:txBody>
          <a:bodyPr wrap="square" rtlCol="0">
            <a:spAutoFit/>
          </a:bodyPr>
          <a:lstStyle/>
          <a:p>
            <a:r>
              <a:rPr lang="en-US" sz="2800" b="1" dirty="0" smtClean="0">
                <a:solidFill>
                  <a:prstClr val="black"/>
                </a:solidFill>
                <a:latin typeface="Arial" panose="020B0604020202020204" pitchFamily="34" charset="0"/>
                <a:cs typeface="Arial" panose="020B0604020202020204" pitchFamily="34" charset="0"/>
              </a:rPr>
              <a:t>Hoạt động 2: </a:t>
            </a:r>
            <a:r>
              <a:rPr lang="en-US" sz="2800" b="1" dirty="0" smtClean="0">
                <a:solidFill>
                  <a:srgbClr val="FF0000"/>
                </a:solidFill>
                <a:latin typeface="Arial" panose="020B0604020202020204" pitchFamily="34" charset="0"/>
                <a:cs typeface="Arial" panose="020B0604020202020204" pitchFamily="34" charset="0"/>
              </a:rPr>
              <a:t>Thực hành phân tích tình huống</a:t>
            </a:r>
            <a:endParaRPr lang="en-US" sz="2800" b="1" dirty="0">
              <a:solidFill>
                <a:srgbClr val="FF0000"/>
              </a:solidFill>
              <a:latin typeface="Arial" panose="020B0604020202020204" pitchFamily="34" charset="0"/>
              <a:cs typeface="Arial" panose="020B0604020202020204" pitchFamily="34" charset="0"/>
            </a:endParaRPr>
          </a:p>
        </p:txBody>
      </p:sp>
      <p:sp>
        <p:nvSpPr>
          <p:cNvPr id="6" name="TextBox 5"/>
          <p:cNvSpPr txBox="1"/>
          <p:nvPr/>
        </p:nvSpPr>
        <p:spPr>
          <a:xfrm>
            <a:off x="1569524" y="37353"/>
            <a:ext cx="7406080" cy="523220"/>
          </a:xfrm>
          <a:prstGeom prst="rect">
            <a:avLst/>
          </a:prstGeom>
          <a:noFill/>
        </p:spPr>
        <p:txBody>
          <a:bodyPr wrap="square" rtlCol="0">
            <a:spAutoFit/>
          </a:bodyPr>
          <a:lstStyle/>
          <a:p>
            <a:r>
              <a:rPr lang="en-US" sz="2800" dirty="0" smtClean="0">
                <a:solidFill>
                  <a:prstClr val="black"/>
                </a:solidFill>
                <a:latin typeface="Arial" panose="020B0604020202020204" pitchFamily="34" charset="0"/>
                <a:cs typeface="Arial" panose="020B0604020202020204" pitchFamily="34" charset="0"/>
              </a:rPr>
              <a:t>Thứ Sáu ngày </a:t>
            </a:r>
            <a:r>
              <a:rPr lang="en-US" sz="2800" dirty="0">
                <a:solidFill>
                  <a:prstClr val="black"/>
                </a:solidFill>
                <a:latin typeface="Arial" panose="020B0604020202020204" pitchFamily="34" charset="0"/>
                <a:cs typeface="Arial" panose="020B0604020202020204" pitchFamily="34" charset="0"/>
              </a:rPr>
              <a:t>5</a:t>
            </a:r>
            <a:r>
              <a:rPr lang="en-US" sz="2800" dirty="0" smtClean="0">
                <a:solidFill>
                  <a:prstClr val="black"/>
                </a:solidFill>
                <a:latin typeface="Arial" panose="020B0604020202020204" pitchFamily="34" charset="0"/>
                <a:cs typeface="Arial" panose="020B0604020202020204" pitchFamily="34" charset="0"/>
              </a:rPr>
              <a:t> tháng 4 năm 2024</a:t>
            </a:r>
            <a:endParaRPr lang="en-US" sz="2800" dirty="0">
              <a:solidFill>
                <a:prstClr val="black"/>
              </a:solidFill>
              <a:latin typeface="Arial" panose="020B0604020202020204" pitchFamily="34" charset="0"/>
              <a:cs typeface="Arial" panose="020B0604020202020204" pitchFamily="34" charset="0"/>
            </a:endParaRPr>
          </a:p>
        </p:txBody>
      </p:sp>
      <p:sp>
        <p:nvSpPr>
          <p:cNvPr id="7" name="TextBox 6"/>
          <p:cNvSpPr txBox="1"/>
          <p:nvPr/>
        </p:nvSpPr>
        <p:spPr>
          <a:xfrm>
            <a:off x="3342165" y="405828"/>
            <a:ext cx="2108200" cy="523220"/>
          </a:xfrm>
          <a:prstGeom prst="rect">
            <a:avLst/>
          </a:prstGeom>
          <a:noFill/>
        </p:spPr>
        <p:txBody>
          <a:bodyPr wrap="square" rtlCol="0">
            <a:spAutoFit/>
          </a:bodyPr>
          <a:lstStyle/>
          <a:p>
            <a:r>
              <a:rPr lang="en-US" sz="2800" b="1" dirty="0" smtClean="0">
                <a:solidFill>
                  <a:prstClr val="black"/>
                </a:solidFill>
                <a:latin typeface="Arial" panose="020B0604020202020204" pitchFamily="34" charset="0"/>
                <a:cs typeface="Arial" panose="020B0604020202020204" pitchFamily="34" charset="0"/>
              </a:rPr>
              <a:t>KHOA HỌC</a:t>
            </a:r>
            <a:endParaRPr lang="en-US" sz="2800" b="1" dirty="0">
              <a:solidFill>
                <a:prstClr val="black"/>
              </a:solidFill>
              <a:latin typeface="Arial" panose="020B0604020202020204" pitchFamily="34" charset="0"/>
              <a:cs typeface="Arial" panose="020B0604020202020204" pitchFamily="34" charset="0"/>
            </a:endParaRPr>
          </a:p>
        </p:txBody>
      </p:sp>
      <p:sp>
        <p:nvSpPr>
          <p:cNvPr id="8" name="TextBox 7"/>
          <p:cNvSpPr txBox="1"/>
          <p:nvPr/>
        </p:nvSpPr>
        <p:spPr>
          <a:xfrm>
            <a:off x="-34301" y="795034"/>
            <a:ext cx="9450834" cy="523220"/>
          </a:xfrm>
          <a:prstGeom prst="rect">
            <a:avLst/>
          </a:prstGeom>
          <a:noFill/>
        </p:spPr>
        <p:txBody>
          <a:bodyPr wrap="square" rtlCol="0">
            <a:spAutoFit/>
          </a:bodyPr>
          <a:lstStyle/>
          <a:p>
            <a:pPr algn="ctr"/>
            <a:r>
              <a:rPr lang="vi-VN" sz="2800" b="1" dirty="0">
                <a:solidFill>
                  <a:srgbClr val="FF0000"/>
                </a:solidFill>
              </a:rPr>
              <a:t>Bài 21: Phòng tránh đuối </a:t>
            </a:r>
            <a:r>
              <a:rPr lang="vi-VN" sz="2800" b="1" dirty="0" smtClean="0">
                <a:solidFill>
                  <a:srgbClr val="FF0000"/>
                </a:solidFill>
              </a:rPr>
              <a:t>nước</a:t>
            </a:r>
            <a:r>
              <a:rPr lang="en-US" sz="2800" b="1" dirty="0" smtClean="0">
                <a:solidFill>
                  <a:srgbClr val="FF0000"/>
                </a:solidFill>
              </a:rPr>
              <a:t>  ( tiết 1)</a:t>
            </a:r>
            <a:endParaRPr lang="en-US" sz="2800" dirty="0">
              <a:solidFill>
                <a:srgbClr val="FF0000"/>
              </a:solidFill>
            </a:endParaRPr>
          </a:p>
        </p:txBody>
      </p:sp>
      <p:sp>
        <p:nvSpPr>
          <p:cNvPr id="3" name="Rectangle 2"/>
          <p:cNvSpPr/>
          <p:nvPr/>
        </p:nvSpPr>
        <p:spPr>
          <a:xfrm>
            <a:off x="6272557" y="2445980"/>
            <a:ext cx="4182555" cy="369332"/>
          </a:xfrm>
          <a:prstGeom prst="rect">
            <a:avLst/>
          </a:prstGeom>
        </p:spPr>
        <p:txBody>
          <a:bodyPr wrap="none">
            <a:spAutoFit/>
          </a:bodyPr>
          <a:lstStyle/>
          <a:p>
            <a:r>
              <a:rPr lang="en-US" dirty="0" smtClean="0">
                <a:solidFill>
                  <a:srgbClr val="FF0000"/>
                </a:solidFill>
                <a:latin typeface="Roboto"/>
              </a:rPr>
              <a:t>...</a:t>
            </a:r>
            <a:r>
              <a:rPr lang="vi-VN" dirty="0" smtClean="0">
                <a:solidFill>
                  <a:srgbClr val="FF0000"/>
                </a:solidFill>
                <a:latin typeface="Roboto"/>
              </a:rPr>
              <a:t>đang </a:t>
            </a:r>
            <a:r>
              <a:rPr lang="vi-VN" dirty="0">
                <a:solidFill>
                  <a:srgbClr val="FF0000"/>
                </a:solidFill>
                <a:latin typeface="Roboto"/>
              </a:rPr>
              <a:t>tắm ở khu vực: suối nguy hiểm.</a:t>
            </a:r>
            <a:endParaRPr lang="en-US" dirty="0"/>
          </a:p>
        </p:txBody>
      </p:sp>
      <p:sp>
        <p:nvSpPr>
          <p:cNvPr id="9" name="Rectangle 8"/>
          <p:cNvSpPr/>
          <p:nvPr/>
        </p:nvSpPr>
        <p:spPr>
          <a:xfrm>
            <a:off x="6312833" y="2781144"/>
            <a:ext cx="5415013" cy="369332"/>
          </a:xfrm>
          <a:prstGeom prst="rect">
            <a:avLst/>
          </a:prstGeom>
        </p:spPr>
        <p:txBody>
          <a:bodyPr wrap="square">
            <a:spAutoFit/>
          </a:bodyPr>
          <a:lstStyle/>
          <a:p>
            <a:r>
              <a:rPr lang="en-US" dirty="0" smtClean="0">
                <a:solidFill>
                  <a:srgbClr val="FF0000"/>
                </a:solidFill>
                <a:latin typeface="Roboto"/>
              </a:rPr>
              <a:t>...</a:t>
            </a:r>
            <a:r>
              <a:rPr lang="vi-VN" dirty="0" smtClean="0">
                <a:solidFill>
                  <a:srgbClr val="FF0000"/>
                </a:solidFill>
                <a:latin typeface="Roboto"/>
              </a:rPr>
              <a:t>có </a:t>
            </a:r>
            <a:r>
              <a:rPr lang="vi-VN" dirty="0">
                <a:solidFill>
                  <a:srgbClr val="FF0000"/>
                </a:solidFill>
                <a:latin typeface="Roboto"/>
              </a:rPr>
              <a:t>thể sẽ gặp nguy cơ bị đuối nước.</a:t>
            </a:r>
            <a:endParaRPr lang="en-US" dirty="0"/>
          </a:p>
        </p:txBody>
      </p:sp>
      <p:sp>
        <p:nvSpPr>
          <p:cNvPr id="10" name="Rectangle 9"/>
          <p:cNvSpPr/>
          <p:nvPr/>
        </p:nvSpPr>
        <p:spPr>
          <a:xfrm>
            <a:off x="6312833" y="3335002"/>
            <a:ext cx="5415013" cy="646331"/>
          </a:xfrm>
          <a:prstGeom prst="rect">
            <a:avLst/>
          </a:prstGeom>
        </p:spPr>
        <p:txBody>
          <a:bodyPr wrap="square">
            <a:spAutoFit/>
          </a:bodyPr>
          <a:lstStyle/>
          <a:p>
            <a:pPr lvl="0" algn="just"/>
            <a:r>
              <a:rPr lang="en-US" dirty="0" smtClean="0">
                <a:solidFill>
                  <a:srgbClr val="FF0000"/>
                </a:solidFill>
                <a:latin typeface="Roboto"/>
              </a:rPr>
              <a:t>...</a:t>
            </a:r>
            <a:r>
              <a:rPr lang="vi-VN" dirty="0" smtClean="0">
                <a:solidFill>
                  <a:srgbClr val="FF0000"/>
                </a:solidFill>
                <a:latin typeface="Roboto"/>
              </a:rPr>
              <a:t>không </a:t>
            </a:r>
            <a:r>
              <a:rPr lang="vi-VN" dirty="0">
                <a:solidFill>
                  <a:srgbClr val="FF0000"/>
                </a:solidFill>
                <a:latin typeface="Roboto"/>
              </a:rPr>
              <a:t>có ai có thể giúp các bạn vì đây là nơi hẻo lánh, ít người qua lại. </a:t>
            </a:r>
          </a:p>
        </p:txBody>
      </p:sp>
      <p:sp>
        <p:nvSpPr>
          <p:cNvPr id="11" name="Rectangle 10"/>
          <p:cNvSpPr/>
          <p:nvPr/>
        </p:nvSpPr>
        <p:spPr>
          <a:xfrm>
            <a:off x="6162207" y="4194010"/>
            <a:ext cx="5820712" cy="923330"/>
          </a:xfrm>
          <a:prstGeom prst="rect">
            <a:avLst/>
          </a:prstGeom>
        </p:spPr>
        <p:txBody>
          <a:bodyPr wrap="square">
            <a:spAutoFit/>
          </a:bodyPr>
          <a:lstStyle/>
          <a:p>
            <a:pPr lvl="0" algn="just"/>
            <a:r>
              <a:rPr lang="en-US" dirty="0" smtClean="0">
                <a:solidFill>
                  <a:srgbClr val="FF0000"/>
                </a:solidFill>
                <a:latin typeface="Roboto"/>
              </a:rPr>
              <a:t>....</a:t>
            </a:r>
            <a:r>
              <a:rPr lang="vi-VN" dirty="0" smtClean="0">
                <a:solidFill>
                  <a:srgbClr val="FF0000"/>
                </a:solidFill>
                <a:latin typeface="Roboto"/>
              </a:rPr>
              <a:t>em </a:t>
            </a:r>
            <a:r>
              <a:rPr lang="vi-VN" dirty="0">
                <a:solidFill>
                  <a:srgbClr val="FF0000"/>
                </a:solidFill>
                <a:latin typeface="Roboto"/>
              </a:rPr>
              <a:t>sẽ chỉ cho các bạn xem biển cảnh báo nguy hiểm gần đó và đưa ra các lí do mà các bạn không nên chơi ở đây.</a:t>
            </a:r>
          </a:p>
        </p:txBody>
      </p:sp>
      <p:cxnSp>
        <p:nvCxnSpPr>
          <p:cNvPr id="13" name="Straight Connector 12"/>
          <p:cNvCxnSpPr/>
          <p:nvPr/>
        </p:nvCxnSpPr>
        <p:spPr>
          <a:xfrm>
            <a:off x="6136852" y="2188884"/>
            <a:ext cx="0" cy="358489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6272557" y="5271385"/>
            <a:ext cx="4782078" cy="369332"/>
          </a:xfrm>
          <a:prstGeom prst="rect">
            <a:avLst/>
          </a:prstGeom>
        </p:spPr>
        <p:txBody>
          <a:bodyPr wrap="none">
            <a:spAutoFit/>
          </a:bodyPr>
          <a:lstStyle/>
          <a:p>
            <a:r>
              <a:rPr lang="en-US" dirty="0" smtClean="0">
                <a:solidFill>
                  <a:srgbClr val="FF0000"/>
                </a:solidFill>
                <a:latin typeface="Roboto"/>
              </a:rPr>
              <a:t>...</a:t>
            </a:r>
            <a:r>
              <a:rPr lang="vi-VN" dirty="0" smtClean="0">
                <a:solidFill>
                  <a:srgbClr val="FF0000"/>
                </a:solidFill>
                <a:latin typeface="Roboto"/>
              </a:rPr>
              <a:t>em </a:t>
            </a:r>
            <a:r>
              <a:rPr lang="vi-VN" dirty="0">
                <a:solidFill>
                  <a:srgbClr val="FF0000"/>
                </a:solidFill>
                <a:latin typeface="Roboto"/>
              </a:rPr>
              <a:t>sẽ đi gọi người lớn đến để thuyết phục.</a:t>
            </a:r>
            <a:endParaRPr lang="en-US" dirty="0"/>
          </a:p>
        </p:txBody>
      </p:sp>
    </p:spTree>
    <p:extLst>
      <p:ext uri="{BB962C8B-B14F-4D97-AF65-F5344CB8AC3E}">
        <p14:creationId xmlns:p14="http://schemas.microsoft.com/office/powerpoint/2010/main" val="253970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P spid="11"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94853" y="3033856"/>
            <a:ext cx="10687050" cy="2554545"/>
          </a:xfrm>
          <a:prstGeom prst="rect">
            <a:avLst/>
          </a:prstGeom>
          <a:noFill/>
        </p:spPr>
        <p:txBody>
          <a:bodyPr wrap="square" rtlCol="0">
            <a:spAutoFit/>
          </a:bodyPr>
          <a:lstStyle/>
          <a:p>
            <a:pPr indent="357188" algn="just"/>
            <a:r>
              <a:rPr lang="en-US" sz="3200" dirty="0" smtClean="0">
                <a:solidFill>
                  <a:srgbClr val="FF0000"/>
                </a:solidFill>
                <a:latin typeface="Arial" panose="020B0604020202020204" pitchFamily="34" charset="0"/>
                <a:cs typeface="Arial" panose="020B0604020202020204" pitchFamily="34" charset="0"/>
              </a:rPr>
              <a:t>Trẻ em không được chơi ở những khu vực gần hố nước sâu, ao, hồ, sông, suối,... để tránh bị ngã dẫn đến đuối nước. Nếu đi qua những khu vực đó cần có người lớn đi cùng. Mọi người cần tránh xa những nơi đã có biển cảnh báo nguy hiểm đuối nước.</a:t>
            </a:r>
            <a:endParaRPr lang="en-US" sz="3200" dirty="0">
              <a:solidFill>
                <a:srgbClr val="FF0000"/>
              </a:solidFill>
              <a:latin typeface="Arial" panose="020B0604020202020204" pitchFamily="34" charset="0"/>
              <a:cs typeface="Arial" panose="020B0604020202020204" pitchFamily="34" charset="0"/>
            </a:endParaRPr>
          </a:p>
        </p:txBody>
      </p:sp>
      <p:sp>
        <p:nvSpPr>
          <p:cNvPr id="7" name="TextBox 6"/>
          <p:cNvSpPr txBox="1"/>
          <p:nvPr/>
        </p:nvSpPr>
        <p:spPr>
          <a:xfrm>
            <a:off x="3015260" y="0"/>
            <a:ext cx="7406080" cy="523220"/>
          </a:xfrm>
          <a:prstGeom prst="rect">
            <a:avLst/>
          </a:prstGeom>
          <a:noFill/>
        </p:spPr>
        <p:txBody>
          <a:bodyPr wrap="square" rtlCol="0">
            <a:spAutoFit/>
          </a:bodyPr>
          <a:lstStyle/>
          <a:p>
            <a:r>
              <a:rPr lang="en-US" sz="2800" dirty="0" smtClean="0">
                <a:solidFill>
                  <a:prstClr val="black"/>
                </a:solidFill>
                <a:latin typeface="Arial" panose="020B0604020202020204" pitchFamily="34" charset="0"/>
                <a:cs typeface="Arial" panose="020B0604020202020204" pitchFamily="34" charset="0"/>
              </a:rPr>
              <a:t>Thứ Sáu ngày </a:t>
            </a:r>
            <a:r>
              <a:rPr lang="en-US" sz="2800" dirty="0">
                <a:solidFill>
                  <a:prstClr val="black"/>
                </a:solidFill>
                <a:latin typeface="Arial" panose="020B0604020202020204" pitchFamily="34" charset="0"/>
                <a:cs typeface="Arial" panose="020B0604020202020204" pitchFamily="34" charset="0"/>
              </a:rPr>
              <a:t>5</a:t>
            </a:r>
            <a:r>
              <a:rPr lang="en-US" sz="2800" dirty="0" smtClean="0">
                <a:solidFill>
                  <a:prstClr val="black"/>
                </a:solidFill>
                <a:latin typeface="Arial" panose="020B0604020202020204" pitchFamily="34" charset="0"/>
                <a:cs typeface="Arial" panose="020B0604020202020204" pitchFamily="34" charset="0"/>
              </a:rPr>
              <a:t> tháng 4 năm 2024</a:t>
            </a:r>
            <a:endParaRPr lang="en-US" sz="2800" dirty="0">
              <a:solidFill>
                <a:prstClr val="black"/>
              </a:solidFill>
              <a:latin typeface="Arial" panose="020B0604020202020204" pitchFamily="34" charset="0"/>
              <a:cs typeface="Arial" panose="020B0604020202020204" pitchFamily="34" charset="0"/>
            </a:endParaRPr>
          </a:p>
        </p:txBody>
      </p:sp>
      <p:sp>
        <p:nvSpPr>
          <p:cNvPr id="8" name="TextBox 7"/>
          <p:cNvSpPr txBox="1"/>
          <p:nvPr/>
        </p:nvSpPr>
        <p:spPr>
          <a:xfrm>
            <a:off x="4610100" y="391321"/>
            <a:ext cx="2108200" cy="523220"/>
          </a:xfrm>
          <a:prstGeom prst="rect">
            <a:avLst/>
          </a:prstGeom>
          <a:noFill/>
        </p:spPr>
        <p:txBody>
          <a:bodyPr wrap="square" rtlCol="0">
            <a:spAutoFit/>
          </a:bodyPr>
          <a:lstStyle/>
          <a:p>
            <a:r>
              <a:rPr lang="en-US" sz="2800" b="1" dirty="0" smtClean="0">
                <a:solidFill>
                  <a:prstClr val="black"/>
                </a:solidFill>
                <a:latin typeface="Arial" panose="020B0604020202020204" pitchFamily="34" charset="0"/>
                <a:cs typeface="Arial" panose="020B0604020202020204" pitchFamily="34" charset="0"/>
              </a:rPr>
              <a:t>KHOA HỌC</a:t>
            </a:r>
            <a:endParaRPr lang="en-US" sz="2800" b="1" dirty="0">
              <a:solidFill>
                <a:prstClr val="black"/>
              </a:solidFill>
              <a:latin typeface="Arial" panose="020B0604020202020204" pitchFamily="34" charset="0"/>
              <a:cs typeface="Arial" panose="020B0604020202020204" pitchFamily="34" charset="0"/>
            </a:endParaRPr>
          </a:p>
        </p:txBody>
      </p:sp>
      <p:sp>
        <p:nvSpPr>
          <p:cNvPr id="9" name="TextBox 8"/>
          <p:cNvSpPr txBox="1"/>
          <p:nvPr/>
        </p:nvSpPr>
        <p:spPr>
          <a:xfrm>
            <a:off x="1312961" y="784053"/>
            <a:ext cx="9450834" cy="523220"/>
          </a:xfrm>
          <a:prstGeom prst="rect">
            <a:avLst/>
          </a:prstGeom>
          <a:noFill/>
        </p:spPr>
        <p:txBody>
          <a:bodyPr wrap="square" rtlCol="0">
            <a:spAutoFit/>
          </a:bodyPr>
          <a:lstStyle/>
          <a:p>
            <a:pPr algn="ctr"/>
            <a:r>
              <a:rPr lang="vi-VN" sz="2800" b="1" dirty="0">
                <a:solidFill>
                  <a:srgbClr val="FF0000"/>
                </a:solidFill>
              </a:rPr>
              <a:t>Bài 21: Phòng tránh đuối </a:t>
            </a:r>
            <a:r>
              <a:rPr lang="vi-VN" sz="2800" b="1" dirty="0" smtClean="0">
                <a:solidFill>
                  <a:srgbClr val="FF0000"/>
                </a:solidFill>
              </a:rPr>
              <a:t>nước</a:t>
            </a:r>
            <a:r>
              <a:rPr lang="en-US" sz="2800" b="1" dirty="0" smtClean="0">
                <a:solidFill>
                  <a:srgbClr val="FF0000"/>
                </a:solidFill>
              </a:rPr>
              <a:t>  ( tiết 1)</a:t>
            </a:r>
            <a:endParaRPr lang="en-US" sz="2800" dirty="0">
              <a:solidFill>
                <a:srgbClr val="FF0000"/>
              </a:solidFill>
            </a:endParaRPr>
          </a:p>
        </p:txBody>
      </p:sp>
      <p:sp>
        <p:nvSpPr>
          <p:cNvPr id="2" name="Rectangle 1"/>
          <p:cNvSpPr/>
          <p:nvPr/>
        </p:nvSpPr>
        <p:spPr>
          <a:xfrm>
            <a:off x="469765" y="1451132"/>
            <a:ext cx="2135521" cy="523220"/>
          </a:xfrm>
          <a:prstGeom prst="rect">
            <a:avLst/>
          </a:prstGeom>
        </p:spPr>
        <p:txBody>
          <a:bodyPr wrap="none">
            <a:spAutoFit/>
          </a:bodyPr>
          <a:lstStyle/>
          <a:p>
            <a:pPr lvl="0"/>
            <a:r>
              <a:rPr lang="en-US" sz="2800" b="1" dirty="0">
                <a:solidFill>
                  <a:srgbClr val="0070C0"/>
                </a:solidFill>
              </a:rPr>
              <a:t>2.KHÁM PHÁ</a:t>
            </a:r>
          </a:p>
        </p:txBody>
      </p:sp>
      <p:sp>
        <p:nvSpPr>
          <p:cNvPr id="3" name="Rectangle 2"/>
          <p:cNvSpPr/>
          <p:nvPr/>
        </p:nvSpPr>
        <p:spPr>
          <a:xfrm>
            <a:off x="450166" y="1922732"/>
            <a:ext cx="11465169" cy="523220"/>
          </a:xfrm>
          <a:prstGeom prst="rect">
            <a:avLst/>
          </a:prstGeom>
        </p:spPr>
        <p:txBody>
          <a:bodyPr wrap="square">
            <a:spAutoFit/>
          </a:bodyPr>
          <a:lstStyle/>
          <a:p>
            <a:pPr lvl="0"/>
            <a:r>
              <a:rPr lang="vi-VN" sz="2800" b="1" dirty="0">
                <a:solidFill>
                  <a:prstClr val="black"/>
                </a:solidFill>
              </a:rPr>
              <a:t>Hoạt động 1: </a:t>
            </a:r>
            <a:r>
              <a:rPr lang="vi-VN" sz="2800" b="1" dirty="0">
                <a:solidFill>
                  <a:srgbClr val="FF0000"/>
                </a:solidFill>
              </a:rPr>
              <a:t>Tìm hiểu một số việc làm để phòng tránh đuối nước.</a:t>
            </a:r>
            <a:endParaRPr lang="en-US" sz="2800" b="1" dirty="0">
              <a:solidFill>
                <a:srgbClr val="FF0000"/>
              </a:solidFill>
            </a:endParaRPr>
          </a:p>
        </p:txBody>
      </p:sp>
      <p:sp>
        <p:nvSpPr>
          <p:cNvPr id="5" name="Rectangle 4"/>
          <p:cNvSpPr/>
          <p:nvPr/>
        </p:nvSpPr>
        <p:spPr>
          <a:xfrm>
            <a:off x="452419" y="2445952"/>
            <a:ext cx="9100564" cy="523220"/>
          </a:xfrm>
          <a:prstGeom prst="rect">
            <a:avLst/>
          </a:prstGeom>
        </p:spPr>
        <p:txBody>
          <a:bodyPr wrap="square">
            <a:spAutoFit/>
          </a:bodyPr>
          <a:lstStyle/>
          <a:p>
            <a:pPr lvl="0"/>
            <a:r>
              <a:rPr lang="en-US" sz="2800" b="1" dirty="0">
                <a:solidFill>
                  <a:prstClr val="black"/>
                </a:solidFill>
                <a:latin typeface="Arial" panose="020B0604020202020204" pitchFamily="34" charset="0"/>
                <a:cs typeface="Arial" panose="020B0604020202020204" pitchFamily="34" charset="0"/>
              </a:rPr>
              <a:t>Hoạt động 2: </a:t>
            </a:r>
            <a:r>
              <a:rPr lang="en-US" sz="2800" b="1" dirty="0">
                <a:solidFill>
                  <a:srgbClr val="FF0000"/>
                </a:solidFill>
                <a:latin typeface="Arial" panose="020B0604020202020204" pitchFamily="34" charset="0"/>
                <a:cs typeface="Arial" panose="020B0604020202020204" pitchFamily="34" charset="0"/>
              </a:rPr>
              <a:t>Thực hành phân tích tình huống</a:t>
            </a:r>
          </a:p>
        </p:txBody>
      </p:sp>
    </p:spTree>
    <p:extLst>
      <p:ext uri="{BB962C8B-B14F-4D97-AF65-F5344CB8AC3E}">
        <p14:creationId xmlns:p14="http://schemas.microsoft.com/office/powerpoint/2010/main" val="3499139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5250" y="0"/>
            <a:ext cx="9455150" cy="1541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095205" y="215537"/>
            <a:ext cx="5146764" cy="766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91882" y="1345475"/>
            <a:ext cx="2455818" cy="523220"/>
          </a:xfrm>
          <a:prstGeom prst="rect">
            <a:avLst/>
          </a:prstGeom>
          <a:noFill/>
        </p:spPr>
        <p:txBody>
          <a:bodyPr wrap="square" rtlCol="0">
            <a:spAutoFit/>
          </a:bodyPr>
          <a:lstStyle/>
          <a:p>
            <a:r>
              <a:rPr lang="en-US" sz="2800" b="1" dirty="0" smtClean="0">
                <a:solidFill>
                  <a:srgbClr val="0070C0"/>
                </a:solidFill>
              </a:rPr>
              <a:t>3. VẬN DỤNG</a:t>
            </a:r>
            <a:endParaRPr lang="en-US" sz="2800" b="1" dirty="0">
              <a:solidFill>
                <a:srgbClr val="0070C0"/>
              </a:solidFill>
            </a:endParaRPr>
          </a:p>
        </p:txBody>
      </p:sp>
    </p:spTree>
    <p:extLst>
      <p:ext uri="{BB962C8B-B14F-4D97-AF65-F5344CB8AC3E}">
        <p14:creationId xmlns:p14="http://schemas.microsoft.com/office/powerpoint/2010/main" val="27915105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701585" y="129006"/>
            <a:ext cx="7406080" cy="523220"/>
          </a:xfrm>
          <a:prstGeom prst="rect">
            <a:avLst/>
          </a:prstGeom>
          <a:noFill/>
        </p:spPr>
        <p:txBody>
          <a:bodyPr wrap="square" rtlCol="0">
            <a:spAutoFit/>
          </a:bodyPr>
          <a:lstStyle/>
          <a:p>
            <a:r>
              <a:rPr lang="en-US" sz="2800" dirty="0" smtClean="0">
                <a:latin typeface="Arial" panose="020B0604020202020204" pitchFamily="34" charset="0"/>
                <a:cs typeface="Arial" panose="020B0604020202020204" pitchFamily="34" charset="0"/>
              </a:rPr>
              <a:t>Thứ Sáu ngày </a:t>
            </a:r>
            <a:r>
              <a:rPr lang="en-US" sz="2800" dirty="0">
                <a:latin typeface="Arial" panose="020B0604020202020204" pitchFamily="34" charset="0"/>
                <a:cs typeface="Arial" panose="020B0604020202020204" pitchFamily="34" charset="0"/>
              </a:rPr>
              <a:t>5</a:t>
            </a:r>
            <a:r>
              <a:rPr lang="en-US" sz="2800" dirty="0" smtClean="0">
                <a:latin typeface="Arial" panose="020B0604020202020204" pitchFamily="34" charset="0"/>
                <a:cs typeface="Arial" panose="020B0604020202020204" pitchFamily="34" charset="0"/>
              </a:rPr>
              <a:t> tháng 4 năm 2024</a:t>
            </a:r>
            <a:endParaRPr lang="en-US" sz="2800" dirty="0">
              <a:latin typeface="Arial" panose="020B0604020202020204" pitchFamily="34" charset="0"/>
              <a:cs typeface="Arial" panose="020B0604020202020204" pitchFamily="34" charset="0"/>
            </a:endParaRPr>
          </a:p>
        </p:txBody>
      </p:sp>
      <p:sp>
        <p:nvSpPr>
          <p:cNvPr id="7" name="TextBox 6"/>
          <p:cNvSpPr txBox="1"/>
          <p:nvPr/>
        </p:nvSpPr>
        <p:spPr>
          <a:xfrm>
            <a:off x="4610100" y="548428"/>
            <a:ext cx="2108200" cy="523220"/>
          </a:xfrm>
          <a:prstGeom prst="rect">
            <a:avLst/>
          </a:prstGeom>
          <a:noFill/>
        </p:spPr>
        <p:txBody>
          <a:bodyPr wrap="square" rtlCol="0">
            <a:spAutoFit/>
          </a:bodyPr>
          <a:lstStyle/>
          <a:p>
            <a:r>
              <a:rPr lang="en-US" sz="2800" b="1" dirty="0" smtClean="0">
                <a:latin typeface="Arial" panose="020B0604020202020204" pitchFamily="34" charset="0"/>
                <a:cs typeface="Arial" panose="020B0604020202020204" pitchFamily="34" charset="0"/>
              </a:rPr>
              <a:t>KHOA HỌC</a:t>
            </a:r>
            <a:endParaRPr lang="en-US" sz="2800" b="1" dirty="0">
              <a:latin typeface="Arial" panose="020B0604020202020204" pitchFamily="34" charset="0"/>
              <a:cs typeface="Arial" panose="020B0604020202020204" pitchFamily="34" charset="0"/>
            </a:endParaRPr>
          </a:p>
        </p:txBody>
      </p:sp>
      <p:sp>
        <p:nvSpPr>
          <p:cNvPr id="3" name="TextBox 2"/>
          <p:cNvSpPr txBox="1"/>
          <p:nvPr/>
        </p:nvSpPr>
        <p:spPr>
          <a:xfrm>
            <a:off x="836022" y="1189074"/>
            <a:ext cx="2299063" cy="523220"/>
          </a:xfrm>
          <a:prstGeom prst="rect">
            <a:avLst/>
          </a:prstGeom>
          <a:noFill/>
        </p:spPr>
        <p:txBody>
          <a:bodyPr wrap="square" rtlCol="0">
            <a:spAutoFit/>
          </a:bodyPr>
          <a:lstStyle/>
          <a:p>
            <a:r>
              <a:rPr lang="en-US" sz="2800" b="1" dirty="0" smtClean="0">
                <a:solidFill>
                  <a:srgbClr val="0070C0"/>
                </a:solidFill>
                <a:latin typeface="Arial" pitchFamily="34" charset="0"/>
                <a:cs typeface="Arial" pitchFamily="34" charset="0"/>
              </a:rPr>
              <a:t>KHỞI ĐỘNG</a:t>
            </a:r>
            <a:endParaRPr lang="en-US" sz="2800" b="1" dirty="0">
              <a:solidFill>
                <a:srgbClr val="0070C0"/>
              </a:solidFill>
              <a:latin typeface="Arial" pitchFamily="34" charset="0"/>
              <a:cs typeface="Arial" pitchFamily="34" charset="0"/>
            </a:endParaRPr>
          </a:p>
        </p:txBody>
      </p:sp>
      <p:sp>
        <p:nvSpPr>
          <p:cNvPr id="4" name="TextBox 3"/>
          <p:cNvSpPr txBox="1"/>
          <p:nvPr/>
        </p:nvSpPr>
        <p:spPr>
          <a:xfrm>
            <a:off x="849084" y="1841158"/>
            <a:ext cx="7132321" cy="523220"/>
          </a:xfrm>
          <a:prstGeom prst="rect">
            <a:avLst/>
          </a:prstGeom>
          <a:noFill/>
        </p:spPr>
        <p:txBody>
          <a:bodyPr wrap="square" rtlCol="0">
            <a:spAutoFit/>
          </a:bodyPr>
          <a:lstStyle/>
          <a:p>
            <a:r>
              <a:rPr lang="en-US" sz="2800" dirty="0" smtClean="0"/>
              <a:t>Nêu nguyên nhân gây bệnh thừa cân béo phì ?</a:t>
            </a:r>
            <a:endParaRPr lang="en-US" sz="2800" dirty="0"/>
          </a:p>
        </p:txBody>
      </p:sp>
      <p:sp>
        <p:nvSpPr>
          <p:cNvPr id="11" name="TextBox 10"/>
          <p:cNvSpPr txBox="1"/>
          <p:nvPr/>
        </p:nvSpPr>
        <p:spPr>
          <a:xfrm>
            <a:off x="836021" y="2364378"/>
            <a:ext cx="6975567" cy="523220"/>
          </a:xfrm>
          <a:prstGeom prst="rect">
            <a:avLst/>
          </a:prstGeom>
          <a:noFill/>
        </p:spPr>
        <p:txBody>
          <a:bodyPr wrap="square" rtlCol="0">
            <a:spAutoFit/>
          </a:bodyPr>
          <a:lstStyle/>
          <a:p>
            <a:r>
              <a:rPr lang="en-US" sz="2800" dirty="0" smtClean="0"/>
              <a:t>Cách phòng tránh bệnh thừa cân béo phì ?</a:t>
            </a:r>
            <a:endParaRPr lang="en-US" sz="2800" dirty="0"/>
          </a:p>
        </p:txBody>
      </p:sp>
    </p:spTree>
    <p:extLst>
      <p:ext uri="{BB962C8B-B14F-4D97-AF65-F5344CB8AC3E}">
        <p14:creationId xmlns:p14="http://schemas.microsoft.com/office/powerpoint/2010/main" val="2030237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12904" y="1573700"/>
            <a:ext cx="10687050" cy="2554545"/>
          </a:xfrm>
          <a:prstGeom prst="rect">
            <a:avLst/>
          </a:prstGeom>
          <a:noFill/>
        </p:spPr>
        <p:txBody>
          <a:bodyPr wrap="square" rtlCol="0">
            <a:spAutoFit/>
          </a:bodyPr>
          <a:lstStyle/>
          <a:p>
            <a:pPr indent="357188" algn="just"/>
            <a:r>
              <a:rPr lang="en-US" sz="3200" dirty="0" smtClean="0">
                <a:solidFill>
                  <a:srgbClr val="FF0000"/>
                </a:solidFill>
                <a:latin typeface="Arial" panose="020B0604020202020204" pitchFamily="34" charset="0"/>
                <a:cs typeface="Arial" panose="020B0604020202020204" pitchFamily="34" charset="0"/>
              </a:rPr>
              <a:t>Trẻ em không được chơi ở những khu vực gần hố nước sâu, ao, hồ, sông, suối,... để tránh bị ngã dẫn đến đuối nước. Nếu đi qua những khu vực đó cần có người lớn đi cùng. Mọi người cần tránh xa những nơi đã có biển cảnh báo nguy hiểm đuối nước.</a:t>
            </a:r>
            <a:endParaRPr lang="en-US" sz="3200" dirty="0">
              <a:solidFill>
                <a:srgbClr val="FF0000"/>
              </a:solidFill>
              <a:latin typeface="Arial" panose="020B0604020202020204" pitchFamily="34" charset="0"/>
              <a:cs typeface="Arial" panose="020B0604020202020204" pitchFamily="34" charset="0"/>
            </a:endParaRPr>
          </a:p>
        </p:txBody>
      </p:sp>
      <p:sp>
        <p:nvSpPr>
          <p:cNvPr id="7" name="TextBox 6"/>
          <p:cNvSpPr txBox="1"/>
          <p:nvPr/>
        </p:nvSpPr>
        <p:spPr>
          <a:xfrm>
            <a:off x="3015260" y="0"/>
            <a:ext cx="7406080" cy="523220"/>
          </a:xfrm>
          <a:prstGeom prst="rect">
            <a:avLst/>
          </a:prstGeom>
          <a:noFill/>
        </p:spPr>
        <p:txBody>
          <a:bodyPr wrap="square" rtlCol="0">
            <a:spAutoFit/>
          </a:bodyPr>
          <a:lstStyle/>
          <a:p>
            <a:r>
              <a:rPr lang="en-US" sz="2800" dirty="0" smtClean="0">
                <a:solidFill>
                  <a:prstClr val="black"/>
                </a:solidFill>
                <a:latin typeface="Arial" panose="020B0604020202020204" pitchFamily="34" charset="0"/>
                <a:cs typeface="Arial" panose="020B0604020202020204" pitchFamily="34" charset="0"/>
              </a:rPr>
              <a:t>Thứ Sáu ngày </a:t>
            </a:r>
            <a:r>
              <a:rPr lang="en-US" sz="2800" dirty="0">
                <a:solidFill>
                  <a:prstClr val="black"/>
                </a:solidFill>
                <a:latin typeface="Arial" panose="020B0604020202020204" pitchFamily="34" charset="0"/>
                <a:cs typeface="Arial" panose="020B0604020202020204" pitchFamily="34" charset="0"/>
              </a:rPr>
              <a:t>5</a:t>
            </a:r>
            <a:r>
              <a:rPr lang="en-US" sz="2800" dirty="0" smtClean="0">
                <a:solidFill>
                  <a:prstClr val="black"/>
                </a:solidFill>
                <a:latin typeface="Arial" panose="020B0604020202020204" pitchFamily="34" charset="0"/>
                <a:cs typeface="Arial" panose="020B0604020202020204" pitchFamily="34" charset="0"/>
              </a:rPr>
              <a:t> tháng 4 năm 2024</a:t>
            </a:r>
            <a:endParaRPr lang="en-US" sz="2800" dirty="0">
              <a:solidFill>
                <a:prstClr val="black"/>
              </a:solidFill>
              <a:latin typeface="Arial" panose="020B0604020202020204" pitchFamily="34" charset="0"/>
              <a:cs typeface="Arial" panose="020B0604020202020204" pitchFamily="34" charset="0"/>
            </a:endParaRPr>
          </a:p>
        </p:txBody>
      </p:sp>
      <p:sp>
        <p:nvSpPr>
          <p:cNvPr id="8" name="TextBox 7"/>
          <p:cNvSpPr txBox="1"/>
          <p:nvPr/>
        </p:nvSpPr>
        <p:spPr>
          <a:xfrm>
            <a:off x="4610100" y="391321"/>
            <a:ext cx="2108200" cy="523220"/>
          </a:xfrm>
          <a:prstGeom prst="rect">
            <a:avLst/>
          </a:prstGeom>
          <a:noFill/>
        </p:spPr>
        <p:txBody>
          <a:bodyPr wrap="square" rtlCol="0">
            <a:spAutoFit/>
          </a:bodyPr>
          <a:lstStyle/>
          <a:p>
            <a:r>
              <a:rPr lang="en-US" sz="2800" b="1" dirty="0" smtClean="0">
                <a:solidFill>
                  <a:prstClr val="black"/>
                </a:solidFill>
                <a:latin typeface="Arial" panose="020B0604020202020204" pitchFamily="34" charset="0"/>
                <a:cs typeface="Arial" panose="020B0604020202020204" pitchFamily="34" charset="0"/>
              </a:rPr>
              <a:t>KHOA HỌC</a:t>
            </a:r>
            <a:endParaRPr lang="en-US" sz="2800" b="1" dirty="0">
              <a:solidFill>
                <a:prstClr val="black"/>
              </a:solidFill>
              <a:latin typeface="Arial" panose="020B0604020202020204" pitchFamily="34" charset="0"/>
              <a:cs typeface="Arial" panose="020B0604020202020204" pitchFamily="34" charset="0"/>
            </a:endParaRPr>
          </a:p>
        </p:txBody>
      </p:sp>
      <p:sp>
        <p:nvSpPr>
          <p:cNvPr id="9" name="TextBox 8"/>
          <p:cNvSpPr txBox="1"/>
          <p:nvPr/>
        </p:nvSpPr>
        <p:spPr>
          <a:xfrm>
            <a:off x="1312961" y="784053"/>
            <a:ext cx="9450834" cy="523220"/>
          </a:xfrm>
          <a:prstGeom prst="rect">
            <a:avLst/>
          </a:prstGeom>
          <a:noFill/>
        </p:spPr>
        <p:txBody>
          <a:bodyPr wrap="square" rtlCol="0">
            <a:spAutoFit/>
          </a:bodyPr>
          <a:lstStyle/>
          <a:p>
            <a:pPr algn="ctr"/>
            <a:r>
              <a:rPr lang="vi-VN" sz="2800" b="1" dirty="0">
                <a:solidFill>
                  <a:srgbClr val="FF0000"/>
                </a:solidFill>
              </a:rPr>
              <a:t>Bài 21: Phòng tránh đuối </a:t>
            </a:r>
            <a:r>
              <a:rPr lang="vi-VN" sz="2800" b="1" dirty="0" smtClean="0">
                <a:solidFill>
                  <a:srgbClr val="FF0000"/>
                </a:solidFill>
              </a:rPr>
              <a:t>nước</a:t>
            </a:r>
            <a:r>
              <a:rPr lang="en-US" sz="2800" b="1" dirty="0" smtClean="0">
                <a:solidFill>
                  <a:srgbClr val="FF0000"/>
                </a:solidFill>
              </a:rPr>
              <a:t>  ( tiết 1)</a:t>
            </a:r>
            <a:endParaRPr lang="en-US" sz="2800" dirty="0">
              <a:solidFill>
                <a:srgbClr val="FF0000"/>
              </a:solidFill>
            </a:endParaRPr>
          </a:p>
        </p:txBody>
      </p:sp>
    </p:spTree>
    <p:extLst>
      <p:ext uri="{BB962C8B-B14F-4D97-AF65-F5344CB8AC3E}">
        <p14:creationId xmlns:p14="http://schemas.microsoft.com/office/powerpoint/2010/main" val="38990414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descr="phao hoa"/>
          <p:cNvPicPr>
            <a:picLocks noGrp="1" noChangeAspect="1" noChangeArrowheads="1" noCrop="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0" y="18653"/>
            <a:ext cx="12192000" cy="6839348"/>
          </a:xfrm>
        </p:spPr>
      </p:pic>
      <p:sp>
        <p:nvSpPr>
          <p:cNvPr id="3075" name="WordArt 6"/>
          <p:cNvSpPr>
            <a:spLocks noChangeArrowheads="1" noChangeShapeType="1" noTextEdit="1"/>
          </p:cNvSpPr>
          <p:nvPr/>
        </p:nvSpPr>
        <p:spPr bwMode="auto">
          <a:xfrm>
            <a:off x="2590800" y="1219200"/>
            <a:ext cx="7086600" cy="4114800"/>
          </a:xfrm>
          <a:prstGeom prst="rect">
            <a:avLst/>
          </a:prstGeom>
        </p:spPr>
        <p:txBody>
          <a:bodyPr wrap="none" fromWordArt="1">
            <a:prstTxWarp prst="textDeflate">
              <a:avLst>
                <a:gd name="adj" fmla="val 26227"/>
              </a:avLst>
            </a:prstTxWarp>
          </a:bodyPr>
          <a:lstStyle/>
          <a:p>
            <a:pPr algn="ctr"/>
            <a:endParaRPr lang="en-US" sz="3600" b="1" kern="10" dirty="0">
              <a:ln w="9525" cap="rnd">
                <a:solidFill>
                  <a:srgbClr val="00FF00"/>
                </a:solidFill>
                <a:prstDash val="sysDot"/>
                <a:round/>
                <a:headEnd/>
                <a:tailEnd/>
              </a:ln>
              <a:solidFill>
                <a:srgbClr val="FF0000"/>
              </a:solidFill>
              <a:latin typeface="Times New Roman" panose="02020603050405020304" pitchFamily="18" charset="0"/>
              <a:cs typeface="Times New Roman" panose="02020603050405020304" pitchFamily="18" charset="0"/>
            </a:endParaRPr>
          </a:p>
        </p:txBody>
      </p:sp>
      <p:pic>
        <p:nvPicPr>
          <p:cNvPr id="3076" name="Picture 9" descr="flora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6011864"/>
            <a:ext cx="822325" cy="84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10" descr="flora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454276" y="6164264"/>
            <a:ext cx="822325" cy="84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11" descr="flora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352801" y="5791200"/>
            <a:ext cx="822325"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12" descr="flora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267201" y="6088064"/>
            <a:ext cx="822325" cy="84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13" descr="flora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029201" y="5707064"/>
            <a:ext cx="822325" cy="84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14" descr="flora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883276" y="6011864"/>
            <a:ext cx="822325" cy="84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 name="Picture 15" descr="flora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858001" y="5715000"/>
            <a:ext cx="822325"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3" name="Picture 16" descr="flora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559676" y="6011864"/>
            <a:ext cx="822325" cy="84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 name="Picture 17" descr="flora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769476" y="6011864"/>
            <a:ext cx="822325" cy="84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5" name="Picture 18" descr="flora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626476" y="5783264"/>
            <a:ext cx="822325" cy="84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101953" y="2090058"/>
            <a:ext cx="10706870" cy="1938992"/>
          </a:xfrm>
          <a:prstGeom prst="rect">
            <a:avLst/>
          </a:prstGeom>
          <a:noFill/>
        </p:spPr>
        <p:txBody>
          <a:bodyPr wrap="square" rtlCol="0">
            <a:spAutoFit/>
          </a:bodyPr>
          <a:lstStyle/>
          <a:p>
            <a:r>
              <a:rPr lang="en-US" sz="3600" dirty="0" smtClean="0"/>
              <a:t>                </a:t>
            </a:r>
            <a:r>
              <a:rPr lang="en-US" sz="4800" b="1" dirty="0" smtClean="0">
                <a:solidFill>
                  <a:schemeClr val="accent4"/>
                </a:solidFill>
              </a:rPr>
              <a:t>TIẾT HỌC ĐẾN ĐÂY LÀ KẾT THÚC</a:t>
            </a:r>
          </a:p>
          <a:p>
            <a:pPr algn="ctr"/>
            <a:r>
              <a:rPr lang="en-US" sz="3600" dirty="0" smtClean="0"/>
              <a:t> </a:t>
            </a:r>
            <a:r>
              <a:rPr lang="en-US" sz="3600" b="1" dirty="0" smtClean="0">
                <a:solidFill>
                  <a:srgbClr val="FFFFFF"/>
                </a:solidFill>
              </a:rPr>
              <a:t>CHÚC QUÝ THẦY CÔ SỨC KHỎE, THÀNH CÔNG</a:t>
            </a:r>
          </a:p>
          <a:p>
            <a:pPr algn="ctr"/>
            <a:r>
              <a:rPr lang="en-US" sz="3600" b="1" dirty="0" smtClean="0">
                <a:solidFill>
                  <a:srgbClr val="FFFFFF"/>
                </a:solidFill>
              </a:rPr>
              <a:t>CHÚC CÁC EM HỌC SINH CHĂM NGOAN, HỌC GIỎI</a:t>
            </a:r>
            <a:endParaRPr lang="en-US" sz="3600" b="1" dirty="0">
              <a:solidFill>
                <a:srgbClr val="FFFFFF"/>
              </a:solidFill>
            </a:endParaRPr>
          </a:p>
        </p:txBody>
      </p:sp>
    </p:spTree>
    <p:extLst>
      <p:ext uri="{BB962C8B-B14F-4D97-AF65-F5344CB8AC3E}">
        <p14:creationId xmlns:p14="http://schemas.microsoft.com/office/powerpoint/2010/main" val="16372278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529165516131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7054134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15260" y="129006"/>
            <a:ext cx="7406080" cy="523220"/>
          </a:xfrm>
          <a:prstGeom prst="rect">
            <a:avLst/>
          </a:prstGeom>
          <a:noFill/>
        </p:spPr>
        <p:txBody>
          <a:bodyPr wrap="square" rtlCol="0">
            <a:spAutoFit/>
          </a:bodyPr>
          <a:lstStyle/>
          <a:p>
            <a:r>
              <a:rPr lang="en-US" sz="2800" dirty="0" smtClean="0">
                <a:solidFill>
                  <a:prstClr val="black"/>
                </a:solidFill>
                <a:latin typeface="Arial" panose="020B0604020202020204" pitchFamily="34" charset="0"/>
                <a:cs typeface="Arial" panose="020B0604020202020204" pitchFamily="34" charset="0"/>
              </a:rPr>
              <a:t>Thứ Sáu ngày </a:t>
            </a:r>
            <a:r>
              <a:rPr lang="en-US" sz="2800" dirty="0">
                <a:solidFill>
                  <a:prstClr val="black"/>
                </a:solidFill>
                <a:latin typeface="Arial" panose="020B0604020202020204" pitchFamily="34" charset="0"/>
                <a:cs typeface="Arial" panose="020B0604020202020204" pitchFamily="34" charset="0"/>
              </a:rPr>
              <a:t>5</a:t>
            </a:r>
            <a:r>
              <a:rPr lang="en-US" sz="2800" dirty="0" smtClean="0">
                <a:solidFill>
                  <a:prstClr val="black"/>
                </a:solidFill>
                <a:latin typeface="Arial" panose="020B0604020202020204" pitchFamily="34" charset="0"/>
                <a:cs typeface="Arial" panose="020B0604020202020204" pitchFamily="34" charset="0"/>
              </a:rPr>
              <a:t> tháng 4 năm 2024</a:t>
            </a:r>
            <a:endParaRPr lang="en-US" sz="2800" dirty="0">
              <a:solidFill>
                <a:prstClr val="black"/>
              </a:solidFill>
              <a:latin typeface="Arial" panose="020B0604020202020204" pitchFamily="34" charset="0"/>
              <a:cs typeface="Arial" panose="020B0604020202020204" pitchFamily="34" charset="0"/>
            </a:endParaRPr>
          </a:p>
        </p:txBody>
      </p:sp>
      <p:sp>
        <p:nvSpPr>
          <p:cNvPr id="7" name="TextBox 6"/>
          <p:cNvSpPr txBox="1"/>
          <p:nvPr/>
        </p:nvSpPr>
        <p:spPr>
          <a:xfrm>
            <a:off x="4610100" y="548428"/>
            <a:ext cx="2108200" cy="523220"/>
          </a:xfrm>
          <a:prstGeom prst="rect">
            <a:avLst/>
          </a:prstGeom>
          <a:noFill/>
        </p:spPr>
        <p:txBody>
          <a:bodyPr wrap="square" rtlCol="0">
            <a:spAutoFit/>
          </a:bodyPr>
          <a:lstStyle/>
          <a:p>
            <a:r>
              <a:rPr lang="en-US" sz="2800" b="1" dirty="0" smtClean="0">
                <a:solidFill>
                  <a:prstClr val="black"/>
                </a:solidFill>
                <a:latin typeface="Arial" panose="020B0604020202020204" pitchFamily="34" charset="0"/>
                <a:cs typeface="Arial" panose="020B0604020202020204" pitchFamily="34" charset="0"/>
              </a:rPr>
              <a:t>KHOA HỌC</a:t>
            </a:r>
            <a:endParaRPr lang="en-US" sz="2800" b="1" dirty="0">
              <a:solidFill>
                <a:prstClr val="black"/>
              </a:solidFill>
              <a:latin typeface="Arial" panose="020B0604020202020204" pitchFamily="34" charset="0"/>
              <a:cs typeface="Arial" panose="020B0604020202020204" pitchFamily="34" charset="0"/>
            </a:endParaRPr>
          </a:p>
        </p:txBody>
      </p:sp>
      <p:sp>
        <p:nvSpPr>
          <p:cNvPr id="8" name="TextBox 7"/>
          <p:cNvSpPr txBox="1"/>
          <p:nvPr/>
        </p:nvSpPr>
        <p:spPr>
          <a:xfrm>
            <a:off x="1312961" y="1071648"/>
            <a:ext cx="9450834" cy="523220"/>
          </a:xfrm>
          <a:prstGeom prst="rect">
            <a:avLst/>
          </a:prstGeom>
          <a:noFill/>
        </p:spPr>
        <p:txBody>
          <a:bodyPr wrap="square" rtlCol="0">
            <a:spAutoFit/>
          </a:bodyPr>
          <a:lstStyle/>
          <a:p>
            <a:pPr algn="ctr"/>
            <a:r>
              <a:rPr lang="vi-VN" sz="2800" b="1" dirty="0">
                <a:solidFill>
                  <a:srgbClr val="FF0000"/>
                </a:solidFill>
              </a:rPr>
              <a:t>Bài 21: Phòng tránh đuối </a:t>
            </a:r>
            <a:r>
              <a:rPr lang="vi-VN" sz="2800" b="1" dirty="0" smtClean="0">
                <a:solidFill>
                  <a:srgbClr val="FF0000"/>
                </a:solidFill>
              </a:rPr>
              <a:t>nước</a:t>
            </a:r>
            <a:r>
              <a:rPr lang="en-US" sz="2800" b="1" dirty="0" smtClean="0">
                <a:solidFill>
                  <a:srgbClr val="FF0000"/>
                </a:solidFill>
              </a:rPr>
              <a:t>  ( tiết 1)</a:t>
            </a:r>
            <a:endParaRPr lang="en-US" sz="2800" dirty="0">
              <a:solidFill>
                <a:srgbClr val="FF0000"/>
              </a:solidFill>
            </a:endParaRPr>
          </a:p>
        </p:txBody>
      </p:sp>
    </p:spTree>
    <p:extLst>
      <p:ext uri="{BB962C8B-B14F-4D97-AF65-F5344CB8AC3E}">
        <p14:creationId xmlns:p14="http://schemas.microsoft.com/office/powerpoint/2010/main" val="2037722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3647" y="1174784"/>
            <a:ext cx="8111266" cy="523220"/>
          </a:xfrm>
          <a:prstGeom prst="rect">
            <a:avLst/>
          </a:prstGeom>
          <a:noFill/>
        </p:spPr>
        <p:txBody>
          <a:bodyPr wrap="square" rtlCol="0">
            <a:spAutoFit/>
          </a:bodyPr>
          <a:lstStyle/>
          <a:p>
            <a:r>
              <a:rPr lang="en-US" sz="2800" b="1" dirty="0" smtClean="0">
                <a:solidFill>
                  <a:srgbClr val="0070C0"/>
                </a:solidFill>
              </a:rPr>
              <a:t>2.KHÁM PHÁ</a:t>
            </a:r>
            <a:endParaRPr lang="en-US" sz="2800" b="1" dirty="0">
              <a:solidFill>
                <a:srgbClr val="0070C0"/>
              </a:solidFill>
            </a:endParaRPr>
          </a:p>
        </p:txBody>
      </p:sp>
      <p:sp>
        <p:nvSpPr>
          <p:cNvPr id="6" name="TextBox 5"/>
          <p:cNvSpPr txBox="1"/>
          <p:nvPr/>
        </p:nvSpPr>
        <p:spPr>
          <a:xfrm>
            <a:off x="253647" y="1606564"/>
            <a:ext cx="11644312" cy="523220"/>
          </a:xfrm>
          <a:prstGeom prst="rect">
            <a:avLst/>
          </a:prstGeom>
          <a:noFill/>
        </p:spPr>
        <p:txBody>
          <a:bodyPr wrap="square" rtlCol="0">
            <a:spAutoFit/>
          </a:bodyPr>
          <a:lstStyle/>
          <a:p>
            <a:r>
              <a:rPr lang="vi-VN" sz="2800" b="1" dirty="0"/>
              <a:t>Hoạt động 1: </a:t>
            </a:r>
            <a:r>
              <a:rPr lang="vi-VN" sz="2800" b="1" dirty="0">
                <a:solidFill>
                  <a:srgbClr val="FF0000"/>
                </a:solidFill>
              </a:rPr>
              <a:t>Tìm hiểu một số việc làm để phòng tránh đuối nước</a:t>
            </a:r>
            <a:r>
              <a:rPr lang="vi-VN" sz="2800" b="1" dirty="0" smtClean="0">
                <a:solidFill>
                  <a:srgbClr val="FF0000"/>
                </a:solidFill>
              </a:rPr>
              <a:t>.</a:t>
            </a:r>
            <a:endParaRPr lang="en-US" sz="2800" b="1" dirty="0">
              <a:solidFill>
                <a:srgbClr val="FF0000"/>
              </a:solidFill>
            </a:endParaRPr>
          </a:p>
        </p:txBody>
      </p:sp>
      <p:pic>
        <p:nvPicPr>
          <p:cNvPr id="8" name="Picture 7"/>
          <p:cNvPicPr/>
          <p:nvPr/>
        </p:nvPicPr>
        <p:blipFill>
          <a:blip r:embed="rId2"/>
          <a:stretch>
            <a:fillRect/>
          </a:stretch>
        </p:blipFill>
        <p:spPr>
          <a:xfrm>
            <a:off x="4478797" y="2614372"/>
            <a:ext cx="6322423" cy="4112999"/>
          </a:xfrm>
          <a:prstGeom prst="rect">
            <a:avLst/>
          </a:prstGeom>
        </p:spPr>
      </p:pic>
      <p:sp>
        <p:nvSpPr>
          <p:cNvPr id="9" name="TextBox 8"/>
          <p:cNvSpPr txBox="1"/>
          <p:nvPr/>
        </p:nvSpPr>
        <p:spPr>
          <a:xfrm>
            <a:off x="276677" y="2137319"/>
            <a:ext cx="11324774" cy="954107"/>
          </a:xfrm>
          <a:prstGeom prst="rect">
            <a:avLst/>
          </a:prstGeom>
          <a:noFill/>
        </p:spPr>
        <p:txBody>
          <a:bodyPr wrap="square" rtlCol="0">
            <a:spAutoFit/>
          </a:bodyPr>
          <a:lstStyle/>
          <a:p>
            <a:pPr algn="just"/>
            <a:r>
              <a:rPr lang="en-US" sz="2800" dirty="0" smtClean="0">
                <a:latin typeface="Arial" panose="020B0604020202020204" pitchFamily="34" charset="0"/>
                <a:cs typeface="Arial" panose="020B0604020202020204" pitchFamily="34" charset="0"/>
              </a:rPr>
              <a:t>Nêu </a:t>
            </a:r>
            <a:r>
              <a:rPr lang="vi-VN" sz="2800" dirty="0" smtClean="0">
                <a:latin typeface="Arial" panose="020B0604020202020204" pitchFamily="34" charset="0"/>
                <a:cs typeface="Arial" panose="020B0604020202020204" pitchFamily="34" charset="0"/>
              </a:rPr>
              <a:t>những </a:t>
            </a:r>
            <a:r>
              <a:rPr lang="vi-VN" sz="2800" dirty="0">
                <a:latin typeface="Arial" panose="020B0604020202020204" pitchFamily="34" charset="0"/>
                <a:cs typeface="Arial" panose="020B0604020202020204" pitchFamily="34" charset="0"/>
              </a:rPr>
              <a:t>việc </a:t>
            </a:r>
            <a:r>
              <a:rPr lang="vi-VN" sz="2800" u="sng" dirty="0">
                <a:solidFill>
                  <a:srgbClr val="FF0000"/>
                </a:solidFill>
                <a:latin typeface="Arial" panose="020B0604020202020204" pitchFamily="34" charset="0"/>
                <a:cs typeface="Arial" panose="020B0604020202020204" pitchFamily="34" charset="0"/>
              </a:rPr>
              <a:t>nên</a:t>
            </a:r>
            <a:r>
              <a:rPr lang="vi-VN" sz="2800" dirty="0">
                <a:latin typeface="Arial" panose="020B0604020202020204" pitchFamily="34" charset="0"/>
                <a:cs typeface="Arial" panose="020B0604020202020204" pitchFamily="34" charset="0"/>
              </a:rPr>
              <a:t> </a:t>
            </a:r>
            <a:r>
              <a:rPr lang="vi-VN" sz="2800" dirty="0" smtClean="0">
                <a:latin typeface="Arial" panose="020B0604020202020204" pitchFamily="34" charset="0"/>
                <a:cs typeface="Arial" panose="020B0604020202020204" pitchFamily="34" charset="0"/>
              </a:rPr>
              <a:t>hoặc </a:t>
            </a:r>
            <a:r>
              <a:rPr lang="vi-VN" sz="2800" u="sng" dirty="0">
                <a:solidFill>
                  <a:srgbClr val="FF0000"/>
                </a:solidFill>
                <a:latin typeface="Arial" panose="020B0604020202020204" pitchFamily="34" charset="0"/>
                <a:cs typeface="Arial" panose="020B0604020202020204" pitchFamily="34" charset="0"/>
              </a:rPr>
              <a:t>không nên</a:t>
            </a:r>
            <a:r>
              <a:rPr lang="vi-VN" sz="2800" dirty="0">
                <a:solidFill>
                  <a:srgbClr val="FF0000"/>
                </a:solidFill>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làm </a:t>
            </a:r>
            <a:r>
              <a:rPr lang="en-US" sz="2800" dirty="0" smtClean="0">
                <a:latin typeface="Arial" panose="020B0604020202020204" pitchFamily="34" charset="0"/>
                <a:cs typeface="Arial" panose="020B0604020202020204" pitchFamily="34" charset="0"/>
              </a:rPr>
              <a:t>để </a:t>
            </a:r>
            <a:r>
              <a:rPr lang="vi-VN" sz="2800" dirty="0" smtClean="0">
                <a:latin typeface="Arial" panose="020B0604020202020204" pitchFamily="34" charset="0"/>
                <a:cs typeface="Arial" panose="020B0604020202020204" pitchFamily="34" charset="0"/>
              </a:rPr>
              <a:t>phòng </a:t>
            </a:r>
            <a:r>
              <a:rPr lang="vi-VN" sz="2800" dirty="0">
                <a:latin typeface="Arial" panose="020B0604020202020204" pitchFamily="34" charset="0"/>
                <a:cs typeface="Arial" panose="020B0604020202020204" pitchFamily="34" charset="0"/>
              </a:rPr>
              <a:t>tránh đuối nước trong </a:t>
            </a:r>
            <a:r>
              <a:rPr lang="en-US" sz="2800" dirty="0" smtClean="0">
                <a:latin typeface="Arial" panose="020B0604020202020204" pitchFamily="34" charset="0"/>
                <a:cs typeface="Arial" panose="020B0604020202020204" pitchFamily="34" charset="0"/>
              </a:rPr>
              <a:t>các </a:t>
            </a:r>
            <a:r>
              <a:rPr lang="vi-VN" sz="2800" dirty="0" smtClean="0">
                <a:latin typeface="Arial" panose="020B0604020202020204" pitchFamily="34" charset="0"/>
                <a:cs typeface="Arial" panose="020B0604020202020204" pitchFamily="34" charset="0"/>
              </a:rPr>
              <a:t>hình</a:t>
            </a:r>
            <a:r>
              <a:rPr lang="en-US" sz="2800" dirty="0" smtClean="0">
                <a:latin typeface="Arial" panose="020B0604020202020204" pitchFamily="34" charset="0"/>
                <a:cs typeface="Arial" panose="020B0604020202020204" pitchFamily="34" charset="0"/>
              </a:rPr>
              <a:t> dưới đây</a:t>
            </a:r>
            <a:r>
              <a:rPr lang="en-US" sz="2800" dirty="0">
                <a:latin typeface="Arial" panose="020B0604020202020204" pitchFamily="34" charset="0"/>
                <a:cs typeface="Arial" panose="020B0604020202020204" pitchFamily="34" charset="0"/>
              </a:rPr>
              <a:t>.</a:t>
            </a:r>
          </a:p>
        </p:txBody>
      </p:sp>
      <p:sp>
        <p:nvSpPr>
          <p:cNvPr id="11" name="TextBox 10"/>
          <p:cNvSpPr txBox="1"/>
          <p:nvPr/>
        </p:nvSpPr>
        <p:spPr>
          <a:xfrm>
            <a:off x="3015260" y="-14685"/>
            <a:ext cx="7406080" cy="523220"/>
          </a:xfrm>
          <a:prstGeom prst="rect">
            <a:avLst/>
          </a:prstGeom>
          <a:noFill/>
        </p:spPr>
        <p:txBody>
          <a:bodyPr wrap="square" rtlCol="0">
            <a:spAutoFit/>
          </a:bodyPr>
          <a:lstStyle/>
          <a:p>
            <a:r>
              <a:rPr lang="en-US" sz="2800" dirty="0" smtClean="0">
                <a:solidFill>
                  <a:prstClr val="black"/>
                </a:solidFill>
                <a:latin typeface="Arial" panose="020B0604020202020204" pitchFamily="34" charset="0"/>
                <a:cs typeface="Arial" panose="020B0604020202020204" pitchFamily="34" charset="0"/>
              </a:rPr>
              <a:t>Thứ Sáu ngày </a:t>
            </a:r>
            <a:r>
              <a:rPr lang="en-US" sz="2800" dirty="0">
                <a:solidFill>
                  <a:prstClr val="black"/>
                </a:solidFill>
                <a:latin typeface="Arial" panose="020B0604020202020204" pitchFamily="34" charset="0"/>
                <a:cs typeface="Arial" panose="020B0604020202020204" pitchFamily="34" charset="0"/>
              </a:rPr>
              <a:t>5</a:t>
            </a:r>
            <a:r>
              <a:rPr lang="en-US" sz="2800" dirty="0" smtClean="0">
                <a:solidFill>
                  <a:prstClr val="black"/>
                </a:solidFill>
                <a:latin typeface="Arial" panose="020B0604020202020204" pitchFamily="34" charset="0"/>
                <a:cs typeface="Arial" panose="020B0604020202020204" pitchFamily="34" charset="0"/>
              </a:rPr>
              <a:t> tháng 4 năm 2024</a:t>
            </a:r>
            <a:endParaRPr lang="en-US" sz="2800" dirty="0">
              <a:solidFill>
                <a:prstClr val="black"/>
              </a:solidFill>
              <a:latin typeface="Arial" panose="020B0604020202020204" pitchFamily="34" charset="0"/>
              <a:cs typeface="Arial" panose="020B0604020202020204" pitchFamily="34" charset="0"/>
            </a:endParaRPr>
          </a:p>
        </p:txBody>
      </p:sp>
      <p:sp>
        <p:nvSpPr>
          <p:cNvPr id="12" name="TextBox 11"/>
          <p:cNvSpPr txBox="1"/>
          <p:nvPr/>
        </p:nvSpPr>
        <p:spPr>
          <a:xfrm>
            <a:off x="4766855" y="391321"/>
            <a:ext cx="2108200" cy="523220"/>
          </a:xfrm>
          <a:prstGeom prst="rect">
            <a:avLst/>
          </a:prstGeom>
          <a:noFill/>
        </p:spPr>
        <p:txBody>
          <a:bodyPr wrap="square" rtlCol="0">
            <a:spAutoFit/>
          </a:bodyPr>
          <a:lstStyle/>
          <a:p>
            <a:r>
              <a:rPr lang="en-US" sz="2800" b="1" dirty="0" smtClean="0">
                <a:solidFill>
                  <a:prstClr val="black"/>
                </a:solidFill>
                <a:latin typeface="Arial" panose="020B0604020202020204" pitchFamily="34" charset="0"/>
                <a:cs typeface="Arial" panose="020B0604020202020204" pitchFamily="34" charset="0"/>
              </a:rPr>
              <a:t>KHOA HỌC</a:t>
            </a:r>
            <a:endParaRPr lang="en-US" sz="2800" b="1" dirty="0">
              <a:solidFill>
                <a:prstClr val="black"/>
              </a:solidFill>
              <a:latin typeface="Arial" panose="020B0604020202020204" pitchFamily="34" charset="0"/>
              <a:cs typeface="Arial" panose="020B0604020202020204" pitchFamily="34" charset="0"/>
            </a:endParaRPr>
          </a:p>
        </p:txBody>
      </p:sp>
      <p:sp>
        <p:nvSpPr>
          <p:cNvPr id="13" name="TextBox 12"/>
          <p:cNvSpPr txBox="1"/>
          <p:nvPr/>
        </p:nvSpPr>
        <p:spPr>
          <a:xfrm>
            <a:off x="1350386" y="770990"/>
            <a:ext cx="9450834" cy="523220"/>
          </a:xfrm>
          <a:prstGeom prst="rect">
            <a:avLst/>
          </a:prstGeom>
          <a:noFill/>
        </p:spPr>
        <p:txBody>
          <a:bodyPr wrap="square" rtlCol="0">
            <a:spAutoFit/>
          </a:bodyPr>
          <a:lstStyle/>
          <a:p>
            <a:pPr algn="ctr"/>
            <a:r>
              <a:rPr lang="vi-VN" sz="2800" b="1" dirty="0">
                <a:solidFill>
                  <a:srgbClr val="FF0000"/>
                </a:solidFill>
              </a:rPr>
              <a:t>Bài 21: Phòng tránh đuối </a:t>
            </a:r>
            <a:r>
              <a:rPr lang="vi-VN" sz="2800" b="1" dirty="0" smtClean="0">
                <a:solidFill>
                  <a:srgbClr val="FF0000"/>
                </a:solidFill>
              </a:rPr>
              <a:t>nước</a:t>
            </a:r>
            <a:r>
              <a:rPr lang="en-US" sz="2800" b="1" dirty="0" smtClean="0">
                <a:solidFill>
                  <a:srgbClr val="FF0000"/>
                </a:solidFill>
              </a:rPr>
              <a:t>  ( tiết 1)</a:t>
            </a:r>
            <a:endParaRPr lang="en-US" sz="2800" dirty="0">
              <a:solidFill>
                <a:srgbClr val="FF0000"/>
              </a:solidFill>
            </a:endParaRPr>
          </a:p>
        </p:txBody>
      </p:sp>
    </p:spTree>
    <p:extLst>
      <p:ext uri="{BB962C8B-B14F-4D97-AF65-F5344CB8AC3E}">
        <p14:creationId xmlns:p14="http://schemas.microsoft.com/office/powerpoint/2010/main" val="2372082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490961" y="1865491"/>
            <a:ext cx="5786438" cy="1384995"/>
          </a:xfrm>
          <a:prstGeom prst="rect">
            <a:avLst/>
          </a:prstGeom>
          <a:noFill/>
        </p:spPr>
        <p:txBody>
          <a:bodyPr wrap="square" rtlCol="0">
            <a:spAutoFit/>
          </a:bodyPr>
          <a:lstStyle/>
          <a:p>
            <a:pPr algn="just"/>
            <a:r>
              <a:rPr lang="vi-VN" sz="2800" dirty="0" smtClean="0"/>
              <a:t>+ Hình</a:t>
            </a:r>
            <a:r>
              <a:rPr lang="en-US" sz="2800" dirty="0" smtClean="0"/>
              <a:t> </a:t>
            </a:r>
            <a:r>
              <a:rPr lang="vi-VN" sz="2800" dirty="0" smtClean="0"/>
              <a:t>1</a:t>
            </a:r>
            <a:r>
              <a:rPr lang="vi-VN" sz="2800" dirty="0">
                <a:solidFill>
                  <a:srgbClr val="FF0000"/>
                </a:solidFill>
              </a:rPr>
              <a:t>: </a:t>
            </a:r>
            <a:r>
              <a:rPr lang="en-US" sz="2800" dirty="0" smtClean="0">
                <a:solidFill>
                  <a:srgbClr val="0070C0"/>
                </a:solidFill>
                <a:latin typeface="Arial" pitchFamily="34" charset="0"/>
                <a:cs typeface="Arial" pitchFamily="34" charset="0"/>
              </a:rPr>
              <a:t>Các bạn </a:t>
            </a:r>
            <a:r>
              <a:rPr lang="en-US" sz="2800" dirty="0">
                <a:solidFill>
                  <a:srgbClr val="0070C0"/>
                </a:solidFill>
                <a:latin typeface="Arial" pitchFamily="34" charset="0"/>
                <a:cs typeface="Arial" pitchFamily="34" charset="0"/>
              </a:rPr>
              <a:t>đ</a:t>
            </a:r>
            <a:r>
              <a:rPr lang="vi-VN" sz="2800" dirty="0" smtClean="0">
                <a:solidFill>
                  <a:srgbClr val="0070C0"/>
                </a:solidFill>
                <a:latin typeface="Arial" pitchFamily="34" charset="0"/>
                <a:cs typeface="Arial" pitchFamily="34" charset="0"/>
              </a:rPr>
              <a:t>i </a:t>
            </a:r>
            <a:r>
              <a:rPr lang="vi-VN" sz="2800" dirty="0">
                <a:solidFill>
                  <a:srgbClr val="0070C0"/>
                </a:solidFill>
                <a:latin typeface="Arial" pitchFamily="34" charset="0"/>
                <a:cs typeface="Arial" pitchFamily="34" charset="0"/>
              </a:rPr>
              <a:t>thuyền trên </a:t>
            </a:r>
            <a:r>
              <a:rPr lang="vi-VN" sz="2800" dirty="0" smtClean="0">
                <a:solidFill>
                  <a:srgbClr val="0070C0"/>
                </a:solidFill>
                <a:latin typeface="Arial" pitchFamily="34" charset="0"/>
                <a:cs typeface="Arial" pitchFamily="34" charset="0"/>
              </a:rPr>
              <a:t>sông</a:t>
            </a:r>
            <a:r>
              <a:rPr lang="en-US" sz="2800" dirty="0" smtClean="0">
                <a:solidFill>
                  <a:srgbClr val="0070C0"/>
                </a:solidFill>
                <a:latin typeface="Arial" pitchFamily="34" charset="0"/>
                <a:cs typeface="Arial" pitchFamily="34" charset="0"/>
              </a:rPr>
              <a:t>, hồ mà không mặc áo phao</a:t>
            </a:r>
            <a:r>
              <a:rPr lang="vi-VN" sz="2800" dirty="0" smtClean="0">
                <a:solidFill>
                  <a:srgbClr val="0070C0"/>
                </a:solidFill>
                <a:latin typeface="Arial" pitchFamily="34" charset="0"/>
                <a:cs typeface="Arial" pitchFamily="34" charset="0"/>
              </a:rPr>
              <a:t>. </a:t>
            </a:r>
            <a:r>
              <a:rPr lang="en-US" sz="2800" dirty="0" smtClean="0">
                <a:solidFill>
                  <a:srgbClr val="0070C0"/>
                </a:solidFill>
                <a:latin typeface="Arial" pitchFamily="34" charset="0"/>
                <a:cs typeface="Arial" pitchFamily="34" charset="0"/>
              </a:rPr>
              <a:t>      </a:t>
            </a:r>
            <a:r>
              <a:rPr lang="vi-VN" sz="2800" dirty="0" smtClean="0">
                <a:solidFill>
                  <a:srgbClr val="0070C0"/>
                </a:solidFill>
                <a:latin typeface="Arial" pitchFamily="34" charset="0"/>
                <a:cs typeface="Arial" pitchFamily="34" charset="0"/>
              </a:rPr>
              <a:t>Đây là việc </a:t>
            </a:r>
            <a:r>
              <a:rPr lang="vi-VN" sz="2800" dirty="0" smtClean="0">
                <a:solidFill>
                  <a:srgbClr val="FF0000"/>
                </a:solidFill>
                <a:latin typeface="Arial" pitchFamily="34" charset="0"/>
                <a:cs typeface="Arial" pitchFamily="34" charset="0"/>
              </a:rPr>
              <a:t>không </a:t>
            </a:r>
            <a:r>
              <a:rPr lang="vi-VN" sz="2800" dirty="0">
                <a:solidFill>
                  <a:srgbClr val="FF0000"/>
                </a:solidFill>
                <a:latin typeface="Arial" pitchFamily="34" charset="0"/>
                <a:cs typeface="Arial" pitchFamily="34" charset="0"/>
              </a:rPr>
              <a:t>nên </a:t>
            </a:r>
            <a:r>
              <a:rPr lang="vi-VN" sz="2800" dirty="0" smtClean="0">
                <a:solidFill>
                  <a:srgbClr val="FF0000"/>
                </a:solidFill>
                <a:latin typeface="Arial" pitchFamily="34" charset="0"/>
                <a:cs typeface="Arial" pitchFamily="34" charset="0"/>
              </a:rPr>
              <a:t>làm</a:t>
            </a:r>
            <a:endParaRPr lang="en-US" sz="2800" dirty="0">
              <a:solidFill>
                <a:srgbClr val="FF0000"/>
              </a:solidFill>
              <a:latin typeface="Arial" pitchFamily="34" charset="0"/>
              <a:cs typeface="Arial" pitchFamily="34" charset="0"/>
            </a:endParaRPr>
          </a:p>
        </p:txBody>
      </p:sp>
      <p:sp>
        <p:nvSpPr>
          <p:cNvPr id="7" name="TextBox 6"/>
          <p:cNvSpPr txBox="1"/>
          <p:nvPr/>
        </p:nvSpPr>
        <p:spPr>
          <a:xfrm>
            <a:off x="5490960" y="4535161"/>
            <a:ext cx="6312441" cy="1384995"/>
          </a:xfrm>
          <a:prstGeom prst="rect">
            <a:avLst/>
          </a:prstGeom>
          <a:noFill/>
        </p:spPr>
        <p:txBody>
          <a:bodyPr wrap="square" rtlCol="0">
            <a:spAutoFit/>
          </a:bodyPr>
          <a:lstStyle/>
          <a:p>
            <a:r>
              <a:rPr lang="vi-VN" sz="2800" dirty="0">
                <a:latin typeface="Arial" pitchFamily="34" charset="0"/>
                <a:cs typeface="Arial" pitchFamily="34" charset="0"/>
              </a:rPr>
              <a:t>+ Hình 2: </a:t>
            </a:r>
            <a:r>
              <a:rPr lang="en-US" sz="2800" dirty="0">
                <a:solidFill>
                  <a:srgbClr val="0070C0"/>
                </a:solidFill>
                <a:latin typeface="Arial" pitchFamily="34" charset="0"/>
                <a:cs typeface="Arial" pitchFamily="34" charset="0"/>
              </a:rPr>
              <a:t>Các bạn </a:t>
            </a:r>
            <a:r>
              <a:rPr lang="en-US" sz="2800" dirty="0" smtClean="0">
                <a:solidFill>
                  <a:srgbClr val="0070C0"/>
                </a:solidFill>
                <a:latin typeface="Arial" pitchFamily="34" charset="0"/>
                <a:cs typeface="Arial" pitchFamily="34" charset="0"/>
              </a:rPr>
              <a:t>mặc áo phao khi đi thuyền trên sông, hồ.</a:t>
            </a:r>
          </a:p>
          <a:p>
            <a:r>
              <a:rPr lang="vi-VN" sz="2800" dirty="0" smtClean="0">
                <a:solidFill>
                  <a:srgbClr val="0070C0"/>
                </a:solidFill>
                <a:latin typeface="Arial" pitchFamily="34" charset="0"/>
                <a:cs typeface="Arial" pitchFamily="34" charset="0"/>
              </a:rPr>
              <a:t>Đây </a:t>
            </a:r>
            <a:r>
              <a:rPr lang="vi-VN" sz="2800" dirty="0">
                <a:solidFill>
                  <a:srgbClr val="0070C0"/>
                </a:solidFill>
                <a:latin typeface="Arial" pitchFamily="34" charset="0"/>
                <a:cs typeface="Arial" pitchFamily="34" charset="0"/>
              </a:rPr>
              <a:t>là việc </a:t>
            </a:r>
            <a:r>
              <a:rPr lang="vi-VN" sz="2800" dirty="0">
                <a:solidFill>
                  <a:srgbClr val="FF0000"/>
                </a:solidFill>
                <a:latin typeface="Arial" pitchFamily="34" charset="0"/>
                <a:cs typeface="Arial" pitchFamily="34" charset="0"/>
              </a:rPr>
              <a:t>nên </a:t>
            </a:r>
            <a:r>
              <a:rPr lang="vi-VN" sz="2800" dirty="0" smtClean="0">
                <a:solidFill>
                  <a:srgbClr val="FF0000"/>
                </a:solidFill>
                <a:latin typeface="Arial" pitchFamily="34" charset="0"/>
                <a:cs typeface="Arial" pitchFamily="34" charset="0"/>
              </a:rPr>
              <a:t>làm</a:t>
            </a:r>
            <a:endParaRPr lang="en-US" sz="2800" dirty="0">
              <a:solidFill>
                <a:srgbClr val="FF0000"/>
              </a:solidFill>
              <a:latin typeface="Arial" pitchFamily="34" charset="0"/>
              <a:cs typeface="Arial" pitchFamily="34" charset="0"/>
            </a:endParaRPr>
          </a:p>
        </p:txBody>
      </p:sp>
      <p:sp>
        <p:nvSpPr>
          <p:cNvPr id="8" name="TextBox 7"/>
          <p:cNvSpPr txBox="1"/>
          <p:nvPr/>
        </p:nvSpPr>
        <p:spPr>
          <a:xfrm>
            <a:off x="3015260" y="-14685"/>
            <a:ext cx="7406080" cy="523220"/>
          </a:xfrm>
          <a:prstGeom prst="rect">
            <a:avLst/>
          </a:prstGeom>
          <a:noFill/>
        </p:spPr>
        <p:txBody>
          <a:bodyPr wrap="square" rtlCol="0">
            <a:spAutoFit/>
          </a:bodyPr>
          <a:lstStyle/>
          <a:p>
            <a:r>
              <a:rPr lang="en-US" sz="2800" dirty="0" smtClean="0">
                <a:solidFill>
                  <a:prstClr val="black"/>
                </a:solidFill>
                <a:latin typeface="Arial" panose="020B0604020202020204" pitchFamily="34" charset="0"/>
                <a:cs typeface="Arial" panose="020B0604020202020204" pitchFamily="34" charset="0"/>
              </a:rPr>
              <a:t>Thứ Sáu ngày </a:t>
            </a:r>
            <a:r>
              <a:rPr lang="en-US" sz="2800" dirty="0">
                <a:solidFill>
                  <a:prstClr val="black"/>
                </a:solidFill>
                <a:latin typeface="Arial" panose="020B0604020202020204" pitchFamily="34" charset="0"/>
                <a:cs typeface="Arial" panose="020B0604020202020204" pitchFamily="34" charset="0"/>
              </a:rPr>
              <a:t>5</a:t>
            </a:r>
            <a:r>
              <a:rPr lang="en-US" sz="2800" dirty="0" smtClean="0">
                <a:solidFill>
                  <a:prstClr val="black"/>
                </a:solidFill>
                <a:latin typeface="Arial" panose="020B0604020202020204" pitchFamily="34" charset="0"/>
                <a:cs typeface="Arial" panose="020B0604020202020204" pitchFamily="34" charset="0"/>
              </a:rPr>
              <a:t> tháng 4 năm 2024</a:t>
            </a:r>
            <a:endParaRPr lang="en-US" sz="2800" dirty="0">
              <a:solidFill>
                <a:prstClr val="black"/>
              </a:solidFill>
              <a:latin typeface="Arial" panose="020B0604020202020204" pitchFamily="34" charset="0"/>
              <a:cs typeface="Arial" panose="020B0604020202020204" pitchFamily="34" charset="0"/>
            </a:endParaRPr>
          </a:p>
        </p:txBody>
      </p:sp>
      <p:sp>
        <p:nvSpPr>
          <p:cNvPr id="9" name="TextBox 8"/>
          <p:cNvSpPr txBox="1"/>
          <p:nvPr/>
        </p:nvSpPr>
        <p:spPr>
          <a:xfrm>
            <a:off x="4610100" y="379330"/>
            <a:ext cx="2108200" cy="523220"/>
          </a:xfrm>
          <a:prstGeom prst="rect">
            <a:avLst/>
          </a:prstGeom>
          <a:noFill/>
        </p:spPr>
        <p:txBody>
          <a:bodyPr wrap="square" rtlCol="0">
            <a:spAutoFit/>
          </a:bodyPr>
          <a:lstStyle/>
          <a:p>
            <a:r>
              <a:rPr lang="en-US" sz="2800" b="1" dirty="0" smtClean="0">
                <a:solidFill>
                  <a:prstClr val="black"/>
                </a:solidFill>
                <a:latin typeface="Arial" panose="020B0604020202020204" pitchFamily="34" charset="0"/>
                <a:cs typeface="Arial" panose="020B0604020202020204" pitchFamily="34" charset="0"/>
              </a:rPr>
              <a:t>KHOA HỌC</a:t>
            </a:r>
            <a:endParaRPr lang="en-US" sz="2800" b="1" dirty="0">
              <a:solidFill>
                <a:prstClr val="black"/>
              </a:solidFill>
              <a:latin typeface="Arial" panose="020B0604020202020204" pitchFamily="34" charset="0"/>
              <a:cs typeface="Arial" panose="020B0604020202020204" pitchFamily="34" charset="0"/>
            </a:endParaRPr>
          </a:p>
        </p:txBody>
      </p:sp>
      <p:sp>
        <p:nvSpPr>
          <p:cNvPr id="10" name="TextBox 9"/>
          <p:cNvSpPr txBox="1"/>
          <p:nvPr/>
        </p:nvSpPr>
        <p:spPr>
          <a:xfrm>
            <a:off x="1495841" y="778383"/>
            <a:ext cx="9450834" cy="523220"/>
          </a:xfrm>
          <a:prstGeom prst="rect">
            <a:avLst/>
          </a:prstGeom>
          <a:noFill/>
        </p:spPr>
        <p:txBody>
          <a:bodyPr wrap="square" rtlCol="0">
            <a:spAutoFit/>
          </a:bodyPr>
          <a:lstStyle/>
          <a:p>
            <a:pPr algn="ctr"/>
            <a:r>
              <a:rPr lang="vi-VN" sz="2800" b="1" dirty="0">
                <a:solidFill>
                  <a:srgbClr val="FF0000"/>
                </a:solidFill>
              </a:rPr>
              <a:t>Bài 21: Phòng tránh đuối </a:t>
            </a:r>
            <a:r>
              <a:rPr lang="vi-VN" sz="2800" b="1" dirty="0" smtClean="0">
                <a:solidFill>
                  <a:srgbClr val="FF0000"/>
                </a:solidFill>
              </a:rPr>
              <a:t>nước</a:t>
            </a:r>
            <a:r>
              <a:rPr lang="en-US" sz="2800" b="1" dirty="0" smtClean="0">
                <a:solidFill>
                  <a:srgbClr val="FF0000"/>
                </a:solidFill>
              </a:rPr>
              <a:t>  ( tiết 1)</a:t>
            </a:r>
            <a:endParaRPr lang="en-US" sz="2800" dirty="0">
              <a:solidFill>
                <a:srgbClr val="FF0000"/>
              </a:solidFill>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547038" y="363971"/>
            <a:ext cx="2628539" cy="4388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291" y="4109645"/>
            <a:ext cx="4388034" cy="2552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4492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27"/>
                                        </p:tgtEl>
                                        <p:attrNameLst>
                                          <p:attrName>style.visibility</p:attrName>
                                        </p:attrNameLst>
                                      </p:cBhvr>
                                      <p:to>
                                        <p:strVal val="visible"/>
                                      </p:to>
                                    </p:set>
                                    <p:anim calcmode="lin" valueType="num">
                                      <p:cBhvr additive="base">
                                        <p:cTn id="19" dur="500" fill="hold"/>
                                        <p:tgtEl>
                                          <p:spTgt spid="1027"/>
                                        </p:tgtEl>
                                        <p:attrNameLst>
                                          <p:attrName>ppt_x</p:attrName>
                                        </p:attrNameLst>
                                      </p:cBhvr>
                                      <p:tavLst>
                                        <p:tav tm="0">
                                          <p:val>
                                            <p:strVal val="#ppt_x"/>
                                          </p:val>
                                        </p:tav>
                                        <p:tav tm="100000">
                                          <p:val>
                                            <p:strVal val="#ppt_x"/>
                                          </p:val>
                                        </p:tav>
                                      </p:tavLst>
                                    </p:anim>
                                    <p:anim calcmode="lin" valueType="num">
                                      <p:cBhvr additive="base">
                                        <p:cTn id="20"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5356288" y="1813892"/>
            <a:ext cx="5572125" cy="1384995"/>
          </a:xfrm>
          <a:prstGeom prst="rect">
            <a:avLst/>
          </a:prstGeom>
          <a:noFill/>
        </p:spPr>
        <p:txBody>
          <a:bodyPr wrap="square" rtlCol="0">
            <a:spAutoFit/>
          </a:bodyPr>
          <a:lstStyle/>
          <a:p>
            <a:pPr algn="just"/>
            <a:r>
              <a:rPr lang="vi-VN" sz="2800" dirty="0">
                <a:latin typeface="Arial "/>
              </a:rPr>
              <a:t>+ Hình 3: </a:t>
            </a:r>
            <a:r>
              <a:rPr lang="en-US" sz="2800" dirty="0" smtClean="0">
                <a:solidFill>
                  <a:srgbClr val="0070C0"/>
                </a:solidFill>
                <a:latin typeface="Arial "/>
              </a:rPr>
              <a:t>Các bạn đang n</a:t>
            </a:r>
            <a:r>
              <a:rPr lang="vi-VN" sz="2800" dirty="0" smtClean="0">
                <a:solidFill>
                  <a:srgbClr val="0070C0"/>
                </a:solidFill>
                <a:latin typeface="Arial "/>
              </a:rPr>
              <a:t>ghịch </a:t>
            </a:r>
            <a:r>
              <a:rPr lang="vi-VN" sz="2800" dirty="0">
                <a:solidFill>
                  <a:srgbClr val="0070C0"/>
                </a:solidFill>
                <a:latin typeface="Arial "/>
              </a:rPr>
              <a:t>nước, lội </a:t>
            </a:r>
            <a:r>
              <a:rPr lang="en-US" sz="2800" dirty="0" smtClean="0">
                <a:solidFill>
                  <a:srgbClr val="0070C0"/>
                </a:solidFill>
                <a:latin typeface="Arial "/>
              </a:rPr>
              <a:t>qua </a:t>
            </a:r>
            <a:r>
              <a:rPr lang="vi-VN" sz="2800" dirty="0" smtClean="0">
                <a:solidFill>
                  <a:srgbClr val="0070C0"/>
                </a:solidFill>
                <a:latin typeface="Arial "/>
              </a:rPr>
              <a:t>sông </a:t>
            </a:r>
            <a:r>
              <a:rPr lang="en-US" sz="2800" dirty="0" smtClean="0">
                <a:solidFill>
                  <a:srgbClr val="0070C0"/>
                </a:solidFill>
                <a:latin typeface="Arial "/>
              </a:rPr>
              <a:t>qua </a:t>
            </a:r>
            <a:r>
              <a:rPr lang="vi-VN" sz="2800" dirty="0" smtClean="0">
                <a:solidFill>
                  <a:srgbClr val="0070C0"/>
                </a:solidFill>
                <a:latin typeface="Arial "/>
              </a:rPr>
              <a:t>suối</a:t>
            </a:r>
            <a:r>
              <a:rPr lang="vi-VN" sz="2800" dirty="0">
                <a:solidFill>
                  <a:srgbClr val="FF0000"/>
                </a:solidFill>
                <a:latin typeface="Arial "/>
              </a:rPr>
              <a:t>. </a:t>
            </a:r>
            <a:endParaRPr lang="en-US" sz="2800" dirty="0" smtClean="0">
              <a:solidFill>
                <a:srgbClr val="FF0000"/>
              </a:solidFill>
              <a:latin typeface="Arial "/>
            </a:endParaRPr>
          </a:p>
          <a:p>
            <a:pPr algn="just"/>
            <a:r>
              <a:rPr lang="en-US" sz="2800" dirty="0">
                <a:solidFill>
                  <a:srgbClr val="FF0000"/>
                </a:solidFill>
                <a:latin typeface="Arial "/>
              </a:rPr>
              <a:t> </a:t>
            </a:r>
            <a:r>
              <a:rPr lang="vi-VN" sz="2800" dirty="0">
                <a:solidFill>
                  <a:srgbClr val="0070C0"/>
                </a:solidFill>
                <a:latin typeface="Arial" pitchFamily="34" charset="0"/>
                <a:cs typeface="Arial" pitchFamily="34" charset="0"/>
              </a:rPr>
              <a:t>Đây là việc </a:t>
            </a:r>
            <a:r>
              <a:rPr lang="en-US" sz="2800" dirty="0">
                <a:solidFill>
                  <a:srgbClr val="FF0000"/>
                </a:solidFill>
                <a:latin typeface="Arial "/>
              </a:rPr>
              <a:t>k</a:t>
            </a:r>
            <a:r>
              <a:rPr lang="vi-VN" sz="2800" dirty="0" smtClean="0">
                <a:solidFill>
                  <a:srgbClr val="FF0000"/>
                </a:solidFill>
                <a:latin typeface="Arial "/>
              </a:rPr>
              <a:t>hông </a:t>
            </a:r>
            <a:r>
              <a:rPr lang="vi-VN" sz="2800" dirty="0">
                <a:solidFill>
                  <a:srgbClr val="FF0000"/>
                </a:solidFill>
                <a:latin typeface="Arial "/>
              </a:rPr>
              <a:t>nên </a:t>
            </a:r>
            <a:r>
              <a:rPr lang="vi-VN" sz="2800" dirty="0" smtClean="0">
                <a:solidFill>
                  <a:srgbClr val="FF0000"/>
                </a:solidFill>
                <a:latin typeface="Arial "/>
              </a:rPr>
              <a:t>làm</a:t>
            </a:r>
            <a:endParaRPr lang="en-US" sz="2800" dirty="0">
              <a:solidFill>
                <a:srgbClr val="FF0000"/>
              </a:solidFill>
              <a:latin typeface="Arial "/>
            </a:endParaRPr>
          </a:p>
        </p:txBody>
      </p:sp>
      <p:sp>
        <p:nvSpPr>
          <p:cNvPr id="10" name="TextBox 9"/>
          <p:cNvSpPr txBox="1"/>
          <p:nvPr/>
        </p:nvSpPr>
        <p:spPr>
          <a:xfrm>
            <a:off x="5342730" y="4390047"/>
            <a:ext cx="5585683" cy="1815882"/>
          </a:xfrm>
          <a:prstGeom prst="rect">
            <a:avLst/>
          </a:prstGeom>
          <a:noFill/>
        </p:spPr>
        <p:txBody>
          <a:bodyPr wrap="square" rtlCol="0">
            <a:spAutoFit/>
          </a:bodyPr>
          <a:lstStyle/>
          <a:p>
            <a:pPr algn="just"/>
            <a:r>
              <a:rPr lang="vi-VN" sz="2800" dirty="0">
                <a:latin typeface="Arial "/>
              </a:rPr>
              <a:t>+ Hình 4: </a:t>
            </a:r>
            <a:r>
              <a:rPr lang="en-US" sz="2800" dirty="0" smtClean="0">
                <a:solidFill>
                  <a:srgbClr val="0070C0"/>
                </a:solidFill>
                <a:latin typeface="Arial "/>
              </a:rPr>
              <a:t>Bạn nhỏ v</a:t>
            </a:r>
            <a:r>
              <a:rPr lang="vi-VN" sz="2800" dirty="0" smtClean="0">
                <a:solidFill>
                  <a:srgbClr val="0070C0"/>
                </a:solidFill>
                <a:latin typeface="Arial "/>
              </a:rPr>
              <a:t>ới </a:t>
            </a:r>
            <a:r>
              <a:rPr lang="en-US" sz="2800" dirty="0" smtClean="0">
                <a:solidFill>
                  <a:srgbClr val="0070C0"/>
                </a:solidFill>
                <a:latin typeface="Arial "/>
              </a:rPr>
              <a:t>tay </a:t>
            </a:r>
            <a:r>
              <a:rPr lang="vi-VN" sz="2800" dirty="0" smtClean="0">
                <a:solidFill>
                  <a:srgbClr val="0070C0"/>
                </a:solidFill>
                <a:latin typeface="Arial "/>
              </a:rPr>
              <a:t>lấy </a:t>
            </a:r>
            <a:r>
              <a:rPr lang="vi-VN" sz="2800" dirty="0">
                <a:solidFill>
                  <a:srgbClr val="0070C0"/>
                </a:solidFill>
                <a:latin typeface="Arial "/>
              </a:rPr>
              <a:t>đồ trôi nổi trên mặt </a:t>
            </a:r>
            <a:r>
              <a:rPr lang="vi-VN" sz="2800" dirty="0" smtClean="0">
                <a:solidFill>
                  <a:srgbClr val="0070C0"/>
                </a:solidFill>
                <a:latin typeface="Arial "/>
              </a:rPr>
              <a:t>nước</a:t>
            </a:r>
            <a:r>
              <a:rPr lang="en-US" sz="2800" dirty="0" smtClean="0">
                <a:solidFill>
                  <a:srgbClr val="0070C0"/>
                </a:solidFill>
                <a:latin typeface="Arial "/>
              </a:rPr>
              <a:t> mà không có sự trợ giúp của người lớn</a:t>
            </a:r>
          </a:p>
          <a:p>
            <a:pPr algn="just"/>
            <a:r>
              <a:rPr lang="vi-VN" sz="2800" dirty="0" smtClean="0">
                <a:solidFill>
                  <a:srgbClr val="FF0000"/>
                </a:solidFill>
                <a:latin typeface="Arial "/>
              </a:rPr>
              <a:t>. </a:t>
            </a:r>
            <a:r>
              <a:rPr lang="en-US" sz="2800" dirty="0" smtClean="0">
                <a:solidFill>
                  <a:srgbClr val="FF0000"/>
                </a:solidFill>
                <a:latin typeface="Arial "/>
              </a:rPr>
              <a:t>    </a:t>
            </a:r>
            <a:r>
              <a:rPr lang="vi-VN" sz="2800" dirty="0" smtClean="0">
                <a:solidFill>
                  <a:srgbClr val="0070C0"/>
                </a:solidFill>
                <a:latin typeface="Arial "/>
              </a:rPr>
              <a:t>Đây </a:t>
            </a:r>
            <a:r>
              <a:rPr lang="vi-VN" sz="2800" dirty="0">
                <a:solidFill>
                  <a:srgbClr val="0070C0"/>
                </a:solidFill>
                <a:latin typeface="Arial "/>
              </a:rPr>
              <a:t>là việc </a:t>
            </a:r>
            <a:r>
              <a:rPr lang="vi-VN" sz="2800" dirty="0">
                <a:solidFill>
                  <a:srgbClr val="FF0000"/>
                </a:solidFill>
                <a:latin typeface="Arial "/>
              </a:rPr>
              <a:t>không nên </a:t>
            </a:r>
            <a:r>
              <a:rPr lang="vi-VN" sz="2800" dirty="0" smtClean="0">
                <a:solidFill>
                  <a:srgbClr val="FF0000"/>
                </a:solidFill>
                <a:latin typeface="Arial "/>
              </a:rPr>
              <a:t>làm</a:t>
            </a:r>
            <a:endParaRPr lang="en-US" sz="2800" dirty="0">
              <a:solidFill>
                <a:srgbClr val="FF0000"/>
              </a:solidFill>
              <a:latin typeface="Arial "/>
            </a:endParaRPr>
          </a:p>
        </p:txBody>
      </p:sp>
      <p:sp>
        <p:nvSpPr>
          <p:cNvPr id="7" name="TextBox 6"/>
          <p:cNvSpPr txBox="1"/>
          <p:nvPr/>
        </p:nvSpPr>
        <p:spPr>
          <a:xfrm>
            <a:off x="3015260" y="25208"/>
            <a:ext cx="7406080" cy="523220"/>
          </a:xfrm>
          <a:prstGeom prst="rect">
            <a:avLst/>
          </a:prstGeom>
          <a:noFill/>
        </p:spPr>
        <p:txBody>
          <a:bodyPr wrap="square" rtlCol="0">
            <a:spAutoFit/>
          </a:bodyPr>
          <a:lstStyle/>
          <a:p>
            <a:r>
              <a:rPr lang="en-US" sz="2800" dirty="0" smtClean="0">
                <a:solidFill>
                  <a:prstClr val="black"/>
                </a:solidFill>
                <a:latin typeface="Arial" panose="020B0604020202020204" pitchFamily="34" charset="0"/>
                <a:cs typeface="Arial" panose="020B0604020202020204" pitchFamily="34" charset="0"/>
              </a:rPr>
              <a:t>Thứ Sáu ngày </a:t>
            </a:r>
            <a:r>
              <a:rPr lang="en-US" sz="2800" dirty="0">
                <a:solidFill>
                  <a:prstClr val="black"/>
                </a:solidFill>
                <a:latin typeface="Arial" panose="020B0604020202020204" pitchFamily="34" charset="0"/>
                <a:cs typeface="Arial" panose="020B0604020202020204" pitchFamily="34" charset="0"/>
              </a:rPr>
              <a:t>5</a:t>
            </a:r>
            <a:r>
              <a:rPr lang="en-US" sz="2800" dirty="0" smtClean="0">
                <a:solidFill>
                  <a:prstClr val="black"/>
                </a:solidFill>
                <a:latin typeface="Arial" panose="020B0604020202020204" pitchFamily="34" charset="0"/>
                <a:cs typeface="Arial" panose="020B0604020202020204" pitchFamily="34" charset="0"/>
              </a:rPr>
              <a:t> tháng 4 năm 2024</a:t>
            </a:r>
            <a:endParaRPr lang="en-US" sz="2800" dirty="0">
              <a:solidFill>
                <a:prstClr val="black"/>
              </a:solidFill>
              <a:latin typeface="Arial" panose="020B0604020202020204" pitchFamily="34" charset="0"/>
              <a:cs typeface="Arial" panose="020B0604020202020204" pitchFamily="34" charset="0"/>
            </a:endParaRPr>
          </a:p>
        </p:txBody>
      </p:sp>
      <p:sp>
        <p:nvSpPr>
          <p:cNvPr id="8" name="TextBox 7"/>
          <p:cNvSpPr txBox="1"/>
          <p:nvPr/>
        </p:nvSpPr>
        <p:spPr>
          <a:xfrm>
            <a:off x="4610100" y="424805"/>
            <a:ext cx="2108200" cy="523220"/>
          </a:xfrm>
          <a:prstGeom prst="rect">
            <a:avLst/>
          </a:prstGeom>
          <a:noFill/>
        </p:spPr>
        <p:txBody>
          <a:bodyPr wrap="square" rtlCol="0">
            <a:spAutoFit/>
          </a:bodyPr>
          <a:lstStyle/>
          <a:p>
            <a:r>
              <a:rPr lang="en-US" sz="2800" b="1" dirty="0" smtClean="0">
                <a:solidFill>
                  <a:prstClr val="black"/>
                </a:solidFill>
                <a:latin typeface="Arial" panose="020B0604020202020204" pitchFamily="34" charset="0"/>
                <a:cs typeface="Arial" panose="020B0604020202020204" pitchFamily="34" charset="0"/>
              </a:rPr>
              <a:t>KHOA HỌC</a:t>
            </a:r>
            <a:endParaRPr lang="en-US" sz="2800" b="1" dirty="0">
              <a:solidFill>
                <a:prstClr val="black"/>
              </a:solidFill>
              <a:latin typeface="Arial" panose="020B0604020202020204" pitchFamily="34" charset="0"/>
              <a:cs typeface="Arial" panose="020B0604020202020204" pitchFamily="34" charset="0"/>
            </a:endParaRPr>
          </a:p>
        </p:txBody>
      </p:sp>
      <p:sp>
        <p:nvSpPr>
          <p:cNvPr id="11" name="TextBox 10"/>
          <p:cNvSpPr txBox="1"/>
          <p:nvPr/>
        </p:nvSpPr>
        <p:spPr>
          <a:xfrm>
            <a:off x="1312961" y="823294"/>
            <a:ext cx="9450834" cy="523220"/>
          </a:xfrm>
          <a:prstGeom prst="rect">
            <a:avLst/>
          </a:prstGeom>
          <a:noFill/>
        </p:spPr>
        <p:txBody>
          <a:bodyPr wrap="square" rtlCol="0">
            <a:spAutoFit/>
          </a:bodyPr>
          <a:lstStyle/>
          <a:p>
            <a:pPr algn="ctr"/>
            <a:r>
              <a:rPr lang="vi-VN" sz="2800" b="1" dirty="0">
                <a:solidFill>
                  <a:srgbClr val="FF0000"/>
                </a:solidFill>
              </a:rPr>
              <a:t>Bài 21: Phòng tránh đuối </a:t>
            </a:r>
            <a:r>
              <a:rPr lang="vi-VN" sz="2800" b="1" dirty="0" smtClean="0">
                <a:solidFill>
                  <a:srgbClr val="FF0000"/>
                </a:solidFill>
              </a:rPr>
              <a:t>nước</a:t>
            </a:r>
            <a:r>
              <a:rPr lang="en-US" sz="2800" b="1" dirty="0" smtClean="0">
                <a:solidFill>
                  <a:srgbClr val="FF0000"/>
                </a:solidFill>
              </a:rPr>
              <a:t>  ( tiết 1)</a:t>
            </a:r>
            <a:endParaRPr lang="en-US" sz="2800" dirty="0">
              <a:solidFill>
                <a:srgbClr val="FF0000"/>
              </a:solidFill>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8457" y="1346514"/>
            <a:ext cx="4219303" cy="2535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456" y="4100670"/>
            <a:ext cx="4219303" cy="2644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3078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52"/>
                                        </p:tgtEl>
                                        <p:attrNameLst>
                                          <p:attrName>style.visibility</p:attrName>
                                        </p:attrNameLst>
                                      </p:cBhvr>
                                      <p:to>
                                        <p:strVal val="visible"/>
                                      </p:to>
                                    </p:set>
                                    <p:anim calcmode="lin" valueType="num">
                                      <p:cBhvr additive="base">
                                        <p:cTn id="19" dur="500" fill="hold"/>
                                        <p:tgtEl>
                                          <p:spTgt spid="2052"/>
                                        </p:tgtEl>
                                        <p:attrNameLst>
                                          <p:attrName>ppt_x</p:attrName>
                                        </p:attrNameLst>
                                      </p:cBhvr>
                                      <p:tavLst>
                                        <p:tav tm="0">
                                          <p:val>
                                            <p:strVal val="#ppt_x"/>
                                          </p:val>
                                        </p:tav>
                                        <p:tav tm="100000">
                                          <p:val>
                                            <p:strVal val="#ppt_x"/>
                                          </p:val>
                                        </p:tav>
                                      </p:tavLst>
                                    </p:anim>
                                    <p:anim calcmode="lin" valueType="num">
                                      <p:cBhvr additive="base">
                                        <p:cTn id="20"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232490" y="1908376"/>
            <a:ext cx="5329237" cy="1384995"/>
          </a:xfrm>
          <a:prstGeom prst="rect">
            <a:avLst/>
          </a:prstGeom>
          <a:noFill/>
        </p:spPr>
        <p:txBody>
          <a:bodyPr wrap="square" rtlCol="0">
            <a:spAutoFit/>
          </a:bodyPr>
          <a:lstStyle/>
          <a:p>
            <a:pPr algn="just"/>
            <a:r>
              <a:rPr lang="vi-VN" sz="2800" dirty="0">
                <a:latin typeface="Arial "/>
              </a:rPr>
              <a:t>+ Hình 5: </a:t>
            </a:r>
            <a:r>
              <a:rPr lang="en-US" sz="2800" dirty="0">
                <a:solidFill>
                  <a:srgbClr val="0070C0"/>
                </a:solidFill>
                <a:latin typeface="Arial "/>
              </a:rPr>
              <a:t>Các bạn </a:t>
            </a:r>
            <a:r>
              <a:rPr lang="en-US" sz="2800" dirty="0" smtClean="0">
                <a:solidFill>
                  <a:srgbClr val="0070C0"/>
                </a:solidFill>
                <a:latin typeface="Arial "/>
              </a:rPr>
              <a:t>c</a:t>
            </a:r>
            <a:r>
              <a:rPr lang="vi-VN" sz="2800" dirty="0" smtClean="0">
                <a:solidFill>
                  <a:srgbClr val="0070C0"/>
                </a:solidFill>
                <a:latin typeface="Arial "/>
              </a:rPr>
              <a:t>hơi </a:t>
            </a:r>
            <a:r>
              <a:rPr lang="vi-VN" sz="2800" dirty="0">
                <a:solidFill>
                  <a:srgbClr val="0070C0"/>
                </a:solidFill>
                <a:latin typeface="Arial "/>
              </a:rPr>
              <a:t>gần khu vực ao, </a:t>
            </a:r>
            <a:r>
              <a:rPr lang="vi-VN" sz="2800" dirty="0" smtClean="0">
                <a:solidFill>
                  <a:srgbClr val="0070C0"/>
                </a:solidFill>
                <a:latin typeface="Arial "/>
              </a:rPr>
              <a:t>hồ. </a:t>
            </a:r>
            <a:endParaRPr lang="en-US" sz="2800" dirty="0" smtClean="0">
              <a:solidFill>
                <a:srgbClr val="0070C0"/>
              </a:solidFill>
              <a:latin typeface="Arial "/>
            </a:endParaRPr>
          </a:p>
          <a:p>
            <a:pPr algn="just"/>
            <a:r>
              <a:rPr lang="en-US" sz="2800" dirty="0" smtClean="0">
                <a:solidFill>
                  <a:srgbClr val="FF0000"/>
                </a:solidFill>
                <a:latin typeface="Arial "/>
              </a:rPr>
              <a:t>     </a:t>
            </a:r>
            <a:r>
              <a:rPr lang="vi-VN" sz="2800" dirty="0" smtClean="0">
                <a:solidFill>
                  <a:srgbClr val="FF0000"/>
                </a:solidFill>
                <a:latin typeface="Arial "/>
              </a:rPr>
              <a:t>Đây </a:t>
            </a:r>
            <a:r>
              <a:rPr lang="vi-VN" sz="2800" dirty="0">
                <a:solidFill>
                  <a:srgbClr val="FF0000"/>
                </a:solidFill>
                <a:latin typeface="Arial "/>
              </a:rPr>
              <a:t>là việc </a:t>
            </a:r>
            <a:r>
              <a:rPr lang="vi-VN" sz="2800" dirty="0">
                <a:solidFill>
                  <a:srgbClr val="0070C0"/>
                </a:solidFill>
                <a:latin typeface="Arial "/>
              </a:rPr>
              <a:t>không nên </a:t>
            </a:r>
            <a:r>
              <a:rPr lang="vi-VN" sz="2800" dirty="0" smtClean="0">
                <a:solidFill>
                  <a:srgbClr val="0070C0"/>
                </a:solidFill>
                <a:latin typeface="Arial "/>
              </a:rPr>
              <a:t>làm</a:t>
            </a:r>
            <a:endParaRPr lang="en-US" sz="2800" dirty="0">
              <a:solidFill>
                <a:srgbClr val="0070C0"/>
              </a:solidFill>
              <a:latin typeface="Arial "/>
            </a:endParaRPr>
          </a:p>
        </p:txBody>
      </p:sp>
      <p:sp>
        <p:nvSpPr>
          <p:cNvPr id="7" name="TextBox 6"/>
          <p:cNvSpPr txBox="1"/>
          <p:nvPr/>
        </p:nvSpPr>
        <p:spPr>
          <a:xfrm>
            <a:off x="5248820" y="4464910"/>
            <a:ext cx="5514975" cy="1384995"/>
          </a:xfrm>
          <a:prstGeom prst="rect">
            <a:avLst/>
          </a:prstGeom>
          <a:noFill/>
        </p:spPr>
        <p:txBody>
          <a:bodyPr wrap="square" rtlCol="0">
            <a:spAutoFit/>
          </a:bodyPr>
          <a:lstStyle/>
          <a:p>
            <a:pPr algn="just"/>
            <a:r>
              <a:rPr lang="vi-VN" sz="2800" dirty="0">
                <a:latin typeface="Arial "/>
              </a:rPr>
              <a:t>+ Hình 6: </a:t>
            </a:r>
            <a:r>
              <a:rPr lang="vi-VN" sz="2800" dirty="0">
                <a:solidFill>
                  <a:srgbClr val="0070C0"/>
                </a:solidFill>
                <a:latin typeface="Arial "/>
              </a:rPr>
              <a:t>Đậy nắp giếng sau khi sử </a:t>
            </a:r>
            <a:r>
              <a:rPr lang="vi-VN" sz="2800" dirty="0" smtClean="0">
                <a:solidFill>
                  <a:srgbClr val="0070C0"/>
                </a:solidFill>
                <a:latin typeface="Arial "/>
              </a:rPr>
              <a:t>dụng. </a:t>
            </a:r>
            <a:endParaRPr lang="en-US" sz="2800" dirty="0" smtClean="0">
              <a:solidFill>
                <a:srgbClr val="0070C0"/>
              </a:solidFill>
              <a:latin typeface="Arial "/>
            </a:endParaRPr>
          </a:p>
          <a:p>
            <a:pPr algn="just"/>
            <a:r>
              <a:rPr lang="vi-VN" sz="2800" dirty="0" smtClean="0">
                <a:solidFill>
                  <a:srgbClr val="0070C0"/>
                </a:solidFill>
                <a:latin typeface="Arial "/>
              </a:rPr>
              <a:t>Đây </a:t>
            </a:r>
            <a:r>
              <a:rPr lang="vi-VN" sz="2800" dirty="0">
                <a:solidFill>
                  <a:srgbClr val="0070C0"/>
                </a:solidFill>
                <a:latin typeface="Arial "/>
              </a:rPr>
              <a:t>là việc</a:t>
            </a:r>
            <a:r>
              <a:rPr lang="vi-VN" sz="2800" dirty="0">
                <a:solidFill>
                  <a:srgbClr val="FF0000"/>
                </a:solidFill>
                <a:latin typeface="Arial "/>
              </a:rPr>
              <a:t> nên </a:t>
            </a:r>
            <a:r>
              <a:rPr lang="vi-VN" sz="2800" dirty="0" smtClean="0">
                <a:solidFill>
                  <a:srgbClr val="FF0000"/>
                </a:solidFill>
                <a:latin typeface="Arial "/>
              </a:rPr>
              <a:t>làm</a:t>
            </a:r>
            <a:endParaRPr lang="en-US" sz="2800" dirty="0">
              <a:solidFill>
                <a:srgbClr val="FF0000"/>
              </a:solidFill>
              <a:latin typeface="Arial "/>
            </a:endParaRPr>
          </a:p>
        </p:txBody>
      </p:sp>
      <p:sp>
        <p:nvSpPr>
          <p:cNvPr id="8" name="TextBox 7"/>
          <p:cNvSpPr txBox="1"/>
          <p:nvPr/>
        </p:nvSpPr>
        <p:spPr>
          <a:xfrm>
            <a:off x="3015260" y="36648"/>
            <a:ext cx="7406080" cy="523220"/>
          </a:xfrm>
          <a:prstGeom prst="rect">
            <a:avLst/>
          </a:prstGeom>
          <a:noFill/>
        </p:spPr>
        <p:txBody>
          <a:bodyPr wrap="square" rtlCol="0">
            <a:spAutoFit/>
          </a:bodyPr>
          <a:lstStyle/>
          <a:p>
            <a:r>
              <a:rPr lang="en-US" sz="2800" dirty="0" smtClean="0">
                <a:solidFill>
                  <a:prstClr val="black"/>
                </a:solidFill>
                <a:latin typeface="Arial" panose="020B0604020202020204" pitchFamily="34" charset="0"/>
                <a:cs typeface="Arial" panose="020B0604020202020204" pitchFamily="34" charset="0"/>
              </a:rPr>
              <a:t>Thứ Sáu ngày </a:t>
            </a:r>
            <a:r>
              <a:rPr lang="en-US" sz="2800" dirty="0">
                <a:solidFill>
                  <a:prstClr val="black"/>
                </a:solidFill>
                <a:latin typeface="Arial" panose="020B0604020202020204" pitchFamily="34" charset="0"/>
                <a:cs typeface="Arial" panose="020B0604020202020204" pitchFamily="34" charset="0"/>
              </a:rPr>
              <a:t>5</a:t>
            </a:r>
            <a:r>
              <a:rPr lang="en-US" sz="2800" dirty="0" smtClean="0">
                <a:solidFill>
                  <a:prstClr val="black"/>
                </a:solidFill>
                <a:latin typeface="Arial" panose="020B0604020202020204" pitchFamily="34" charset="0"/>
                <a:cs typeface="Arial" panose="020B0604020202020204" pitchFamily="34" charset="0"/>
              </a:rPr>
              <a:t> tháng 4 năm 2024</a:t>
            </a:r>
            <a:endParaRPr lang="en-US" sz="2800" dirty="0">
              <a:solidFill>
                <a:prstClr val="black"/>
              </a:solidFill>
              <a:latin typeface="Arial" panose="020B0604020202020204" pitchFamily="34" charset="0"/>
              <a:cs typeface="Arial" panose="020B0604020202020204" pitchFamily="34" charset="0"/>
            </a:endParaRPr>
          </a:p>
        </p:txBody>
      </p:sp>
      <p:sp>
        <p:nvSpPr>
          <p:cNvPr id="9" name="TextBox 8"/>
          <p:cNvSpPr txBox="1"/>
          <p:nvPr/>
        </p:nvSpPr>
        <p:spPr>
          <a:xfrm>
            <a:off x="4610100" y="430862"/>
            <a:ext cx="2108200" cy="523220"/>
          </a:xfrm>
          <a:prstGeom prst="rect">
            <a:avLst/>
          </a:prstGeom>
          <a:noFill/>
        </p:spPr>
        <p:txBody>
          <a:bodyPr wrap="square" rtlCol="0">
            <a:spAutoFit/>
          </a:bodyPr>
          <a:lstStyle/>
          <a:p>
            <a:r>
              <a:rPr lang="en-US" sz="2800" b="1" dirty="0" smtClean="0">
                <a:solidFill>
                  <a:prstClr val="black"/>
                </a:solidFill>
                <a:latin typeface="Arial" panose="020B0604020202020204" pitchFamily="34" charset="0"/>
                <a:cs typeface="Arial" panose="020B0604020202020204" pitchFamily="34" charset="0"/>
              </a:rPr>
              <a:t>KHOA HỌC</a:t>
            </a:r>
            <a:endParaRPr lang="en-US" sz="2800" b="1" dirty="0">
              <a:solidFill>
                <a:prstClr val="black"/>
              </a:solidFill>
              <a:latin typeface="Arial" panose="020B0604020202020204" pitchFamily="34" charset="0"/>
              <a:cs typeface="Arial" panose="020B0604020202020204" pitchFamily="34" charset="0"/>
            </a:endParaRPr>
          </a:p>
        </p:txBody>
      </p:sp>
      <p:sp>
        <p:nvSpPr>
          <p:cNvPr id="10" name="TextBox 9"/>
          <p:cNvSpPr txBox="1"/>
          <p:nvPr/>
        </p:nvSpPr>
        <p:spPr>
          <a:xfrm>
            <a:off x="1312961" y="823101"/>
            <a:ext cx="9450834" cy="523220"/>
          </a:xfrm>
          <a:prstGeom prst="rect">
            <a:avLst/>
          </a:prstGeom>
          <a:noFill/>
        </p:spPr>
        <p:txBody>
          <a:bodyPr wrap="square" rtlCol="0">
            <a:spAutoFit/>
          </a:bodyPr>
          <a:lstStyle/>
          <a:p>
            <a:pPr algn="ctr"/>
            <a:r>
              <a:rPr lang="vi-VN" sz="2800" b="1" dirty="0">
                <a:solidFill>
                  <a:srgbClr val="FF0000"/>
                </a:solidFill>
              </a:rPr>
              <a:t>Bài 21: Phòng tránh đuối </a:t>
            </a:r>
            <a:r>
              <a:rPr lang="vi-VN" sz="2800" b="1" dirty="0" smtClean="0">
                <a:solidFill>
                  <a:srgbClr val="FF0000"/>
                </a:solidFill>
              </a:rPr>
              <a:t>nước</a:t>
            </a:r>
            <a:r>
              <a:rPr lang="en-US" sz="2800" b="1" dirty="0" smtClean="0">
                <a:solidFill>
                  <a:srgbClr val="FF0000"/>
                </a:solidFill>
              </a:rPr>
              <a:t>  ( tiết 1)</a:t>
            </a:r>
            <a:endParaRPr lang="en-US" sz="2800" dirty="0">
              <a:solidFill>
                <a:srgbClr val="FF0000"/>
              </a:solidFill>
            </a:endParaRPr>
          </a:p>
        </p:txBody>
      </p:sp>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6290" y="4127239"/>
            <a:ext cx="4396783" cy="2412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291" y="1484519"/>
            <a:ext cx="4396783" cy="2493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7891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additive="base">
                                        <p:cTn id="7" dur="500" fill="hold"/>
                                        <p:tgtEl>
                                          <p:spTgt spid="3076"/>
                                        </p:tgtEl>
                                        <p:attrNameLst>
                                          <p:attrName>ppt_x</p:attrName>
                                        </p:attrNameLst>
                                      </p:cBhvr>
                                      <p:tavLst>
                                        <p:tav tm="0">
                                          <p:val>
                                            <p:strVal val="#ppt_x"/>
                                          </p:val>
                                        </p:tav>
                                        <p:tav tm="100000">
                                          <p:val>
                                            <p:strVal val="#ppt_x"/>
                                          </p:val>
                                        </p:tav>
                                      </p:tavLst>
                                    </p:anim>
                                    <p:anim calcmode="lin" valueType="num">
                                      <p:cBhvr additive="base">
                                        <p:cTn id="8" dur="500" fill="hold"/>
                                        <p:tgtEl>
                                          <p:spTgt spid="307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075"/>
                                        </p:tgtEl>
                                        <p:attrNameLst>
                                          <p:attrName>style.visibility</p:attrName>
                                        </p:attrNameLst>
                                      </p:cBhvr>
                                      <p:to>
                                        <p:strVal val="visible"/>
                                      </p:to>
                                    </p:set>
                                    <p:anim calcmode="lin" valueType="num">
                                      <p:cBhvr additive="base">
                                        <p:cTn id="19" dur="500" fill="hold"/>
                                        <p:tgtEl>
                                          <p:spTgt spid="3075"/>
                                        </p:tgtEl>
                                        <p:attrNameLst>
                                          <p:attrName>ppt_x</p:attrName>
                                        </p:attrNameLst>
                                      </p:cBhvr>
                                      <p:tavLst>
                                        <p:tav tm="0">
                                          <p:val>
                                            <p:strVal val="#ppt_x"/>
                                          </p:val>
                                        </p:tav>
                                        <p:tav tm="100000">
                                          <p:val>
                                            <p:strVal val="#ppt_x"/>
                                          </p:val>
                                        </p:tav>
                                      </p:tavLst>
                                    </p:anim>
                                    <p:anim calcmode="lin" valueType="num">
                                      <p:cBhvr additive="base">
                                        <p:cTn id="20" dur="500" fill="hold"/>
                                        <p:tgtEl>
                                          <p:spTgt spid="307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15260" y="25208"/>
            <a:ext cx="7406080" cy="523220"/>
          </a:xfrm>
          <a:prstGeom prst="rect">
            <a:avLst/>
          </a:prstGeom>
          <a:noFill/>
        </p:spPr>
        <p:txBody>
          <a:bodyPr wrap="square" rtlCol="0">
            <a:spAutoFit/>
          </a:bodyPr>
          <a:lstStyle/>
          <a:p>
            <a:r>
              <a:rPr lang="en-US" sz="2800" dirty="0" smtClean="0">
                <a:solidFill>
                  <a:prstClr val="black"/>
                </a:solidFill>
                <a:latin typeface="Arial" panose="020B0604020202020204" pitchFamily="34" charset="0"/>
                <a:cs typeface="Arial" panose="020B0604020202020204" pitchFamily="34" charset="0"/>
              </a:rPr>
              <a:t>Thứ Sáu ngày </a:t>
            </a:r>
            <a:r>
              <a:rPr lang="en-US" sz="2800" dirty="0">
                <a:solidFill>
                  <a:prstClr val="black"/>
                </a:solidFill>
                <a:latin typeface="Arial" panose="020B0604020202020204" pitchFamily="34" charset="0"/>
                <a:cs typeface="Arial" panose="020B0604020202020204" pitchFamily="34" charset="0"/>
              </a:rPr>
              <a:t>5</a:t>
            </a:r>
            <a:r>
              <a:rPr lang="en-US" sz="2800" dirty="0" smtClean="0">
                <a:solidFill>
                  <a:prstClr val="black"/>
                </a:solidFill>
                <a:latin typeface="Arial" panose="020B0604020202020204" pitchFamily="34" charset="0"/>
                <a:cs typeface="Arial" panose="020B0604020202020204" pitchFamily="34" charset="0"/>
              </a:rPr>
              <a:t> tháng 4 năm 2024</a:t>
            </a:r>
            <a:endParaRPr lang="en-US" sz="2800" dirty="0">
              <a:solidFill>
                <a:prstClr val="black"/>
              </a:solidFill>
              <a:latin typeface="Arial" panose="020B0604020202020204" pitchFamily="34" charset="0"/>
              <a:cs typeface="Arial" panose="020B0604020202020204" pitchFamily="34" charset="0"/>
            </a:endParaRPr>
          </a:p>
        </p:txBody>
      </p:sp>
      <p:sp>
        <p:nvSpPr>
          <p:cNvPr id="3" name="TextBox 2"/>
          <p:cNvSpPr txBox="1"/>
          <p:nvPr/>
        </p:nvSpPr>
        <p:spPr>
          <a:xfrm>
            <a:off x="4610100" y="443925"/>
            <a:ext cx="2108200" cy="523220"/>
          </a:xfrm>
          <a:prstGeom prst="rect">
            <a:avLst/>
          </a:prstGeom>
          <a:noFill/>
        </p:spPr>
        <p:txBody>
          <a:bodyPr wrap="square" rtlCol="0">
            <a:spAutoFit/>
          </a:bodyPr>
          <a:lstStyle/>
          <a:p>
            <a:r>
              <a:rPr lang="en-US" sz="2800" b="1" dirty="0" smtClean="0">
                <a:solidFill>
                  <a:prstClr val="black"/>
                </a:solidFill>
                <a:latin typeface="Arial" panose="020B0604020202020204" pitchFamily="34" charset="0"/>
                <a:cs typeface="Arial" panose="020B0604020202020204" pitchFamily="34" charset="0"/>
              </a:rPr>
              <a:t>KHOA HỌC</a:t>
            </a:r>
            <a:endParaRPr lang="en-US" sz="2800" b="1" dirty="0">
              <a:solidFill>
                <a:prstClr val="black"/>
              </a:solidFill>
              <a:latin typeface="Arial" panose="020B0604020202020204" pitchFamily="34" charset="0"/>
              <a:cs typeface="Arial" panose="020B0604020202020204" pitchFamily="34" charset="0"/>
            </a:endParaRPr>
          </a:p>
        </p:txBody>
      </p:sp>
      <p:sp>
        <p:nvSpPr>
          <p:cNvPr id="4" name="TextBox 3"/>
          <p:cNvSpPr txBox="1"/>
          <p:nvPr/>
        </p:nvSpPr>
        <p:spPr>
          <a:xfrm>
            <a:off x="1312961" y="823595"/>
            <a:ext cx="9450834" cy="523220"/>
          </a:xfrm>
          <a:prstGeom prst="rect">
            <a:avLst/>
          </a:prstGeom>
          <a:noFill/>
        </p:spPr>
        <p:txBody>
          <a:bodyPr wrap="square" rtlCol="0">
            <a:spAutoFit/>
          </a:bodyPr>
          <a:lstStyle/>
          <a:p>
            <a:pPr algn="ctr"/>
            <a:r>
              <a:rPr lang="vi-VN" sz="2800" b="1" dirty="0">
                <a:solidFill>
                  <a:srgbClr val="FF0000"/>
                </a:solidFill>
              </a:rPr>
              <a:t>Bài 21: Phòng tránh đuối </a:t>
            </a:r>
            <a:r>
              <a:rPr lang="vi-VN" sz="2800" b="1" dirty="0" smtClean="0">
                <a:solidFill>
                  <a:srgbClr val="FF0000"/>
                </a:solidFill>
              </a:rPr>
              <a:t>nước</a:t>
            </a:r>
            <a:r>
              <a:rPr lang="en-US" sz="2800" b="1" dirty="0" smtClean="0">
                <a:solidFill>
                  <a:srgbClr val="FF0000"/>
                </a:solidFill>
              </a:rPr>
              <a:t>  ( tiết 1)</a:t>
            </a:r>
            <a:endParaRPr lang="en-US" sz="2800" dirty="0">
              <a:solidFill>
                <a:srgbClr val="FF0000"/>
              </a:solidFill>
            </a:endParaRPr>
          </a:p>
        </p:txBody>
      </p:sp>
      <p:cxnSp>
        <p:nvCxnSpPr>
          <p:cNvPr id="6" name="Straight Connector 5"/>
          <p:cNvCxnSpPr/>
          <p:nvPr/>
        </p:nvCxnSpPr>
        <p:spPr>
          <a:xfrm>
            <a:off x="3519312" y="1474337"/>
            <a:ext cx="0" cy="521997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35440" y="1474337"/>
            <a:ext cx="2880851" cy="1724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313" y="1474337"/>
            <a:ext cx="3169842" cy="1844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5901" y="4162001"/>
            <a:ext cx="2946310" cy="1771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49644" y="4167664"/>
            <a:ext cx="3070618" cy="1739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67898" y="1422683"/>
            <a:ext cx="3095898" cy="1827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6313" y="3965252"/>
            <a:ext cx="3148330" cy="1726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36609" y="3318921"/>
            <a:ext cx="3422469" cy="646331"/>
          </a:xfrm>
          <a:prstGeom prst="rect">
            <a:avLst/>
          </a:prstGeom>
        </p:spPr>
        <p:txBody>
          <a:bodyPr wrap="square">
            <a:spAutoFit/>
          </a:bodyPr>
          <a:lstStyle/>
          <a:p>
            <a:r>
              <a:rPr lang="en-US" dirty="0" smtClean="0">
                <a:solidFill>
                  <a:srgbClr val="FF0000"/>
                </a:solidFill>
                <a:latin typeface="Arial "/>
              </a:rPr>
              <a:t>Nên </a:t>
            </a:r>
            <a:r>
              <a:rPr lang="vi-VN" dirty="0" smtClean="0">
                <a:solidFill>
                  <a:srgbClr val="0070C0"/>
                </a:solidFill>
                <a:latin typeface="Arial "/>
              </a:rPr>
              <a:t>mặc </a:t>
            </a:r>
            <a:r>
              <a:rPr lang="vi-VN" dirty="0">
                <a:solidFill>
                  <a:srgbClr val="0070C0"/>
                </a:solidFill>
                <a:latin typeface="Arial "/>
              </a:rPr>
              <a:t>áo phao khi đi thuyền trên sông, hồ.</a:t>
            </a:r>
          </a:p>
        </p:txBody>
      </p:sp>
      <p:sp>
        <p:nvSpPr>
          <p:cNvPr id="12" name="Rectangle 11"/>
          <p:cNvSpPr/>
          <p:nvPr/>
        </p:nvSpPr>
        <p:spPr>
          <a:xfrm>
            <a:off x="90245" y="5718088"/>
            <a:ext cx="3241977" cy="646331"/>
          </a:xfrm>
          <a:prstGeom prst="rect">
            <a:avLst/>
          </a:prstGeom>
        </p:spPr>
        <p:txBody>
          <a:bodyPr wrap="square">
            <a:spAutoFit/>
          </a:bodyPr>
          <a:lstStyle/>
          <a:p>
            <a:r>
              <a:rPr lang="en-US" dirty="0" smtClean="0">
                <a:solidFill>
                  <a:srgbClr val="FF0000"/>
                </a:solidFill>
                <a:latin typeface="Arial "/>
              </a:rPr>
              <a:t>Nên </a:t>
            </a:r>
            <a:r>
              <a:rPr lang="en-US" dirty="0" smtClean="0">
                <a:solidFill>
                  <a:srgbClr val="0070C0"/>
                </a:solidFill>
                <a:latin typeface="Arial "/>
              </a:rPr>
              <a:t>đậy </a:t>
            </a:r>
            <a:r>
              <a:rPr lang="en-US" dirty="0">
                <a:solidFill>
                  <a:srgbClr val="0070C0"/>
                </a:solidFill>
                <a:latin typeface="Arial "/>
              </a:rPr>
              <a:t>nắp giếng sau khi sử dụng. </a:t>
            </a:r>
          </a:p>
        </p:txBody>
      </p:sp>
      <p:sp>
        <p:nvSpPr>
          <p:cNvPr id="14" name="Rectangle 13"/>
          <p:cNvSpPr/>
          <p:nvPr/>
        </p:nvSpPr>
        <p:spPr>
          <a:xfrm>
            <a:off x="3528630" y="3244334"/>
            <a:ext cx="3316307" cy="923330"/>
          </a:xfrm>
          <a:prstGeom prst="rect">
            <a:avLst/>
          </a:prstGeom>
        </p:spPr>
        <p:txBody>
          <a:bodyPr wrap="square">
            <a:spAutoFit/>
          </a:bodyPr>
          <a:lstStyle/>
          <a:p>
            <a:r>
              <a:rPr lang="en-US" dirty="0" smtClean="0">
                <a:solidFill>
                  <a:srgbClr val="FF0000"/>
                </a:solidFill>
                <a:latin typeface="Arial "/>
              </a:rPr>
              <a:t>Không nên </a:t>
            </a:r>
            <a:r>
              <a:rPr lang="vi-VN" dirty="0" smtClean="0"/>
              <a:t>đi </a:t>
            </a:r>
            <a:r>
              <a:rPr lang="vi-VN" dirty="0"/>
              <a:t>thuyền trên sông, hồ mà không mặc áo phao. </a:t>
            </a:r>
            <a:endParaRPr lang="en-US" dirty="0"/>
          </a:p>
        </p:txBody>
      </p:sp>
      <p:sp>
        <p:nvSpPr>
          <p:cNvPr id="15" name="Rectangle 14"/>
          <p:cNvSpPr/>
          <p:nvPr/>
        </p:nvSpPr>
        <p:spPr>
          <a:xfrm>
            <a:off x="3731360" y="6019620"/>
            <a:ext cx="2880851" cy="646331"/>
          </a:xfrm>
          <a:prstGeom prst="rect">
            <a:avLst/>
          </a:prstGeom>
        </p:spPr>
        <p:txBody>
          <a:bodyPr wrap="square">
            <a:spAutoFit/>
          </a:bodyPr>
          <a:lstStyle/>
          <a:p>
            <a:r>
              <a:rPr lang="en-US" dirty="0" smtClean="0">
                <a:solidFill>
                  <a:srgbClr val="FF0000"/>
                </a:solidFill>
                <a:latin typeface="Arial "/>
              </a:rPr>
              <a:t>Không nên </a:t>
            </a:r>
            <a:r>
              <a:rPr lang="vi-VN" dirty="0" smtClean="0"/>
              <a:t>nghịch </a:t>
            </a:r>
            <a:r>
              <a:rPr lang="vi-VN" dirty="0"/>
              <a:t>nước, lội sông suối. </a:t>
            </a:r>
          </a:p>
        </p:txBody>
      </p:sp>
      <p:sp>
        <p:nvSpPr>
          <p:cNvPr id="16" name="Rectangle 15"/>
          <p:cNvSpPr/>
          <p:nvPr/>
        </p:nvSpPr>
        <p:spPr>
          <a:xfrm>
            <a:off x="7093298" y="3318921"/>
            <a:ext cx="4583309" cy="923330"/>
          </a:xfrm>
          <a:prstGeom prst="rect">
            <a:avLst/>
          </a:prstGeom>
        </p:spPr>
        <p:txBody>
          <a:bodyPr wrap="square">
            <a:spAutoFit/>
          </a:bodyPr>
          <a:lstStyle/>
          <a:p>
            <a:r>
              <a:rPr lang="en-US" dirty="0" smtClean="0">
                <a:solidFill>
                  <a:srgbClr val="FF0000"/>
                </a:solidFill>
                <a:latin typeface="Calibri (Body)"/>
              </a:rPr>
              <a:t>Không nên </a:t>
            </a:r>
            <a:r>
              <a:rPr lang="vi-VN" dirty="0" smtClean="0"/>
              <a:t>với </a:t>
            </a:r>
            <a:r>
              <a:rPr lang="vi-VN" dirty="0"/>
              <a:t>tay lấy đồ trôi nổi trên mặt nước mà không có sự trợ giúp của người lớn</a:t>
            </a:r>
          </a:p>
        </p:txBody>
      </p:sp>
      <p:sp>
        <p:nvSpPr>
          <p:cNvPr id="17" name="Rectangle 16"/>
          <p:cNvSpPr/>
          <p:nvPr/>
        </p:nvSpPr>
        <p:spPr>
          <a:xfrm>
            <a:off x="7524507" y="6046766"/>
            <a:ext cx="3977371" cy="369332"/>
          </a:xfrm>
          <a:prstGeom prst="rect">
            <a:avLst/>
          </a:prstGeom>
        </p:spPr>
        <p:txBody>
          <a:bodyPr wrap="none">
            <a:spAutoFit/>
          </a:bodyPr>
          <a:lstStyle/>
          <a:p>
            <a:r>
              <a:rPr lang="en-US" dirty="0" smtClean="0">
                <a:solidFill>
                  <a:srgbClr val="FF0000"/>
                </a:solidFill>
                <a:latin typeface="Arial "/>
              </a:rPr>
              <a:t>Không nên </a:t>
            </a:r>
            <a:r>
              <a:rPr lang="vi-VN" dirty="0" smtClean="0"/>
              <a:t>chơi </a:t>
            </a:r>
            <a:r>
              <a:rPr lang="vi-VN" dirty="0"/>
              <a:t>gần khu vực ao, hồ. </a:t>
            </a:r>
          </a:p>
        </p:txBody>
      </p:sp>
    </p:spTree>
    <p:extLst>
      <p:ext uri="{BB962C8B-B14F-4D97-AF65-F5344CB8AC3E}">
        <p14:creationId xmlns:p14="http://schemas.microsoft.com/office/powerpoint/2010/main" val="107867498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970</TotalTime>
  <Words>1506</Words>
  <Application>Microsoft Office PowerPoint</Application>
  <PresentationFormat>Widescreen</PresentationFormat>
  <Paragraphs>132</Paragraphs>
  <Slides>21</Slides>
  <Notes>1</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Arial </vt:lpstr>
      <vt:lpstr>Calibri (Body)</vt:lpstr>
      <vt:lpstr>Roboto</vt: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100</cp:revision>
  <dcterms:created xsi:type="dcterms:W3CDTF">2023-10-31T13:53:05Z</dcterms:created>
  <dcterms:modified xsi:type="dcterms:W3CDTF">2024-03-30T15:10:48Z</dcterms:modified>
</cp:coreProperties>
</file>