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27" r:id="rId3"/>
    <p:sldId id="444" r:id="rId4"/>
    <p:sldId id="440" r:id="rId5"/>
    <p:sldId id="443"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CC"/>
    <a:srgbClr val="FF0066"/>
    <a:srgbClr val="C5F3F3"/>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71" d="100"/>
          <a:sy n="71" d="100"/>
        </p:scale>
        <p:origin x="62" y="91"/>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NGŨ HÙNG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114800"/>
            <a:ext cx="13868400" cy="169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2: VIẾT VỀ NGƯỜI ANH HÙNG</a:t>
            </a:r>
            <a:endParaRPr lang="en-US" sz="4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8674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751892"/>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Viết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anh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hùng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chống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giặc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ngoại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xâm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05000"/>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Tìm hiểu về nội dung bài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574187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450" t="62924" r="20347" b="21610"/>
          <a:stretch/>
        </p:blipFill>
        <p:spPr bwMode="auto">
          <a:xfrm>
            <a:off x="1693354" y="3429000"/>
            <a:ext cx="1337916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5400" b="1" dirty="0" err="1" smtClean="0">
                <a:solidFill>
                  <a:srgbClr val="FF0000"/>
                </a:solidFill>
                <a:latin typeface="Times New Roman" panose="02020603050405020304" pitchFamily="18" charset="0"/>
                <a:cs typeface="Times New Roman" panose="02020603050405020304" pitchFamily="18" charset="0"/>
              </a:rPr>
              <a:t>Người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đó</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là</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ai</a:t>
            </a:r>
            <a:r>
              <a:rPr lang="en-US" sz="5400" b="1" dirty="0" smtClean="0">
                <a:solidFill>
                  <a:srgbClr val="FF0000"/>
                </a:solidFill>
                <a:latin typeface="Times New Roman" panose="02020603050405020304" pitchFamily="18" charset="0"/>
                <a:cs typeface="Times New Roman" panose="02020603050405020304" pitchFamily="18" charset="0"/>
              </a:rPr>
              <a:t>?</a:t>
            </a:r>
          </a:p>
          <a:p>
            <a:r>
              <a:rPr lang="en-US" sz="5400" b="1" dirty="0" err="1" smtClean="0">
                <a:solidFill>
                  <a:srgbClr val="00B0F0"/>
                </a:solidFill>
                <a:latin typeface="Times New Roman" panose="02020603050405020304" pitchFamily="18" charset="0"/>
                <a:cs typeface="Times New Roman" panose="02020603050405020304" pitchFamily="18" charset="0"/>
              </a:rPr>
              <a:t>Người</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đó</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tài</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giỏi</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và</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có</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chí</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lớn</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như</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thế</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nào</a:t>
            </a:r>
            <a:r>
              <a:rPr lang="en-US" sz="5400" b="1" dirty="0" smtClean="0">
                <a:solidFill>
                  <a:srgbClr val="00B0F0"/>
                </a:solidFill>
                <a:latin typeface="Times New Roman" panose="02020603050405020304" pitchFamily="18" charset="0"/>
                <a:cs typeface="Times New Roman" panose="02020603050405020304" pitchFamily="18" charset="0"/>
              </a:rPr>
              <a:t>?</a:t>
            </a:r>
          </a:p>
          <a:p>
            <a:r>
              <a:rPr lang="en-US" sz="5400" b="1" dirty="0" err="1" smtClean="0">
                <a:solidFill>
                  <a:srgbClr val="3333FF"/>
                </a:solidFill>
                <a:latin typeface="Times New Roman" panose="02020603050405020304" pitchFamily="18" charset="0"/>
                <a:cs typeface="Times New Roman" panose="02020603050405020304" pitchFamily="18" charset="0"/>
              </a:rPr>
              <a:t>Người</a:t>
            </a:r>
            <a:r>
              <a:rPr lang="en-US" sz="5400" b="1" dirty="0" smtClean="0">
                <a:solidFill>
                  <a:srgbClr val="3333FF"/>
                </a:solidFill>
                <a:latin typeface="Times New Roman" panose="02020603050405020304" pitchFamily="18" charset="0"/>
                <a:cs typeface="Times New Roman" panose="02020603050405020304" pitchFamily="18" charset="0"/>
              </a:rPr>
              <a:t> </a:t>
            </a:r>
            <a:r>
              <a:rPr lang="en-US" sz="5400" b="1" dirty="0" err="1" smtClean="0">
                <a:solidFill>
                  <a:srgbClr val="3333FF"/>
                </a:solidFill>
                <a:latin typeface="Times New Roman" panose="02020603050405020304" pitchFamily="18" charset="0"/>
                <a:cs typeface="Times New Roman" panose="02020603050405020304" pitchFamily="18" charset="0"/>
              </a:rPr>
              <a:t>đó</a:t>
            </a:r>
            <a:r>
              <a:rPr lang="en-US" sz="5400" b="1" dirty="0" smtClean="0">
                <a:solidFill>
                  <a:srgbClr val="3333FF"/>
                </a:solidFill>
                <a:latin typeface="Times New Roman" panose="02020603050405020304" pitchFamily="18" charset="0"/>
                <a:cs typeface="Times New Roman" panose="02020603050405020304" pitchFamily="18" charset="0"/>
              </a:rPr>
              <a:t> </a:t>
            </a:r>
            <a:r>
              <a:rPr lang="en-US" sz="5400" b="1" dirty="0" err="1" smtClean="0">
                <a:solidFill>
                  <a:srgbClr val="3333FF"/>
                </a:solidFill>
                <a:latin typeface="Times New Roman" panose="02020603050405020304" pitchFamily="18" charset="0"/>
                <a:cs typeface="Times New Roman" panose="02020603050405020304" pitchFamily="18" charset="0"/>
              </a:rPr>
              <a:t>có</a:t>
            </a:r>
            <a:r>
              <a:rPr lang="en-US" sz="5400" b="1" dirty="0" smtClean="0">
                <a:solidFill>
                  <a:srgbClr val="3333FF"/>
                </a:solidFill>
                <a:latin typeface="Times New Roman" panose="02020603050405020304" pitchFamily="18" charset="0"/>
                <a:cs typeface="Times New Roman" panose="02020603050405020304" pitchFamily="18" charset="0"/>
              </a:rPr>
              <a:t> </a:t>
            </a:r>
            <a:r>
              <a:rPr lang="en-US" sz="5400" b="1" dirty="0" err="1" smtClean="0">
                <a:solidFill>
                  <a:srgbClr val="3333FF"/>
                </a:solidFill>
                <a:latin typeface="Times New Roman" panose="02020603050405020304" pitchFamily="18" charset="0"/>
                <a:cs typeface="Times New Roman" panose="02020603050405020304" pitchFamily="18" charset="0"/>
              </a:rPr>
              <a:t>công</a:t>
            </a:r>
            <a:r>
              <a:rPr lang="en-US" sz="5400" b="1" dirty="0" smtClean="0">
                <a:solidFill>
                  <a:srgbClr val="3333FF"/>
                </a:solidFill>
                <a:latin typeface="Times New Roman" panose="02020603050405020304" pitchFamily="18" charset="0"/>
                <a:cs typeface="Times New Roman" panose="02020603050405020304" pitchFamily="18" charset="0"/>
              </a:rPr>
              <a:t> </a:t>
            </a:r>
            <a:r>
              <a:rPr lang="en-US" sz="5400" b="1" dirty="0" err="1" smtClean="0">
                <a:solidFill>
                  <a:srgbClr val="3333FF"/>
                </a:solidFill>
                <a:latin typeface="Times New Roman" panose="02020603050405020304" pitchFamily="18" charset="0"/>
                <a:cs typeface="Times New Roman" panose="02020603050405020304" pitchFamily="18" charset="0"/>
              </a:rPr>
              <a:t>lao</a:t>
            </a:r>
            <a:r>
              <a:rPr lang="en-US" sz="5400" b="1" dirty="0" smtClean="0">
                <a:solidFill>
                  <a:srgbClr val="3333FF"/>
                </a:solidFill>
                <a:latin typeface="Times New Roman" panose="02020603050405020304" pitchFamily="18" charset="0"/>
                <a:cs typeface="Times New Roman" panose="02020603050405020304" pitchFamily="18" charset="0"/>
              </a:rPr>
              <a:t> </a:t>
            </a:r>
            <a:r>
              <a:rPr lang="en-US" sz="5400" b="1" dirty="0" err="1" smtClean="0">
                <a:solidFill>
                  <a:srgbClr val="3333FF"/>
                </a:solidFill>
                <a:latin typeface="Times New Roman" panose="02020603050405020304" pitchFamily="18" charset="0"/>
                <a:cs typeface="Times New Roman" panose="02020603050405020304" pitchFamily="18" charset="0"/>
              </a:rPr>
              <a:t>hoặc</a:t>
            </a:r>
            <a:r>
              <a:rPr lang="en-US" sz="5400" b="1" dirty="0" smtClean="0">
                <a:solidFill>
                  <a:srgbClr val="3333FF"/>
                </a:solidFill>
                <a:latin typeface="Times New Roman" panose="02020603050405020304" pitchFamily="18" charset="0"/>
                <a:cs typeface="Times New Roman" panose="02020603050405020304" pitchFamily="18" charset="0"/>
              </a:rPr>
              <a:t> </a:t>
            </a:r>
            <a:r>
              <a:rPr lang="en-US" sz="5400" b="1" dirty="0" err="1" smtClean="0">
                <a:solidFill>
                  <a:srgbClr val="3333FF"/>
                </a:solidFill>
                <a:latin typeface="Times New Roman" panose="02020603050405020304" pitchFamily="18" charset="0"/>
                <a:cs typeface="Times New Roman" panose="02020603050405020304" pitchFamily="18" charset="0"/>
              </a:rPr>
              <a:t>đóng</a:t>
            </a:r>
            <a:r>
              <a:rPr lang="en-US" sz="5400" b="1" dirty="0" smtClean="0">
                <a:solidFill>
                  <a:srgbClr val="3333FF"/>
                </a:solidFill>
                <a:latin typeface="Times New Roman" panose="02020603050405020304" pitchFamily="18" charset="0"/>
                <a:cs typeface="Times New Roman" panose="02020603050405020304" pitchFamily="18" charset="0"/>
              </a:rPr>
              <a:t> </a:t>
            </a:r>
            <a:r>
              <a:rPr lang="en-US" sz="5400" b="1" dirty="0" err="1" smtClean="0">
                <a:solidFill>
                  <a:srgbClr val="3333FF"/>
                </a:solidFill>
                <a:latin typeface="Times New Roman" panose="02020603050405020304" pitchFamily="18" charset="0"/>
                <a:cs typeface="Times New Roman" panose="02020603050405020304" pitchFamily="18" charset="0"/>
              </a:rPr>
              <a:t>góp</a:t>
            </a:r>
            <a:r>
              <a:rPr lang="en-US" sz="5400" b="1" dirty="0" smtClean="0">
                <a:solidFill>
                  <a:srgbClr val="3333FF"/>
                </a:solidFill>
                <a:latin typeface="Times New Roman" panose="02020603050405020304" pitchFamily="18" charset="0"/>
                <a:cs typeface="Times New Roman" panose="02020603050405020304" pitchFamily="18" charset="0"/>
              </a:rPr>
              <a:t> </a:t>
            </a:r>
            <a:r>
              <a:rPr lang="en-US" sz="5400" b="1" dirty="0" err="1" smtClean="0">
                <a:solidFill>
                  <a:srgbClr val="3333FF"/>
                </a:solidFill>
                <a:latin typeface="Times New Roman" panose="02020603050405020304" pitchFamily="18" charset="0"/>
                <a:cs typeface="Times New Roman" panose="02020603050405020304" pitchFamily="18" charset="0"/>
              </a:rPr>
              <a:t>gì</a:t>
            </a:r>
            <a:r>
              <a:rPr lang="en-US" sz="5400" b="1" dirty="0" smtClean="0">
                <a:solidFill>
                  <a:srgbClr val="3333FF"/>
                </a:solidFill>
                <a:latin typeface="Times New Roman" panose="02020603050405020304" pitchFamily="18" charset="0"/>
                <a:cs typeface="Times New Roman" panose="02020603050405020304" pitchFamily="18" charset="0"/>
              </a:rPr>
              <a:t>?</a:t>
            </a:r>
          </a:p>
          <a:p>
            <a:r>
              <a:rPr lang="en-US" sz="5400" b="1" dirty="0" err="1" smtClean="0">
                <a:solidFill>
                  <a:srgbClr val="C00000"/>
                </a:solidFill>
                <a:latin typeface="Times New Roman" panose="02020603050405020304" pitchFamily="18" charset="0"/>
                <a:cs typeface="Times New Roman" panose="02020603050405020304" pitchFamily="18" charset="0"/>
              </a:rPr>
              <a:t>Tình</a:t>
            </a:r>
            <a:r>
              <a:rPr lang="en-US" sz="5400" b="1" dirty="0" smtClean="0">
                <a:solidFill>
                  <a:srgbClr val="C00000"/>
                </a:solidFill>
                <a:latin typeface="Times New Roman" panose="02020603050405020304" pitchFamily="18" charset="0"/>
                <a:cs typeface="Times New Roman" panose="02020603050405020304" pitchFamily="18" charset="0"/>
              </a:rPr>
              <a:t> </a:t>
            </a:r>
            <a:r>
              <a:rPr lang="en-US" sz="5400" b="1" dirty="0" err="1" smtClean="0">
                <a:solidFill>
                  <a:srgbClr val="C00000"/>
                </a:solidFill>
                <a:latin typeface="Times New Roman" panose="02020603050405020304" pitchFamily="18" charset="0"/>
                <a:cs typeface="Times New Roman" panose="02020603050405020304" pitchFamily="18" charset="0"/>
              </a:rPr>
              <a:t>cảm</a:t>
            </a:r>
            <a:r>
              <a:rPr lang="en-US" sz="5400" b="1" dirty="0" smtClean="0">
                <a:solidFill>
                  <a:srgbClr val="C00000"/>
                </a:solidFill>
                <a:latin typeface="Times New Roman" panose="02020603050405020304" pitchFamily="18" charset="0"/>
                <a:cs typeface="Times New Roman" panose="02020603050405020304" pitchFamily="18" charset="0"/>
              </a:rPr>
              <a:t> </a:t>
            </a:r>
            <a:r>
              <a:rPr lang="en-US" sz="5400" b="1" dirty="0" err="1" smtClean="0">
                <a:solidFill>
                  <a:srgbClr val="C00000"/>
                </a:solidFill>
                <a:latin typeface="Times New Roman" panose="02020603050405020304" pitchFamily="18" charset="0"/>
                <a:cs typeface="Times New Roman" panose="02020603050405020304" pitchFamily="18" charset="0"/>
              </a:rPr>
              <a:t>của</a:t>
            </a:r>
            <a:r>
              <a:rPr lang="en-US" sz="5400" b="1" dirty="0" smtClean="0">
                <a:solidFill>
                  <a:srgbClr val="C00000"/>
                </a:solidFill>
                <a:latin typeface="Times New Roman" panose="02020603050405020304" pitchFamily="18" charset="0"/>
                <a:cs typeface="Times New Roman" panose="02020603050405020304" pitchFamily="18" charset="0"/>
              </a:rPr>
              <a:t> </a:t>
            </a:r>
            <a:r>
              <a:rPr lang="en-US" sz="5400" b="1" dirty="0" err="1" smtClean="0">
                <a:solidFill>
                  <a:srgbClr val="C00000"/>
                </a:solidFill>
                <a:latin typeface="Times New Roman" panose="02020603050405020304" pitchFamily="18" charset="0"/>
                <a:cs typeface="Times New Roman" panose="02020603050405020304" pitchFamily="18" charset="0"/>
              </a:rPr>
              <a:t>em</a:t>
            </a:r>
            <a:r>
              <a:rPr lang="en-US" sz="5400" b="1" dirty="0" smtClean="0">
                <a:solidFill>
                  <a:srgbClr val="C00000"/>
                </a:solidFill>
                <a:latin typeface="Times New Roman" panose="02020603050405020304" pitchFamily="18" charset="0"/>
                <a:cs typeface="Times New Roman" panose="02020603050405020304" pitchFamily="18" charset="0"/>
              </a:rPr>
              <a:t> </a:t>
            </a:r>
            <a:r>
              <a:rPr lang="en-US" sz="5400" b="1" dirty="0" err="1" smtClean="0">
                <a:solidFill>
                  <a:srgbClr val="C00000"/>
                </a:solidFill>
                <a:latin typeface="Times New Roman" panose="02020603050405020304" pitchFamily="18" charset="0"/>
                <a:cs typeface="Times New Roman" panose="02020603050405020304" pitchFamily="18" charset="0"/>
              </a:rPr>
              <a:t>đối</a:t>
            </a:r>
            <a:r>
              <a:rPr lang="en-US" sz="5400" b="1" dirty="0" smtClean="0">
                <a:solidFill>
                  <a:srgbClr val="C00000"/>
                </a:solidFill>
                <a:latin typeface="Times New Roman" panose="02020603050405020304" pitchFamily="18" charset="0"/>
                <a:cs typeface="Times New Roman" panose="02020603050405020304" pitchFamily="18" charset="0"/>
              </a:rPr>
              <a:t> </a:t>
            </a:r>
            <a:r>
              <a:rPr lang="en-US" sz="5400" b="1" dirty="0" err="1" smtClean="0">
                <a:solidFill>
                  <a:srgbClr val="C00000"/>
                </a:solidFill>
                <a:latin typeface="Times New Roman" panose="02020603050405020304" pitchFamily="18" charset="0"/>
                <a:cs typeface="Times New Roman" panose="02020603050405020304" pitchFamily="18" charset="0"/>
              </a:rPr>
              <a:t>với</a:t>
            </a:r>
            <a:r>
              <a:rPr lang="en-US" sz="5400" b="1" dirty="0" smtClean="0">
                <a:solidFill>
                  <a:srgbClr val="C00000"/>
                </a:solidFill>
                <a:latin typeface="Times New Roman" panose="02020603050405020304" pitchFamily="18" charset="0"/>
                <a:cs typeface="Times New Roman" panose="02020603050405020304" pitchFamily="18" charset="0"/>
              </a:rPr>
              <a:t> </a:t>
            </a:r>
            <a:r>
              <a:rPr lang="en-US" sz="5400" b="1" dirty="0" err="1" smtClean="0">
                <a:solidFill>
                  <a:srgbClr val="C00000"/>
                </a:solidFill>
                <a:latin typeface="Times New Roman" panose="02020603050405020304" pitchFamily="18" charset="0"/>
                <a:cs typeface="Times New Roman" panose="02020603050405020304" pitchFamily="18" charset="0"/>
              </a:rPr>
              <a:t>người</a:t>
            </a:r>
            <a:r>
              <a:rPr lang="en-US" sz="5400" b="1" dirty="0" smtClean="0">
                <a:solidFill>
                  <a:srgbClr val="C00000"/>
                </a:solidFill>
                <a:latin typeface="Times New Roman" panose="02020603050405020304" pitchFamily="18" charset="0"/>
                <a:cs typeface="Times New Roman" panose="02020603050405020304" pitchFamily="18" charset="0"/>
              </a:rPr>
              <a:t> </a:t>
            </a:r>
            <a:r>
              <a:rPr lang="en-US" sz="5400" b="1" dirty="0" err="1" smtClean="0">
                <a:solidFill>
                  <a:srgbClr val="C00000"/>
                </a:solidFill>
                <a:latin typeface="Times New Roman" panose="02020603050405020304" pitchFamily="18" charset="0"/>
                <a:cs typeface="Times New Roman" panose="02020603050405020304" pitchFamily="18" charset="0"/>
              </a:rPr>
              <a:t>anh</a:t>
            </a:r>
            <a:r>
              <a:rPr lang="en-US" sz="5400" b="1" dirty="0" smtClean="0">
                <a:solidFill>
                  <a:srgbClr val="C00000"/>
                </a:solidFill>
                <a:latin typeface="Times New Roman" panose="02020603050405020304" pitchFamily="18" charset="0"/>
                <a:cs typeface="Times New Roman" panose="02020603050405020304" pitchFamily="18" charset="0"/>
              </a:rPr>
              <a:t> hung </a:t>
            </a:r>
            <a:r>
              <a:rPr lang="en-US" sz="5400" b="1" dirty="0" err="1" smtClean="0">
                <a:solidFill>
                  <a:srgbClr val="C00000"/>
                </a:solidFill>
                <a:latin typeface="Times New Roman" panose="02020603050405020304" pitchFamily="18" charset="0"/>
                <a:cs typeface="Times New Roman" panose="02020603050405020304" pitchFamily="18" charset="0"/>
              </a:rPr>
              <a:t>đó</a:t>
            </a:r>
            <a:r>
              <a:rPr lang="en-US" sz="5400" b="1" dirty="0" smtClean="0">
                <a:solidFill>
                  <a:srgbClr val="C00000"/>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5221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9" y="1524000"/>
            <a:ext cx="7037658" cy="677108"/>
            <a:chOff x="1508919" y="1653564"/>
            <a:chExt cx="6269914" cy="677108"/>
          </a:xfrm>
        </p:grpSpPr>
        <p:sp>
          <p:nvSpPr>
            <p:cNvPr id="20" name="Rectangle 19"/>
            <p:cNvSpPr/>
            <p:nvPr/>
          </p:nvSpPr>
          <p:spPr>
            <a:xfrm>
              <a:off x="1508919" y="1653564"/>
              <a:ext cx="626991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330672"/>
              <a:ext cx="297064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823119" y="2820891"/>
            <a:ext cx="14869842" cy="6217087"/>
          </a:xfrm>
          <a:prstGeom prst="rect">
            <a:avLst/>
          </a:prstGeom>
        </p:spPr>
        <p:txBody>
          <a:bodyPr wrap="square">
            <a:spAutoFit/>
          </a:bodyPr>
          <a:lstStyle/>
          <a:p>
            <a:pPr indent="914400" algn="just"/>
            <a:r>
              <a:rPr lang="en-US" sz="3800" dirty="0" err="1" smtClean="0">
                <a:solidFill>
                  <a:srgbClr val="0000CC"/>
                </a:solidFill>
                <a:latin typeface="Times New Roman" pitchFamily="18" charset="0"/>
                <a:cs typeface="Times New Roman" pitchFamily="18" charset="0"/>
              </a:rPr>
              <a:t>Bài</a:t>
            </a:r>
            <a:r>
              <a:rPr lang="en-US" sz="3800" dirty="0" smtClean="0">
                <a:solidFill>
                  <a:srgbClr val="0000CC"/>
                </a:solidFill>
                <a:latin typeface="Times New Roman" pitchFamily="18" charset="0"/>
                <a:cs typeface="Times New Roman" pitchFamily="18" charset="0"/>
              </a:rPr>
              <a:t> </a:t>
            </a:r>
            <a:r>
              <a:rPr lang="en-US" sz="3800" dirty="0" err="1" smtClean="0">
                <a:solidFill>
                  <a:srgbClr val="0000CC"/>
                </a:solidFill>
                <a:latin typeface="Times New Roman" pitchFamily="18" charset="0"/>
                <a:cs typeface="Times New Roman" pitchFamily="18" charset="0"/>
              </a:rPr>
              <a:t>tham</a:t>
            </a:r>
            <a:r>
              <a:rPr lang="en-US" sz="3800" dirty="0" smtClean="0">
                <a:solidFill>
                  <a:srgbClr val="0000CC"/>
                </a:solidFill>
                <a:latin typeface="Times New Roman" pitchFamily="18" charset="0"/>
                <a:cs typeface="Times New Roman" pitchFamily="18" charset="0"/>
              </a:rPr>
              <a:t> </a:t>
            </a:r>
            <a:r>
              <a:rPr lang="en-US" sz="3800" dirty="0" err="1" smtClean="0">
                <a:solidFill>
                  <a:srgbClr val="0000CC"/>
                </a:solidFill>
                <a:latin typeface="Times New Roman" pitchFamily="18" charset="0"/>
                <a:cs typeface="Times New Roman" pitchFamily="18" charset="0"/>
              </a:rPr>
              <a:t>khảo</a:t>
            </a:r>
            <a:r>
              <a:rPr lang="en-US" sz="3800" dirty="0" smtClean="0">
                <a:solidFill>
                  <a:srgbClr val="0000CC"/>
                </a:solidFill>
                <a:latin typeface="Times New Roman" pitchFamily="18" charset="0"/>
                <a:cs typeface="Times New Roman" pitchFamily="18" charset="0"/>
              </a:rPr>
              <a:t> 1:</a:t>
            </a:r>
          </a:p>
          <a:p>
            <a:pPr indent="914400" algn="just"/>
            <a:r>
              <a:rPr lang="vi-VN" sz="3600" dirty="0">
                <a:solidFill>
                  <a:srgbClr val="0000CC"/>
                </a:solidFill>
                <a:latin typeface="Times New Roman" panose="02020603050405020304" pitchFamily="18" charset="0"/>
                <a:cs typeface="Times New Roman" panose="02020603050405020304" pitchFamily="18" charset="0"/>
              </a:rPr>
              <a:t>Bà Triệu là một nữ anh hùng chống giặc ngoại xâm mà em vô cùng ngưỡng mộ. Là một người phụ nữ, nhưng bà Triệu vẫn hội tụ đủ các yếu tố của một vị tướng tài: anh dũng, mạnh mẽ, tài trí. Không chỉ vậy, bà còn có lòng yêu nước nồng nàn, với một tinh thần quyết tâm mãnh liệt. Bởi vậy, bà được sự tin tưởng của hàng nghìn quân lính, cùng bà chiến đấu chống quân đô hộ đến cùng. Bà Triệu và nghĩa quân đã khiến cho quân thù phải kinh hồn bạt vía, làm chúng lo lắng đến mất ăn mất ngủ. Dù chúng đe dọa hay dụ dỗ bà bằng cách gì thì vẫn chẳng thể khiến bà nao núng. Cuối cùng, bà Triệu đã hi sinh anh dũng để bảo vệ độc lập nước nhà. Công lao của bà người dân Việt Nam ta đến nay vẫn còn nhớ mãi. </a:t>
            </a:r>
            <a:endParaRPr lang="en-US" sz="3600" dirty="0" smtClean="0">
              <a:solidFill>
                <a:srgbClr val="0000CC"/>
              </a:solidFill>
              <a:latin typeface="Times New Roman" pitchFamily="18" charset="0"/>
              <a:cs typeface="Times New Roman" pitchFamily="18" charset="0"/>
            </a:endParaRPr>
          </a:p>
        </p:txBody>
      </p:sp>
      <p:sp>
        <p:nvSpPr>
          <p:cNvPr id="22" name="Rectangle 21"/>
          <p:cNvSpPr/>
          <p:nvPr/>
        </p:nvSpPr>
        <p:spPr>
          <a:xfrm>
            <a:off x="1508919" y="2224659"/>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Viết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anh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hùng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chống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giặc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ngoại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xâm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759672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9" y="1524000"/>
            <a:ext cx="7037658" cy="677108"/>
            <a:chOff x="1508919" y="1653564"/>
            <a:chExt cx="6269914" cy="677108"/>
          </a:xfrm>
        </p:grpSpPr>
        <p:sp>
          <p:nvSpPr>
            <p:cNvPr id="20" name="Rectangle 19"/>
            <p:cNvSpPr/>
            <p:nvPr/>
          </p:nvSpPr>
          <p:spPr>
            <a:xfrm>
              <a:off x="1508919" y="1653564"/>
              <a:ext cx="626991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330672"/>
              <a:ext cx="297064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518319" y="2820891"/>
            <a:ext cx="15174642" cy="5909310"/>
          </a:xfrm>
          <a:prstGeom prst="rect">
            <a:avLst/>
          </a:prstGeom>
        </p:spPr>
        <p:txBody>
          <a:bodyPr wrap="square">
            <a:spAutoFit/>
          </a:bodyPr>
          <a:lstStyle/>
          <a:p>
            <a:pPr indent="914400" algn="just"/>
            <a:r>
              <a:rPr lang="en-US" sz="3800" dirty="0" err="1" smtClean="0">
                <a:solidFill>
                  <a:srgbClr val="0000CC"/>
                </a:solidFill>
                <a:latin typeface="Times New Roman" pitchFamily="18" charset="0"/>
                <a:cs typeface="Times New Roman" pitchFamily="18" charset="0"/>
              </a:rPr>
              <a:t>Bài</a:t>
            </a:r>
            <a:r>
              <a:rPr lang="en-US" sz="3800" dirty="0" smtClean="0">
                <a:solidFill>
                  <a:srgbClr val="0000CC"/>
                </a:solidFill>
                <a:latin typeface="Times New Roman" pitchFamily="18" charset="0"/>
                <a:cs typeface="Times New Roman" pitchFamily="18" charset="0"/>
              </a:rPr>
              <a:t> </a:t>
            </a:r>
            <a:r>
              <a:rPr lang="en-US" sz="3800" dirty="0" err="1" smtClean="0">
                <a:solidFill>
                  <a:srgbClr val="0000CC"/>
                </a:solidFill>
                <a:latin typeface="Times New Roman" pitchFamily="18" charset="0"/>
                <a:cs typeface="Times New Roman" pitchFamily="18" charset="0"/>
              </a:rPr>
              <a:t>tham</a:t>
            </a:r>
            <a:r>
              <a:rPr lang="en-US" sz="3800" dirty="0" smtClean="0">
                <a:solidFill>
                  <a:srgbClr val="0000CC"/>
                </a:solidFill>
                <a:latin typeface="Times New Roman" pitchFamily="18" charset="0"/>
                <a:cs typeface="Times New Roman" pitchFamily="18" charset="0"/>
              </a:rPr>
              <a:t> </a:t>
            </a:r>
            <a:r>
              <a:rPr lang="en-US" sz="3800" dirty="0" err="1" smtClean="0">
                <a:solidFill>
                  <a:srgbClr val="0000CC"/>
                </a:solidFill>
                <a:latin typeface="Times New Roman" pitchFamily="18" charset="0"/>
                <a:cs typeface="Times New Roman" pitchFamily="18" charset="0"/>
              </a:rPr>
              <a:t>khảo</a:t>
            </a:r>
            <a:r>
              <a:rPr lang="en-US" sz="3800" dirty="0" smtClean="0">
                <a:solidFill>
                  <a:srgbClr val="0000CC"/>
                </a:solidFill>
                <a:latin typeface="Times New Roman" pitchFamily="18" charset="0"/>
                <a:cs typeface="Times New Roman" pitchFamily="18" charset="0"/>
              </a:rPr>
              <a:t> 2:</a:t>
            </a:r>
          </a:p>
          <a:p>
            <a:pPr indent="914400" algn="just"/>
            <a:r>
              <a:rPr lang="vi-VN" sz="3400" dirty="0">
                <a:solidFill>
                  <a:srgbClr val="0000CC"/>
                </a:solidFill>
                <a:latin typeface="Times New Roman" panose="02020603050405020304" pitchFamily="18" charset="0"/>
                <a:cs typeface="Times New Roman" panose="02020603050405020304" pitchFamily="18" charset="0"/>
              </a:rPr>
              <a:t>Vị anh hùng chống giặc ngoại xâm vĩ đại nhất trong lòng em chính là Bác Hồ vĩ đại. Vì độc lập, tự do của dân tộc, vì hạnh phúc, ấm no của nhân dân, Bác đã hi sinh cuộc đời và hạnh phúc riêng tư của mình. Cả cuộc đời Bác lặn lội khắp nơi, chịu bao khó khăn để tìm ra con đường cứu nước. Rồi cũng chính Bác đã lãnh đạo nhân dân ta chiến đấu mạnh mẽ, đánh đuổi kẻ thù xâm lược. Có thể nói, Bác Hồ chính là mũi tên, là đầu tàu, là tượng đài tinh thần vĩ đại nhất giúp chúng ta kháng chiến thành công. Cuộc sống hòa bình ngày hôm nay mà chúng ta có được, chính là nhờ vào công lao của Bác. Ngoài ra, Bác còn đi vào lòng dân bởi đức tính cần kiệm, chăm chỉ, chịu khó và trung thực, giản dị - điều hiếm thấy đầy đủ ở một vị lãnh tụ. Chính điều đó khiến cho nhân dân Việt Nam ta luôn kính trọng và biết ơn Bác Hồ vĩ đại.</a:t>
            </a:r>
          </a:p>
        </p:txBody>
      </p:sp>
      <p:sp>
        <p:nvSpPr>
          <p:cNvPr id="22" name="Rectangle 21"/>
          <p:cNvSpPr/>
          <p:nvPr/>
        </p:nvSpPr>
        <p:spPr>
          <a:xfrm>
            <a:off x="1508919" y="2224659"/>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Viết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anh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hùng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chống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giặc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ngoại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xâm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004010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9" y="1905000"/>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Chia sẻ bài viết trước lớp.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492723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Cloud 4"/>
          <p:cNvSpPr/>
          <p:nvPr/>
        </p:nvSpPr>
        <p:spPr>
          <a:xfrm>
            <a:off x="3008704" y="2743200"/>
            <a:ext cx="11201400" cy="4419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rPr>
              <a:t>Chúng</a:t>
            </a:r>
            <a:r>
              <a:rPr lang="en-US" sz="4000" b="1" dirty="0" smtClean="0">
                <a:solidFill>
                  <a:srgbClr val="FF0000"/>
                </a:solidFill>
              </a:rPr>
              <a:t> ta </a:t>
            </a:r>
            <a:r>
              <a:rPr lang="en-US" sz="4000" b="1" dirty="0" err="1" smtClean="0">
                <a:solidFill>
                  <a:srgbClr val="FF0000"/>
                </a:solidFill>
              </a:rPr>
              <a:t>cùng</a:t>
            </a:r>
            <a:r>
              <a:rPr lang="en-US" sz="4000" b="1" dirty="0" smtClean="0">
                <a:solidFill>
                  <a:srgbClr val="FF0000"/>
                </a:solidFill>
              </a:rPr>
              <a:t> </a:t>
            </a:r>
            <a:r>
              <a:rPr lang="en-US" sz="4000" b="1" dirty="0" err="1" smtClean="0">
                <a:solidFill>
                  <a:srgbClr val="FF0000"/>
                </a:solidFill>
              </a:rPr>
              <a:t>nhau</a:t>
            </a:r>
            <a:r>
              <a:rPr lang="en-US" sz="4000" b="1" dirty="0" smtClean="0">
                <a:solidFill>
                  <a:srgbClr val="FF0000"/>
                </a:solidFill>
              </a:rPr>
              <a:t> chia </a:t>
            </a:r>
            <a:r>
              <a:rPr lang="en-US" sz="4000" b="1" dirty="0" err="1" smtClean="0">
                <a:solidFill>
                  <a:srgbClr val="FF0000"/>
                </a:solidFill>
              </a:rPr>
              <a:t>sẻ</a:t>
            </a:r>
            <a:r>
              <a:rPr lang="en-US" sz="4000" b="1" dirty="0" smtClean="0">
                <a:solidFill>
                  <a:srgbClr val="FF0000"/>
                </a:solidFill>
              </a:rPr>
              <a:t>  </a:t>
            </a:r>
            <a:r>
              <a:rPr lang="en-US" sz="4000" b="1" dirty="0" err="1" smtClean="0">
                <a:solidFill>
                  <a:srgbClr val="FF0000"/>
                </a:solidFill>
              </a:rPr>
              <a:t>bài</a:t>
            </a:r>
            <a:r>
              <a:rPr lang="en-US" sz="4000" b="1" dirty="0" smtClean="0">
                <a:solidFill>
                  <a:srgbClr val="FF0000"/>
                </a:solidFill>
              </a:rPr>
              <a:t> </a:t>
            </a:r>
            <a:r>
              <a:rPr lang="en-US" sz="4000" b="1" dirty="0" err="1" smtClean="0">
                <a:solidFill>
                  <a:srgbClr val="FF0000"/>
                </a:solidFill>
              </a:rPr>
              <a:t>viết</a:t>
            </a:r>
            <a:r>
              <a:rPr lang="en-US" sz="4000" b="1" dirty="0" smtClean="0">
                <a:solidFill>
                  <a:srgbClr val="FF0000"/>
                </a:solidFill>
              </a:rPr>
              <a:t> </a:t>
            </a:r>
            <a:r>
              <a:rPr lang="en-US" sz="4000" b="1" dirty="0" err="1" smtClean="0">
                <a:solidFill>
                  <a:srgbClr val="FF0000"/>
                </a:solidFill>
              </a:rPr>
              <a:t>của</a:t>
            </a:r>
            <a:r>
              <a:rPr lang="en-US" sz="4000" b="1" dirty="0" smtClean="0">
                <a:solidFill>
                  <a:srgbClr val="FF0000"/>
                </a:solidFill>
              </a:rPr>
              <a:t> </a:t>
            </a:r>
            <a:r>
              <a:rPr lang="en-US" sz="4000" b="1" dirty="0" err="1" smtClean="0">
                <a:solidFill>
                  <a:srgbClr val="FF0000"/>
                </a:solidFill>
              </a:rPr>
              <a:t>mình</a:t>
            </a:r>
            <a:r>
              <a:rPr lang="en-US" sz="4000" b="1" dirty="0" smtClean="0">
                <a:solidFill>
                  <a:srgbClr val="FF0000"/>
                </a:solidFill>
              </a:rPr>
              <a:t> </a:t>
            </a:r>
            <a:r>
              <a:rPr lang="en-US" sz="4000" b="1" dirty="0" err="1" smtClean="0">
                <a:solidFill>
                  <a:srgbClr val="FF0000"/>
                </a:solidFill>
              </a:rPr>
              <a:t>trước</a:t>
            </a:r>
            <a:r>
              <a:rPr lang="en-US" sz="4000" b="1" dirty="0" smtClean="0">
                <a:solidFill>
                  <a:srgbClr val="FF0000"/>
                </a:solidFill>
              </a:rPr>
              <a:t> </a:t>
            </a:r>
            <a:r>
              <a:rPr lang="en-US" sz="4000" b="1" dirty="0" err="1" smtClean="0">
                <a:solidFill>
                  <a:srgbClr val="FF0000"/>
                </a:solidFill>
              </a:rPr>
              <a:t>lớp</a:t>
            </a:r>
            <a:r>
              <a:rPr lang="en-US" sz="4000" b="1" dirty="0" smtClean="0">
                <a:solidFill>
                  <a:srgbClr val="FF0000"/>
                </a:solidFill>
              </a:rPr>
              <a:t> à </a:t>
            </a:r>
            <a:r>
              <a:rPr lang="en-US" sz="4000" b="1" dirty="0" err="1" smtClean="0">
                <a:solidFill>
                  <a:srgbClr val="FF0000"/>
                </a:solidFill>
              </a:rPr>
              <a:t>bình</a:t>
            </a:r>
            <a:r>
              <a:rPr lang="en-US" sz="4000" b="1" dirty="0" smtClean="0">
                <a:solidFill>
                  <a:srgbClr val="FF0000"/>
                </a:solidFill>
              </a:rPr>
              <a:t> </a:t>
            </a:r>
            <a:r>
              <a:rPr lang="en-US" sz="4000" b="1" dirty="0" err="1" smtClean="0">
                <a:solidFill>
                  <a:srgbClr val="FF0000"/>
                </a:solidFill>
              </a:rPr>
              <a:t>chọn</a:t>
            </a:r>
            <a:r>
              <a:rPr lang="en-US" sz="4000" b="1" dirty="0" smtClean="0">
                <a:solidFill>
                  <a:srgbClr val="FF0000"/>
                </a:solidFill>
              </a:rPr>
              <a:t> </a:t>
            </a:r>
            <a:r>
              <a:rPr lang="en-US" sz="4000" b="1" dirty="0" err="1" smtClean="0">
                <a:solidFill>
                  <a:srgbClr val="FF0000"/>
                </a:solidFill>
              </a:rPr>
              <a:t>đoạn</a:t>
            </a:r>
            <a:r>
              <a:rPr lang="en-US" sz="4000" b="1" dirty="0" smtClean="0">
                <a:solidFill>
                  <a:srgbClr val="FF0000"/>
                </a:solidFill>
              </a:rPr>
              <a:t> </a:t>
            </a:r>
            <a:r>
              <a:rPr lang="en-US" sz="4000" b="1" dirty="0" err="1" smtClean="0">
                <a:solidFill>
                  <a:srgbClr val="FF0000"/>
                </a:solidFill>
              </a:rPr>
              <a:t>văn</a:t>
            </a:r>
            <a:r>
              <a:rPr lang="en-US" sz="4000" b="1" dirty="0" smtClean="0">
                <a:solidFill>
                  <a:srgbClr val="FF0000"/>
                </a:solidFill>
              </a:rPr>
              <a:t> hay</a:t>
            </a:r>
            <a:endParaRPr lang="en-US" sz="4000" b="1" dirty="0">
              <a:solidFill>
                <a:srgbClr val="FF0000"/>
              </a:solidFill>
            </a:endParaRPr>
          </a:p>
        </p:txBody>
      </p:sp>
    </p:spTree>
    <p:extLst>
      <p:ext uri="{BB962C8B-B14F-4D97-AF65-F5344CB8AC3E}">
        <p14:creationId xmlns:p14="http://schemas.microsoft.com/office/powerpoint/2010/main" val="2907921243"/>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9990</TotalTime>
  <Words>569</Words>
  <Application>Microsoft Office PowerPoint</Application>
  <PresentationFormat>Custom</PresentationFormat>
  <Paragraphs>24</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1152</cp:revision>
  <dcterms:created xsi:type="dcterms:W3CDTF">2008-09-09T22:52:10Z</dcterms:created>
  <dcterms:modified xsi:type="dcterms:W3CDTF">2025-04-12T01:06:24Z</dcterms:modified>
</cp:coreProperties>
</file>