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62" r:id="rId2"/>
    <p:sldId id="337" r:id="rId3"/>
    <p:sldId id="338" r:id="rId4"/>
    <p:sldId id="334" r:id="rId5"/>
    <p:sldId id="355" r:id="rId6"/>
    <p:sldId id="356" r:id="rId7"/>
    <p:sldId id="285" r:id="rId8"/>
    <p:sldId id="332" r:id="rId9"/>
    <p:sldId id="340" r:id="rId10"/>
    <p:sldId id="335" r:id="rId11"/>
    <p:sldId id="287" r:id="rId12"/>
    <p:sldId id="342" r:id="rId13"/>
    <p:sldId id="258" r:id="rId14"/>
    <p:sldId id="309" r:id="rId15"/>
    <p:sldId id="363" r:id="rId16"/>
    <p:sldId id="320" r:id="rId17"/>
    <p:sldId id="322" r:id="rId18"/>
    <p:sldId id="323" r:id="rId19"/>
    <p:sldId id="319" r:id="rId20"/>
    <p:sldId id="324" r:id="rId21"/>
    <p:sldId id="325" r:id="rId22"/>
    <p:sldId id="326" r:id="rId23"/>
    <p:sldId id="327" r:id="rId24"/>
    <p:sldId id="357" r:id="rId25"/>
    <p:sldId id="358" r:id="rId26"/>
    <p:sldId id="359" r:id="rId27"/>
    <p:sldId id="360" r:id="rId28"/>
    <p:sldId id="361"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8200"/>
    <a:srgbClr val="E56126"/>
    <a:srgbClr val="E61C21"/>
    <a:srgbClr val="B5315D"/>
    <a:srgbClr val="48261D"/>
    <a:srgbClr val="FF3300"/>
    <a:srgbClr val="E6E6E6"/>
    <a:srgbClr val="D1547E"/>
    <a:srgbClr val="DC4324"/>
    <a:srgbClr val="EEB1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72" d="100"/>
          <a:sy n="72" d="100"/>
        </p:scale>
        <p:origin x="88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71192-A1D2-4D45-B7FE-DCA965699B70}"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80B80-9A64-4B25-A9A6-DE07840AB6E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80B80-9A64-4B25-A9A6-DE07840AB6E4}"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1"/>
            <a:ext cx="12192015" cy="2247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1"/>
            <a:ext cx="12192015" cy="2247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srcRect/>
          <a:stretch>
            <a:fill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4/10/2025</a:t>
            </a:fld>
            <a:endParaRPr lang="en-US"/>
          </a:p>
        </p:txBody>
      </p:sp>
      <p:sp>
        <p:nvSpPr>
          <p:cNvPr id="16" name="Google Shape;16;p7"/>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5" y="1930595"/>
            <a:ext cx="852023" cy="852023"/>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7" name="Oval 6"/>
          <p:cNvSpPr/>
          <p:nvPr userDrawn="1"/>
        </p:nvSpPr>
        <p:spPr>
          <a:xfrm>
            <a:off x="11134896" y="136529"/>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F0905FC-CF9B-4ECA-A0B9-752F163B5B5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89BB696-D001-4F59-B2D9-7DEA25E40FE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TextBox 6"/>
          <p:cNvSpPr txBox="1"/>
          <p:nvPr userDrawn="1"/>
        </p:nvSpPr>
        <p:spPr>
          <a:xfrm>
            <a:off x="10848107" y="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 NON</a:t>
            </a:r>
          </a:p>
        </p:txBody>
      </p:sp>
      <p:sp>
        <p:nvSpPr>
          <p:cNvPr id="8" name="TextBox 7"/>
          <p:cNvSpPr txBox="1"/>
          <p:nvPr userDrawn="1"/>
        </p:nvSpPr>
        <p:spPr>
          <a:xfrm>
            <a:off x="11055927" y="64886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Diệu Hiền</a:t>
            </a:r>
          </a:p>
        </p:txBody>
      </p:sp>
      <p:sp>
        <p:nvSpPr>
          <p:cNvPr id="9" name="TextBox 8"/>
          <p:cNvSpPr txBox="1"/>
          <p:nvPr userDrawn="1"/>
        </p:nvSpPr>
        <p:spPr>
          <a:xfrm>
            <a:off x="-180109" y="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 NON</a:t>
            </a:r>
          </a:p>
        </p:txBody>
      </p:sp>
      <p:sp>
        <p:nvSpPr>
          <p:cNvPr id="10" name="TextBox 9"/>
          <p:cNvSpPr txBox="1"/>
          <p:nvPr userDrawn="1"/>
        </p:nvSpPr>
        <p:spPr>
          <a:xfrm>
            <a:off x="27711" y="64886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Diệu Hiền</a:t>
            </a:r>
          </a:p>
        </p:txBody>
      </p: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28800" y="-1419590"/>
            <a:ext cx="1995053" cy="33926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5.wav"/><Relationship Id="rId7" Type="http://schemas.openxmlformats.org/officeDocument/2006/relationships/image" Target="../media/image4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7.png"/><Relationship Id="rId4" Type="http://schemas.openxmlformats.org/officeDocument/2006/relationships/audio" Target="../media/media5.wav"/><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3.jpe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2.jpeg"/><Relationship Id="rId5" Type="http://schemas.microsoft.com/office/2007/relationships/hdphoto" Target="../media/hdphoto3.wdp"/><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image" Target="../media/image49.jpeg"/><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audio" Target="../media/audio6.wav"/><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image" Target="../media/image49.jpeg"/><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audio" Target="../media/audio6.wav"/><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audio" Target="../media/audio5.wav"/><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9182"/>
            <a:ext cx="12192000" cy="696718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4" y="432521"/>
            <a:ext cx="5157643" cy="3000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8014" y="432520"/>
            <a:ext cx="5709804" cy="30003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3" y="3583709"/>
            <a:ext cx="5157643" cy="313386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014" y="3583709"/>
            <a:ext cx="5709804" cy="3133869"/>
          </a:xfrm>
          <a:prstGeom prst="rect">
            <a:avLst/>
          </a:prstGeom>
        </p:spPr>
      </p:pic>
    </p:spTree>
  </p:cSld>
  <p:clrMapOvr>
    <a:masterClrMapping/>
  </p:clrMapOvr>
  <p:transition spd="slow" advClick="0" advTm="4000">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9" t="-337" r="189" b="337"/>
          <a:stretch>
            <a:fillRect/>
          </a:stretch>
        </p:blipFill>
        <p:spPr>
          <a:xfrm>
            <a:off x="0" y="0"/>
            <a:ext cx="12192000" cy="6858000"/>
          </a:xfrm>
          <a:prstGeom prst="rect">
            <a:avLst/>
          </a:prstGeom>
        </p:spPr>
      </p:pic>
      <p:sp>
        <p:nvSpPr>
          <p:cNvPr id="3" name="Rectangle 2"/>
          <p:cNvSpPr/>
          <p:nvPr/>
        </p:nvSpPr>
        <p:spPr>
          <a:xfrm>
            <a:off x="1596513" y="992513"/>
            <a:ext cx="9360924" cy="646331"/>
          </a:xfrm>
          <a:prstGeom prst="rect">
            <a:avLst/>
          </a:prstGeom>
        </p:spPr>
        <p:txBody>
          <a:bodyPr wrap="square">
            <a:spAutoFit/>
          </a:bodyPr>
          <a:lstStyle/>
          <a:p>
            <a:pPr algn="ctr"/>
            <a:r>
              <a:rPr lang="en-US" sz="3600" b="1" dirty="0">
                <a:solidFill>
                  <a:srgbClr val="B5315D"/>
                </a:solidFill>
              </a:rPr>
              <a:t>NỘI DUNG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305" t="12904" r="15879" b="19139"/>
          <a:stretch>
            <a:fillRect/>
          </a:stretch>
        </p:blipFill>
        <p:spPr>
          <a:xfrm>
            <a:off x="0" y="3429000"/>
            <a:ext cx="3584417" cy="3539613"/>
          </a:xfrm>
          <a:prstGeom prst="ellipse">
            <a:avLst/>
          </a:prstGeom>
          <a:ln>
            <a:noFill/>
          </a:ln>
          <a:effectLst>
            <a:softEdge rad="112500"/>
          </a:effectLst>
        </p:spPr>
      </p:pic>
      <p:sp>
        <p:nvSpPr>
          <p:cNvPr id="7" name="Rectangle 6"/>
          <p:cNvSpPr/>
          <p:nvPr/>
        </p:nvSpPr>
        <p:spPr>
          <a:xfrm>
            <a:off x="3362036" y="1638844"/>
            <a:ext cx="6825672" cy="3785652"/>
          </a:xfrm>
          <a:prstGeom prst="rect">
            <a:avLst/>
          </a:prstGeom>
        </p:spPr>
        <p:txBody>
          <a:bodyPr wrap="square">
            <a:spAutoFit/>
          </a:bodyPr>
          <a:lstStyle/>
          <a:p>
            <a:pPr>
              <a:lnSpc>
                <a:spcPct val="150000"/>
              </a:lnSpc>
            </a:pP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Nhà</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rông</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có</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những</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đặc</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điểm</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nổi</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bật</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nét</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độc</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đáo</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riêng</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được</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dân</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làng</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cùng</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nhau</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làm</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nên</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thể</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hiện</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tài</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năng</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và</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tinh</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thần</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cộng</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đồng</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tinh</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thần</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đoàn</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kết</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của</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người</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dân</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Tây</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panose="02020603050405020304" pitchFamily="18" charset="0"/>
                <a:cs typeface="Times" panose="02020603050405020304" pitchFamily="18" charset="0"/>
              </a:rPr>
              <a:t>Nguyên</a:t>
            </a:r>
            <a:r>
              <a:rPr lang="en-US" sz="3200" b="1" dirty="0">
                <a:solidFill>
                  <a:srgbClr val="002060"/>
                </a:solidFill>
                <a:latin typeface="Times" panose="02020603050405020304" pitchFamily="18" charset="0"/>
                <a:ea typeface="Times" panose="02020603050405020304" pitchFamily="18" charset="0"/>
                <a:cs typeface="Times" panose="02020603050405020304" pitchFamily="18" charset="0"/>
              </a:rPr>
              <a:t>. </a:t>
            </a: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ười tôi yêu tôi thư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advClick="0" advTm="400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8387"/>
          <a:stretch>
            <a:fillRect/>
          </a:stretch>
        </p:blipFill>
        <p:spPr>
          <a:xfrm>
            <a:off x="402956" y="0"/>
            <a:ext cx="10988299" cy="1487837"/>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874" t="32272" r="18759" b="9442"/>
          <a:stretch>
            <a:fillRect/>
          </a:stretch>
        </p:blipFill>
        <p:spPr>
          <a:xfrm>
            <a:off x="1268803" y="1720311"/>
            <a:ext cx="9256603" cy="3828081"/>
          </a:xfrm>
          <a:prstGeom prst="rect">
            <a:avLst/>
          </a:prstGeom>
        </p:spPr>
      </p:pic>
      <p:cxnSp>
        <p:nvCxnSpPr>
          <p:cNvPr id="6" name="Straight Connector 5"/>
          <p:cNvCxnSpPr/>
          <p:nvPr/>
        </p:nvCxnSpPr>
        <p:spPr>
          <a:xfrm>
            <a:off x="5083443" y="2285998"/>
            <a:ext cx="1627322" cy="134835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83443" y="3634351"/>
            <a:ext cx="1627322" cy="134835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083443" y="2285998"/>
            <a:ext cx="1627322" cy="26967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328" r="5848" b="55983"/>
          <a:stretch>
            <a:fillRect/>
          </a:stretch>
        </p:blipFill>
        <p:spPr>
          <a:xfrm>
            <a:off x="294468" y="573438"/>
            <a:ext cx="11604416" cy="3812582"/>
          </a:xfrm>
          <a:prstGeom prst="rect">
            <a:avLst/>
          </a:prstGeom>
        </p:spPr>
      </p:pic>
      <p:sp>
        <p:nvSpPr>
          <p:cNvPr id="3" name="TextBox 2"/>
          <p:cNvSpPr txBox="1"/>
          <p:nvPr/>
        </p:nvSpPr>
        <p:spPr>
          <a:xfrm>
            <a:off x="10290875" y="1472339"/>
            <a:ext cx="619932" cy="523220"/>
          </a:xfrm>
          <a:prstGeom prst="rect">
            <a:avLst/>
          </a:prstGeom>
          <a:noFill/>
        </p:spPr>
        <p:txBody>
          <a:bodyPr wrap="square" rtlCol="0">
            <a:spAutoFit/>
          </a:bodyPr>
          <a:lstStyle/>
          <a:p>
            <a:r>
              <a:rPr lang="en-US" sz="2800">
                <a:solidFill>
                  <a:srgbClr val="C00000"/>
                </a:solidFill>
                <a:latin typeface="Coiny Cyrillic" panose="02000903060500060000" pitchFamily="2" charset="0"/>
              </a:rPr>
              <a:t>:</a:t>
            </a:r>
          </a:p>
        </p:txBody>
      </p:sp>
      <p:sp>
        <p:nvSpPr>
          <p:cNvPr id="4" name="TextBox 3"/>
          <p:cNvSpPr txBox="1"/>
          <p:nvPr/>
        </p:nvSpPr>
        <p:spPr>
          <a:xfrm>
            <a:off x="7702658" y="2448733"/>
            <a:ext cx="619932" cy="523220"/>
          </a:xfrm>
          <a:prstGeom prst="rect">
            <a:avLst/>
          </a:prstGeom>
          <a:noFill/>
        </p:spPr>
        <p:txBody>
          <a:bodyPr wrap="square" rtlCol="0">
            <a:spAutoFit/>
          </a:bodyPr>
          <a:lstStyle/>
          <a:p>
            <a:r>
              <a:rPr lang="en-US" sz="2800">
                <a:solidFill>
                  <a:srgbClr val="C00000"/>
                </a:solidFill>
                <a:latin typeface="Coiny Cyrillic" panose="02000903060500060000" pitchFamily="2" charset="0"/>
              </a:rPr>
              <a:t>:</a:t>
            </a:r>
          </a:p>
        </p:txBody>
      </p:sp>
      <p:sp>
        <p:nvSpPr>
          <p:cNvPr id="5" name="TextBox 4"/>
          <p:cNvSpPr txBox="1"/>
          <p:nvPr/>
        </p:nvSpPr>
        <p:spPr>
          <a:xfrm>
            <a:off x="10195625" y="3409628"/>
            <a:ext cx="619932" cy="523220"/>
          </a:xfrm>
          <a:prstGeom prst="rect">
            <a:avLst/>
          </a:prstGeom>
          <a:noFill/>
        </p:spPr>
        <p:txBody>
          <a:bodyPr wrap="square" rtlCol="0">
            <a:spAutoFit/>
          </a:bodyPr>
          <a:lstStyle/>
          <a:p>
            <a:r>
              <a:rPr lang="en-US" sz="2800" dirty="0">
                <a:solidFill>
                  <a:srgbClr val="C00000"/>
                </a:solidFill>
                <a:latin typeface="Coiny Cyrillic" panose="02000903060500060000" pitchFamily="2" charset="0"/>
              </a:rPr>
              <a:t>:</a:t>
            </a:r>
          </a:p>
        </p:txBody>
      </p:sp>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8328" r="5848" b="89025"/>
          <a:stretch>
            <a:fillRect/>
          </a:stretch>
        </p:blipFill>
        <p:spPr>
          <a:xfrm>
            <a:off x="472268" y="92788"/>
            <a:ext cx="11604416" cy="95056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8328" t="10473" r="5848" b="78823"/>
          <a:stretch>
            <a:fillRect/>
          </a:stretch>
        </p:blipFill>
        <p:spPr>
          <a:xfrm>
            <a:off x="-254000" y="1278148"/>
            <a:ext cx="11604416" cy="92710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328" t="21200" r="5848" b="67656"/>
          <a:stretch>
            <a:fillRect/>
          </a:stretch>
        </p:blipFill>
        <p:spPr>
          <a:xfrm>
            <a:off x="-254000" y="2440047"/>
            <a:ext cx="11604416" cy="96520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8328" t="32382" r="5848" b="55983"/>
          <a:stretch>
            <a:fillRect/>
          </a:stretch>
        </p:blipFill>
        <p:spPr>
          <a:xfrm>
            <a:off x="-254000" y="3640046"/>
            <a:ext cx="11604416" cy="1007820"/>
          </a:xfrm>
          <a:prstGeom prst="rect">
            <a:avLst/>
          </a:prstGeom>
        </p:spPr>
      </p:pic>
      <p:sp>
        <p:nvSpPr>
          <p:cNvPr id="9" name="TextBox 8"/>
          <p:cNvSpPr txBox="1"/>
          <p:nvPr/>
        </p:nvSpPr>
        <p:spPr>
          <a:xfrm>
            <a:off x="9744775" y="1252609"/>
            <a:ext cx="619932" cy="523220"/>
          </a:xfrm>
          <a:prstGeom prst="rect">
            <a:avLst/>
          </a:prstGeom>
          <a:noFill/>
        </p:spPr>
        <p:txBody>
          <a:bodyPr wrap="square" rtlCol="0">
            <a:spAutoFit/>
          </a:bodyPr>
          <a:lstStyle/>
          <a:p>
            <a:r>
              <a:rPr lang="en-US" sz="2800">
                <a:solidFill>
                  <a:srgbClr val="C00000"/>
                </a:solidFill>
                <a:latin typeface="Coiny Cyrillic" panose="02000903060500060000" pitchFamily="2" charset="0"/>
              </a:rPr>
              <a:t>:</a:t>
            </a:r>
          </a:p>
        </p:txBody>
      </p:sp>
      <p:sp>
        <p:nvSpPr>
          <p:cNvPr id="10" name="TextBox 9"/>
          <p:cNvSpPr txBox="1"/>
          <p:nvPr/>
        </p:nvSpPr>
        <p:spPr>
          <a:xfrm>
            <a:off x="7143858" y="2411914"/>
            <a:ext cx="619932" cy="523220"/>
          </a:xfrm>
          <a:prstGeom prst="rect">
            <a:avLst/>
          </a:prstGeom>
          <a:noFill/>
        </p:spPr>
        <p:txBody>
          <a:bodyPr wrap="square" rtlCol="0">
            <a:spAutoFit/>
          </a:bodyPr>
          <a:lstStyle/>
          <a:p>
            <a:r>
              <a:rPr lang="en-US" sz="2800">
                <a:solidFill>
                  <a:srgbClr val="C00000"/>
                </a:solidFill>
                <a:latin typeface="Coiny Cyrillic" panose="02000903060500060000" pitchFamily="2" charset="0"/>
              </a:rPr>
              <a:t>:</a:t>
            </a:r>
          </a:p>
        </p:txBody>
      </p:sp>
      <p:sp>
        <p:nvSpPr>
          <p:cNvPr id="11" name="TextBox 10"/>
          <p:cNvSpPr txBox="1"/>
          <p:nvPr/>
        </p:nvSpPr>
        <p:spPr>
          <a:xfrm>
            <a:off x="5524315" y="3646136"/>
            <a:ext cx="619932" cy="523220"/>
          </a:xfrm>
          <a:prstGeom prst="rect">
            <a:avLst/>
          </a:prstGeom>
          <a:noFill/>
        </p:spPr>
        <p:txBody>
          <a:bodyPr wrap="square" rtlCol="0">
            <a:spAutoFit/>
          </a:bodyPr>
          <a:lstStyle/>
          <a:p>
            <a:r>
              <a:rPr lang="en-US" sz="2800">
                <a:solidFill>
                  <a:srgbClr val="C00000"/>
                </a:solidFill>
                <a:latin typeface="Coiny Cyrillic" panose="02000903060500060000" pitchFamily="2" charset="0"/>
              </a:rPr>
              <a:t>:</a:t>
            </a:r>
          </a:p>
        </p:txBody>
      </p:sp>
      <p:sp>
        <p:nvSpPr>
          <p:cNvPr id="12" name="TextBox 11"/>
          <p:cNvSpPr txBox="1"/>
          <p:nvPr/>
        </p:nvSpPr>
        <p:spPr>
          <a:xfrm>
            <a:off x="11280257" y="1068889"/>
            <a:ext cx="795411" cy="1107996"/>
          </a:xfrm>
          <a:prstGeom prst="rect">
            <a:avLst/>
          </a:prstGeom>
          <a:noFill/>
        </p:spPr>
        <p:txBody>
          <a:bodyPr wrap="none" rtlCol="0">
            <a:spAutoFit/>
          </a:bodyPr>
          <a:lstStyle/>
          <a:p>
            <a:r>
              <a:rPr lang="en-US" sz="6600">
                <a:solidFill>
                  <a:srgbClr val="FF0000"/>
                </a:solidFill>
                <a:latin typeface="Times New Roman" panose="02020603050405020304" pitchFamily="18" charset="0"/>
                <a:cs typeface="Times New Roman" panose="02020603050405020304" pitchFamily="18" charset="0"/>
              </a:rPr>
              <a:t>Đ</a:t>
            </a:r>
          </a:p>
        </p:txBody>
      </p:sp>
      <p:sp>
        <p:nvSpPr>
          <p:cNvPr id="13" name="TextBox 12"/>
          <p:cNvSpPr txBox="1"/>
          <p:nvPr/>
        </p:nvSpPr>
        <p:spPr>
          <a:xfrm>
            <a:off x="11280256" y="2297252"/>
            <a:ext cx="795411" cy="1107996"/>
          </a:xfrm>
          <a:prstGeom prst="rect">
            <a:avLst/>
          </a:prstGeom>
          <a:noFill/>
        </p:spPr>
        <p:txBody>
          <a:bodyPr wrap="none" rtlCol="0">
            <a:spAutoFit/>
          </a:bodyPr>
          <a:lstStyle/>
          <a:p>
            <a:r>
              <a:rPr lang="en-US" sz="6600">
                <a:solidFill>
                  <a:srgbClr val="FF0000"/>
                </a:solidFill>
                <a:latin typeface="Times New Roman" panose="02020603050405020304" pitchFamily="18" charset="0"/>
                <a:cs typeface="Times New Roman" panose="02020603050405020304" pitchFamily="18" charset="0"/>
              </a:rPr>
              <a:t>Đ</a:t>
            </a:r>
          </a:p>
        </p:txBody>
      </p:sp>
      <p:sp>
        <p:nvSpPr>
          <p:cNvPr id="14" name="TextBox 13"/>
          <p:cNvSpPr txBox="1"/>
          <p:nvPr/>
        </p:nvSpPr>
        <p:spPr>
          <a:xfrm>
            <a:off x="11303623" y="3433381"/>
            <a:ext cx="655949" cy="1107996"/>
          </a:xfrm>
          <a:prstGeom prst="rect">
            <a:avLst/>
          </a:prstGeom>
          <a:noFill/>
        </p:spPr>
        <p:txBody>
          <a:bodyPr wrap="none" rtlCol="0">
            <a:spAutoFit/>
          </a:bodyPr>
          <a:lstStyle/>
          <a:p>
            <a:r>
              <a:rPr lang="en-US" sz="6600">
                <a:solidFill>
                  <a:srgbClr val="FF0000"/>
                </a:solidFill>
                <a:latin typeface="Times New Roman" panose="02020603050405020304" pitchFamily="18" charset="0"/>
                <a:cs typeface="Times New Roman" panose="02020603050405020304" pitchFamily="18" charset="0"/>
              </a:rPr>
              <a:t>S</a:t>
            </a:r>
          </a:p>
        </p:txBody>
      </p:sp>
      <p:sp>
        <p:nvSpPr>
          <p:cNvPr id="15" name="Oval 14"/>
          <p:cNvSpPr/>
          <p:nvPr/>
        </p:nvSpPr>
        <p:spPr>
          <a:xfrm>
            <a:off x="5038248" y="5020840"/>
            <a:ext cx="1113594" cy="1123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2735" y="5032207"/>
            <a:ext cx="835202" cy="904279"/>
          </a:xfrm>
          <a:prstGeom prst="rect">
            <a:avLst/>
          </a:prstGeom>
        </p:spPr>
      </p:pic>
      <p:sp>
        <p:nvSpPr>
          <p:cNvPr id="17" name="Oval 16"/>
          <p:cNvSpPr/>
          <p:nvPr/>
        </p:nvSpPr>
        <p:spPr>
          <a:xfrm>
            <a:off x="5025551" y="5035377"/>
            <a:ext cx="1114452" cy="1130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Start</a:t>
            </a:r>
          </a:p>
        </p:txBody>
      </p:sp>
      <p:sp>
        <p:nvSpPr>
          <p:cNvPr id="18" name="Oval 17"/>
          <p:cNvSpPr/>
          <p:nvPr/>
        </p:nvSpPr>
        <p:spPr>
          <a:xfrm>
            <a:off x="5030653" y="5040160"/>
            <a:ext cx="1113594" cy="1123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5</a:t>
            </a:r>
          </a:p>
        </p:txBody>
      </p:sp>
      <p:sp>
        <p:nvSpPr>
          <p:cNvPr id="19" name="Oval 18"/>
          <p:cNvSpPr/>
          <p:nvPr/>
        </p:nvSpPr>
        <p:spPr>
          <a:xfrm>
            <a:off x="5030653" y="5040160"/>
            <a:ext cx="1113594" cy="1123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4</a:t>
            </a:r>
          </a:p>
        </p:txBody>
      </p:sp>
      <p:sp>
        <p:nvSpPr>
          <p:cNvPr id="20" name="Oval 19"/>
          <p:cNvSpPr/>
          <p:nvPr/>
        </p:nvSpPr>
        <p:spPr>
          <a:xfrm>
            <a:off x="5030653" y="5040161"/>
            <a:ext cx="1113594" cy="1123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3</a:t>
            </a:r>
          </a:p>
        </p:txBody>
      </p:sp>
      <p:sp>
        <p:nvSpPr>
          <p:cNvPr id="21" name="Oval 20"/>
          <p:cNvSpPr/>
          <p:nvPr/>
        </p:nvSpPr>
        <p:spPr>
          <a:xfrm>
            <a:off x="5030653" y="5040161"/>
            <a:ext cx="1113594" cy="1123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2</a:t>
            </a:r>
          </a:p>
        </p:txBody>
      </p:sp>
      <p:sp>
        <p:nvSpPr>
          <p:cNvPr id="22" name="Oval 21"/>
          <p:cNvSpPr/>
          <p:nvPr/>
        </p:nvSpPr>
        <p:spPr>
          <a:xfrm>
            <a:off x="5030653" y="5040162"/>
            <a:ext cx="1113594" cy="1123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1</a:t>
            </a:r>
          </a:p>
        </p:txBody>
      </p:sp>
      <p:sp>
        <p:nvSpPr>
          <p:cNvPr id="23" name="Oval 22"/>
          <p:cNvSpPr/>
          <p:nvPr/>
        </p:nvSpPr>
        <p:spPr>
          <a:xfrm>
            <a:off x="5030653" y="5040160"/>
            <a:ext cx="1113594" cy="1123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0</a:t>
            </a:r>
          </a:p>
        </p:txBody>
      </p:sp>
      <p:sp>
        <p:nvSpPr>
          <p:cNvPr id="24" name="Rectangle 23"/>
          <p:cNvSpPr/>
          <p:nvPr/>
        </p:nvSpPr>
        <p:spPr>
          <a:xfrm>
            <a:off x="6599468" y="5193990"/>
            <a:ext cx="1708712" cy="74249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9900"/>
                </a:solidFill>
              </a:rPr>
              <a:t>Bắt đầu</a:t>
            </a:r>
          </a:p>
        </p:txBody>
      </p:sp>
      <p:sp>
        <p:nvSpPr>
          <p:cNvPr id="25" name="TextBox 24"/>
          <p:cNvSpPr txBox="1"/>
          <p:nvPr/>
        </p:nvSpPr>
        <p:spPr>
          <a:xfrm>
            <a:off x="9642428" y="3630675"/>
            <a:ext cx="619932" cy="523220"/>
          </a:xfrm>
          <a:prstGeom prst="rect">
            <a:avLst/>
          </a:prstGeom>
          <a:noFill/>
        </p:spPr>
        <p:txBody>
          <a:bodyPr wrap="square" rtlCol="0">
            <a:spAutoFit/>
          </a:bodyPr>
          <a:lstStyle/>
          <a:p>
            <a:r>
              <a:rPr lang="en-US" sz="2800">
                <a:solidFill>
                  <a:srgbClr val="C00000"/>
                </a:solidFill>
                <a:latin typeface="Coiny Cyrillic" panose="02000903060500060000" pitchFamily="2" charset="0"/>
              </a:rPr>
              <a:t>:</a:t>
            </a:r>
          </a:p>
        </p:txBody>
      </p:sp>
      <p:sp>
        <p:nvSpPr>
          <p:cNvPr id="26" name="TextBox 25"/>
          <p:cNvSpPr txBox="1"/>
          <p:nvPr/>
        </p:nvSpPr>
        <p:spPr>
          <a:xfrm>
            <a:off x="11303623" y="3461514"/>
            <a:ext cx="795411" cy="1107996"/>
          </a:xfrm>
          <a:prstGeom prst="rect">
            <a:avLst/>
          </a:prstGeom>
          <a:noFill/>
        </p:spPr>
        <p:txBody>
          <a:bodyPr wrap="none" rtlCol="0">
            <a:spAutoFit/>
          </a:bodyPr>
          <a:lstStyle/>
          <a:p>
            <a:r>
              <a:rPr lang="en-US" sz="6600">
                <a:solidFill>
                  <a:srgbClr val="FF0000"/>
                </a:solidFill>
                <a:latin typeface="Times New Roman" panose="02020603050405020304" pitchFamily="18" charset="0"/>
                <a:cs typeface="Times New Roman" panose="02020603050405020304" pitchFamily="18" charset="0"/>
              </a:rPr>
              <a:t>Đ</a:t>
            </a:r>
          </a:p>
        </p:txBody>
      </p:sp>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par>
                                <p:cTn id="72" presetID="10"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53" presetClass="entr" presetSubtype="16"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p:cTn id="80" dur="500" fill="hold"/>
                                        <p:tgtEl>
                                          <p:spTgt spid="26"/>
                                        </p:tgtEl>
                                        <p:attrNameLst>
                                          <p:attrName>ppt_w</p:attrName>
                                        </p:attrNameLst>
                                      </p:cBhvr>
                                      <p:tavLst>
                                        <p:tav tm="0">
                                          <p:val>
                                            <p:fltVal val="0"/>
                                          </p:val>
                                        </p:tav>
                                        <p:tav tm="100000">
                                          <p:val>
                                            <p:strVal val="#ppt_w"/>
                                          </p:val>
                                        </p:tav>
                                      </p:tavLst>
                                    </p:anim>
                                    <p:anim calcmode="lin" valueType="num">
                                      <p:cBhvr>
                                        <p:cTn id="81" dur="500" fill="hold"/>
                                        <p:tgtEl>
                                          <p:spTgt spid="26"/>
                                        </p:tgtEl>
                                        <p:attrNameLst>
                                          <p:attrName>ppt_h</p:attrName>
                                        </p:attrNameLst>
                                      </p:cBhvr>
                                      <p:tavLst>
                                        <p:tav tm="0">
                                          <p:val>
                                            <p:fltVal val="0"/>
                                          </p:val>
                                        </p:tav>
                                        <p:tav tm="100000">
                                          <p:val>
                                            <p:strVal val="#ppt_h"/>
                                          </p:val>
                                        </p:tav>
                                      </p:tavLst>
                                    </p:anim>
                                    <p:animEffect transition="in" filter="fade">
                                      <p:cBhvr>
                                        <p:cTn id="82" dur="500"/>
                                        <p:tgtEl>
                                          <p:spTgt spid="26"/>
                                        </p:tgtEl>
                                      </p:cBhvr>
                                    </p:animEffect>
                                  </p:childTnLst>
                                  <p:subTnLst>
                                    <p:audio>
                                      <p:cMediaNode>
                                        <p:cTn display="0" masterRel="sameClick">
                                          <p:stCondLst>
                                            <p:cond evt="begin" delay="0">
                                              <p:tn val="7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24"/>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hidden"/>
                                      </p:to>
                                    </p:set>
                                  </p:childTnLst>
                                </p:cTn>
                              </p:par>
                            </p:childTnLst>
                          </p:cTn>
                        </p:par>
                        <p:par>
                          <p:cTn id="88" fill="hold">
                            <p:stCondLst>
                              <p:cond delay="0"/>
                            </p:stCondLst>
                            <p:childTnLst>
                              <p:par>
                                <p:cTn id="89" presetID="1" presetClass="entr" presetSubtype="0" fill="hold" grpId="1" nodeType="afterEffect">
                                  <p:stCondLst>
                                    <p:cond delay="0"/>
                                  </p:stCondLst>
                                  <p:childTnLst>
                                    <p:set>
                                      <p:cBhvr>
                                        <p:cTn id="9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18"/>
                                        </p:tgtEl>
                                        <p:attrNameLst>
                                          <p:attrName>style.visibility</p:attrName>
                                        </p:attrNameLst>
                                      </p:cBhvr>
                                      <p:to>
                                        <p:strVal val="hidden"/>
                                      </p:to>
                                    </p:set>
                                  </p:childTnLst>
                                </p:cTn>
                              </p:par>
                            </p:childTnLst>
                          </p:cTn>
                        </p:par>
                        <p:par>
                          <p:cTn id="93" fill="hold">
                            <p:stCondLst>
                              <p:cond delay="0"/>
                            </p:stCondLst>
                            <p:childTnLst>
                              <p:par>
                                <p:cTn id="94" presetID="1" presetClass="entr" presetSubtype="0" fill="hold" grpId="1" nodeType="afterEffect">
                                  <p:stCondLst>
                                    <p:cond delay="0"/>
                                  </p:stCondLst>
                                  <p:childTnLst>
                                    <p:set>
                                      <p:cBhvr>
                                        <p:cTn id="9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19"/>
                                        </p:tgtEl>
                                        <p:attrNameLst>
                                          <p:attrName>style.visibility</p:attrName>
                                        </p:attrNameLst>
                                      </p:cBhvr>
                                      <p:to>
                                        <p:strVal val="hidden"/>
                                      </p:to>
                                    </p:set>
                                  </p:childTnLst>
                                </p:cTn>
                              </p:par>
                            </p:childTnLst>
                          </p:cTn>
                        </p:par>
                        <p:par>
                          <p:cTn id="98" fill="hold">
                            <p:stCondLst>
                              <p:cond delay="0"/>
                            </p:stCondLst>
                            <p:childTnLst>
                              <p:par>
                                <p:cTn id="99" presetID="1" presetClass="entr" presetSubtype="0" fill="hold" grpId="1" nodeType="afterEffect">
                                  <p:stCondLst>
                                    <p:cond delay="0"/>
                                  </p:stCondLst>
                                  <p:childTnLst>
                                    <p:set>
                                      <p:cBhvr>
                                        <p:cTn id="10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20"/>
                                        </p:tgtEl>
                                        <p:attrNameLst>
                                          <p:attrName>style.visibility</p:attrName>
                                        </p:attrNameLst>
                                      </p:cBhvr>
                                      <p:to>
                                        <p:strVal val="hidden"/>
                                      </p:to>
                                    </p:set>
                                  </p:childTnLst>
                                </p:cTn>
                              </p:par>
                            </p:childTnLst>
                          </p:cTn>
                        </p:par>
                        <p:par>
                          <p:cTn id="103" fill="hold">
                            <p:stCondLst>
                              <p:cond delay="0"/>
                            </p:stCondLst>
                            <p:childTnLst>
                              <p:par>
                                <p:cTn id="104" presetID="1" presetClass="entr" presetSubtype="0" fill="hold" grpId="1" nodeType="afterEffect">
                                  <p:stCondLst>
                                    <p:cond delay="0"/>
                                  </p:stCondLst>
                                  <p:childTnLst>
                                    <p:set>
                                      <p:cBhvr>
                                        <p:cTn id="10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21"/>
                                        </p:tgtEl>
                                        <p:attrNameLst>
                                          <p:attrName>style.visibility</p:attrName>
                                        </p:attrNameLst>
                                      </p:cBhvr>
                                      <p:to>
                                        <p:strVal val="hidden"/>
                                      </p:to>
                                    </p:set>
                                  </p:childTnLst>
                                </p:cTn>
                              </p:par>
                            </p:childTnLst>
                          </p:cTn>
                        </p:par>
                        <p:par>
                          <p:cTn id="108" fill="hold">
                            <p:stCondLst>
                              <p:cond delay="0"/>
                            </p:stCondLst>
                            <p:childTnLst>
                              <p:par>
                                <p:cTn id="109" presetID="1" presetClass="entr" presetSubtype="0" fill="hold" grpId="1" nodeType="afterEffect">
                                  <p:stCondLst>
                                    <p:cond delay="0"/>
                                  </p:stCondLst>
                                  <p:childTnLst>
                                    <p:set>
                                      <p:cBhvr>
                                        <p:cTn id="1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22"/>
                                        </p:tgtEl>
                                        <p:attrNameLst>
                                          <p:attrName>style.visibility</p:attrName>
                                        </p:attrNameLst>
                                      </p:cBhvr>
                                      <p:to>
                                        <p:strVal val="hidden"/>
                                      </p:to>
                                    </p:set>
                                  </p:childTnLst>
                                </p:cTn>
                              </p:par>
                            </p:childTnLst>
                          </p:cTn>
                        </p:par>
                        <p:par>
                          <p:cTn id="113" fill="hold">
                            <p:stCondLst>
                              <p:cond delay="0"/>
                            </p:stCondLst>
                            <p:childTnLst>
                              <p:par>
                                <p:cTn id="114" presetID="1" presetClass="entr" presetSubtype="0" fill="hold" grpId="1" nodeType="afterEffect">
                                  <p:stCondLst>
                                    <p:cond delay="0"/>
                                  </p:stCondLst>
                                  <p:childTnLst>
                                    <p:set>
                                      <p:cBhvr>
                                        <p:cTn id="11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23"/>
                                        </p:tgtEl>
                                        <p:attrNameLst>
                                          <p:attrName>style.visibility</p:attrName>
                                        </p:attrNameLst>
                                      </p:cBhvr>
                                      <p:to>
                                        <p:strVal val="hidden"/>
                                      </p:to>
                                    </p:set>
                                  </p:childTnLst>
                                </p:cTn>
                              </p:par>
                            </p:childTnLst>
                          </p:cTn>
                        </p:par>
                        <p:par>
                          <p:cTn id="118" fill="hold">
                            <p:stCondLst>
                              <p:cond delay="0"/>
                            </p:stCondLst>
                            <p:childTnLst>
                              <p:par>
                                <p:cTn id="119" presetID="1" presetClass="entr" presetSubtype="0" fill="hold" grpId="0" nodeType="afterEffect">
                                  <p:stCondLst>
                                    <p:cond delay="0"/>
                                  </p:stCondLst>
                                  <p:childTnLst>
                                    <p:set>
                                      <p:cBhvr>
                                        <p:cTn id="1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4" name="Chuong reo (online-audio-converter.com).wav"/>
                                        </p:tgtEl>
                                      </p:cMediaNode>
                                    </p:audio>
                                  </p:subTnLst>
                                </p:cTn>
                              </p:par>
                              <p:par>
                                <p:cTn id="121" presetID="32" presetClass="emph" presetSubtype="0" repeatCount="2000" fill="hold" nodeType="withEffect">
                                  <p:stCondLst>
                                    <p:cond delay="0"/>
                                  </p:stCondLst>
                                  <p:childTnLst>
                                    <p:animRot by="120000">
                                      <p:cBhvr>
                                        <p:cTn id="122" dur="50" fill="hold">
                                          <p:stCondLst>
                                            <p:cond delay="0"/>
                                          </p:stCondLst>
                                        </p:cTn>
                                        <p:tgtEl>
                                          <p:spTgt spid="16"/>
                                        </p:tgtEl>
                                        <p:attrNameLst>
                                          <p:attrName>r</p:attrName>
                                        </p:attrNameLst>
                                      </p:cBhvr>
                                    </p:animRot>
                                    <p:animRot by="-240000">
                                      <p:cBhvr>
                                        <p:cTn id="123" dur="100" fill="hold">
                                          <p:stCondLst>
                                            <p:cond delay="100"/>
                                          </p:stCondLst>
                                        </p:cTn>
                                        <p:tgtEl>
                                          <p:spTgt spid="16"/>
                                        </p:tgtEl>
                                        <p:attrNameLst>
                                          <p:attrName>r</p:attrName>
                                        </p:attrNameLst>
                                      </p:cBhvr>
                                    </p:animRot>
                                    <p:animRot by="240000">
                                      <p:cBhvr>
                                        <p:cTn id="124" dur="100" fill="hold">
                                          <p:stCondLst>
                                            <p:cond delay="200"/>
                                          </p:stCondLst>
                                        </p:cTn>
                                        <p:tgtEl>
                                          <p:spTgt spid="16"/>
                                        </p:tgtEl>
                                        <p:attrNameLst>
                                          <p:attrName>r</p:attrName>
                                        </p:attrNameLst>
                                      </p:cBhvr>
                                    </p:animRot>
                                    <p:animRot by="-240000">
                                      <p:cBhvr>
                                        <p:cTn id="125" dur="100" fill="hold">
                                          <p:stCondLst>
                                            <p:cond delay="300"/>
                                          </p:stCondLst>
                                        </p:cTn>
                                        <p:tgtEl>
                                          <p:spTgt spid="16"/>
                                        </p:tgtEl>
                                        <p:attrNameLst>
                                          <p:attrName>r</p:attrName>
                                        </p:attrNameLst>
                                      </p:cBhvr>
                                    </p:animRot>
                                    <p:animRot by="120000">
                                      <p:cBhvr>
                                        <p:cTn id="126" dur="100" fill="hold">
                                          <p:stCondLst>
                                            <p:cond delay="400"/>
                                          </p:stCondLst>
                                        </p:cTn>
                                        <p:tgtEl>
                                          <p:spTgt spid="16"/>
                                        </p:tgtEl>
                                        <p:attrNameLst>
                                          <p:attrName>r</p:attrName>
                                        </p:attrNameLst>
                                      </p:cBhvr>
                                    </p:animRot>
                                  </p:childTnLst>
                                </p:cTn>
                              </p:par>
                            </p:childTnLst>
                          </p:cTn>
                        </p:par>
                      </p:childTnLst>
                    </p:cTn>
                  </p:par>
                </p:childTnLst>
              </p:cTn>
              <p:nextCondLst>
                <p:cond evt="onClick" delay="0">
                  <p:tgtEl>
                    <p:spTgt spid="24"/>
                  </p:tgtEl>
                </p:cond>
              </p:nextCondLst>
            </p:seq>
          </p:childTnLst>
        </p:cTn>
      </p:par>
    </p:tnLst>
    <p:bldLst>
      <p:bldP spid="9" grpId="0"/>
      <p:bldP spid="10" grpId="0"/>
      <p:bldP spid="11" grpId="0"/>
      <p:bldP spid="11" grpId="1"/>
      <p:bldP spid="12" grpId="0"/>
      <p:bldP spid="13" grpId="0"/>
      <p:bldP spid="14" grpId="0"/>
      <p:bldP spid="14" grpId="1"/>
      <p:bldP spid="15" grpId="0" animBg="1"/>
      <p:bldP spid="17" grpId="0"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0"/>
            <a:ext cx="4981575" cy="3318495"/>
          </a:xfrm>
          <a:prstGeom prst="rect">
            <a:avLst/>
          </a:prstGeom>
        </p:spPr>
      </p:pic>
      <p:sp>
        <p:nvSpPr>
          <p:cNvPr id="3" name="TextBox 2"/>
          <p:cNvSpPr txBox="1"/>
          <p:nvPr/>
        </p:nvSpPr>
        <p:spPr>
          <a:xfrm>
            <a:off x="1862933" y="3318495"/>
            <a:ext cx="2686050" cy="523220"/>
          </a:xfrm>
          <a:prstGeom prst="rect">
            <a:avLst/>
          </a:prstGeom>
          <a:noFill/>
        </p:spPr>
        <p:txBody>
          <a:bodyPr wrap="square" rtlCol="0">
            <a:spAutoFit/>
          </a:bodyPr>
          <a:lstStyle/>
          <a:p>
            <a:r>
              <a:rPr lang="en-US" sz="2800" b="1">
                <a:solidFill>
                  <a:srgbClr val="0070C0"/>
                </a:solidFill>
              </a:rPr>
              <a:t>Gia - rai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508" y="3422642"/>
            <a:ext cx="5347492" cy="3435358"/>
          </a:xfrm>
          <a:prstGeom prst="rect">
            <a:avLst/>
          </a:prstGeom>
        </p:spPr>
      </p:pic>
      <p:sp>
        <p:nvSpPr>
          <p:cNvPr id="5" name="TextBox 4"/>
          <p:cNvSpPr txBox="1"/>
          <p:nvPr/>
        </p:nvSpPr>
        <p:spPr>
          <a:xfrm>
            <a:off x="8759033" y="2899422"/>
            <a:ext cx="2686050" cy="523220"/>
          </a:xfrm>
          <a:prstGeom prst="rect">
            <a:avLst/>
          </a:prstGeom>
          <a:noFill/>
        </p:spPr>
        <p:txBody>
          <a:bodyPr wrap="square" rtlCol="0">
            <a:spAutoFit/>
          </a:bodyPr>
          <a:lstStyle/>
          <a:p>
            <a:r>
              <a:rPr lang="en-US" sz="2800" b="1">
                <a:solidFill>
                  <a:srgbClr val="0070C0"/>
                </a:solidFill>
              </a:rPr>
              <a:t>Ê - đê</a:t>
            </a:r>
          </a:p>
        </p:txBody>
      </p:sp>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00550" cy="3466279"/>
          </a:xfrm>
          <a:prstGeom prst="rect">
            <a:avLst/>
          </a:prstGeom>
        </p:spPr>
      </p:pic>
      <p:sp>
        <p:nvSpPr>
          <p:cNvPr id="3" name="TextBox 2"/>
          <p:cNvSpPr txBox="1"/>
          <p:nvPr/>
        </p:nvSpPr>
        <p:spPr>
          <a:xfrm>
            <a:off x="1128222" y="3370206"/>
            <a:ext cx="2686050" cy="523220"/>
          </a:xfrm>
          <a:prstGeom prst="rect">
            <a:avLst/>
          </a:prstGeom>
          <a:noFill/>
        </p:spPr>
        <p:txBody>
          <a:bodyPr wrap="square" rtlCol="0">
            <a:spAutoFit/>
          </a:bodyPr>
          <a:lstStyle/>
          <a:p>
            <a:r>
              <a:rPr lang="en-US" sz="2800" b="1">
                <a:solidFill>
                  <a:srgbClr val="0070C0"/>
                </a:solidFill>
              </a:rPr>
              <a:t>Ba - na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322" y="64611"/>
            <a:ext cx="5691678" cy="3401667"/>
          </a:xfrm>
          <a:prstGeom prst="rect">
            <a:avLst/>
          </a:prstGeom>
        </p:spPr>
      </p:pic>
      <p:sp>
        <p:nvSpPr>
          <p:cNvPr id="5" name="TextBox 4"/>
          <p:cNvSpPr txBox="1"/>
          <p:nvPr/>
        </p:nvSpPr>
        <p:spPr>
          <a:xfrm>
            <a:off x="9010650" y="3418835"/>
            <a:ext cx="2686050" cy="523220"/>
          </a:xfrm>
          <a:prstGeom prst="rect">
            <a:avLst/>
          </a:prstGeom>
          <a:noFill/>
        </p:spPr>
        <p:txBody>
          <a:bodyPr wrap="square" rtlCol="0">
            <a:spAutoFit/>
          </a:bodyPr>
          <a:lstStyle/>
          <a:p>
            <a:r>
              <a:rPr lang="en-US" sz="2800" b="1">
                <a:solidFill>
                  <a:srgbClr val="0070C0"/>
                </a:solidFill>
              </a:rPr>
              <a:t>Xơ - đăng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183" y="4045354"/>
            <a:ext cx="4286250" cy="2857500"/>
          </a:xfrm>
          <a:prstGeom prst="rect">
            <a:avLst/>
          </a:prstGeom>
        </p:spPr>
      </p:pic>
      <p:sp>
        <p:nvSpPr>
          <p:cNvPr id="7" name="TextBox 6"/>
          <p:cNvSpPr txBox="1"/>
          <p:nvPr/>
        </p:nvSpPr>
        <p:spPr>
          <a:xfrm>
            <a:off x="3814272" y="6343650"/>
            <a:ext cx="1595928" cy="578882"/>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a:solidFill>
                  <a:srgbClr val="0070C0"/>
                </a:solidFill>
              </a:rPr>
              <a:t>Mnông</a:t>
            </a:r>
          </a:p>
        </p:txBody>
      </p:sp>
    </p:spTree>
  </p:cSld>
  <p:clrMapOvr>
    <a:masterClrMapping/>
  </p:clrMapOvr>
  <p:transition spd="slow" advClick="0" advTm="4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278268"/>
            <a:ext cx="4432515" cy="2955009"/>
            <a:chOff x="-1" y="-1"/>
            <a:chExt cx="4432515" cy="295500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432515" cy="2955009"/>
            </a:xfrm>
            <a:prstGeom prst="rect">
              <a:avLst/>
            </a:prstGeom>
          </p:spPr>
        </p:pic>
        <p:sp>
          <p:nvSpPr>
            <p:cNvPr id="3" name="TextBox 2"/>
            <p:cNvSpPr txBox="1"/>
            <p:nvPr/>
          </p:nvSpPr>
          <p:spPr>
            <a:xfrm>
              <a:off x="-1" y="-1"/>
              <a:ext cx="1433665" cy="578882"/>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a:solidFill>
                    <a:srgbClr val="FF3300"/>
                  </a:solidFill>
                </a:rPr>
                <a:t>Cơ ho</a:t>
              </a:r>
            </a:p>
          </p:txBody>
        </p:sp>
      </p:grpSp>
      <p:grpSp>
        <p:nvGrpSpPr>
          <p:cNvPr id="8" name="Group 7"/>
          <p:cNvGrpSpPr/>
          <p:nvPr/>
        </p:nvGrpSpPr>
        <p:grpSpPr>
          <a:xfrm>
            <a:off x="0" y="3465337"/>
            <a:ext cx="4432514" cy="3069771"/>
            <a:chOff x="0" y="3446304"/>
            <a:chExt cx="4432514" cy="306977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6304"/>
              <a:ext cx="4432514" cy="3014109"/>
            </a:xfrm>
            <a:prstGeom prst="rect">
              <a:avLst/>
            </a:prstGeom>
          </p:spPr>
        </p:pic>
        <p:sp>
          <p:nvSpPr>
            <p:cNvPr id="5" name="TextBox 4"/>
            <p:cNvSpPr txBox="1"/>
            <p:nvPr/>
          </p:nvSpPr>
          <p:spPr>
            <a:xfrm>
              <a:off x="1211" y="5937193"/>
              <a:ext cx="1117824" cy="578882"/>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a:solidFill>
                    <a:srgbClr val="0070C0"/>
                  </a:solidFill>
                </a:rPr>
                <a:t>Mạ</a:t>
              </a:r>
            </a:p>
          </p:txBody>
        </p:sp>
      </p:grpSp>
      <p:grpSp>
        <p:nvGrpSpPr>
          <p:cNvPr id="10" name="Group 9"/>
          <p:cNvGrpSpPr/>
          <p:nvPr/>
        </p:nvGrpSpPr>
        <p:grpSpPr>
          <a:xfrm>
            <a:off x="5746751" y="346935"/>
            <a:ext cx="6445249" cy="5987845"/>
            <a:chOff x="5746751" y="-1"/>
            <a:chExt cx="6445249" cy="598784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6751" y="-1"/>
              <a:ext cx="6445249" cy="5987845"/>
            </a:xfrm>
            <a:prstGeom prst="rect">
              <a:avLst/>
            </a:prstGeom>
          </p:spPr>
        </p:pic>
        <p:sp>
          <p:nvSpPr>
            <p:cNvPr id="7" name="TextBox 6"/>
            <p:cNvSpPr txBox="1"/>
            <p:nvPr/>
          </p:nvSpPr>
          <p:spPr>
            <a:xfrm>
              <a:off x="10927922" y="-1"/>
              <a:ext cx="1264078" cy="578882"/>
            </a:xfrm>
            <a:prstGeom prst="roundRect">
              <a:avLst/>
            </a:prstGeom>
            <a:solidFill>
              <a:schemeClr val="bg1"/>
            </a:solidFill>
            <a:ln>
              <a:solidFill>
                <a:srgbClr val="C00000"/>
              </a:solidFill>
            </a:ln>
          </p:spPr>
          <p:txBody>
            <a:bodyPr wrap="square" rtlCol="0">
              <a:spAutoFit/>
            </a:bodyPr>
            <a:lstStyle/>
            <a:p>
              <a:r>
                <a:rPr lang="en-US" sz="2800" b="1">
                  <a:solidFill>
                    <a:srgbClr val="B5315D"/>
                  </a:solidFill>
                </a:rPr>
                <a:t>Nùng</a:t>
              </a:r>
            </a:p>
          </p:txBody>
        </p:sp>
      </p:grpSp>
    </p:spTree>
  </p:cSld>
  <p:clrMapOvr>
    <a:masterClrMapping/>
  </p:clrMapOvr>
  <p:transition spd="slow" advClick="0" advTm="4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124" t="43325" r="4359" b="4484"/>
          <a:stretch>
            <a:fillRect/>
          </a:stretch>
        </p:blipFill>
        <p:spPr>
          <a:xfrm>
            <a:off x="0" y="0"/>
            <a:ext cx="12317416" cy="4705350"/>
          </a:xfrm>
          <a:prstGeom prst="rect">
            <a:avLst/>
          </a:prstGeom>
        </p:spPr>
      </p:pic>
      <p:sp>
        <p:nvSpPr>
          <p:cNvPr id="3" name="TextBox 2"/>
          <p:cNvSpPr txBox="1"/>
          <p:nvPr/>
        </p:nvSpPr>
        <p:spPr>
          <a:xfrm>
            <a:off x="1423133" y="3905250"/>
            <a:ext cx="1919674" cy="523220"/>
          </a:xfrm>
          <a:prstGeom prst="rect">
            <a:avLst/>
          </a:prstGeom>
          <a:noFill/>
        </p:spPr>
        <p:txBody>
          <a:bodyPr wrap="square" rtlCol="0">
            <a:spAutoFit/>
          </a:bodyPr>
          <a:lstStyle/>
          <a:p>
            <a:r>
              <a:rPr lang="en-US" sz="2800" b="1" dirty="0">
                <a:solidFill>
                  <a:schemeClr val="accent4">
                    <a:lumMod val="75000"/>
                  </a:schemeClr>
                </a:solidFill>
              </a:rPr>
              <a:t>(</a:t>
            </a:r>
            <a:r>
              <a:rPr lang="en-US" sz="2800" b="1" dirty="0" err="1">
                <a:solidFill>
                  <a:schemeClr val="accent4">
                    <a:lumMod val="75000"/>
                  </a:schemeClr>
                </a:solidFill>
              </a:rPr>
              <a:t>Lâm</a:t>
            </a:r>
            <a:r>
              <a:rPr lang="en-US" sz="2800" b="1" dirty="0">
                <a:solidFill>
                  <a:schemeClr val="accent4">
                    <a:lumMod val="75000"/>
                  </a:schemeClr>
                </a:solidFill>
              </a:rPr>
              <a:t> </a:t>
            </a:r>
            <a:r>
              <a:rPr lang="en-US" sz="2800" b="1" dirty="0" err="1">
                <a:solidFill>
                  <a:schemeClr val="accent4">
                    <a:lumMod val="75000"/>
                  </a:schemeClr>
                </a:solidFill>
              </a:rPr>
              <a:t>Đồng</a:t>
            </a:r>
            <a:r>
              <a:rPr lang="en-US" sz="2800" b="1" dirty="0">
                <a:solidFill>
                  <a:schemeClr val="accent4">
                    <a:lumMod val="75000"/>
                  </a:schemeClr>
                </a:solidFill>
              </a:rPr>
              <a:t>)</a:t>
            </a:r>
          </a:p>
        </p:txBody>
      </p:sp>
      <p:sp>
        <p:nvSpPr>
          <p:cNvPr id="4" name="TextBox 3"/>
          <p:cNvSpPr txBox="1"/>
          <p:nvPr/>
        </p:nvSpPr>
        <p:spPr>
          <a:xfrm>
            <a:off x="5220421" y="4428470"/>
            <a:ext cx="1914901" cy="523220"/>
          </a:xfrm>
          <a:prstGeom prst="rect">
            <a:avLst/>
          </a:prstGeom>
          <a:noFill/>
        </p:spPr>
        <p:txBody>
          <a:bodyPr wrap="square" rtlCol="0">
            <a:spAutoFit/>
          </a:bodyPr>
          <a:lstStyle/>
          <a:p>
            <a:r>
              <a:rPr lang="en-US" sz="2800" b="1" dirty="0">
                <a:solidFill>
                  <a:srgbClr val="0070C0"/>
                </a:solidFill>
              </a:rPr>
              <a:t>(</a:t>
            </a:r>
            <a:r>
              <a:rPr lang="en-US" sz="2800" b="1" dirty="0" err="1">
                <a:solidFill>
                  <a:srgbClr val="0070C0"/>
                </a:solidFill>
              </a:rPr>
              <a:t>Kon</a:t>
            </a:r>
            <a:r>
              <a:rPr lang="en-US" sz="2800" b="1" dirty="0">
                <a:solidFill>
                  <a:srgbClr val="0070C0"/>
                </a:solidFill>
              </a:rPr>
              <a:t> Tum)</a:t>
            </a:r>
          </a:p>
        </p:txBody>
      </p:sp>
      <p:sp>
        <p:nvSpPr>
          <p:cNvPr id="5" name="TextBox 4"/>
          <p:cNvSpPr txBox="1"/>
          <p:nvPr/>
        </p:nvSpPr>
        <p:spPr>
          <a:xfrm>
            <a:off x="9631899" y="4566910"/>
            <a:ext cx="1685675" cy="523220"/>
          </a:xfrm>
          <a:prstGeom prst="rect">
            <a:avLst/>
          </a:prstGeom>
          <a:noFill/>
        </p:spPr>
        <p:txBody>
          <a:bodyPr wrap="square" rtlCol="0">
            <a:spAutoFit/>
          </a:bodyPr>
          <a:lstStyle/>
          <a:p>
            <a:r>
              <a:rPr lang="en-US" sz="2800" b="1" dirty="0">
                <a:solidFill>
                  <a:srgbClr val="C00000"/>
                </a:solidFill>
              </a:rPr>
              <a:t>(</a:t>
            </a:r>
            <a:r>
              <a:rPr lang="en-US" sz="2800" b="1" dirty="0" err="1">
                <a:solidFill>
                  <a:srgbClr val="C00000"/>
                </a:solidFill>
              </a:rPr>
              <a:t>Đắk</a:t>
            </a:r>
            <a:r>
              <a:rPr lang="en-US" sz="2800" b="1" dirty="0">
                <a:solidFill>
                  <a:srgbClr val="C00000"/>
                </a:solidFill>
              </a:rPr>
              <a:t> </a:t>
            </a:r>
            <a:r>
              <a:rPr lang="en-US" sz="2800" b="1" dirty="0" err="1">
                <a:solidFill>
                  <a:srgbClr val="C00000"/>
                </a:solidFill>
              </a:rPr>
              <a:t>Lắk</a:t>
            </a:r>
            <a:r>
              <a:rPr lang="en-US" sz="2800" b="1" dirty="0">
                <a:solidFill>
                  <a:srgbClr val="C00000"/>
                </a:solidFill>
              </a:rPr>
              <a:t>)</a:t>
            </a:r>
          </a:p>
        </p:txBody>
      </p:sp>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2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867" y="-19253"/>
            <a:ext cx="1934782" cy="1641087"/>
          </a:xfrm>
          <a:prstGeom prst="rect">
            <a:avLst/>
          </a:prstGeom>
          <a:effectLst>
            <a:outerShdw blurRad="50800" dist="38100" dir="2700000" algn="tl" rotWithShape="0">
              <a:prstClr val="black">
                <a:alpha val="40000"/>
              </a:prstClr>
            </a:outerShdw>
          </a:effectLst>
        </p:spPr>
      </p:pic>
      <p:sp>
        <p:nvSpPr>
          <p:cNvPr id="11" name="Rectangle 10"/>
          <p:cNvSpPr/>
          <p:nvPr/>
        </p:nvSpPr>
        <p:spPr>
          <a:xfrm>
            <a:off x="554732" y="910350"/>
            <a:ext cx="11973818" cy="707848"/>
          </a:xfrm>
          <a:prstGeom prst="rect">
            <a:avLst/>
          </a:prstGeom>
        </p:spPr>
        <p:txBody>
          <a:bodyPr wrap="square" lIns="91402" tIns="45701" rIns="91402" bIns="45701">
            <a:spAutoFit/>
          </a:bodyPr>
          <a:lstStyle/>
          <a:p>
            <a:pPr algn="ctr"/>
            <a:r>
              <a:rPr lang="en-US" sz="4000" b="1" dirty="0">
                <a:solidFill>
                  <a:srgbClr val="FFFF00"/>
                </a:solidFill>
                <a:cs typeface="Times New Roman" panose="02020603050405020304" pitchFamily="18" charset="0"/>
              </a:rPr>
              <a:t>1. </a:t>
            </a:r>
            <a:r>
              <a:rPr lang="en-US" sz="4000" b="1" dirty="0" err="1">
                <a:solidFill>
                  <a:srgbClr val="FFFF00"/>
                </a:solidFill>
                <a:cs typeface="Times New Roman" panose="02020603050405020304" pitchFamily="18" charset="0"/>
              </a:rPr>
              <a:t>Đọc</a:t>
            </a:r>
            <a:r>
              <a:rPr lang="en-US" sz="4000" b="1" dirty="0">
                <a:solidFill>
                  <a:srgbClr val="FFFF00"/>
                </a:solidFill>
                <a:cs typeface="Times New Roman" panose="02020603050405020304" pitchFamily="18" charset="0"/>
              </a:rPr>
              <a:t> </a:t>
            </a:r>
            <a:r>
              <a:rPr lang="en-US" sz="4000" b="1" dirty="0" err="1">
                <a:solidFill>
                  <a:srgbClr val="FFFF00"/>
                </a:solidFill>
                <a:cs typeface="Times New Roman" panose="02020603050405020304" pitchFamily="18" charset="0"/>
              </a:rPr>
              <a:t>thành</a:t>
            </a:r>
            <a:r>
              <a:rPr lang="en-US" sz="4000" b="1" dirty="0">
                <a:solidFill>
                  <a:srgbClr val="FFFF00"/>
                </a:solidFill>
                <a:cs typeface="Times New Roman" panose="02020603050405020304" pitchFamily="18" charset="0"/>
              </a:rPr>
              <a:t> </a:t>
            </a:r>
            <a:r>
              <a:rPr lang="en-US" sz="4000" b="1" dirty="0" err="1">
                <a:solidFill>
                  <a:srgbClr val="FFFF00"/>
                </a:solidFill>
                <a:cs typeface="Times New Roman" panose="02020603050405020304" pitchFamily="18" charset="0"/>
              </a:rPr>
              <a:t>tiếng</a:t>
            </a:r>
            <a:r>
              <a:rPr lang="en-US" sz="4000" b="1" dirty="0">
                <a:solidFill>
                  <a:srgbClr val="FFFF00"/>
                </a:solidFill>
                <a:cs typeface="Times New Roman" panose="02020603050405020304" pitchFamily="18" charset="0"/>
              </a:rPr>
              <a:t> </a:t>
            </a:r>
            <a:r>
              <a:rPr lang="en-US" sz="4000" b="1" dirty="0" err="1">
                <a:solidFill>
                  <a:srgbClr val="FFFF00"/>
                </a:solidFill>
                <a:cs typeface="Times New Roman" panose="02020603050405020304" pitchFamily="18" charset="0"/>
              </a:rPr>
              <a:t>đoạn</a:t>
            </a:r>
            <a:r>
              <a:rPr lang="en-US" sz="4000" b="1" dirty="0">
                <a:solidFill>
                  <a:srgbClr val="FFFF00"/>
                </a:solidFill>
                <a:cs typeface="Times New Roman" panose="02020603050405020304" pitchFamily="18" charset="0"/>
              </a:rPr>
              <a:t> 1 </a:t>
            </a:r>
            <a:r>
              <a:rPr lang="en-US" sz="4000" b="1" dirty="0" err="1">
                <a:solidFill>
                  <a:srgbClr val="FFFF00"/>
                </a:solidFill>
                <a:cs typeface="Times New Roman" panose="02020603050405020304" pitchFamily="18" charset="0"/>
              </a:rPr>
              <a:t>bài</a:t>
            </a:r>
            <a:r>
              <a:rPr lang="en-US" sz="4000" b="1" dirty="0">
                <a:solidFill>
                  <a:srgbClr val="FFFF00"/>
                </a:solidFill>
                <a:cs typeface="Times New Roman" panose="02020603050405020304" pitchFamily="18" charset="0"/>
              </a:rPr>
              <a:t> </a:t>
            </a:r>
            <a:r>
              <a:rPr lang="en-US" sz="4000" b="1" dirty="0" err="1">
                <a:solidFill>
                  <a:srgbClr val="FFFF00"/>
                </a:solidFill>
                <a:cs typeface="Times New Roman" panose="02020603050405020304" pitchFamily="18" charset="0"/>
              </a:rPr>
              <a:t>Nhà</a:t>
            </a:r>
            <a:r>
              <a:rPr lang="en-US" sz="4000" b="1" dirty="0">
                <a:solidFill>
                  <a:srgbClr val="FFFF00"/>
                </a:solidFill>
                <a:cs typeface="Times New Roman" panose="02020603050405020304" pitchFamily="18" charset="0"/>
              </a:rPr>
              <a:t> </a:t>
            </a:r>
            <a:r>
              <a:rPr lang="en-US" sz="4000" b="1" dirty="0" err="1">
                <a:solidFill>
                  <a:srgbClr val="FFFF00"/>
                </a:solidFill>
                <a:cs typeface="Times New Roman" panose="02020603050405020304" pitchFamily="18" charset="0"/>
              </a:rPr>
              <a:t>rông</a:t>
            </a:r>
            <a:r>
              <a:rPr lang="en-US" sz="4000" b="1" dirty="0">
                <a:solidFill>
                  <a:srgbClr val="FFFF00"/>
                </a:solidFill>
                <a:cs typeface="Times New Roman" panose="02020603050405020304" pitchFamily="18" charset="0"/>
              </a:rPr>
              <a:t>.</a:t>
            </a:r>
            <a:endParaRPr lang="en-US" sz="4000" b="1" dirty="0">
              <a:solidFill>
                <a:srgbClr val="FFFF00"/>
              </a:solidFill>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6517" t="54917" r="71658" b="24273"/>
          <a:stretch>
            <a:fillRect/>
          </a:stretch>
        </p:blipFill>
        <p:spPr>
          <a:xfrm>
            <a:off x="4701290" y="3412442"/>
            <a:ext cx="3300666" cy="3247715"/>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y cà phê và một số đặc điểm – Công Ty TNHH Sản xuất Thương mại Tổng hợp  Trần 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3590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4050" y="3535286"/>
            <a:ext cx="1866900" cy="584775"/>
          </a:xfrm>
          <a:prstGeom prst="rect">
            <a:avLst/>
          </a:prstGeom>
          <a:noFill/>
        </p:spPr>
        <p:txBody>
          <a:bodyPr wrap="square" rtlCol="0">
            <a:spAutoFit/>
          </a:bodyPr>
          <a:lstStyle/>
          <a:p>
            <a:r>
              <a:rPr lang="en-US" sz="3200" b="1" dirty="0" err="1">
                <a:solidFill>
                  <a:srgbClr val="E61C21"/>
                </a:solidFill>
              </a:rPr>
              <a:t>Cà</a:t>
            </a:r>
            <a:r>
              <a:rPr lang="en-US" sz="3200" b="1" dirty="0">
                <a:solidFill>
                  <a:srgbClr val="E61C21"/>
                </a:solidFill>
              </a:rPr>
              <a:t> </a:t>
            </a:r>
            <a:r>
              <a:rPr lang="en-US" sz="3200" b="1" dirty="0" err="1">
                <a:solidFill>
                  <a:srgbClr val="E61C21"/>
                </a:solidFill>
              </a:rPr>
              <a:t>phê</a:t>
            </a:r>
            <a:endParaRPr lang="en-US" sz="3200" b="1" dirty="0">
              <a:solidFill>
                <a:srgbClr val="E61C2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950" y="3057412"/>
            <a:ext cx="6115050" cy="4081250"/>
          </a:xfrm>
          <a:prstGeom prst="rect">
            <a:avLst/>
          </a:prstGeom>
        </p:spPr>
      </p:pic>
      <p:sp>
        <p:nvSpPr>
          <p:cNvPr id="6" name="TextBox 5"/>
          <p:cNvSpPr txBox="1"/>
          <p:nvPr/>
        </p:nvSpPr>
        <p:spPr>
          <a:xfrm>
            <a:off x="8877300" y="2534192"/>
            <a:ext cx="1866900" cy="584775"/>
          </a:xfrm>
          <a:prstGeom prst="rect">
            <a:avLst/>
          </a:prstGeom>
          <a:noFill/>
        </p:spPr>
        <p:txBody>
          <a:bodyPr wrap="square" rtlCol="0">
            <a:spAutoFit/>
          </a:bodyPr>
          <a:lstStyle/>
          <a:p>
            <a:r>
              <a:rPr lang="en-US" sz="3200" b="1">
                <a:solidFill>
                  <a:schemeClr val="accent6">
                    <a:lumMod val="75000"/>
                  </a:schemeClr>
                </a:solidFill>
              </a:rPr>
              <a:t>Cao su</a:t>
            </a:r>
          </a:p>
        </p:txBody>
      </p:sp>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1804" y="474140"/>
            <a:ext cx="9087046" cy="5838825"/>
            <a:chOff x="761804" y="478708"/>
            <a:chExt cx="9087046" cy="5838825"/>
          </a:xfrm>
        </p:grpSpPr>
        <p:pic>
          <p:nvPicPr>
            <p:cNvPr id="2050" name="Picture 2" descr="Phát triển bền vững cây hồ tiêu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478708"/>
              <a:ext cx="7620000" cy="5086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á tiêu hôm nay 15/11: Đầu cơ thắng lớn, nông dân lo ngại trước vụ tiêu  mới - Báo Kinh tế đô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04" y="3021883"/>
              <a:ext cx="4933838" cy="32956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5695642" y="5675117"/>
            <a:ext cx="1866900" cy="584775"/>
          </a:xfrm>
          <a:prstGeom prst="rect">
            <a:avLst/>
          </a:prstGeom>
          <a:noFill/>
        </p:spPr>
        <p:txBody>
          <a:bodyPr wrap="square" rtlCol="0">
            <a:spAutoFit/>
          </a:bodyPr>
          <a:lstStyle/>
          <a:p>
            <a:r>
              <a:rPr lang="en-US" sz="3200" b="1" dirty="0" err="1">
                <a:solidFill>
                  <a:srgbClr val="00B050"/>
                </a:solidFill>
              </a:rPr>
              <a:t>Hồ</a:t>
            </a:r>
            <a:r>
              <a:rPr lang="en-US" sz="3200" b="1" dirty="0">
                <a:solidFill>
                  <a:srgbClr val="00B050"/>
                </a:solidFill>
              </a:rPr>
              <a:t> </a:t>
            </a:r>
            <a:r>
              <a:rPr lang="en-US" sz="3200" b="1" dirty="0" err="1">
                <a:solidFill>
                  <a:srgbClr val="00B050"/>
                </a:solidFill>
              </a:rPr>
              <a:t>tiêu</a:t>
            </a:r>
            <a:endParaRPr lang="en-US" sz="3200" b="1" dirty="0">
              <a:solidFill>
                <a:srgbClr val="00B050"/>
              </a:solidFill>
            </a:endParaRPr>
          </a:p>
        </p:txBody>
      </p:sp>
    </p:spTree>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51521" y="442452"/>
            <a:ext cx="10380308" cy="6415548"/>
            <a:chOff x="938567" y="442452"/>
            <a:chExt cx="10380308" cy="6415548"/>
          </a:xfrm>
        </p:grpSpPr>
        <p:pic>
          <p:nvPicPr>
            <p:cNvPr id="3074" name="Picture 2" descr="Giới thiệu chung về cây đ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567" y="442452"/>
              <a:ext cx="8909855" cy="50144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á tăng cao, cây điều ở Tây Nguyên được phục hồi mở rộng diện tí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75" y="3286125"/>
              <a:ext cx="4762500" cy="3571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4005253" y="5634231"/>
            <a:ext cx="1866900" cy="584775"/>
          </a:xfrm>
          <a:prstGeom prst="rect">
            <a:avLst/>
          </a:prstGeom>
          <a:noFill/>
        </p:spPr>
        <p:txBody>
          <a:bodyPr wrap="square" rtlCol="0">
            <a:spAutoFit/>
          </a:bodyPr>
          <a:lstStyle/>
          <a:p>
            <a:r>
              <a:rPr lang="en-US" sz="3200" b="1">
                <a:solidFill>
                  <a:schemeClr val="accent4">
                    <a:lumMod val="75000"/>
                  </a:schemeClr>
                </a:solidFill>
              </a:rPr>
              <a:t>Điều</a:t>
            </a:r>
          </a:p>
        </p:txBody>
      </p:sp>
    </p:spTree>
  </p:cSld>
  <p:clrMapOvr>
    <a:masterClrMapping/>
  </p:clrMapOvr>
  <mc:AlternateContent xmlns:mc="http://schemas.openxmlformats.org/markup-compatibility/2006" xmlns:p14="http://schemas.microsoft.com/office/powerpoint/2010/main">
    <mc:Choice Requires="p14">
      <p:transition spd="slow" p14:dur="1400" advTm="1000">
        <p14:ripple/>
      </p:transition>
    </mc:Choice>
    <mc:Fallback xmlns="">
      <p:transition spd="slow"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5317" y="545690"/>
            <a:ext cx="9483827" cy="6187628"/>
            <a:chOff x="2515317" y="545690"/>
            <a:chExt cx="9483827" cy="6187628"/>
          </a:xfrm>
        </p:grpSpPr>
        <p:pic>
          <p:nvPicPr>
            <p:cNvPr id="4098" name="Picture 2" descr="Gia Lai được mùa chanh dây, nông dân lãi hàng trăm triệu | Viện Khoa học  Nông nghiệp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317" y="545690"/>
              <a:ext cx="7143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01 thứ cần biết về chanh dây khiến bạn bất ngờ - Nguồn gốc và lợi í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169" y="2926940"/>
              <a:ext cx="5078975" cy="38063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3568700" y="5634231"/>
            <a:ext cx="2844801" cy="584775"/>
          </a:xfrm>
          <a:prstGeom prst="rect">
            <a:avLst/>
          </a:prstGeom>
          <a:noFill/>
        </p:spPr>
        <p:txBody>
          <a:bodyPr wrap="square" rtlCol="0">
            <a:spAutoFit/>
          </a:bodyPr>
          <a:lstStyle/>
          <a:p>
            <a:r>
              <a:rPr lang="en-US" sz="3200" b="1">
                <a:solidFill>
                  <a:srgbClr val="B5315D"/>
                </a:solidFill>
              </a:rPr>
              <a:t>Chanh leo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fireworks, outdoor object&#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623" y="553586"/>
            <a:ext cx="3318812" cy="649479"/>
          </a:xfrm>
          <a:prstGeom prst="rect">
            <a:avLst/>
          </a:prstGeom>
        </p:spPr>
      </p:pic>
      <p:pic>
        <p:nvPicPr>
          <p:cNvPr id="2"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0773" y="161630"/>
            <a:ext cx="1452120" cy="1466641"/>
          </a:xfrm>
          <a:prstGeom prst="rect">
            <a:avLst/>
          </a:prstGeom>
        </p:spPr>
      </p:pic>
      <p:pic>
        <p:nvPicPr>
          <p:cNvPr id="39" name="Picture 38" descr="A picture containing fireworks, outdoor object&#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7427" y="553587"/>
            <a:ext cx="3318812" cy="649479"/>
          </a:xfrm>
          <a:prstGeom prst="rect">
            <a:avLst/>
          </a:prstGeom>
        </p:spPr>
      </p:pic>
      <p:pic>
        <p:nvPicPr>
          <p:cNvPr id="40" name="Picture 39" descr="A close up of a logo&#10;&#10;Description generated with high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95699">
            <a:off x="10305027" y="380065"/>
            <a:ext cx="763614" cy="921095"/>
          </a:xfrm>
          <a:prstGeom prst="rect">
            <a:avLst/>
          </a:prstGeom>
        </p:spPr>
      </p:pic>
      <p:pic>
        <p:nvPicPr>
          <p:cNvPr id="41" name="Picture 40"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723" y="107293"/>
            <a:ext cx="1452120" cy="1466641"/>
          </a:xfrm>
          <a:prstGeom prst="rect">
            <a:avLst/>
          </a:prstGeom>
        </p:spPr>
      </p:pic>
      <p:pic>
        <p:nvPicPr>
          <p:cNvPr id="43" name="Picture 42" descr="A close up of a logo&#10;&#10;Description generated with high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95699">
            <a:off x="1076032" y="389712"/>
            <a:ext cx="763614" cy="921095"/>
          </a:xfrm>
          <a:prstGeom prst="rect">
            <a:avLst/>
          </a:prstGeom>
        </p:spPr>
      </p:pic>
      <p:grpSp>
        <p:nvGrpSpPr>
          <p:cNvPr id="47" name="Group 46"/>
          <p:cNvGrpSpPr/>
          <p:nvPr/>
        </p:nvGrpSpPr>
        <p:grpSpPr>
          <a:xfrm>
            <a:off x="3529723" y="1818120"/>
            <a:ext cx="4988006" cy="891826"/>
            <a:chOff x="3384255" y="434502"/>
            <a:chExt cx="5378745" cy="937098"/>
          </a:xfrm>
        </p:grpSpPr>
        <p:sp>
          <p:nvSpPr>
            <p:cNvPr id="48" name="AutoShape 1080"/>
            <p:cNvSpPr>
              <a:spLocks noChangeArrowheads="1"/>
            </p:cNvSpPr>
            <p:nvPr/>
          </p:nvSpPr>
          <p:spPr bwMode="auto">
            <a:xfrm rot="16200000" flipH="1">
              <a:off x="4560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9" name="AutoShape 1080"/>
            <p:cNvSpPr>
              <a:spLocks noChangeArrowheads="1"/>
            </p:cNvSpPr>
            <p:nvPr/>
          </p:nvSpPr>
          <p:spPr bwMode="auto">
            <a:xfrm rot="16200000" flipH="1">
              <a:off x="7227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nvGrpSpPr>
            <p:cNvPr id="50" name="Group 972"/>
            <p:cNvGrpSpPr/>
            <p:nvPr/>
          </p:nvGrpSpPr>
          <p:grpSpPr bwMode="auto">
            <a:xfrm>
              <a:off x="3384255" y="434502"/>
              <a:ext cx="5378745" cy="708498"/>
              <a:chOff x="816" y="1350"/>
              <a:chExt cx="4128" cy="626"/>
            </a:xfrm>
          </p:grpSpPr>
          <p:sp>
            <p:nvSpPr>
              <p:cNvPr id="51" name="Rectangle 973"/>
              <p:cNvSpPr>
                <a:spLocks noChangeArrowheads="1"/>
              </p:cNvSpPr>
              <p:nvPr/>
            </p:nvSpPr>
            <p:spPr bwMode="auto">
              <a:xfrm>
                <a:off x="963" y="1443"/>
                <a:ext cx="3834" cy="501"/>
              </a:xfrm>
              <a:prstGeom prst="rect">
                <a:avLst/>
              </a:prstGeom>
              <a:gradFill flip="none" rotWithShape="1">
                <a:gsLst>
                  <a:gs pos="0">
                    <a:srgbClr val="C00000">
                      <a:shade val="30000"/>
                      <a:satMod val="115000"/>
                    </a:srgbClr>
                  </a:gs>
                  <a:gs pos="50000">
                    <a:srgbClr val="800000"/>
                  </a:gs>
                  <a:gs pos="100000">
                    <a:srgbClr val="C00000">
                      <a:shade val="100000"/>
                      <a:satMod val="115000"/>
                    </a:srgbClr>
                  </a:gs>
                </a:gsLst>
                <a:path path="circle">
                  <a:fillToRect l="50000" t="50000" r="50000" b="50000"/>
                </a:path>
                <a:tileRect/>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000" b="1">
                    <a:solidFill>
                      <a:schemeClr val="bg1"/>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Luật chơi</a:t>
                </a:r>
                <a:endParaRPr lang="en-US" sz="4000" b="1" dirty="0">
                  <a:solidFill>
                    <a:schemeClr val="bg1"/>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endParaRPr>
              </a:p>
            </p:txBody>
          </p:sp>
          <p:grpSp>
            <p:nvGrpSpPr>
              <p:cNvPr id="52" name="Group 974"/>
              <p:cNvGrpSpPr/>
              <p:nvPr/>
            </p:nvGrpSpPr>
            <p:grpSpPr bwMode="auto">
              <a:xfrm>
                <a:off x="864" y="1350"/>
                <a:ext cx="4032" cy="618"/>
                <a:chOff x="240" y="547"/>
                <a:chExt cx="3888" cy="509"/>
              </a:xfrm>
            </p:grpSpPr>
            <p:sp>
              <p:nvSpPr>
                <p:cNvPr id="91" name="AutoShape 975"/>
                <p:cNvSpPr>
                  <a:spLocks noChangeArrowheads="1"/>
                </p:cNvSpPr>
                <p:nvPr/>
              </p:nvSpPr>
              <p:spPr bwMode="auto">
                <a:xfrm rot="16200000">
                  <a:off x="3856"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AutoShape 976"/>
                <p:cNvSpPr>
                  <a:spLocks noChangeArrowheads="1"/>
                </p:cNvSpPr>
                <p:nvPr/>
              </p:nvSpPr>
              <p:spPr bwMode="auto">
                <a:xfrm rot="5400000">
                  <a:off x="112"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Rectangle 977"/>
                <p:cNvSpPr>
                  <a:spLocks noChangeArrowheads="1"/>
                </p:cNvSpPr>
                <p:nvPr/>
              </p:nvSpPr>
              <p:spPr bwMode="auto">
                <a:xfrm>
                  <a:off x="240" y="576"/>
                  <a:ext cx="3888" cy="73"/>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Rectangle 978"/>
                <p:cNvSpPr>
                  <a:spLocks noChangeArrowheads="1"/>
                </p:cNvSpPr>
                <p:nvPr/>
              </p:nvSpPr>
              <p:spPr bwMode="auto">
                <a:xfrm rot="5400000">
                  <a:off x="3808"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Rectangle 979"/>
                <p:cNvSpPr>
                  <a:spLocks noChangeArrowheads="1"/>
                </p:cNvSpPr>
                <p:nvPr/>
              </p:nvSpPr>
              <p:spPr bwMode="auto">
                <a:xfrm rot="5400000">
                  <a:off x="160"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AutoShape 980"/>
                <p:cNvSpPr>
                  <a:spLocks noChangeArrowheads="1"/>
                </p:cNvSpPr>
                <p:nvPr/>
              </p:nvSpPr>
              <p:spPr bwMode="auto">
                <a:xfrm>
                  <a:off x="340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AutoShape 981"/>
                <p:cNvSpPr>
                  <a:spLocks noChangeArrowheads="1"/>
                </p:cNvSpPr>
                <p:nvPr/>
              </p:nvSpPr>
              <p:spPr bwMode="auto">
                <a:xfrm>
                  <a:off x="52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AutoShape 982"/>
                <p:cNvSpPr>
                  <a:spLocks noChangeArrowheads="1"/>
                </p:cNvSpPr>
                <p:nvPr/>
              </p:nvSpPr>
              <p:spPr bwMode="auto">
                <a:xfrm>
                  <a:off x="1056" y="547"/>
                  <a:ext cx="2208" cy="145"/>
                </a:xfrm>
                <a:custGeom>
                  <a:avLst/>
                  <a:gdLst>
                    <a:gd name="G0" fmla="+- 2277 0 0"/>
                    <a:gd name="G1" fmla="+- 21600 0 2277"/>
                    <a:gd name="G2" fmla="*/ 2277 1 2"/>
                    <a:gd name="G3" fmla="+- 21600 0 G2"/>
                    <a:gd name="G4" fmla="+/ 2277 21600 2"/>
                    <a:gd name="G5" fmla="+/ G1 0 2"/>
                    <a:gd name="G6" fmla="*/ 21600 21600 2277"/>
                    <a:gd name="G7" fmla="*/ G6 1 2"/>
                    <a:gd name="G8" fmla="+- 21600 0 G7"/>
                    <a:gd name="G9" fmla="*/ 21600 1 2"/>
                    <a:gd name="G10" fmla="+- 2277 0 G9"/>
                    <a:gd name="G11" fmla="?: G10 G8 0"/>
                    <a:gd name="G12" fmla="?: G10 G7 21600"/>
                    <a:gd name="T0" fmla="*/ 20461 w 21600"/>
                    <a:gd name="T1" fmla="*/ 10800 h 21600"/>
                    <a:gd name="T2" fmla="*/ 10800 w 21600"/>
                    <a:gd name="T3" fmla="*/ 21600 h 21600"/>
                    <a:gd name="T4" fmla="*/ 1139 w 21600"/>
                    <a:gd name="T5" fmla="*/ 10800 h 21600"/>
                    <a:gd name="T6" fmla="*/ 10800 w 21600"/>
                    <a:gd name="T7" fmla="*/ 0 h 21600"/>
                    <a:gd name="T8" fmla="*/ 2939 w 21600"/>
                    <a:gd name="T9" fmla="*/ 2939 h 21600"/>
                    <a:gd name="T10" fmla="*/ 18661 w 21600"/>
                    <a:gd name="T11" fmla="*/ 18661 h 21600"/>
                  </a:gdLst>
                  <a:ahLst/>
                  <a:cxnLst>
                    <a:cxn ang="0">
                      <a:pos x="T0" y="T1"/>
                    </a:cxn>
                    <a:cxn ang="0">
                      <a:pos x="T2" y="T3"/>
                    </a:cxn>
                    <a:cxn ang="0">
                      <a:pos x="T4" y="T5"/>
                    </a:cxn>
                    <a:cxn ang="0">
                      <a:pos x="T6" y="T7"/>
                    </a:cxn>
                  </a:cxnLst>
                  <a:rect l="T8" t="T9" r="T10" b="T11"/>
                  <a:pathLst>
                    <a:path w="21600" h="21600">
                      <a:moveTo>
                        <a:pt x="0" y="0"/>
                      </a:moveTo>
                      <a:lnTo>
                        <a:pt x="2277" y="21600"/>
                      </a:lnTo>
                      <a:lnTo>
                        <a:pt x="19323" y="21600"/>
                      </a:lnTo>
                      <a:lnTo>
                        <a:pt x="21600" y="0"/>
                      </a:lnTo>
                      <a:close/>
                    </a:path>
                  </a:pathLst>
                </a:cu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Rectangle 983"/>
                <p:cNvSpPr>
                  <a:spLocks noChangeArrowheads="1"/>
                </p:cNvSpPr>
                <p:nvPr/>
              </p:nvSpPr>
              <p:spPr bwMode="auto">
                <a:xfrm>
                  <a:off x="384" y="1020"/>
                  <a:ext cx="3600" cy="36"/>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 name="Rectangle 984"/>
              <p:cNvSpPr>
                <a:spLocks noChangeArrowheads="1"/>
              </p:cNvSpPr>
              <p:nvPr/>
            </p:nvSpPr>
            <p:spPr bwMode="auto">
              <a:xfrm>
                <a:off x="912"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6" name="Rectangle 985"/>
              <p:cNvSpPr>
                <a:spLocks noChangeArrowheads="1"/>
              </p:cNvSpPr>
              <p:nvPr/>
            </p:nvSpPr>
            <p:spPr bwMode="auto">
              <a:xfrm>
                <a:off x="4080"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7" name="AutoShape 986"/>
              <p:cNvSpPr>
                <a:spLocks noChangeArrowheads="1"/>
              </p:cNvSpPr>
              <p:nvPr/>
            </p:nvSpPr>
            <p:spPr bwMode="auto">
              <a:xfrm rot="16200000">
                <a:off x="832"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8" name="AutoShape 987"/>
              <p:cNvSpPr>
                <a:spLocks noChangeArrowheads="1"/>
              </p:cNvSpPr>
              <p:nvPr/>
            </p:nvSpPr>
            <p:spPr bwMode="auto">
              <a:xfrm rot="16200000">
                <a:off x="4640"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9" name="Rectangle 988"/>
              <p:cNvSpPr>
                <a:spLocks noChangeArrowheads="1"/>
              </p:cNvSpPr>
              <p:nvPr/>
            </p:nvSpPr>
            <p:spPr bwMode="auto">
              <a:xfrm>
                <a:off x="816"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1" name="Rectangle 989"/>
              <p:cNvSpPr>
                <a:spLocks noChangeArrowheads="1"/>
              </p:cNvSpPr>
              <p:nvPr/>
            </p:nvSpPr>
            <p:spPr bwMode="auto">
              <a:xfrm>
                <a:off x="816"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2" name="Rectangle 990"/>
              <p:cNvSpPr>
                <a:spLocks noChangeArrowheads="1"/>
              </p:cNvSpPr>
              <p:nvPr/>
            </p:nvSpPr>
            <p:spPr bwMode="auto">
              <a:xfrm>
                <a:off x="4608"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90" name="Rectangle 991"/>
              <p:cNvSpPr>
                <a:spLocks noChangeArrowheads="1"/>
              </p:cNvSpPr>
              <p:nvPr/>
            </p:nvSpPr>
            <p:spPr bwMode="auto">
              <a:xfrm>
                <a:off x="4608"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grpSp>
      <p:sp>
        <p:nvSpPr>
          <p:cNvPr id="100" name="Rounded Rectangle 14"/>
          <p:cNvSpPr/>
          <p:nvPr/>
        </p:nvSpPr>
        <p:spPr>
          <a:xfrm>
            <a:off x="2106540" y="2779920"/>
            <a:ext cx="7702426" cy="3599701"/>
          </a:xfrm>
          <a:prstGeom prst="roundRect">
            <a:avLst>
              <a:gd name="adj" fmla="val 9154"/>
            </a:avLst>
          </a:prstGeom>
          <a:solidFill>
            <a:srgbClr val="0062AC"/>
          </a:solidFill>
          <a:ln w="76200">
            <a:solidFill>
              <a:schemeClr val="bg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1" name="TextBox 100"/>
          <p:cNvSpPr txBox="1"/>
          <p:nvPr/>
        </p:nvSpPr>
        <p:spPr>
          <a:xfrm>
            <a:off x="2249505" y="2848094"/>
            <a:ext cx="7213919" cy="3046988"/>
          </a:xfrm>
          <a:prstGeom prst="rect">
            <a:avLst/>
          </a:prstGeom>
          <a:noFill/>
        </p:spPr>
        <p:txBody>
          <a:bodyPr wrap="square" rtlCol="0">
            <a:spAutoFit/>
          </a:bodyPr>
          <a:lstStyle/>
          <a:p>
            <a:pPr algn="ctr"/>
            <a:r>
              <a:rPr lang="en-US" sz="3200" i="1" dirty="0">
                <a:solidFill>
                  <a:srgbClr val="00B050"/>
                </a:solidFill>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Quản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sẽ</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lần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lượt</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dõi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dành</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quyền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dơ</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tay</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Nếu</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sẽ</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món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quà</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Nếu</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quyền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sẽ</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thuộc</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may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mắn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 name="Luat choi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35544" y="5373007"/>
            <a:ext cx="565315" cy="494384"/>
          </a:xfrm>
          <a:prstGeom prst="rect">
            <a:avLst/>
          </a:prstGeom>
        </p:spPr>
      </p:pic>
      <p:pic>
        <p:nvPicPr>
          <p:cNvPr id="103" name="Laze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535544" y="3783574"/>
            <a:ext cx="565315" cy="494384"/>
          </a:xfrm>
          <a:prstGeom prst="rect">
            <a:avLst/>
          </a:prstGeom>
        </p:spPr>
      </p:pic>
      <p:sp>
        <p:nvSpPr>
          <p:cNvPr id="104" name="TextBox 103"/>
          <p:cNvSpPr txBox="1"/>
          <p:nvPr/>
        </p:nvSpPr>
        <p:spPr>
          <a:xfrm>
            <a:off x="2286135" y="704941"/>
            <a:ext cx="7631320" cy="830997"/>
          </a:xfrm>
          <a:prstGeom prst="rect">
            <a:avLst/>
          </a:prstGeom>
          <a:noFill/>
        </p:spPr>
        <p:txBody>
          <a:bodyPr wrap="none" rtlCol="0">
            <a:spAutoFit/>
          </a:bodyPr>
          <a:lstStyle/>
          <a:p>
            <a:r>
              <a:rPr lang="en-US" sz="4800" b="1">
                <a:ln>
                  <a:solidFill>
                    <a:schemeClr val="tx1">
                      <a:lumMod val="95000"/>
                      <a:lumOff val="5000"/>
                    </a:schemeClr>
                  </a:solidFill>
                </a:ln>
                <a:solidFill>
                  <a:srgbClr val="FFFF00"/>
                </a:solidFill>
                <a:latin typeface="Arial Black" panose="020B0A04020102020204" pitchFamily="34" charset="0"/>
                <a:cs typeface="Times New Roman" panose="02020603050405020304" pitchFamily="18" charset="0"/>
              </a:rPr>
              <a:t>RUNG CHUÔNG VÀNG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42"/>
                                        </p:tgtEl>
                                      </p:cBhvr>
                                      <p:by x="150000" y="150000"/>
                                    </p:animScale>
                                  </p:childTnLst>
                                </p:cTn>
                              </p:par>
                              <p:par>
                                <p:cTn id="7" presetID="8" presetClass="emph" presetSubtype="0" repeatCount="indefinite" accel="10000" autoRev="1" fill="hold" nodeType="withEffect">
                                  <p:stCondLst>
                                    <p:cond delay="0"/>
                                  </p:stCondLst>
                                  <p:childTnLst>
                                    <p:animRot by="3000000">
                                      <p:cBhvr>
                                        <p:cTn id="8" dur="1500" fill="hold"/>
                                        <p:tgtEl>
                                          <p:spTgt spid="40"/>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1000" fill="hold"/>
                                        <p:tgtEl>
                                          <p:spTgt spid="39"/>
                                        </p:tgtEl>
                                      </p:cBhvr>
                                      <p:by x="150000" y="150000"/>
                                    </p:animScale>
                                  </p:childTnLst>
                                </p:cTn>
                              </p:par>
                              <p:par>
                                <p:cTn id="11" presetID="8" presetClass="emph" presetSubtype="0" repeatCount="indefinite" accel="10000" autoRev="1" fill="hold" nodeType="withEffect">
                                  <p:stCondLst>
                                    <p:cond delay="0"/>
                                  </p:stCondLst>
                                  <p:childTnLst>
                                    <p:animRot by="3000000">
                                      <p:cBhvr>
                                        <p:cTn id="12" dur="1500" fill="hold"/>
                                        <p:tgtEl>
                                          <p:spTgt spid="43"/>
                                        </p:tgtEl>
                                        <p:attrNameLst>
                                          <p:attrName>r</p:attrName>
                                        </p:attrNameLst>
                                      </p:cBhvr>
                                    </p:animRot>
                                  </p:childTnLst>
                                </p:cTn>
                              </p:par>
                              <p:par>
                                <p:cTn id="13" presetID="47" presetClass="entr" presetSubtype="0" fill="hold" grpId="0"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anim calcmode="lin" valueType="num">
                                      <p:cBhvr>
                                        <p:cTn id="16" dur="1000" fill="hold"/>
                                        <p:tgtEl>
                                          <p:spTgt spid="104"/>
                                        </p:tgtEl>
                                        <p:attrNameLst>
                                          <p:attrName>ppt_x</p:attrName>
                                        </p:attrNameLst>
                                      </p:cBhvr>
                                      <p:tavLst>
                                        <p:tav tm="0">
                                          <p:val>
                                            <p:strVal val="#ppt_x"/>
                                          </p:val>
                                        </p:tav>
                                        <p:tav tm="100000">
                                          <p:val>
                                            <p:strVal val="#ppt_x"/>
                                          </p:val>
                                        </p:tav>
                                      </p:tavLst>
                                    </p:anim>
                                    <p:anim calcmode="lin" valueType="num">
                                      <p:cBhvr>
                                        <p:cTn id="17" dur="1000" fill="hold"/>
                                        <p:tgtEl>
                                          <p:spTgt spid="104"/>
                                        </p:tgtEl>
                                        <p:attrNameLst>
                                          <p:attrName>ppt_y</p:attrName>
                                        </p:attrNameLst>
                                      </p:cBhvr>
                                      <p:tavLst>
                                        <p:tav tm="0">
                                          <p:val>
                                            <p:strVal val="#ppt_y-.1"/>
                                          </p:val>
                                        </p:tav>
                                        <p:tav tm="100000">
                                          <p:val>
                                            <p:strVal val="#ppt_y"/>
                                          </p:val>
                                        </p:tav>
                                      </p:tavLst>
                                    </p:anim>
                                  </p:childTnLst>
                                </p:cTn>
                              </p:par>
                              <p:par>
                                <p:cTn id="18" presetID="1" presetClass="mediacall" presetSubtype="0" fill="hold" nodeType="withEffect">
                                  <p:stCondLst>
                                    <p:cond delay="0"/>
                                  </p:stCondLst>
                                  <p:childTnLst>
                                    <p:cmd type="call" cmd="playFrom(0.0)">
                                      <p:cBhvr>
                                        <p:cTn id="19" dur="1" fill="hold"/>
                                        <p:tgtEl>
                                          <p:spTgt spid="102"/>
                                        </p:tgtEl>
                                      </p:cBhvr>
                                    </p:cmd>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3055" fill="hold"/>
                                        <p:tgtEl>
                                          <p:spTgt spid="103"/>
                                        </p:tgtEl>
                                      </p:cBhvr>
                                    </p:cmd>
                                  </p:childTnLst>
                                </p:cTn>
                              </p:par>
                              <p:par>
                                <p:cTn id="28" presetID="47" presetClass="entr" presetSubtype="0" fill="hold" grpId="0" nodeType="with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fade">
                                      <p:cBhvr>
                                        <p:cTn id="30" dur="1000"/>
                                        <p:tgtEl>
                                          <p:spTgt spid="101"/>
                                        </p:tgtEl>
                                      </p:cBhvr>
                                    </p:animEffect>
                                    <p:anim calcmode="lin" valueType="num">
                                      <p:cBhvr>
                                        <p:cTn id="31" dur="1000" fill="hold"/>
                                        <p:tgtEl>
                                          <p:spTgt spid="101"/>
                                        </p:tgtEl>
                                        <p:attrNameLst>
                                          <p:attrName>ppt_x</p:attrName>
                                        </p:attrNameLst>
                                      </p:cBhvr>
                                      <p:tavLst>
                                        <p:tav tm="0">
                                          <p:val>
                                            <p:strVal val="#ppt_x"/>
                                          </p:val>
                                        </p:tav>
                                        <p:tav tm="100000">
                                          <p:val>
                                            <p:strVal val="#ppt_x"/>
                                          </p:val>
                                        </p:tav>
                                      </p:tavLst>
                                    </p:anim>
                                    <p:anim calcmode="lin" valueType="num">
                                      <p:cBhvr>
                                        <p:cTn id="32" dur="1000" fill="hold"/>
                                        <p:tgtEl>
                                          <p:spTgt spid="10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fade">
                                      <p:cBhvr>
                                        <p:cTn id="35" dur="1000"/>
                                        <p:tgtEl>
                                          <p:spTgt spid="100"/>
                                        </p:tgtEl>
                                      </p:cBhvr>
                                    </p:animEffect>
                                    <p:anim calcmode="lin" valueType="num">
                                      <p:cBhvr>
                                        <p:cTn id="36" dur="1000" fill="hold"/>
                                        <p:tgtEl>
                                          <p:spTgt spid="100"/>
                                        </p:tgtEl>
                                        <p:attrNameLst>
                                          <p:attrName>ppt_x</p:attrName>
                                        </p:attrNameLst>
                                      </p:cBhvr>
                                      <p:tavLst>
                                        <p:tav tm="0">
                                          <p:val>
                                            <p:strVal val="#ppt_x"/>
                                          </p:val>
                                        </p:tav>
                                        <p:tav tm="100000">
                                          <p:val>
                                            <p:strVal val="#ppt_x"/>
                                          </p:val>
                                        </p:tav>
                                      </p:tavLst>
                                    </p:anim>
                                    <p:anim calcmode="lin" valueType="num">
                                      <p:cBhvr>
                                        <p:cTn id="37"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3300" numSld="5">
                <p:cTn id="38" repeatCount="indefinite" fill="hold" display="0">
                  <p:stCondLst>
                    <p:cond delay="indefinite"/>
                  </p:stCondLst>
                  <p:endCondLst>
                    <p:cond evt="onStopAudio" delay="0">
                      <p:tgtEl>
                        <p:sldTgt/>
                      </p:tgtEl>
                    </p:cond>
                  </p:endCondLst>
                </p:cTn>
                <p:tgtEl>
                  <p:spTgt spid="102"/>
                </p:tgtEl>
              </p:cMediaNode>
            </p:audio>
            <p:audio>
              <p:cMediaNode vol="46900">
                <p:cTn id="39" fill="hold" display="0">
                  <p:stCondLst>
                    <p:cond delay="indefinite"/>
                  </p:stCondLst>
                  <p:endCondLst>
                    <p:cond evt="onStopAudio" delay="0">
                      <p:tgtEl>
                        <p:sldTgt/>
                      </p:tgtEl>
                    </p:cond>
                  </p:endCondLst>
                </p:cTn>
                <p:tgtEl>
                  <p:spTgt spid="103"/>
                </p:tgtEl>
              </p:cMediaNode>
            </p:audio>
          </p:childTnLst>
        </p:cTn>
      </p:par>
    </p:tnLst>
    <p:bldLst>
      <p:bldP spid="100" grpId="0" animBg="1"/>
      <p:bldP spid="101" grpId="0"/>
      <p:bldP spid="1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28576"/>
            <a:ext cx="12192000" cy="6962775"/>
          </a:xfrm>
          <a:prstGeom prst="rect">
            <a:avLst/>
          </a:prstGeom>
          <a:noFill/>
          <a:extLst>
            <a:ext uri="{909E8E84-426E-40DD-AFC4-6F175D3DCCD1}">
              <a14:hiddenFill xmlns:a14="http://schemas.microsoft.com/office/drawing/2010/main">
                <a:solidFill>
                  <a:srgbClr val="FFFFFF"/>
                </a:solidFill>
              </a14:hiddenFill>
            </a:ext>
          </a:extLst>
        </p:spPr>
      </p:pic>
      <p:sp>
        <p:nvSpPr>
          <p:cNvPr id="37" name="Hexagon 36"/>
          <p:cNvSpPr/>
          <p:nvPr/>
        </p:nvSpPr>
        <p:spPr>
          <a:xfrm>
            <a:off x="914400" y="309490"/>
            <a:ext cx="10363200" cy="2268610"/>
          </a:xfrm>
          <a:prstGeom prst="hexagon">
            <a:avLst>
              <a:gd name="adj" fmla="val 20455"/>
              <a:gd name="vf" fmla="val 115470"/>
            </a:avLst>
          </a:prstGeom>
          <a:blipFill>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t>Câu 1: Đâu là hình ảnh nhà rông? </a:t>
            </a:r>
            <a:endParaRPr lang="en-US" sz="6600" dirty="0"/>
          </a:p>
        </p:txBody>
      </p:sp>
      <p:cxnSp>
        <p:nvCxnSpPr>
          <p:cNvPr id="39" name="Straight Connector 38"/>
          <p:cNvCxnSpPr/>
          <p:nvPr/>
        </p:nvCxnSpPr>
        <p:spPr>
          <a:xfrm flipH="1">
            <a:off x="0" y="2167960"/>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397169" cy="1409700"/>
          </a:xfrm>
          <a:prstGeom prst="rect">
            <a:avLst/>
          </a:prstGeom>
        </p:spPr>
      </p:pic>
      <p:pic>
        <p:nvPicPr>
          <p:cNvPr id="50" name="Picture 49" descr="A close up of a logo&#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6205" y="41908"/>
            <a:ext cx="1452120" cy="1466641"/>
          </a:xfrm>
          <a:prstGeom prst="rect">
            <a:avLst/>
          </a:prstGeom>
        </p:spPr>
      </p:pic>
      <p:pic>
        <p:nvPicPr>
          <p:cNvPr id="51" name="Picture 50"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10942514" y="324327"/>
            <a:ext cx="763614" cy="921095"/>
          </a:xfrm>
          <a:prstGeom prst="rect">
            <a:avLst/>
          </a:prstGeom>
        </p:spPr>
      </p:pic>
      <p:sp>
        <p:nvSpPr>
          <p:cNvPr id="52" name="TextBox 51"/>
          <p:cNvSpPr txBox="1"/>
          <p:nvPr/>
        </p:nvSpPr>
        <p:spPr>
          <a:xfrm>
            <a:off x="360300" y="81221"/>
            <a:ext cx="692818" cy="1107996"/>
          </a:xfrm>
          <a:prstGeom prst="rect">
            <a:avLst/>
          </a:prstGeom>
          <a:noFill/>
        </p:spPr>
        <p:txBody>
          <a:bodyPr wrap="none" rtlCol="0">
            <a:spAutoFit/>
          </a:bodyPr>
          <a:lstStyle/>
          <a:p>
            <a:r>
              <a:rPr lang="en-US" sz="6600">
                <a:solidFill>
                  <a:srgbClr val="FFFF00"/>
                </a:solidFill>
                <a:latin typeface="Algerian" panose="04020705040A02060702" pitchFamily="82" charset="0"/>
              </a:rPr>
              <a:t>1</a:t>
            </a:r>
          </a:p>
        </p:txBody>
      </p:sp>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000" y="3050347"/>
            <a:ext cx="3939979" cy="2200188"/>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1024" y="3050347"/>
            <a:ext cx="3462375" cy="2200188"/>
          </a:xfrm>
          <a:prstGeom prst="rect">
            <a:avLst/>
          </a:prstGeom>
        </p:spPr>
      </p:pic>
      <p:pic>
        <p:nvPicPr>
          <p:cNvPr id="43" name="Picture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60916" y="3042338"/>
            <a:ext cx="3318329" cy="2208197"/>
          </a:xfrm>
          <a:prstGeom prst="rect">
            <a:avLst/>
          </a:prstGeom>
        </p:spPr>
      </p:pic>
      <p:sp>
        <p:nvSpPr>
          <p:cNvPr id="44" name="TextBox 43"/>
          <p:cNvSpPr txBox="1"/>
          <p:nvPr/>
        </p:nvSpPr>
        <p:spPr>
          <a:xfrm>
            <a:off x="1846097" y="5509187"/>
            <a:ext cx="1296133" cy="923330"/>
          </a:xfrm>
          <a:prstGeom prst="rect">
            <a:avLst/>
          </a:prstGeom>
          <a:noFill/>
        </p:spPr>
        <p:txBody>
          <a:bodyPr wrap="square" rtlCol="0">
            <a:spAutoFit/>
          </a:bodyPr>
          <a:lstStyle/>
          <a:p>
            <a:r>
              <a:rPr lang="en-US" sz="5400" dirty="0">
                <a:solidFill>
                  <a:srgbClr val="C00000"/>
                </a:solidFill>
              </a:rPr>
              <a:t>A</a:t>
            </a:r>
          </a:p>
        </p:txBody>
      </p:sp>
      <p:sp>
        <p:nvSpPr>
          <p:cNvPr id="45" name="TextBox 44"/>
          <p:cNvSpPr txBox="1"/>
          <p:nvPr/>
        </p:nvSpPr>
        <p:spPr>
          <a:xfrm>
            <a:off x="10066132" y="5509187"/>
            <a:ext cx="1296133" cy="923330"/>
          </a:xfrm>
          <a:prstGeom prst="rect">
            <a:avLst/>
          </a:prstGeom>
          <a:noFill/>
        </p:spPr>
        <p:txBody>
          <a:bodyPr wrap="square" rtlCol="0">
            <a:spAutoFit/>
          </a:bodyPr>
          <a:lstStyle/>
          <a:p>
            <a:r>
              <a:rPr lang="en-US" sz="5400" dirty="0">
                <a:solidFill>
                  <a:srgbClr val="C00000"/>
                </a:solidFill>
              </a:rPr>
              <a:t>C</a:t>
            </a:r>
          </a:p>
        </p:txBody>
      </p:sp>
      <p:sp>
        <p:nvSpPr>
          <p:cNvPr id="46" name="TextBox 45"/>
          <p:cNvSpPr txBox="1"/>
          <p:nvPr/>
        </p:nvSpPr>
        <p:spPr>
          <a:xfrm>
            <a:off x="6208260" y="5509187"/>
            <a:ext cx="1296133" cy="923330"/>
          </a:xfrm>
          <a:prstGeom prst="rect">
            <a:avLst/>
          </a:prstGeom>
          <a:noFill/>
        </p:spPr>
        <p:txBody>
          <a:bodyPr wrap="square" rtlCol="0">
            <a:spAutoFit/>
          </a:bodyPr>
          <a:lstStyle/>
          <a:p>
            <a:r>
              <a:rPr lang="en-US" sz="5400" dirty="0">
                <a:solidFill>
                  <a:srgbClr val="C00000"/>
                </a:solidFill>
              </a:rPr>
              <a:t>B</a:t>
            </a:r>
          </a:p>
        </p:txBody>
      </p:sp>
      <p:sp>
        <p:nvSpPr>
          <p:cNvPr id="2" name="Oval 1"/>
          <p:cNvSpPr/>
          <p:nvPr/>
        </p:nvSpPr>
        <p:spPr>
          <a:xfrm>
            <a:off x="5847487" y="5385418"/>
            <a:ext cx="1346200" cy="114561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2"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anim calcmode="lin" valueType="num">
                                      <p:cBhvr>
                                        <p:cTn id="16" dur="1000" fill="hold"/>
                                        <p:tgtEl>
                                          <p:spTgt spid="40"/>
                                        </p:tgtEl>
                                        <p:attrNameLst>
                                          <p:attrName>ppt_x</p:attrName>
                                        </p:attrNameLst>
                                      </p:cBhvr>
                                      <p:tavLst>
                                        <p:tav tm="0">
                                          <p:val>
                                            <p:strVal val="#ppt_x"/>
                                          </p:val>
                                        </p:tav>
                                        <p:tav tm="100000">
                                          <p:val>
                                            <p:strVal val="#ppt_x"/>
                                          </p:val>
                                        </p:tav>
                                      </p:tavLst>
                                    </p:anim>
                                    <p:anim calcmode="lin" valueType="num">
                                      <p:cBhvr>
                                        <p:cTn id="17" dur="1000" fill="hold"/>
                                        <p:tgtEl>
                                          <p:spTgt spid="4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anim calcmode="lin" valueType="num">
                                      <p:cBhvr>
                                        <p:cTn id="21" dur="1000" fill="hold"/>
                                        <p:tgtEl>
                                          <p:spTgt spid="44"/>
                                        </p:tgtEl>
                                        <p:attrNameLst>
                                          <p:attrName>ppt_x</p:attrName>
                                        </p:attrNameLst>
                                      </p:cBhvr>
                                      <p:tavLst>
                                        <p:tav tm="0">
                                          <p:val>
                                            <p:strVal val="#ppt_x"/>
                                          </p:val>
                                        </p:tav>
                                        <p:tav tm="100000">
                                          <p:val>
                                            <p:strVal val="#ppt_x"/>
                                          </p:val>
                                        </p:tav>
                                      </p:tavLst>
                                    </p:anim>
                                    <p:anim calcmode="lin" valueType="num">
                                      <p:cBhvr>
                                        <p:cTn id="22" dur="1000" fill="hold"/>
                                        <p:tgtEl>
                                          <p:spTgt spid="4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1000"/>
                                        <p:tgtEl>
                                          <p:spTgt spid="46"/>
                                        </p:tgtEl>
                                      </p:cBhvr>
                                    </p:animEffect>
                                    <p:anim calcmode="lin" valueType="num">
                                      <p:cBhvr>
                                        <p:cTn id="31" dur="1000" fill="hold"/>
                                        <p:tgtEl>
                                          <p:spTgt spid="46"/>
                                        </p:tgtEl>
                                        <p:attrNameLst>
                                          <p:attrName>ppt_x</p:attrName>
                                        </p:attrNameLst>
                                      </p:cBhvr>
                                      <p:tavLst>
                                        <p:tav tm="0">
                                          <p:val>
                                            <p:strVal val="#ppt_x"/>
                                          </p:val>
                                        </p:tav>
                                        <p:tav tm="100000">
                                          <p:val>
                                            <p:strVal val="#ppt_x"/>
                                          </p:val>
                                        </p:tav>
                                      </p:tavLst>
                                    </p:anim>
                                    <p:anim calcmode="lin" valueType="num">
                                      <p:cBhvr>
                                        <p:cTn id="32" dur="1000" fill="hold"/>
                                        <p:tgtEl>
                                          <p:spTgt spid="4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4" grpId="0"/>
      <p:bldP spid="45" grpId="0"/>
      <p:bldP spid="46"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962775"/>
          </a:xfrm>
          <a:prstGeom prst="rect">
            <a:avLst/>
          </a:prstGeom>
          <a:noFill/>
          <a:extLst>
            <a:ext uri="{909E8E84-426E-40DD-AFC4-6F175D3DCCD1}">
              <a14:hiddenFill xmlns:a14="http://schemas.microsoft.com/office/drawing/2010/main">
                <a:solidFill>
                  <a:srgbClr val="FFFFFF"/>
                </a:solidFill>
              </a14:hiddenFill>
            </a:ext>
          </a:extLst>
        </p:spPr>
      </p:pic>
      <p:sp>
        <p:nvSpPr>
          <p:cNvPr id="37" name="Hexagon 36"/>
          <p:cNvSpPr/>
          <p:nvPr/>
        </p:nvSpPr>
        <p:spPr>
          <a:xfrm>
            <a:off x="914400" y="309490"/>
            <a:ext cx="10363200" cy="3672330"/>
          </a:xfrm>
          <a:prstGeom prst="hexagon">
            <a:avLst>
              <a:gd name="adj" fmla="val 20455"/>
              <a:gd name="vf" fmla="val 115470"/>
            </a:avLst>
          </a:prstGeom>
          <a:blipFill>
            <a:blip r:embed="rId7"/>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Câu 2: Dấu hai chấm có tác dụng gì ?</a:t>
            </a:r>
            <a:endParaRPr lang="en-US" sz="5400" dirty="0">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flipH="1">
            <a:off x="11277600" y="2162126"/>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0" y="2167960"/>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397169" cy="1409700"/>
          </a:xfrm>
          <a:prstGeom prst="rect">
            <a:avLst/>
          </a:prstGeom>
        </p:spPr>
      </p:pic>
      <p:pic>
        <p:nvPicPr>
          <p:cNvPr id="42" name="Picture 41"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6205" y="41908"/>
            <a:ext cx="1452120" cy="1466641"/>
          </a:xfrm>
          <a:prstGeom prst="rect">
            <a:avLst/>
          </a:prstGeom>
        </p:spPr>
      </p:pic>
      <p:pic>
        <p:nvPicPr>
          <p:cNvPr id="51" name="Picture 50" descr="A close up of a logo&#10;&#10;Description generated with high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95699">
            <a:off x="10942514" y="324327"/>
            <a:ext cx="763614" cy="921095"/>
          </a:xfrm>
          <a:prstGeom prst="rect">
            <a:avLst/>
          </a:prstGeom>
        </p:spPr>
      </p:pic>
      <p:sp>
        <p:nvSpPr>
          <p:cNvPr id="71" name="TextBox 70"/>
          <p:cNvSpPr txBox="1"/>
          <p:nvPr/>
        </p:nvSpPr>
        <p:spPr>
          <a:xfrm>
            <a:off x="339857" y="16565"/>
            <a:ext cx="692818" cy="1107996"/>
          </a:xfrm>
          <a:prstGeom prst="rect">
            <a:avLst/>
          </a:prstGeom>
          <a:noFill/>
        </p:spPr>
        <p:txBody>
          <a:bodyPr wrap="none" rtlCol="0">
            <a:spAutoFit/>
          </a:bodyPr>
          <a:lstStyle/>
          <a:p>
            <a:r>
              <a:rPr lang="en-US" sz="6600">
                <a:solidFill>
                  <a:srgbClr val="FFFF00"/>
                </a:solidFill>
                <a:latin typeface="Algerian" panose="04020705040A02060702" pitchFamily="82" charset="0"/>
              </a:rPr>
              <a:t>2</a:t>
            </a:r>
          </a:p>
        </p:txBody>
      </p:sp>
      <p:sp>
        <p:nvSpPr>
          <p:cNvPr id="40" name="Rounded Rectangle 39"/>
          <p:cNvSpPr/>
          <p:nvPr/>
        </p:nvSpPr>
        <p:spPr>
          <a:xfrm>
            <a:off x="3536736" y="5616396"/>
            <a:ext cx="4939877" cy="1202279"/>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C</a:t>
            </a:r>
            <a:r>
              <a:rPr lang="en-US" sz="3200">
                <a:solidFill>
                  <a:srgbClr val="002060"/>
                </a:solidFill>
              </a:rPr>
              <a:t>. Cả hai đáp án A và B.</a:t>
            </a:r>
            <a:endParaRPr lang="en-US" sz="3200" dirty="0">
              <a:solidFill>
                <a:srgbClr val="002060"/>
              </a:solidFill>
            </a:endParaRPr>
          </a:p>
        </p:txBody>
      </p:sp>
      <p:sp>
        <p:nvSpPr>
          <p:cNvPr id="43" name="Rounded Rectangle 42"/>
          <p:cNvSpPr/>
          <p:nvPr/>
        </p:nvSpPr>
        <p:spPr>
          <a:xfrm>
            <a:off x="101598" y="4165243"/>
            <a:ext cx="5702302" cy="1307054"/>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 </a:t>
            </a:r>
            <a:r>
              <a:rPr lang="nl-NL" sz="2800" dirty="0">
                <a:solidFill>
                  <a:srgbClr val="002060"/>
                </a:solidFill>
              </a:rPr>
              <a:t>Báo hiệu bộ phận câu đứng sau liệt kê các sự vật, hoạt động, đặc điểm liên quan. </a:t>
            </a:r>
            <a:endParaRPr lang="en-US" sz="2800" dirty="0">
              <a:solidFill>
                <a:srgbClr val="002060"/>
              </a:solidFill>
            </a:endParaRPr>
          </a:p>
        </p:txBody>
      </p:sp>
      <p:sp>
        <p:nvSpPr>
          <p:cNvPr id="44" name="Rounded Rectangle 43"/>
          <p:cNvSpPr/>
          <p:nvPr/>
        </p:nvSpPr>
        <p:spPr>
          <a:xfrm>
            <a:off x="6207762" y="4165243"/>
            <a:ext cx="5671483" cy="1307054"/>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B. </a:t>
            </a:r>
            <a:r>
              <a:rPr lang="nl-NL" sz="2800">
                <a:solidFill>
                  <a:srgbClr val="002060"/>
                </a:solidFill>
              </a:rPr>
              <a:t>Báo hiệu bộ phận câu đứng sau là lời giải thích cho bộ phận đứng trước.</a:t>
            </a:r>
            <a:endParaRPr lang="en-US" sz="280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500" fill="hold"/>
                                        <p:tgtEl>
                                          <p:spTgt spid="43"/>
                                        </p:tgtEl>
                                        <p:attrNameLst>
                                          <p:attrName>ppt_x</p:attrName>
                                        </p:attrNameLst>
                                      </p:cBhvr>
                                      <p:tavLst>
                                        <p:tav tm="0">
                                          <p:val>
                                            <p:strVal val="#ppt_x"/>
                                          </p:val>
                                        </p:tav>
                                        <p:tav tm="100000">
                                          <p:val>
                                            <p:strVal val="#ppt_x"/>
                                          </p:val>
                                        </p:tav>
                                      </p:tavLst>
                                    </p:anim>
                                    <p:anim calcmode="lin" valueType="num">
                                      <p:cBhvr additive="base">
                                        <p:cTn id="21" dur="500" fill="hold"/>
                                        <p:tgtEl>
                                          <p:spTgt spid="4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mph" presetSubtype="0" fill="hold" grpId="1" nodeType="clickEffect">
                                  <p:stCondLst>
                                    <p:cond delay="0"/>
                                  </p:stCondLst>
                                  <p:childTnLst>
                                    <p:animClr clrSpc="hsl" dir="cw">
                                      <p:cBhvr override="childStyle">
                                        <p:cTn id="33" dur="500" fill="hold"/>
                                        <p:tgtEl>
                                          <p:spTgt spid="40"/>
                                        </p:tgtEl>
                                        <p:attrNameLst>
                                          <p:attrName>style.color</p:attrName>
                                        </p:attrNameLst>
                                      </p:cBhvr>
                                      <p:by>
                                        <p:hsl h="7200000" s="0" l="0"/>
                                      </p:by>
                                    </p:animClr>
                                    <p:animClr clrSpc="hsl" dir="cw">
                                      <p:cBhvr>
                                        <p:cTn id="34" dur="500" fill="hold"/>
                                        <p:tgtEl>
                                          <p:spTgt spid="40"/>
                                        </p:tgtEl>
                                        <p:attrNameLst>
                                          <p:attrName>fillcolor</p:attrName>
                                        </p:attrNameLst>
                                      </p:cBhvr>
                                      <p:by>
                                        <p:hsl h="7200000" s="0" l="0"/>
                                      </p:by>
                                    </p:animClr>
                                    <p:animClr clrSpc="hsl" dir="cw">
                                      <p:cBhvr>
                                        <p:cTn id="35" dur="500" fill="hold"/>
                                        <p:tgtEl>
                                          <p:spTgt spid="40"/>
                                        </p:tgtEl>
                                        <p:attrNameLst>
                                          <p:attrName>stroke.color</p:attrName>
                                        </p:attrNameLst>
                                      </p:cBhvr>
                                      <p:by>
                                        <p:hsl h="7200000" s="0" l="0"/>
                                      </p:by>
                                    </p:animClr>
                                    <p:set>
                                      <p:cBhvr>
                                        <p:cTn id="36" dur="500" fill="hold"/>
                                        <p:tgtEl>
                                          <p:spTgt spid="40"/>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43"/>
                                        </p:tgtEl>
                                        <p:attrNameLst>
                                          <p:attrName>r</p:attrName>
                                        </p:attrNameLst>
                                      </p:cBhvr>
                                    </p:animRot>
                                    <p:animRot by="-240000">
                                      <p:cBhvr>
                                        <p:cTn id="42" dur="200" fill="hold">
                                          <p:stCondLst>
                                            <p:cond delay="200"/>
                                          </p:stCondLst>
                                        </p:cTn>
                                        <p:tgtEl>
                                          <p:spTgt spid="43"/>
                                        </p:tgtEl>
                                        <p:attrNameLst>
                                          <p:attrName>r</p:attrName>
                                        </p:attrNameLst>
                                      </p:cBhvr>
                                    </p:animRot>
                                    <p:animRot by="240000">
                                      <p:cBhvr>
                                        <p:cTn id="43" dur="200" fill="hold">
                                          <p:stCondLst>
                                            <p:cond delay="400"/>
                                          </p:stCondLst>
                                        </p:cTn>
                                        <p:tgtEl>
                                          <p:spTgt spid="43"/>
                                        </p:tgtEl>
                                        <p:attrNameLst>
                                          <p:attrName>r</p:attrName>
                                        </p:attrNameLst>
                                      </p:cBhvr>
                                    </p:animRot>
                                    <p:animRot by="-240000">
                                      <p:cBhvr>
                                        <p:cTn id="44" dur="200" fill="hold">
                                          <p:stCondLst>
                                            <p:cond delay="600"/>
                                          </p:stCondLst>
                                        </p:cTn>
                                        <p:tgtEl>
                                          <p:spTgt spid="43"/>
                                        </p:tgtEl>
                                        <p:attrNameLst>
                                          <p:attrName>r</p:attrName>
                                        </p:attrNameLst>
                                      </p:cBhvr>
                                    </p:animRot>
                                    <p:animRot by="120000">
                                      <p:cBhvr>
                                        <p:cTn id="45" dur="200" fill="hold">
                                          <p:stCondLst>
                                            <p:cond delay="800"/>
                                          </p:stCondLst>
                                        </p:cTn>
                                        <p:tgtEl>
                                          <p:spTgt spid="43"/>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4" name="ồ-sai.wav"/>
                                        </p:tgtEl>
                                      </p:cMediaNode>
                                    </p:audio>
                                  </p:subTnLst>
                                </p:cTn>
                              </p:par>
                            </p:childTnLst>
                          </p:cTn>
                        </p:par>
                      </p:childTnLst>
                    </p:cTn>
                  </p:par>
                </p:childTnLst>
              </p:cTn>
              <p:nextCondLst>
                <p:cond evt="onClick" delay="0">
                  <p:tgtEl>
                    <p:spTgt spid="43"/>
                  </p:tgtEl>
                </p:cond>
              </p:nextCondLst>
            </p:seq>
            <p:seq concurrent="1" nextAc="seek">
              <p:cTn id="46" restart="whenNotActive" fill="hold" evtFilter="cancelBubble" nodeType="interactiveSeq">
                <p:stCondLst>
                  <p:cond evt="onClick" delay="0">
                    <p:tgtEl>
                      <p:spTgt spid="44"/>
                    </p:tgtEl>
                  </p:cond>
                </p:stCondLst>
                <p:endSync evt="end" delay="0">
                  <p:rtn val="all"/>
                </p:endSync>
                <p:childTnLst>
                  <p:par>
                    <p:cTn id="47" fill="hold">
                      <p:stCondLst>
                        <p:cond delay="0"/>
                      </p:stCondLst>
                      <p:childTnLst>
                        <p:par>
                          <p:cTn id="48" fill="hold">
                            <p:stCondLst>
                              <p:cond delay="0"/>
                            </p:stCondLst>
                            <p:childTnLst>
                              <p:par>
                                <p:cTn id="49" presetID="32" presetClass="emph" presetSubtype="0" fill="hold" grpId="1" nodeType="clickEffect">
                                  <p:stCondLst>
                                    <p:cond delay="0"/>
                                  </p:stCondLst>
                                  <p:childTnLst>
                                    <p:animRot by="120000">
                                      <p:cBhvr>
                                        <p:cTn id="50" dur="100" fill="hold">
                                          <p:stCondLst>
                                            <p:cond delay="0"/>
                                          </p:stCondLst>
                                        </p:cTn>
                                        <p:tgtEl>
                                          <p:spTgt spid="44"/>
                                        </p:tgtEl>
                                        <p:attrNameLst>
                                          <p:attrName>r</p:attrName>
                                        </p:attrNameLst>
                                      </p:cBhvr>
                                    </p:animRot>
                                    <p:animRot by="-240000">
                                      <p:cBhvr>
                                        <p:cTn id="51" dur="200" fill="hold">
                                          <p:stCondLst>
                                            <p:cond delay="200"/>
                                          </p:stCondLst>
                                        </p:cTn>
                                        <p:tgtEl>
                                          <p:spTgt spid="44"/>
                                        </p:tgtEl>
                                        <p:attrNameLst>
                                          <p:attrName>r</p:attrName>
                                        </p:attrNameLst>
                                      </p:cBhvr>
                                    </p:animRot>
                                    <p:animRot by="240000">
                                      <p:cBhvr>
                                        <p:cTn id="52" dur="200" fill="hold">
                                          <p:stCondLst>
                                            <p:cond delay="400"/>
                                          </p:stCondLst>
                                        </p:cTn>
                                        <p:tgtEl>
                                          <p:spTgt spid="44"/>
                                        </p:tgtEl>
                                        <p:attrNameLst>
                                          <p:attrName>r</p:attrName>
                                        </p:attrNameLst>
                                      </p:cBhvr>
                                    </p:animRot>
                                    <p:animRot by="-240000">
                                      <p:cBhvr>
                                        <p:cTn id="53" dur="200" fill="hold">
                                          <p:stCondLst>
                                            <p:cond delay="600"/>
                                          </p:stCondLst>
                                        </p:cTn>
                                        <p:tgtEl>
                                          <p:spTgt spid="44"/>
                                        </p:tgtEl>
                                        <p:attrNameLst>
                                          <p:attrName>r</p:attrName>
                                        </p:attrNameLst>
                                      </p:cBhvr>
                                    </p:animRot>
                                    <p:animRot by="120000">
                                      <p:cBhvr>
                                        <p:cTn id="54" dur="200" fill="hold">
                                          <p:stCondLst>
                                            <p:cond delay="800"/>
                                          </p:stCondLst>
                                        </p:cTn>
                                        <p:tgtEl>
                                          <p:spTgt spid="44"/>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4" name="ồ-sai.wav"/>
                                        </p:tgtEl>
                                      </p:cMediaNode>
                                    </p:audio>
                                  </p:subTnLst>
                                </p:cTn>
                              </p:par>
                            </p:childTnLst>
                          </p:cTn>
                        </p:par>
                      </p:childTnLst>
                    </p:cTn>
                  </p:par>
                </p:childTnLst>
              </p:cTn>
              <p:nextCondLst>
                <p:cond evt="onClick" delay="0">
                  <p:tgtEl>
                    <p:spTgt spid="44"/>
                  </p:tgtEl>
                </p:cond>
              </p:nextCondLst>
            </p:seq>
          </p:childTnLst>
        </p:cTn>
      </p:par>
    </p:tnLst>
    <p:bldLst>
      <p:bldP spid="37" grpId="0" animBg="1"/>
      <p:bldP spid="40" grpId="0" animBg="1"/>
      <p:bldP spid="40" grpId="1" animBg="1"/>
      <p:bldP spid="43" grpId="0" animBg="1"/>
      <p:bldP spid="43" grpId="1" animBg="1"/>
      <p:bldP spid="44" grpId="0" animBg="1"/>
      <p:bldP spid="4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03" y="-28575"/>
            <a:ext cx="12192000" cy="6962775"/>
          </a:xfrm>
          <a:prstGeom prst="rect">
            <a:avLst/>
          </a:prstGeom>
          <a:noFill/>
          <a:extLst>
            <a:ext uri="{909E8E84-426E-40DD-AFC4-6F175D3DCCD1}">
              <a14:hiddenFill xmlns:a14="http://schemas.microsoft.com/office/drawing/2010/main">
                <a:solidFill>
                  <a:srgbClr val="FFFFFF"/>
                </a:solidFill>
              </a14:hiddenFill>
            </a:ext>
          </a:extLst>
        </p:spPr>
      </p:pic>
      <p:sp>
        <p:nvSpPr>
          <p:cNvPr id="37" name="Hexagon 36"/>
          <p:cNvSpPr/>
          <p:nvPr/>
        </p:nvSpPr>
        <p:spPr>
          <a:xfrm>
            <a:off x="914400" y="309490"/>
            <a:ext cx="10363200" cy="3672330"/>
          </a:xfrm>
          <a:prstGeom prst="hexagon">
            <a:avLst>
              <a:gd name="adj" fmla="val 20455"/>
              <a:gd name="vf" fmla="val 115470"/>
            </a:avLst>
          </a:prstGeom>
          <a:blipFill>
            <a:blip r:embed="rId7"/>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t>Câu 3: Cặp từ có nghĩa giống nhau là:</a:t>
            </a:r>
            <a:endParaRPr lang="en-US" sz="7200" dirty="0">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flipH="1">
            <a:off x="11277600" y="2162126"/>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0" y="2167960"/>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397169" cy="1409700"/>
          </a:xfrm>
          <a:prstGeom prst="rect">
            <a:avLst/>
          </a:prstGeom>
        </p:spPr>
      </p:pic>
      <p:pic>
        <p:nvPicPr>
          <p:cNvPr id="50" name="Picture 49"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6205" y="41908"/>
            <a:ext cx="1452120" cy="1466641"/>
          </a:xfrm>
          <a:prstGeom prst="rect">
            <a:avLst/>
          </a:prstGeom>
        </p:spPr>
      </p:pic>
      <p:pic>
        <p:nvPicPr>
          <p:cNvPr id="51" name="Picture 50" descr="A close up of a logo&#10;&#10;Description generated with high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95699">
            <a:off x="10942514" y="324327"/>
            <a:ext cx="763614" cy="921095"/>
          </a:xfrm>
          <a:prstGeom prst="rect">
            <a:avLst/>
          </a:prstGeom>
        </p:spPr>
      </p:pic>
      <p:sp>
        <p:nvSpPr>
          <p:cNvPr id="52" name="TextBox 51"/>
          <p:cNvSpPr txBox="1"/>
          <p:nvPr/>
        </p:nvSpPr>
        <p:spPr>
          <a:xfrm>
            <a:off x="360300" y="41908"/>
            <a:ext cx="692818" cy="1107996"/>
          </a:xfrm>
          <a:prstGeom prst="rect">
            <a:avLst/>
          </a:prstGeom>
          <a:noFill/>
        </p:spPr>
        <p:txBody>
          <a:bodyPr wrap="none" rtlCol="0">
            <a:spAutoFit/>
          </a:bodyPr>
          <a:lstStyle/>
          <a:p>
            <a:r>
              <a:rPr lang="en-US" sz="6600">
                <a:solidFill>
                  <a:srgbClr val="FFFF00"/>
                </a:solidFill>
                <a:latin typeface="Algerian" panose="04020705040A02060702" pitchFamily="82" charset="0"/>
              </a:rPr>
              <a:t>3</a:t>
            </a:r>
          </a:p>
        </p:txBody>
      </p:sp>
      <p:sp>
        <p:nvSpPr>
          <p:cNvPr id="40" name="Rounded Rectangle 39"/>
          <p:cNvSpPr/>
          <p:nvPr/>
        </p:nvSpPr>
        <p:spPr>
          <a:xfrm>
            <a:off x="3536736" y="5616396"/>
            <a:ext cx="4939877" cy="1202279"/>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C</a:t>
            </a:r>
            <a:r>
              <a:rPr lang="en-US" sz="4400">
                <a:solidFill>
                  <a:srgbClr val="002060"/>
                </a:solidFill>
              </a:rPr>
              <a:t>. rộng lớn - bao la</a:t>
            </a:r>
            <a:endParaRPr lang="en-US" sz="4400" dirty="0">
              <a:solidFill>
                <a:srgbClr val="002060"/>
              </a:solidFill>
            </a:endParaRPr>
          </a:p>
        </p:txBody>
      </p:sp>
      <p:sp>
        <p:nvSpPr>
          <p:cNvPr id="42" name="Rounded Rectangle 41"/>
          <p:cNvSpPr/>
          <p:nvPr/>
        </p:nvSpPr>
        <p:spPr>
          <a:xfrm>
            <a:off x="101598" y="4165243"/>
            <a:ext cx="5702302" cy="1307054"/>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A. cao – thấp</a:t>
            </a:r>
            <a:endParaRPr lang="en-US" sz="4800" dirty="0">
              <a:solidFill>
                <a:srgbClr val="002060"/>
              </a:solidFill>
            </a:endParaRPr>
          </a:p>
        </p:txBody>
      </p:sp>
      <p:sp>
        <p:nvSpPr>
          <p:cNvPr id="43" name="Rounded Rectangle 42"/>
          <p:cNvSpPr/>
          <p:nvPr/>
        </p:nvSpPr>
        <p:spPr>
          <a:xfrm>
            <a:off x="6207762" y="4165243"/>
            <a:ext cx="5671483" cy="1307054"/>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B. bố - mẹ</a:t>
            </a:r>
            <a:endParaRPr lang="en-US" sz="4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ppt_x"/>
                                          </p:val>
                                        </p:tav>
                                        <p:tav tm="100000">
                                          <p:val>
                                            <p:strVal val="#ppt_x"/>
                                          </p:val>
                                        </p:tav>
                                      </p:tavLst>
                                    </p:anim>
                                    <p:anim calcmode="lin" valueType="num">
                                      <p:cBhvr additive="base">
                                        <p:cTn id="21" dur="500" fill="hold"/>
                                        <p:tgtEl>
                                          <p:spTgt spid="4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mph" presetSubtype="0" fill="hold" grpId="1" nodeType="clickEffect">
                                  <p:stCondLst>
                                    <p:cond delay="0"/>
                                  </p:stCondLst>
                                  <p:childTnLst>
                                    <p:animClr clrSpc="hsl" dir="cw">
                                      <p:cBhvr override="childStyle">
                                        <p:cTn id="33" dur="500" fill="hold"/>
                                        <p:tgtEl>
                                          <p:spTgt spid="40"/>
                                        </p:tgtEl>
                                        <p:attrNameLst>
                                          <p:attrName>style.color</p:attrName>
                                        </p:attrNameLst>
                                      </p:cBhvr>
                                      <p:by>
                                        <p:hsl h="7200000" s="0" l="0"/>
                                      </p:by>
                                    </p:animClr>
                                    <p:animClr clrSpc="hsl" dir="cw">
                                      <p:cBhvr>
                                        <p:cTn id="34" dur="500" fill="hold"/>
                                        <p:tgtEl>
                                          <p:spTgt spid="40"/>
                                        </p:tgtEl>
                                        <p:attrNameLst>
                                          <p:attrName>fillcolor</p:attrName>
                                        </p:attrNameLst>
                                      </p:cBhvr>
                                      <p:by>
                                        <p:hsl h="7200000" s="0" l="0"/>
                                      </p:by>
                                    </p:animClr>
                                    <p:animClr clrSpc="hsl" dir="cw">
                                      <p:cBhvr>
                                        <p:cTn id="35" dur="500" fill="hold"/>
                                        <p:tgtEl>
                                          <p:spTgt spid="40"/>
                                        </p:tgtEl>
                                        <p:attrNameLst>
                                          <p:attrName>stroke.color</p:attrName>
                                        </p:attrNameLst>
                                      </p:cBhvr>
                                      <p:by>
                                        <p:hsl h="7200000" s="0" l="0"/>
                                      </p:by>
                                    </p:animClr>
                                    <p:set>
                                      <p:cBhvr>
                                        <p:cTn id="36" dur="500" fill="hold"/>
                                        <p:tgtEl>
                                          <p:spTgt spid="40"/>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2"/>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42"/>
                                        </p:tgtEl>
                                        <p:attrNameLst>
                                          <p:attrName>r</p:attrName>
                                        </p:attrNameLst>
                                      </p:cBhvr>
                                    </p:animRot>
                                    <p:animRot by="-240000">
                                      <p:cBhvr>
                                        <p:cTn id="42" dur="200" fill="hold">
                                          <p:stCondLst>
                                            <p:cond delay="200"/>
                                          </p:stCondLst>
                                        </p:cTn>
                                        <p:tgtEl>
                                          <p:spTgt spid="42"/>
                                        </p:tgtEl>
                                        <p:attrNameLst>
                                          <p:attrName>r</p:attrName>
                                        </p:attrNameLst>
                                      </p:cBhvr>
                                    </p:animRot>
                                    <p:animRot by="240000">
                                      <p:cBhvr>
                                        <p:cTn id="43" dur="200" fill="hold">
                                          <p:stCondLst>
                                            <p:cond delay="400"/>
                                          </p:stCondLst>
                                        </p:cTn>
                                        <p:tgtEl>
                                          <p:spTgt spid="42"/>
                                        </p:tgtEl>
                                        <p:attrNameLst>
                                          <p:attrName>r</p:attrName>
                                        </p:attrNameLst>
                                      </p:cBhvr>
                                    </p:animRot>
                                    <p:animRot by="-240000">
                                      <p:cBhvr>
                                        <p:cTn id="44" dur="200" fill="hold">
                                          <p:stCondLst>
                                            <p:cond delay="600"/>
                                          </p:stCondLst>
                                        </p:cTn>
                                        <p:tgtEl>
                                          <p:spTgt spid="42"/>
                                        </p:tgtEl>
                                        <p:attrNameLst>
                                          <p:attrName>r</p:attrName>
                                        </p:attrNameLst>
                                      </p:cBhvr>
                                    </p:animRot>
                                    <p:animRot by="120000">
                                      <p:cBhvr>
                                        <p:cTn id="45" dur="200" fill="hold">
                                          <p:stCondLst>
                                            <p:cond delay="800"/>
                                          </p:stCondLst>
                                        </p:cTn>
                                        <p:tgtEl>
                                          <p:spTgt spid="42"/>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4" name="ồ-sai.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32" presetClass="emph" presetSubtype="0" fill="hold" grpId="1" nodeType="clickEffect">
                                  <p:stCondLst>
                                    <p:cond delay="0"/>
                                  </p:stCondLst>
                                  <p:childTnLst>
                                    <p:animRot by="120000">
                                      <p:cBhvr>
                                        <p:cTn id="50" dur="100" fill="hold">
                                          <p:stCondLst>
                                            <p:cond delay="0"/>
                                          </p:stCondLst>
                                        </p:cTn>
                                        <p:tgtEl>
                                          <p:spTgt spid="43"/>
                                        </p:tgtEl>
                                        <p:attrNameLst>
                                          <p:attrName>r</p:attrName>
                                        </p:attrNameLst>
                                      </p:cBhvr>
                                    </p:animRot>
                                    <p:animRot by="-240000">
                                      <p:cBhvr>
                                        <p:cTn id="51" dur="200" fill="hold">
                                          <p:stCondLst>
                                            <p:cond delay="200"/>
                                          </p:stCondLst>
                                        </p:cTn>
                                        <p:tgtEl>
                                          <p:spTgt spid="43"/>
                                        </p:tgtEl>
                                        <p:attrNameLst>
                                          <p:attrName>r</p:attrName>
                                        </p:attrNameLst>
                                      </p:cBhvr>
                                    </p:animRot>
                                    <p:animRot by="240000">
                                      <p:cBhvr>
                                        <p:cTn id="52" dur="200" fill="hold">
                                          <p:stCondLst>
                                            <p:cond delay="400"/>
                                          </p:stCondLst>
                                        </p:cTn>
                                        <p:tgtEl>
                                          <p:spTgt spid="43"/>
                                        </p:tgtEl>
                                        <p:attrNameLst>
                                          <p:attrName>r</p:attrName>
                                        </p:attrNameLst>
                                      </p:cBhvr>
                                    </p:animRot>
                                    <p:animRot by="-240000">
                                      <p:cBhvr>
                                        <p:cTn id="53" dur="200" fill="hold">
                                          <p:stCondLst>
                                            <p:cond delay="600"/>
                                          </p:stCondLst>
                                        </p:cTn>
                                        <p:tgtEl>
                                          <p:spTgt spid="43"/>
                                        </p:tgtEl>
                                        <p:attrNameLst>
                                          <p:attrName>r</p:attrName>
                                        </p:attrNameLst>
                                      </p:cBhvr>
                                    </p:animRot>
                                    <p:animRot by="120000">
                                      <p:cBhvr>
                                        <p:cTn id="54" dur="200" fill="hold">
                                          <p:stCondLst>
                                            <p:cond delay="800"/>
                                          </p:stCondLst>
                                        </p:cTn>
                                        <p:tgtEl>
                                          <p:spTgt spid="4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4" name="ồ-sai.wav"/>
                                        </p:tgtEl>
                                      </p:cMediaNode>
                                    </p:audio>
                                  </p:subTnLst>
                                </p:cTn>
                              </p:par>
                            </p:childTnLst>
                          </p:cTn>
                        </p:par>
                      </p:childTnLst>
                    </p:cTn>
                  </p:par>
                </p:childTnLst>
              </p:cTn>
              <p:nextCondLst>
                <p:cond evt="onClick" delay="0">
                  <p:tgtEl>
                    <p:spTgt spid="43"/>
                  </p:tgtEl>
                </p:cond>
              </p:nextCondLst>
            </p:seq>
          </p:childTnLst>
        </p:cTn>
      </p:par>
    </p:tnLst>
    <p:bldLst>
      <p:bldP spid="37" grpId="0" animBg="1"/>
      <p:bldP spid="40" grpId="0" animBg="1"/>
      <p:bldP spid="40" grpId="1" animBg="1"/>
      <p:bldP spid="42" grpId="0" animBg="1"/>
      <p:bldP spid="42" grpId="1" animBg="1"/>
      <p:bldP spid="43" grpId="0" animBg="1"/>
      <p:bldP spid="4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Bell Gold transparent PNG - Stic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4010">
            <a:off x="3671409" y="178359"/>
            <a:ext cx="5486372" cy="548637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5705" y="156208"/>
            <a:ext cx="1452120" cy="1466641"/>
          </a:xfrm>
          <a:prstGeom prst="rect">
            <a:avLst/>
          </a:prstGeom>
        </p:spPr>
      </p:pic>
      <p:pic>
        <p:nvPicPr>
          <p:cNvPr id="44" name="Picture 43" descr="A close up of a logo&#10;&#10;Description generated with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055" y="156207"/>
            <a:ext cx="1452120" cy="1466641"/>
          </a:xfrm>
          <a:prstGeom prst="rect">
            <a:avLst/>
          </a:prstGeom>
        </p:spPr>
      </p:pic>
      <p:pic>
        <p:nvPicPr>
          <p:cNvPr id="45"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19589" y="1418684"/>
            <a:ext cx="5007281" cy="500728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94416" y="3619501"/>
            <a:ext cx="4016578" cy="401657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Empirical Paintball | Headwrap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47839" y="-120551"/>
            <a:ext cx="4563155" cy="4563155"/>
          </a:xfrm>
          <a:prstGeom prst="rect">
            <a:avLst/>
          </a:prstGeom>
          <a:noFill/>
          <a:extLst>
            <a:ext uri="{909E8E84-426E-40DD-AFC4-6F175D3DCCD1}">
              <a14:hiddenFill xmlns:a14="http://schemas.microsoft.com/office/drawing/2010/main">
                <a:solidFill>
                  <a:srgbClr val="FFFFFF"/>
                </a:solidFill>
              </a14:hiddenFill>
            </a:ext>
          </a:extLst>
        </p:spPr>
      </p:pic>
      <p:pic>
        <p:nvPicPr>
          <p:cNvPr id="4" name="Be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29011" y="2512676"/>
            <a:ext cx="609600" cy="609600"/>
          </a:xfrm>
          <a:prstGeom prst="rect">
            <a:avLst/>
          </a:prstGeom>
        </p:spPr>
      </p:pic>
      <p:sp>
        <p:nvSpPr>
          <p:cNvPr id="7" name="Rectangle 6"/>
          <p:cNvSpPr/>
          <p:nvPr/>
        </p:nvSpPr>
        <p:spPr>
          <a:xfrm>
            <a:off x="1018115" y="5689023"/>
            <a:ext cx="9783769" cy="923330"/>
          </a:xfrm>
          <a:prstGeom prst="rect">
            <a:avLst/>
          </a:prstGeom>
          <a:noFill/>
        </p:spPr>
        <p:txBody>
          <a:bodyPr wrap="none" lIns="91440" tIns="45720" rIns="91440" bIns="45720">
            <a:spAutoFit/>
          </a:bodyPr>
          <a:lstStyle/>
          <a:p>
            <a:pPr algn="ctr"/>
            <a:r>
              <a:rPr lang="en-US" sz="5400" b="1" kern="1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CHÚC MỪNG CHIẾN THẮNG</a:t>
            </a:r>
            <a:endParaRPr lang="en-US" sz="5400" b="1">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0187" fill="hold"/>
                                        <p:tgtEl>
                                          <p:spTgt spid="4"/>
                                        </p:tgtEl>
                                      </p:cBhvr>
                                    </p:cmd>
                                  </p:childTnLst>
                                </p:cTn>
                              </p:par>
                              <p:par>
                                <p:cTn id="22" presetID="26" presetClass="emph" presetSubtype="0" repeatCount="5000" fill="hold" nodeType="withEffect">
                                  <p:stCondLst>
                                    <p:cond delay="0"/>
                                  </p:stCondLst>
                                  <p:childTnLst>
                                    <p:animEffect transition="out" filter="fade">
                                      <p:cBhvr>
                                        <p:cTn id="23" dur="1000" tmFilter="0, 0; .2, .5; .8, .5; 1, 0"/>
                                        <p:tgtEl>
                                          <p:spTgt spid="7">
                                            <p:txEl>
                                              <p:pRg st="0" end="0"/>
                                            </p:txEl>
                                          </p:spTgt>
                                        </p:tgtEl>
                                      </p:cBhvr>
                                    </p:animEffect>
                                    <p:animScale>
                                      <p:cBhvr>
                                        <p:cTn id="24" dur="500" autoRev="1" fill="hold"/>
                                        <p:tgtEl>
                                          <p:spTgt spid="7">
                                            <p:txEl>
                                              <p:pRg st="0" end="0"/>
                                            </p:txEl>
                                          </p:spTgt>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25" repeatCount="indefinite" fill="hold" display="0">
                  <p:stCondLst>
                    <p:cond delay="indefinite"/>
                  </p:stCondLst>
                  <p:endCondLst>
                    <p:cond evt="onStopAudio" delay="0">
                      <p:tgtEl>
                        <p:sldTgt/>
                      </p:tgtEl>
                    </p:cond>
                  </p:endCondLst>
                </p:cTn>
                <p:tgtEl>
                  <p:spTgt spid="4"/>
                </p:tgtEl>
              </p:cMediaNode>
            </p:audio>
          </p:childTnLst>
        </p:cTn>
      </p:par>
    </p:tnLst>
    <p:bldLst>
      <p:bldP spid="7"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2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867" y="-19253"/>
            <a:ext cx="1934782" cy="1641087"/>
          </a:xfrm>
          <a:prstGeom prst="rect">
            <a:avLst/>
          </a:prstGeom>
          <a:effectLst>
            <a:outerShdw blurRad="50800" dist="38100" dir="2700000" algn="tl" rotWithShape="0">
              <a:prstClr val="black">
                <a:alpha val="40000"/>
              </a:prstClr>
            </a:outerShdw>
          </a:effectLst>
        </p:spPr>
      </p:pic>
      <p:sp>
        <p:nvSpPr>
          <p:cNvPr id="7" name="Rectangle 6"/>
          <p:cNvSpPr/>
          <p:nvPr/>
        </p:nvSpPr>
        <p:spPr>
          <a:xfrm>
            <a:off x="818244" y="982015"/>
            <a:ext cx="10682280" cy="646292"/>
          </a:xfrm>
          <a:prstGeom prst="rect">
            <a:avLst/>
          </a:prstGeom>
        </p:spPr>
        <p:txBody>
          <a:bodyPr wrap="square" lIns="91402" tIns="45701" rIns="91402" bIns="45701">
            <a:spAutoFit/>
          </a:bodyPr>
          <a:lstStyle/>
          <a:p>
            <a:pPr algn="ctr"/>
            <a:r>
              <a:rPr lang="vi-VN" sz="3600" b="1" dirty="0">
                <a:solidFill>
                  <a:srgbClr val="FFFF00"/>
                </a:solidFill>
                <a:cs typeface="Times New Roman" panose="02020603050405020304" pitchFamily="18" charset="0"/>
              </a:rPr>
              <a:t>2. </a:t>
            </a:r>
            <a:r>
              <a:rPr lang="en-US" sz="3600" b="1" dirty="0" err="1">
                <a:solidFill>
                  <a:srgbClr val="FFFF00"/>
                </a:solidFill>
                <a:cs typeface="Times New Roman" panose="02020603050405020304" pitchFamily="18" charset="0"/>
              </a:rPr>
              <a:t>Đọc</a:t>
            </a:r>
            <a:r>
              <a:rPr lang="en-US" sz="3600" b="1" dirty="0">
                <a:solidFill>
                  <a:srgbClr val="FFFF00"/>
                </a:solidFill>
                <a:cs typeface="Times New Roman" panose="02020603050405020304" pitchFamily="18" charset="0"/>
              </a:rPr>
              <a:t> </a:t>
            </a:r>
            <a:r>
              <a:rPr lang="en-US" sz="3600" b="1" dirty="0" err="1">
                <a:solidFill>
                  <a:srgbClr val="FFFF00"/>
                </a:solidFill>
                <a:cs typeface="Times New Roman" panose="02020603050405020304" pitchFamily="18" charset="0"/>
              </a:rPr>
              <a:t>thành</a:t>
            </a:r>
            <a:r>
              <a:rPr lang="en-US" sz="3600" b="1" dirty="0">
                <a:solidFill>
                  <a:srgbClr val="FFFF00"/>
                </a:solidFill>
                <a:cs typeface="Times New Roman" panose="02020603050405020304" pitchFamily="18" charset="0"/>
              </a:rPr>
              <a:t> </a:t>
            </a:r>
            <a:r>
              <a:rPr lang="en-US" sz="3600" b="1" dirty="0" err="1">
                <a:solidFill>
                  <a:srgbClr val="FFFF00"/>
                </a:solidFill>
                <a:cs typeface="Times New Roman" panose="02020603050405020304" pitchFamily="18" charset="0"/>
              </a:rPr>
              <a:t>tiếng</a:t>
            </a:r>
            <a:r>
              <a:rPr lang="en-US" sz="3600" b="1" dirty="0">
                <a:solidFill>
                  <a:srgbClr val="FFFF00"/>
                </a:solidFill>
                <a:cs typeface="Times New Roman" panose="02020603050405020304" pitchFamily="18" charset="0"/>
              </a:rPr>
              <a:t> </a:t>
            </a:r>
            <a:r>
              <a:rPr lang="en-US" sz="3600" b="1" dirty="0" err="1">
                <a:solidFill>
                  <a:srgbClr val="FFFF00"/>
                </a:solidFill>
                <a:cs typeface="Times New Roman" panose="02020603050405020304" pitchFamily="18" charset="0"/>
              </a:rPr>
              <a:t>đoạn</a:t>
            </a:r>
            <a:r>
              <a:rPr lang="en-US" sz="3600" b="1" dirty="0">
                <a:solidFill>
                  <a:srgbClr val="FFFF00"/>
                </a:solidFill>
                <a:cs typeface="Times New Roman" panose="02020603050405020304" pitchFamily="18" charset="0"/>
              </a:rPr>
              <a:t> 2 </a:t>
            </a:r>
            <a:r>
              <a:rPr lang="en-US" sz="3600" b="1" dirty="0" err="1">
                <a:solidFill>
                  <a:srgbClr val="FFFF00"/>
                </a:solidFill>
                <a:cs typeface="Times New Roman" panose="02020603050405020304" pitchFamily="18" charset="0"/>
              </a:rPr>
              <a:t>bài</a:t>
            </a:r>
            <a:r>
              <a:rPr lang="en-US" sz="3600" b="1" dirty="0">
                <a:solidFill>
                  <a:srgbClr val="FFFF00"/>
                </a:solidFill>
                <a:cs typeface="Times New Roman" panose="02020603050405020304" pitchFamily="18" charset="0"/>
              </a:rPr>
              <a:t> </a:t>
            </a:r>
            <a:r>
              <a:rPr lang="en-US" sz="3600" b="1" dirty="0" err="1">
                <a:solidFill>
                  <a:srgbClr val="FFFF00"/>
                </a:solidFill>
                <a:cs typeface="Times New Roman" panose="02020603050405020304" pitchFamily="18" charset="0"/>
              </a:rPr>
              <a:t>Nhà</a:t>
            </a:r>
            <a:r>
              <a:rPr lang="en-US" sz="3600" b="1" dirty="0">
                <a:solidFill>
                  <a:srgbClr val="FFFF00"/>
                </a:solidFill>
                <a:cs typeface="Times New Roman" panose="02020603050405020304" pitchFamily="18" charset="0"/>
              </a:rPr>
              <a:t> </a:t>
            </a:r>
            <a:r>
              <a:rPr lang="en-US" sz="3600" b="1" dirty="0" err="1">
                <a:solidFill>
                  <a:srgbClr val="FFFF00"/>
                </a:solidFill>
                <a:cs typeface="Times New Roman" panose="02020603050405020304" pitchFamily="18" charset="0"/>
              </a:rPr>
              <a:t>rông</a:t>
            </a:r>
            <a:r>
              <a:rPr lang="en-US" sz="3600" b="1" dirty="0">
                <a:solidFill>
                  <a:srgbClr val="FFFF00"/>
                </a:solidFill>
                <a:cs typeface="Times New Roman" panose="02020603050405020304" pitchFamily="18" charset="0"/>
              </a:rPr>
              <a:t>.</a:t>
            </a:r>
            <a:endParaRPr lang="en-US" sz="3600" b="1" dirty="0">
              <a:solidFill>
                <a:srgbClr val="FFFF00"/>
              </a:solidFill>
            </a:endParaRPr>
          </a:p>
        </p:txBody>
      </p:sp>
      <p:pic>
        <p:nvPicPr>
          <p:cNvPr id="9" name="Picture 2" descr="Nhà Rông cao tới 100m của Việt Nam lên báo danh tiếng Mỹ"/>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1411" y="1935396"/>
            <a:ext cx="5881743" cy="4060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grpSp>
        <p:nvGrpSpPr>
          <p:cNvPr id="11" name="Group 10"/>
          <p:cNvGrpSpPr/>
          <p:nvPr/>
        </p:nvGrpSpPr>
        <p:grpSpPr>
          <a:xfrm>
            <a:off x="9354772" y="4432194"/>
            <a:ext cx="3534229" cy="2949215"/>
            <a:chOff x="9085525" y="4336944"/>
            <a:chExt cx="3534229" cy="2949215"/>
          </a:xfrm>
        </p:grpSpPr>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18" b="62221" l="23309" r="77536"/>
                      </a14:imgEffect>
                    </a14:imgLayer>
                  </a14:imgProps>
                </a:ext>
                <a:ext uri="{28A0092B-C50C-407E-A947-70E740481C1C}">
                  <a14:useLocalDpi xmlns:a14="http://schemas.microsoft.com/office/drawing/2010/main" val="0"/>
                </a:ext>
              </a:extLst>
            </a:blip>
            <a:srcRect l="16563" t="26244" r="15647" b="33756"/>
            <a:stretch>
              <a:fillRect/>
            </a:stretch>
          </p:blipFill>
          <p:spPr>
            <a:xfrm>
              <a:off x="9085525" y="4336944"/>
              <a:ext cx="2148114" cy="2743201"/>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469" b="63672" l="13768" r="83696"/>
                      </a14:imgEffect>
                    </a14:imgLayer>
                  </a14:imgProps>
                </a:ext>
                <a:ext uri="{28A0092B-C50C-407E-A947-70E740481C1C}">
                  <a14:useLocalDpi xmlns:a14="http://schemas.microsoft.com/office/drawing/2010/main" val="0"/>
                </a:ext>
              </a:extLst>
            </a:blip>
            <a:srcRect l="5078" t="27514" r="7435" b="32275"/>
            <a:stretch>
              <a:fillRect/>
            </a:stretch>
          </p:blipFill>
          <p:spPr>
            <a:xfrm>
              <a:off x="9847524" y="4528444"/>
              <a:ext cx="2772230" cy="2757715"/>
            </a:xfrm>
            <a:prstGeom prst="rect">
              <a:avLst/>
            </a:prstGeom>
          </p:spPr>
        </p:pic>
      </p:grpSp>
      <p:sp>
        <p:nvSpPr>
          <p:cNvPr id="7" name="TextBox 6"/>
          <p:cNvSpPr txBox="1"/>
          <p:nvPr/>
        </p:nvSpPr>
        <p:spPr>
          <a:xfrm>
            <a:off x="6266480" y="1197123"/>
            <a:ext cx="4791696" cy="31393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dirty="0" err="1">
                <a:solidFill>
                  <a:schemeClr val="accent5">
                    <a:lumMod val="75000"/>
                  </a:schemeClr>
                </a:solidFill>
                <a:effectLst>
                  <a:outerShdw blurRad="38100" dist="38100" dir="2700000" algn="tl">
                    <a:srgbClr val="000000">
                      <a:alpha val="43137"/>
                    </a:srgbClr>
                  </a:outerShdw>
                </a:effectLst>
                <a:latin typeface="UTM Avo"/>
                <a:cs typeface="Times New Roman" panose="02020603050405020304" pitchFamily="18" charset="0"/>
              </a:rPr>
              <a:t>Bài</a:t>
            </a:r>
            <a:r>
              <a:rPr lang="en-US" sz="6600" b="1" dirty="0">
                <a:solidFill>
                  <a:schemeClr val="accent5">
                    <a:lumMod val="75000"/>
                  </a:schemeClr>
                </a:solidFill>
                <a:effectLst>
                  <a:outerShdw blurRad="38100" dist="38100" dir="2700000" algn="tl">
                    <a:srgbClr val="000000">
                      <a:alpha val="43137"/>
                    </a:srgbClr>
                  </a:outerShdw>
                </a:effectLst>
                <a:latin typeface="UTM Avo"/>
                <a:cs typeface="Times New Roman" panose="02020603050405020304" pitchFamily="18" charset="0"/>
              </a:rPr>
              <a:t> </a:t>
            </a:r>
            <a:r>
              <a:rPr lang="en-US" sz="6600" b="1" dirty="0" err="1">
                <a:solidFill>
                  <a:schemeClr val="accent5">
                    <a:lumMod val="75000"/>
                  </a:schemeClr>
                </a:solidFill>
                <a:effectLst>
                  <a:outerShdw blurRad="38100" dist="38100" dir="2700000" algn="tl">
                    <a:srgbClr val="000000">
                      <a:alpha val="43137"/>
                    </a:srgbClr>
                  </a:outerShdw>
                </a:effectLst>
                <a:latin typeface="UTM Avo"/>
                <a:cs typeface="Times New Roman" panose="02020603050405020304" pitchFamily="18" charset="0"/>
              </a:rPr>
              <a:t>đọc</a:t>
            </a:r>
            <a:r>
              <a:rPr lang="en-US" sz="6600" b="1" dirty="0">
                <a:solidFill>
                  <a:schemeClr val="accent5">
                    <a:lumMod val="75000"/>
                  </a:schemeClr>
                </a:solidFill>
                <a:effectLst>
                  <a:outerShdw blurRad="38100" dist="38100" dir="2700000" algn="tl">
                    <a:srgbClr val="000000">
                      <a:alpha val="43137"/>
                    </a:srgbClr>
                  </a:outerShdw>
                </a:effectLst>
                <a:latin typeface="UTM Avo"/>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lang="en-US" sz="6600" b="1" dirty="0">
                <a:solidFill>
                  <a:srgbClr val="FF0000"/>
                </a:solidFill>
                <a:effectLst>
                  <a:outerShdw blurRad="38100" dist="38100" dir="2700000" algn="tl">
                    <a:srgbClr val="000000">
                      <a:alpha val="43137"/>
                    </a:srgbClr>
                  </a:outerShdw>
                </a:effectLst>
                <a:latin typeface="UTM Avo"/>
                <a:cs typeface="Times New Roman" panose="02020603050405020304" pitchFamily="18" charset="0"/>
              </a:rPr>
              <a:t>NHÀ RÔNG</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cs typeface="Times New Roman" panose="02020603050405020304" pitchFamily="18" charset="0"/>
              </a:rPr>
              <a:t>(</a:t>
            </a:r>
            <a:r>
              <a:rPr kumimoji="0" lang="en-US" sz="66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UTM Avo"/>
                <a:cs typeface="Times New Roman" panose="02020603050405020304" pitchFamily="18" charset="0"/>
              </a:rPr>
              <a:t>tiết</a:t>
            </a:r>
            <a:r>
              <a:rPr kumimoji="0" lang="en-US" sz="6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UTM Avo"/>
                <a:cs typeface="Times New Roman" panose="02020603050405020304" pitchFamily="18" charset="0"/>
              </a:rPr>
              <a:t> 2)</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7" dur="500"/>
                                        <p:tgtEl>
                                          <p:spTgt spid="7">
                                            <p:txEl>
                                              <p:pRg st="1" end="1"/>
                                            </p:txEl>
                                          </p:spTgt>
                                        </p:tgtEl>
                                      </p:cBhvr>
                                    </p:animEffect>
                                  </p:childTnLst>
                                </p:cTn>
                              </p:par>
                            </p:childTnLst>
                          </p:cTn>
                        </p:par>
                        <p:par>
                          <p:cTn id="18" fill="hold">
                            <p:stCondLst>
                              <p:cond delay="2500"/>
                            </p:stCondLst>
                            <p:childTnLst>
                              <p:par>
                                <p:cTn id="19" presetID="53" presetClass="entr" presetSubtype="16"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7">
                                            <p:txEl>
                                              <p:pRg st="0" end="0"/>
                                            </p:txEl>
                                          </p:spTgt>
                                        </p:tgtEl>
                                      </p:cBhvr>
                                    </p:animEffect>
                                  </p:childTnLst>
                                </p:cTn>
                              </p:par>
                            </p:childTnLst>
                          </p:cTn>
                        </p:par>
                        <p:par>
                          <p:cTn id="24" fill="hold">
                            <p:stCondLst>
                              <p:cond delay="3000"/>
                            </p:stCondLst>
                            <p:childTnLst>
                              <p:par>
                                <p:cTn id="25" presetID="53" presetClass="entr" presetSubtype="16" fill="hold"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p:cTn id="2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116582" y="643650"/>
            <a:ext cx="11973818" cy="707848"/>
          </a:xfrm>
          <a:prstGeom prst="rect">
            <a:avLst/>
          </a:prstGeom>
        </p:spPr>
        <p:txBody>
          <a:bodyPr wrap="square" lIns="91402" tIns="45701" rIns="91402" bIns="45701">
            <a:spAutoFit/>
          </a:bodyPr>
          <a:lstStyle/>
          <a:p>
            <a:pPr algn="ctr"/>
            <a:r>
              <a:rPr lang="en-US" sz="4000" b="1" dirty="0">
                <a:solidFill>
                  <a:srgbClr val="00B050"/>
                </a:solidFill>
                <a:cs typeface="Times New Roman" panose="02020603050405020304" pitchFamily="18" charset="0"/>
              </a:rPr>
              <a:t>1. </a:t>
            </a:r>
            <a:r>
              <a:rPr lang="en-US" sz="4000" b="1" dirty="0" err="1">
                <a:solidFill>
                  <a:srgbClr val="00B050"/>
                </a:solidFill>
                <a:cs typeface="Times New Roman" panose="02020603050405020304" pitchFamily="18" charset="0"/>
              </a:rPr>
              <a:t>Nhà</a:t>
            </a:r>
            <a:r>
              <a:rPr lang="en-US" sz="4000" b="1" dirty="0">
                <a:solidFill>
                  <a:srgbClr val="00B050"/>
                </a:solidFill>
                <a:cs typeface="Times New Roman" panose="02020603050405020304" pitchFamily="18" charset="0"/>
              </a:rPr>
              <a:t> </a:t>
            </a:r>
            <a:r>
              <a:rPr lang="en-US" sz="4000" b="1" dirty="0" err="1">
                <a:solidFill>
                  <a:srgbClr val="00B050"/>
                </a:solidFill>
                <a:cs typeface="Times New Roman" panose="02020603050405020304" pitchFamily="18" charset="0"/>
              </a:rPr>
              <a:t>rông</a:t>
            </a:r>
            <a:r>
              <a:rPr lang="en-US" sz="4000" b="1" dirty="0">
                <a:solidFill>
                  <a:srgbClr val="00B050"/>
                </a:solidFill>
                <a:cs typeface="Times New Roman" panose="02020603050405020304" pitchFamily="18" charset="0"/>
              </a:rPr>
              <a:t> </a:t>
            </a:r>
            <a:r>
              <a:rPr lang="en-US" sz="4000" b="1" dirty="0" err="1">
                <a:solidFill>
                  <a:srgbClr val="00B050"/>
                </a:solidFill>
                <a:cs typeface="Times New Roman" panose="02020603050405020304" pitchFamily="18" charset="0"/>
              </a:rPr>
              <a:t>có</a:t>
            </a:r>
            <a:r>
              <a:rPr lang="en-US" sz="4000" b="1" dirty="0">
                <a:solidFill>
                  <a:srgbClr val="00B050"/>
                </a:solidFill>
                <a:cs typeface="Times New Roman" panose="02020603050405020304" pitchFamily="18" charset="0"/>
              </a:rPr>
              <a:t> </a:t>
            </a:r>
            <a:r>
              <a:rPr lang="en-US" sz="4000" b="1" dirty="0" err="1">
                <a:solidFill>
                  <a:srgbClr val="00B050"/>
                </a:solidFill>
                <a:cs typeface="Times New Roman" panose="02020603050405020304" pitchFamily="18" charset="0"/>
              </a:rPr>
              <a:t>đặc</a:t>
            </a:r>
            <a:r>
              <a:rPr lang="en-US" sz="4000" b="1" dirty="0">
                <a:solidFill>
                  <a:srgbClr val="00B050"/>
                </a:solidFill>
                <a:cs typeface="Times New Roman" panose="02020603050405020304" pitchFamily="18" charset="0"/>
              </a:rPr>
              <a:t> </a:t>
            </a:r>
            <a:r>
              <a:rPr lang="en-US" sz="4000" b="1" dirty="0" err="1">
                <a:solidFill>
                  <a:srgbClr val="00B050"/>
                </a:solidFill>
                <a:cs typeface="Times New Roman" panose="02020603050405020304" pitchFamily="18" charset="0"/>
              </a:rPr>
              <a:t>điểm</a:t>
            </a:r>
            <a:r>
              <a:rPr lang="en-US" sz="4000" b="1" dirty="0">
                <a:solidFill>
                  <a:srgbClr val="00B050"/>
                </a:solidFill>
                <a:cs typeface="Times New Roman" panose="02020603050405020304" pitchFamily="18" charset="0"/>
              </a:rPr>
              <a:t> </a:t>
            </a:r>
            <a:r>
              <a:rPr lang="en-US" sz="4000" b="1" dirty="0" err="1">
                <a:solidFill>
                  <a:srgbClr val="00B050"/>
                </a:solidFill>
                <a:cs typeface="Times New Roman" panose="02020603050405020304" pitchFamily="18" charset="0"/>
              </a:rPr>
              <a:t>gì</a:t>
            </a:r>
            <a:r>
              <a:rPr lang="en-US" sz="4000" b="1" dirty="0">
                <a:solidFill>
                  <a:srgbClr val="00B050"/>
                </a:solidFill>
                <a:cs typeface="Times New Roman" panose="02020603050405020304" pitchFamily="18" charset="0"/>
              </a:rPr>
              <a:t> </a:t>
            </a:r>
            <a:r>
              <a:rPr lang="en-US" sz="4000" b="1" dirty="0" err="1">
                <a:solidFill>
                  <a:srgbClr val="00B050"/>
                </a:solidFill>
                <a:cs typeface="Times New Roman" panose="02020603050405020304" pitchFamily="18" charset="0"/>
              </a:rPr>
              <a:t>nổi</a:t>
            </a:r>
            <a:r>
              <a:rPr lang="en-US" sz="4000" b="1" dirty="0">
                <a:solidFill>
                  <a:srgbClr val="00B050"/>
                </a:solidFill>
                <a:cs typeface="Times New Roman" panose="02020603050405020304" pitchFamily="18" charset="0"/>
              </a:rPr>
              <a:t> </a:t>
            </a:r>
            <a:r>
              <a:rPr lang="en-US" sz="4000" b="1" dirty="0" err="1">
                <a:solidFill>
                  <a:srgbClr val="00B050"/>
                </a:solidFill>
                <a:cs typeface="Times New Roman" panose="02020603050405020304" pitchFamily="18" charset="0"/>
              </a:rPr>
              <a:t>bật</a:t>
            </a:r>
            <a:r>
              <a:rPr lang="en-US" sz="4000" b="1" dirty="0">
                <a:solidFill>
                  <a:srgbClr val="00B050"/>
                </a:solidFill>
                <a:cs typeface="Times New Roman" panose="02020603050405020304" pitchFamily="18" charset="0"/>
              </a:rPr>
              <a:t>?</a:t>
            </a:r>
            <a:endParaRPr lang="en-US" sz="4000" b="1" dirty="0">
              <a:solidFill>
                <a:srgbClr val="00B050"/>
              </a:solidFill>
            </a:endParaRPr>
          </a:p>
        </p:txBody>
      </p:sp>
      <p:sp>
        <p:nvSpPr>
          <p:cNvPr id="13" name="Rectangle 12"/>
          <p:cNvSpPr/>
          <p:nvPr/>
        </p:nvSpPr>
        <p:spPr>
          <a:xfrm>
            <a:off x="2567934" y="1526974"/>
            <a:ext cx="8554767" cy="2308324"/>
          </a:xfrm>
          <a:prstGeom prst="rect">
            <a:avLst/>
          </a:prstGeom>
        </p:spPr>
        <p:txBody>
          <a:bodyPr wrap="square">
            <a:spAutoFit/>
          </a:bodyPr>
          <a:lstStyle/>
          <a:p>
            <a:pPr algn="just"/>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Nhà</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rông</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là</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ngôi</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nhà</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sàn</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cao</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lớn</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nhất</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đẹp</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nhất</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của</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làng</a:t>
            </a:r>
            <a:r>
              <a:rPr lang="en-US" sz="3600" dirty="0">
                <a:solidFill>
                  <a:srgbClr val="002060"/>
                </a:solidFill>
                <a:latin typeface="Times" panose="02020603050405020304" pitchFamily="18" charset="0"/>
                <a:cs typeface="Times" panose="02020603050405020304" pitchFamily="18" charset="0"/>
              </a:rPr>
              <a:t>. </a:t>
            </a:r>
            <a:r>
              <a:rPr lang="vi-VN" sz="3600" dirty="0">
                <a:solidFill>
                  <a:srgbClr val="002060"/>
                </a:solidFill>
                <a:latin typeface="Times" panose="02020603050405020304" pitchFamily="18" charset="0"/>
                <a:cs typeface="Times" panose="02020603050405020304" pitchFamily="18" charset="0"/>
              </a:rPr>
              <a:t>Làm bằng gỗ tốt, kết hợp chất liệu tre nứa và lợp cỏ tranh</a:t>
            </a:r>
            <a:r>
              <a:rPr lang="en-US" sz="3600" dirty="0">
                <a:solidFill>
                  <a:srgbClr val="002060"/>
                </a:solidFill>
                <a:latin typeface="Times" panose="02020603050405020304" pitchFamily="18" charset="0"/>
                <a:cs typeface="Times" panose="02020603050405020304" pitchFamily="18" charset="0"/>
              </a:rPr>
              <a:t>.</a:t>
            </a:r>
            <a:endParaRPr lang="vi-VN" sz="3600" dirty="0">
              <a:solidFill>
                <a:srgbClr val="002060"/>
              </a:solidFill>
              <a:latin typeface="Times" panose="02020603050405020304" pitchFamily="18" charset="0"/>
              <a:cs typeface="Times" panose="02020603050405020304" pitchFamily="18" charset="0"/>
            </a:endParaRPr>
          </a:p>
          <a:p>
            <a:pPr lvl="0" algn="just"/>
            <a:r>
              <a:rPr lang="en-US" sz="3600" dirty="0">
                <a:solidFill>
                  <a:srgbClr val="002060"/>
                </a:solidFill>
                <a:latin typeface="Times" panose="02020603050405020304" pitchFamily="18" charset="0"/>
                <a:cs typeface="Times" panose="02020603050405020304" pitchFamily="18" charset="0"/>
              </a:rPr>
              <a:t> </a:t>
            </a:r>
            <a:endParaRPr lang="vi-VN" sz="3600" dirty="0">
              <a:solidFill>
                <a:srgbClr val="002060"/>
              </a:solidFill>
              <a:latin typeface="Times" panose="02020603050405020304" pitchFamily="18" charset="0"/>
              <a:cs typeface="Times" panose="02020603050405020304" pitchFamily="18" charset="0"/>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6517" t="54917" r="71658" b="24273"/>
          <a:stretch>
            <a:fillRect/>
          </a:stretch>
        </p:blipFill>
        <p:spPr>
          <a:xfrm>
            <a:off x="4777490" y="3240992"/>
            <a:ext cx="3300666" cy="3247715"/>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18244" y="829615"/>
            <a:ext cx="10682280" cy="646292"/>
          </a:xfrm>
          <a:prstGeom prst="rect">
            <a:avLst/>
          </a:prstGeom>
        </p:spPr>
        <p:txBody>
          <a:bodyPr wrap="square" lIns="91402" tIns="45701" rIns="91402" bIns="45701">
            <a:spAutoFit/>
          </a:bodyPr>
          <a:lstStyle/>
          <a:p>
            <a:pPr algn="ctr"/>
            <a:r>
              <a:rPr lang="vi-VN" sz="3600" b="1" dirty="0">
                <a:solidFill>
                  <a:srgbClr val="00B050"/>
                </a:solidFill>
                <a:cs typeface="Times New Roman" panose="02020603050405020304" pitchFamily="18" charset="0"/>
              </a:rPr>
              <a:t>2. Nhà rông được dùng để làm gì?</a:t>
            </a:r>
            <a:endParaRPr lang="en-US" sz="3600" b="1" dirty="0">
              <a:solidFill>
                <a:srgbClr val="00B050"/>
              </a:solidFill>
            </a:endParaRPr>
          </a:p>
        </p:txBody>
      </p:sp>
      <p:sp>
        <p:nvSpPr>
          <p:cNvPr id="8" name="Rectangle 7"/>
          <p:cNvSpPr/>
          <p:nvPr/>
        </p:nvSpPr>
        <p:spPr>
          <a:xfrm>
            <a:off x="466409" y="1821096"/>
            <a:ext cx="5136873" cy="4031835"/>
          </a:xfrm>
          <a:prstGeom prst="rect">
            <a:avLst/>
          </a:prstGeom>
        </p:spPr>
        <p:txBody>
          <a:bodyPr wrap="square" lIns="91402" tIns="45701" rIns="91402" bIns="45701">
            <a:spAutoFit/>
          </a:bodyPr>
          <a:lstStyle/>
          <a:p>
            <a:pPr algn="just"/>
            <a:r>
              <a:rPr lang="en-US" sz="3200" dirty="0">
                <a:solidFill>
                  <a:srgbClr val="002060"/>
                </a:solidFill>
                <a:cs typeface="Times New Roman" panose="02020603050405020304" pitchFamily="18" charset="0"/>
              </a:rPr>
              <a:t>	</a:t>
            </a:r>
            <a:r>
              <a:rPr lang="vi-VN" sz="3200" dirty="0">
                <a:solidFill>
                  <a:srgbClr val="002060"/>
                </a:solidFill>
                <a:cs typeface="Times New Roman" panose="02020603050405020304" pitchFamily="18" charset="0"/>
              </a:rPr>
              <a:t>Là nơi đón tiếp khách đến làng, nơi già làng bàn việc chung. nơi đàn ông ngồi trò chuyện, vót nan, đan nát. Là chỗ ngủ của con trai từ thiếu niên cho đến khi lấy vợ. Là nơi tổ chức những lễ cúng.</a:t>
            </a:r>
            <a:endParaRPr lang="en-US" sz="3200" dirty="0">
              <a:solidFill>
                <a:srgbClr val="002060"/>
              </a:solidFill>
            </a:endParaRPr>
          </a:p>
        </p:txBody>
      </p:sp>
      <p:pic>
        <p:nvPicPr>
          <p:cNvPr id="9" name="Picture 2" descr="Nhà Rông cao tới 100m của Việt Nam lên báo danh tiếng Mỹ"/>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1411" y="1935396"/>
            <a:ext cx="5881743" cy="4060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56344" y="405160"/>
            <a:ext cx="10682280" cy="954069"/>
          </a:xfrm>
          <a:prstGeom prst="rect">
            <a:avLst/>
          </a:prstGeom>
        </p:spPr>
        <p:txBody>
          <a:bodyPr wrap="square" lIns="91402" tIns="45701" rIns="91402" bIns="45701">
            <a:spAutoFit/>
          </a:bodyPr>
          <a:lstStyle/>
          <a:p>
            <a:r>
              <a:rPr lang="vi-VN" sz="2800" b="1" dirty="0">
                <a:solidFill>
                  <a:srgbClr val="00B050"/>
                </a:solidFill>
                <a:cs typeface="Times New Roman" panose="02020603050405020304" pitchFamily="18" charset="0"/>
              </a:rPr>
              <a:t>3. Vì sao có thể nói nhà rôn</a:t>
            </a:r>
            <a:r>
              <a:rPr lang="en-US" sz="2800" b="1" dirty="0">
                <a:solidFill>
                  <a:srgbClr val="00B050"/>
                </a:solidFill>
                <a:cs typeface="Times New Roman" panose="02020603050405020304" pitchFamily="18" charset="0"/>
              </a:rPr>
              <a:t>g</a:t>
            </a:r>
            <a:r>
              <a:rPr lang="vi-VN" sz="2800" b="1" dirty="0">
                <a:solidFill>
                  <a:srgbClr val="00B050"/>
                </a:solidFill>
                <a:cs typeface="Times New Roman" panose="02020603050405020304" pitchFamily="18" charset="0"/>
              </a:rPr>
              <a:t> là nơi thể hiện tài năng và tinh thần cộng đồng của người Tây Nguyên?</a:t>
            </a:r>
            <a:endParaRPr lang="en-US" sz="2800" b="1" dirty="0">
              <a:solidFill>
                <a:srgbClr val="00B050"/>
              </a:solidFill>
            </a:endParaRPr>
          </a:p>
        </p:txBody>
      </p:sp>
      <p:sp>
        <p:nvSpPr>
          <p:cNvPr id="3" name="Rectangle 2"/>
          <p:cNvSpPr/>
          <p:nvPr/>
        </p:nvSpPr>
        <p:spPr>
          <a:xfrm>
            <a:off x="856344" y="1359229"/>
            <a:ext cx="10653018" cy="3108505"/>
          </a:xfrm>
          <a:prstGeom prst="rect">
            <a:avLst/>
          </a:prstGeom>
        </p:spPr>
        <p:txBody>
          <a:bodyPr wrap="square" lIns="91402" tIns="45701" rIns="91402" bIns="45701">
            <a:spAutoFit/>
          </a:bodyPr>
          <a:lstStyle/>
          <a:p>
            <a:pPr algn="just"/>
            <a:r>
              <a:rPr lang="en-US" sz="2800" dirty="0">
                <a:solidFill>
                  <a:schemeClr val="accent5">
                    <a:lumMod val="50000"/>
                  </a:schemeClr>
                </a:solidFill>
                <a:cs typeface="Times New Roman" panose="02020603050405020304" pitchFamily="18" charset="0"/>
              </a:rPr>
              <a:t>	a,</a:t>
            </a:r>
            <a:r>
              <a:rPr lang="vi-VN" sz="2800" dirty="0">
                <a:solidFill>
                  <a:schemeClr val="accent5">
                    <a:lumMod val="50000"/>
                  </a:schemeClr>
                </a:solidFill>
                <a:cs typeface="Times New Roman" panose="02020603050405020304" pitchFamily="18" charset="0"/>
              </a:rPr>
              <a:t> Vì sao có thể nói nhà rôn</a:t>
            </a:r>
            <a:r>
              <a:rPr lang="en-US" sz="2800" dirty="0">
                <a:solidFill>
                  <a:schemeClr val="accent5">
                    <a:lumMod val="50000"/>
                  </a:schemeClr>
                </a:solidFill>
                <a:cs typeface="Times New Roman" panose="02020603050405020304" pitchFamily="18" charset="0"/>
              </a:rPr>
              <a:t>g</a:t>
            </a:r>
            <a:r>
              <a:rPr lang="vi-VN" sz="2800" dirty="0">
                <a:solidFill>
                  <a:schemeClr val="accent5">
                    <a:lumMod val="50000"/>
                  </a:schemeClr>
                </a:solidFill>
                <a:cs typeface="Times New Roman" panose="02020603050405020304" pitchFamily="18" charset="0"/>
              </a:rPr>
              <a:t> là nơi thể hiện tài năng của người Tây Nguyên</a:t>
            </a:r>
            <a:r>
              <a:rPr lang="en-US" sz="2800" dirty="0">
                <a:solidFill>
                  <a:schemeClr val="accent5">
                    <a:lumMod val="50000"/>
                  </a:schemeClr>
                </a:solidFill>
                <a:cs typeface="Times New Roman" panose="02020603050405020304" pitchFamily="18" charset="0"/>
              </a:rPr>
              <a:t> ?</a:t>
            </a:r>
          </a:p>
          <a:p>
            <a:pPr algn="just"/>
            <a:r>
              <a:rPr lang="en-US" sz="2800" dirty="0">
                <a:solidFill>
                  <a:schemeClr val="accent5">
                    <a:lumMod val="50000"/>
                  </a:schemeClr>
                </a:solidFill>
                <a:cs typeface="Times New Roman" panose="02020603050405020304" pitchFamily="18" charset="0"/>
              </a:rPr>
              <a:t>	b,</a:t>
            </a:r>
            <a:r>
              <a:rPr lang="vi-VN" sz="2800" dirty="0">
                <a:solidFill>
                  <a:schemeClr val="accent5">
                    <a:lumMod val="50000"/>
                  </a:schemeClr>
                </a:solidFill>
                <a:cs typeface="Times New Roman" panose="02020603050405020304" pitchFamily="18" charset="0"/>
              </a:rPr>
              <a:t> Vì sao có thể nói nhà rôn</a:t>
            </a:r>
            <a:r>
              <a:rPr lang="en-US" sz="2800" dirty="0">
                <a:solidFill>
                  <a:schemeClr val="accent5">
                    <a:lumMod val="50000"/>
                  </a:schemeClr>
                </a:solidFill>
                <a:cs typeface="Times New Roman" panose="02020603050405020304" pitchFamily="18" charset="0"/>
              </a:rPr>
              <a:t>g</a:t>
            </a:r>
            <a:r>
              <a:rPr lang="vi-VN" sz="2800" dirty="0">
                <a:solidFill>
                  <a:schemeClr val="accent5">
                    <a:lumMod val="50000"/>
                  </a:schemeClr>
                </a:solidFill>
                <a:cs typeface="Times New Roman" panose="02020603050405020304" pitchFamily="18" charset="0"/>
              </a:rPr>
              <a:t> là nơi thể hiện tinh thần cộng đồng của người Tây Nguyên?</a:t>
            </a:r>
            <a:endParaRPr lang="en-US" sz="2800" dirty="0">
              <a:solidFill>
                <a:schemeClr val="accent5">
                  <a:lumMod val="50000"/>
                </a:schemeClr>
              </a:solidFill>
            </a:endParaRPr>
          </a:p>
          <a:p>
            <a:pPr algn="just"/>
            <a:endParaRPr lang="en-US" sz="2800" dirty="0">
              <a:solidFill>
                <a:schemeClr val="accent5">
                  <a:lumMod val="50000"/>
                </a:schemeClr>
              </a:solidFill>
              <a:cs typeface="Times New Roman" panose="02020603050405020304" pitchFamily="18" charset="0"/>
            </a:endParaRPr>
          </a:p>
          <a:p>
            <a:pPr algn="just"/>
            <a:endParaRPr lang="en-US" sz="2800" dirty="0">
              <a:solidFill>
                <a:schemeClr val="accent5">
                  <a:lumMod val="50000"/>
                </a:schemeClr>
              </a:solidFill>
              <a:cs typeface="Times New Roman" panose="02020603050405020304" pitchFamily="18" charset="0"/>
            </a:endParaRPr>
          </a:p>
          <a:p>
            <a:pPr algn="just"/>
            <a:endParaRPr lang="en-US" sz="2800" dirty="0">
              <a:solidFill>
                <a:schemeClr val="accent5">
                  <a:lumMod val="50000"/>
                </a:schemeClr>
              </a:solidFill>
            </a:endParaRPr>
          </a:p>
        </p:txBody>
      </p:sp>
      <p:pic>
        <p:nvPicPr>
          <p:cNvPr id="7170" name="Picture 2" descr="Cổng thông tin điện tử Công an Gia L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725" y="3688839"/>
            <a:ext cx="4530725" cy="2874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circle(in)">
                                      <p:cBhvr>
                                        <p:cTn id="1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56344" y="405160"/>
            <a:ext cx="10682280" cy="954069"/>
          </a:xfrm>
          <a:prstGeom prst="rect">
            <a:avLst/>
          </a:prstGeom>
        </p:spPr>
        <p:txBody>
          <a:bodyPr wrap="square" lIns="91402" tIns="45701" rIns="91402" bIns="45701">
            <a:spAutoFit/>
          </a:bodyPr>
          <a:lstStyle/>
          <a:p>
            <a:r>
              <a:rPr lang="vi-VN" sz="2800" b="1" dirty="0">
                <a:solidFill>
                  <a:srgbClr val="00B050"/>
                </a:solidFill>
                <a:cs typeface="Times New Roman" panose="02020603050405020304" pitchFamily="18" charset="0"/>
              </a:rPr>
              <a:t>3. Vì sao có thể nói nhà rôn</a:t>
            </a:r>
            <a:r>
              <a:rPr lang="en-US" sz="2800" b="1" dirty="0">
                <a:solidFill>
                  <a:srgbClr val="00B050"/>
                </a:solidFill>
                <a:cs typeface="Times New Roman" panose="02020603050405020304" pitchFamily="18" charset="0"/>
              </a:rPr>
              <a:t>g</a:t>
            </a:r>
            <a:r>
              <a:rPr lang="vi-VN" sz="2800" b="1" dirty="0">
                <a:solidFill>
                  <a:srgbClr val="00B050"/>
                </a:solidFill>
                <a:cs typeface="Times New Roman" panose="02020603050405020304" pitchFamily="18" charset="0"/>
              </a:rPr>
              <a:t> là nơi thể hiện tài năng và tinh thần cộng đồng của người Tây Nguyên?</a:t>
            </a:r>
            <a:endParaRPr lang="en-US" sz="2800" b="1" dirty="0">
              <a:solidFill>
                <a:srgbClr val="00B050"/>
              </a:solidFill>
            </a:endParaRPr>
          </a:p>
        </p:txBody>
      </p:sp>
      <p:sp>
        <p:nvSpPr>
          <p:cNvPr id="3" name="Rectangle 2"/>
          <p:cNvSpPr/>
          <p:nvPr/>
        </p:nvSpPr>
        <p:spPr>
          <a:xfrm>
            <a:off x="856344" y="1359229"/>
            <a:ext cx="10653018" cy="2246731"/>
          </a:xfrm>
          <a:prstGeom prst="rect">
            <a:avLst/>
          </a:prstGeom>
        </p:spPr>
        <p:txBody>
          <a:bodyPr wrap="square" lIns="91402" tIns="45701" rIns="91402" bIns="45701">
            <a:spAutoFit/>
          </a:bodyPr>
          <a:lstStyle/>
          <a:p>
            <a:pPr algn="just"/>
            <a:r>
              <a:rPr lang="en-US" sz="2800" dirty="0">
                <a:solidFill>
                  <a:prstClr val="black"/>
                </a:solidFill>
                <a:cs typeface="Times New Roman" panose="02020603050405020304" pitchFamily="18" charset="0"/>
              </a:rPr>
              <a:t>	</a:t>
            </a:r>
            <a:r>
              <a:rPr lang="vi-VN" sz="2800" dirty="0">
                <a:solidFill>
                  <a:prstClr val="black"/>
                </a:solidFill>
                <a:cs typeface="Times New Roman" panose="02020603050405020304" pitchFamily="18" charset="0"/>
              </a:rPr>
              <a:t>Có thể nói nhà rông là nơi thể hiện tài năng và tinh thần cộng đồng của người dân Tây Nguyên vì: Dân làng cùng nhau làm nhà rông. Làng càng lớn và có nhiều người tài giỏi thì nhà rông càng bề thế, khang trang. Mỗi khi nói đến Tây Nguyên là người ta thường nhắc đến nhà rông.</a:t>
            </a:r>
            <a:endParaRPr lang="en-US" sz="2800" dirty="0">
              <a:solidFill>
                <a:prstClr val="black"/>
              </a:solidFill>
            </a:endParaRPr>
          </a:p>
        </p:txBody>
      </p:sp>
      <p:pic>
        <p:nvPicPr>
          <p:cNvPr id="7170" name="Picture 2" descr="Cổng thông tin điện tử Công an Gia L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725" y="3688839"/>
            <a:ext cx="4530725" cy="2874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circle(in)">
                                      <p:cBhvr>
                                        <p:cTn id="1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ới thiệu về nhà rông ở Tây Nguy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spd="slow" advClick="0" advTm="400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879566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579</Words>
  <Application>Microsoft Office PowerPoint</Application>
  <PresentationFormat>Widescreen</PresentationFormat>
  <Paragraphs>73</Paragraphs>
  <Slides>28</Slides>
  <Notes>1</Notes>
  <HiddenSlides>0</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等线</vt:lpstr>
      <vt:lpstr>#9Slide03 Arima Madurai Black</vt:lpstr>
      <vt:lpstr>Algerian</vt:lpstr>
      <vt:lpstr>Arial</vt:lpstr>
      <vt:lpstr>Arial Black</vt:lpstr>
      <vt:lpstr>Calibri</vt:lpstr>
      <vt:lpstr>Calibri Light</vt:lpstr>
      <vt:lpstr>Coiny Cyrillic</vt:lpstr>
      <vt:lpstr>Times</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COMPUTER</cp:lastModifiedBy>
  <cp:revision>147</cp:revision>
  <dcterms:created xsi:type="dcterms:W3CDTF">2022-08-23T00:32:00Z</dcterms:created>
  <dcterms:modified xsi:type="dcterms:W3CDTF">2025-04-10T01:55:49Z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02161D867EF54E3999337D91C51071DD</vt:lpwstr>
  </property>
  <property fmtid="{D5CDD505-2E9C-101B-9397-08002B2CF9AE}" pid="3" name="KSOProductBuildVer">
    <vt:lpwstr>1033-11.2.0.11417</vt:lpwstr>
  </property>
</Properties>
</file>