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6"/>
  </p:notesMasterIdLst>
  <p:sldIdLst>
    <p:sldId id="256" r:id="rId3"/>
    <p:sldId id="439" r:id="rId4"/>
    <p:sldId id="446" r:id="rId5"/>
    <p:sldId id="447" r:id="rId6"/>
    <p:sldId id="427" r:id="rId7"/>
    <p:sldId id="443" r:id="rId8"/>
    <p:sldId id="442" r:id="rId9"/>
    <p:sldId id="448" r:id="rId10"/>
    <p:sldId id="440" r:id="rId11"/>
    <p:sldId id="444" r:id="rId12"/>
    <p:sldId id="441" r:id="rId13"/>
    <p:sldId id="340" r:id="rId14"/>
    <p:sldId id="449"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CC"/>
    <a:srgbClr val="FF0066"/>
    <a:srgbClr val="C5F3F3"/>
    <a:srgbClr val="FF7C80"/>
    <a:srgbClr val="FF6600"/>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51" d="100"/>
          <a:sy n="51" d="100"/>
        </p:scale>
        <p:origin x="780"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Link chèn trực tiếp trên mạng nên cần có Wife hoặc 4g-5g để chạy video nhé</a:t>
            </a:r>
          </a:p>
          <a:p>
            <a:r>
              <a:rPr lang="en-US"/>
              <a:t>GV bấm vào giữa màn hình video để chạy</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78944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69263" y="-54007"/>
            <a:ext cx="16415163" cy="3617833"/>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9350" y="0"/>
            <a:ext cx="1857288" cy="2349085"/>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4503173" y="1103712"/>
            <a:ext cx="11027422" cy="1733680"/>
          </a:xfrm>
          <a:prstGeom prst="rect">
            <a:avLst/>
          </a:prstGeom>
          <a:noFill/>
        </p:spPr>
        <p:txBody>
          <a:bodyPr wrap="square" rtlCol="0">
            <a:spAutoFit/>
          </a:bodyPr>
          <a:lstStyle/>
          <a:p>
            <a:pPr algn="ct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69263" y="-54008"/>
            <a:ext cx="5387741" cy="6234995"/>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4503173" y="1073579"/>
            <a:ext cx="11027422" cy="1733680"/>
          </a:xfrm>
          <a:prstGeom prst="rect">
            <a:avLst/>
          </a:prstGeom>
          <a:noFill/>
        </p:spPr>
        <p:txBody>
          <a:bodyPr wrap="square" rtlCol="0">
            <a:spAutoFit/>
          </a:bodyPr>
          <a:lstStyle/>
          <a:p>
            <a:pPr algn="ct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6920040" y="1"/>
            <a:ext cx="6193688" cy="1138716"/>
          </a:xfrm>
          <a:prstGeom prst="rect">
            <a:avLst/>
          </a:prstGeom>
        </p:spPr>
      </p:pic>
    </p:spTree>
    <p:extLst>
      <p:ext uri="{BB962C8B-B14F-4D97-AF65-F5344CB8AC3E}">
        <p14:creationId xmlns:p14="http://schemas.microsoft.com/office/powerpoint/2010/main" val="129213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871" y="3917245"/>
            <a:ext cx="6917571" cy="1210733"/>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642871" y="2583745"/>
            <a:ext cx="6917571" cy="1333500"/>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144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916" y="1422401"/>
            <a:ext cx="3594424" cy="4023078"/>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6979" y="1422401"/>
            <a:ext cx="3594424" cy="4023078"/>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053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06916" y="1364545"/>
            <a:ext cx="3595838" cy="568677"/>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06916" y="1933222"/>
            <a:ext cx="3595838" cy="3512256"/>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34153" y="1364545"/>
            <a:ext cx="3597250" cy="568677"/>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134153" y="1933222"/>
            <a:ext cx="3597250" cy="3512256"/>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318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30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3550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916" y="242711"/>
            <a:ext cx="2677451" cy="1032933"/>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181857" y="242712"/>
            <a:ext cx="4549546" cy="5202767"/>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6916" y="1275645"/>
            <a:ext cx="2677451" cy="4169834"/>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461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5168" y="4267200"/>
            <a:ext cx="4882991" cy="503767"/>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595168" y="544689"/>
            <a:ext cx="4882991" cy="36576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a:p>
        </p:txBody>
      </p:sp>
      <p:sp>
        <p:nvSpPr>
          <p:cNvPr id="4" name="Text Placeholder 3"/>
          <p:cNvSpPr>
            <a:spLocks noGrp="1"/>
          </p:cNvSpPr>
          <p:nvPr>
            <p:ph type="body" sz="half" idx="2"/>
          </p:nvPr>
        </p:nvSpPr>
        <p:spPr>
          <a:xfrm>
            <a:off x="1595168" y="4770967"/>
            <a:ext cx="4882991" cy="71543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73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8258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00281" y="244123"/>
            <a:ext cx="1831122" cy="52013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916" y="244123"/>
            <a:ext cx="5357727" cy="52013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118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spTree>
    <p:extLst>
      <p:ext uri="{BB962C8B-B14F-4D97-AF65-F5344CB8AC3E}">
        <p14:creationId xmlns:p14="http://schemas.microsoft.com/office/powerpoint/2010/main" val="309258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67" y="548632"/>
            <a:ext cx="16113904" cy="8046736"/>
          </a:xfrm>
          <a:prstGeom prst="rect">
            <a:avLst/>
          </a:prstGeom>
        </p:spPr>
      </p:pic>
    </p:spTree>
    <p:extLst>
      <p:ext uri="{BB962C8B-B14F-4D97-AF65-F5344CB8AC3E}">
        <p14:creationId xmlns:p14="http://schemas.microsoft.com/office/powerpoint/2010/main" val="185857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7206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2668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97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67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0374" y="1893712"/>
            <a:ext cx="6917571" cy="1306689"/>
          </a:xfrm>
        </p:spPr>
        <p:txBody>
          <a:bodyPr/>
          <a:lstStyle/>
          <a:p>
            <a:r>
              <a:rPr lang="en-US"/>
              <a:t>Click to edit Master title style</a:t>
            </a:r>
          </a:p>
        </p:txBody>
      </p:sp>
      <p:sp>
        <p:nvSpPr>
          <p:cNvPr id="3" name="Subtitle 2"/>
          <p:cNvSpPr>
            <a:spLocks noGrp="1"/>
          </p:cNvSpPr>
          <p:nvPr>
            <p:ph type="subTitle" idx="1"/>
          </p:nvPr>
        </p:nvSpPr>
        <p:spPr>
          <a:xfrm>
            <a:off x="1220748" y="3454400"/>
            <a:ext cx="5696823" cy="1557867"/>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438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1221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7D5701A-D3ED-761E-CDC7-DAADA76D272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220392" y="1"/>
            <a:ext cx="1056246" cy="1335932"/>
          </a:xfrm>
          <a:prstGeom prst="rect">
            <a:avLst/>
          </a:prstGeom>
        </p:spPr>
      </p:pic>
    </p:spTree>
    <p:extLst>
      <p:ext uri="{BB962C8B-B14F-4D97-AF65-F5344CB8AC3E}">
        <p14:creationId xmlns:p14="http://schemas.microsoft.com/office/powerpoint/2010/main" val="2024712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916" y="244123"/>
            <a:ext cx="7324487"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6916" y="1422401"/>
            <a:ext cx="7324487" cy="40230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6916" y="5650089"/>
            <a:ext cx="1898941" cy="324556"/>
          </a:xfrm>
          <a:prstGeom prst="rect">
            <a:avLst/>
          </a:prstGeom>
        </p:spPr>
        <p:txBody>
          <a:bodyPr vert="horz" lIns="91440" tIns="45720" rIns="91440" bIns="45720" rtlCol="0" anchor="ctr"/>
          <a:lstStyle>
            <a:lvl1pPr algn="l">
              <a:defRPr sz="1067">
                <a:solidFill>
                  <a:schemeClr val="tx1">
                    <a:tint val="75000"/>
                  </a:schemeClr>
                </a:solidFill>
              </a:defRPr>
            </a:lvl1pPr>
          </a:lstStyle>
          <a:p>
            <a:fld id="{1D8BD707-D9CF-40AE-B4C6-C98DA3205C09}" type="datetimeFigureOut">
              <a:rPr lang="en-US" smtClean="0"/>
              <a:pPr/>
              <a:t>4/10/2025</a:t>
            </a:fld>
            <a:endParaRPr lang="en-US"/>
          </a:p>
        </p:txBody>
      </p:sp>
      <p:sp>
        <p:nvSpPr>
          <p:cNvPr id="5" name="Footer Placeholder 4"/>
          <p:cNvSpPr>
            <a:spLocks noGrp="1"/>
          </p:cNvSpPr>
          <p:nvPr>
            <p:ph type="ftr" sz="quarter" idx="3"/>
          </p:nvPr>
        </p:nvSpPr>
        <p:spPr>
          <a:xfrm>
            <a:off x="2780593" y="5650089"/>
            <a:ext cx="2577134" cy="324556"/>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32462" y="5650089"/>
            <a:ext cx="1898941" cy="324556"/>
          </a:xfrm>
          <a:prstGeom prst="rect">
            <a:avLst/>
          </a:prstGeom>
        </p:spPr>
        <p:txBody>
          <a:bodyPr vert="horz" lIns="91440" tIns="45720" rIns="91440" bIns="45720" rtlCol="0" anchor="ctr"/>
          <a:lstStyle>
            <a:lvl1pPr algn="r">
              <a:defRPr sz="1067">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989314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812810" rtl="0" eaLnBrk="1" latinLnBrk="0" hangingPunct="1">
        <a:spcBef>
          <a:spcPct val="0"/>
        </a:spcBef>
        <a:buNone/>
        <a:defRPr sz="3911" kern="1200">
          <a:solidFill>
            <a:schemeClr val="tx1"/>
          </a:solidFill>
          <a:latin typeface="+mj-lt"/>
          <a:ea typeface="+mj-ea"/>
          <a:cs typeface="+mj-cs"/>
        </a:defRPr>
      </a:lvl1pPr>
    </p:titleStyle>
    <p:bodyStyle>
      <a:lvl1pPr marL="304804" indent="-304804" algn="l" defTabSz="812810" rtl="0" eaLnBrk="1" latinLnBrk="0" hangingPunct="1">
        <a:spcBef>
          <a:spcPct val="20000"/>
        </a:spcBef>
        <a:buFont typeface="Arial" pitchFamily="34" charset="0"/>
        <a:buChar char="•"/>
        <a:defRPr sz="2844" kern="1200">
          <a:solidFill>
            <a:schemeClr val="tx1"/>
          </a:solidFill>
          <a:latin typeface="+mn-lt"/>
          <a:ea typeface="+mn-ea"/>
          <a:cs typeface="+mn-cs"/>
        </a:defRPr>
      </a:lvl1pPr>
      <a:lvl2pPr marL="660408" indent="-254003" algn="l" defTabSz="812810" rtl="0" eaLnBrk="1" latinLnBrk="0" hangingPunct="1">
        <a:spcBef>
          <a:spcPct val="20000"/>
        </a:spcBef>
        <a:buFont typeface="Arial" pitchFamily="34" charset="0"/>
        <a:buChar char="–"/>
        <a:defRPr sz="2489" kern="1200">
          <a:solidFill>
            <a:schemeClr val="tx1"/>
          </a:solidFill>
          <a:latin typeface="+mn-lt"/>
          <a:ea typeface="+mn-ea"/>
          <a:cs typeface="+mn-cs"/>
        </a:defRPr>
      </a:lvl2pPr>
      <a:lvl3pPr marL="1016013" indent="-203203" algn="l" defTabSz="812810" rtl="0" eaLnBrk="1" latinLnBrk="0" hangingPunct="1">
        <a:spcBef>
          <a:spcPct val="20000"/>
        </a:spcBef>
        <a:buFont typeface="Arial" pitchFamily="34" charset="0"/>
        <a:buChar char="•"/>
        <a:defRPr sz="2133" kern="1200">
          <a:solidFill>
            <a:schemeClr val="tx1"/>
          </a:solidFill>
          <a:latin typeface="+mn-lt"/>
          <a:ea typeface="+mn-ea"/>
          <a:cs typeface="+mn-cs"/>
        </a:defRPr>
      </a:lvl3pPr>
      <a:lvl4pPr marL="142241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4pPr>
      <a:lvl5pPr marL="182882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fdaB0rA1sxI?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2213991" y="0"/>
            <a:ext cx="4052328" cy="9144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674581" y="519988"/>
            <a:ext cx="2351424" cy="2048678"/>
          </a:xfrm>
          <a:prstGeom prst="rect">
            <a:avLst/>
          </a:prstGeom>
        </p:spPr>
      </p:pic>
      <p:grpSp>
        <p:nvGrpSpPr>
          <p:cNvPr id="4" name="Group 4"/>
          <p:cNvGrpSpPr/>
          <p:nvPr/>
        </p:nvGrpSpPr>
        <p:grpSpPr>
          <a:xfrm>
            <a:off x="1178719" y="1169201"/>
            <a:ext cx="13416167" cy="68055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9" name="TextBox 9"/>
          <p:cNvSpPr txBox="1"/>
          <p:nvPr/>
        </p:nvSpPr>
        <p:spPr>
          <a:xfrm>
            <a:off x="1380272" y="2141512"/>
            <a:ext cx="13010156" cy="2502801"/>
          </a:xfrm>
          <a:prstGeom prst="rect">
            <a:avLst/>
          </a:prstGeom>
        </p:spPr>
        <p:txBody>
          <a:bodyPr wrap="square" lIns="0" tIns="0" rIns="0" bIns="0" rtlCol="0" anchor="t">
            <a:spAutoFit/>
          </a:bodyPr>
          <a:lstStyle/>
          <a:p>
            <a:pPr algn="ctr" defTabSz="812810" eaLnBrk="1" fontAlgn="auto" hangingPunct="1">
              <a:lnSpc>
                <a:spcPct val="150000"/>
              </a:lnSpc>
              <a:spcAft>
                <a:spcPts val="0"/>
              </a:spcAft>
            </a:pPr>
            <a:r>
              <a:rPr lang="en-US" sz="5778" b="1">
                <a:solidFill>
                  <a:prstClr val="black"/>
                </a:solidFill>
                <a:latin typeface="Arial" panose="020B0604020202020204" pitchFamily="34" charset="0"/>
                <a:cs typeface="Arial" panose="020B0604020202020204" pitchFamily="34" charset="0"/>
              </a:rPr>
              <a:t>CHÀO MỪNG CÁC EM ĐẾN VỚI </a:t>
            </a:r>
          </a:p>
          <a:p>
            <a:pPr algn="ctr" defTabSz="812810" eaLnBrk="1" fontAlgn="auto" hangingPunct="1">
              <a:lnSpc>
                <a:spcPct val="150000"/>
              </a:lnSpc>
              <a:spcAft>
                <a:spcPts val="0"/>
              </a:spcAft>
            </a:pPr>
            <a:r>
              <a:rPr lang="en-US" sz="5778" b="1">
                <a:solidFill>
                  <a:prstClr val="black"/>
                </a:solidFill>
                <a:latin typeface="Arial" panose="020B0604020202020204" pitchFamily="34" charset="0"/>
                <a:cs typeface="Arial" panose="020B0604020202020204" pitchFamily="34" charset="0"/>
              </a:rPr>
              <a:t>BUỔI HỌC NGÀY HÔM NAY!</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14049" y="112458"/>
            <a:ext cx="1915124" cy="1761915"/>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16537">
            <a:off x="14586930" y="2157824"/>
            <a:ext cx="1690249" cy="154657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13306120" y="6779129"/>
            <a:ext cx="2714724" cy="2365204"/>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1127919" y="7543183"/>
            <a:ext cx="1383187" cy="1272532"/>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3462">
            <a:off x="527017" y="6736949"/>
            <a:ext cx="929476" cy="850470"/>
          </a:xfrm>
          <a:prstGeom prst="rect">
            <a:avLst/>
          </a:prstGeom>
        </p:spPr>
      </p:pic>
      <p:pic>
        <p:nvPicPr>
          <p:cNvPr id="17" name="Picture 16">
            <a:extLst>
              <a:ext uri="{FF2B5EF4-FFF2-40B4-BE49-F238E27FC236}">
                <a16:creationId xmlns:a16="http://schemas.microsoft.com/office/drawing/2014/main" id="{15689FBD-2309-BF86-FB45-28B13657E9E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01521" y="4644136"/>
            <a:ext cx="7473596" cy="3904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anim calcmode="lin" valueType="num">
                                      <p:cBhvr>
                                        <p:cTn id="4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
                                        </p:tgtEl>
                                      </p:cBhvr>
                                    </p:animEffect>
                                  </p:childTnLst>
                                </p:cTn>
                              </p:par>
                              <p:par>
                                <p:cTn id="48" presetID="37"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900" decel="100000" fill="hold"/>
                                        <p:tgtEl>
                                          <p:spTgt spid="17"/>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25235" y="2133600"/>
            <a:ext cx="14913516" cy="6247864"/>
          </a:xfrm>
          <a:prstGeom prst="rect">
            <a:avLst/>
          </a:prstGeom>
        </p:spPr>
        <p:txBody>
          <a:bodyPr wrap="square">
            <a:spAutoFit/>
          </a:bodyPr>
          <a:lstStyle/>
          <a:p>
            <a:pPr indent="914400" algn="just"/>
            <a:r>
              <a:rPr lang="vi-VN" sz="4000" b="1" dirty="0">
                <a:solidFill>
                  <a:srgbClr val="6600CC"/>
                </a:solidFill>
                <a:latin typeface="+mj-lt"/>
                <a:ea typeface="AvantGarde" panose="00000400000000000000" pitchFamily="2" charset="0"/>
                <a:cs typeface="AvantGarde" panose="00000400000000000000" pitchFamily="2" charset="0"/>
              </a:rPr>
              <a:t>Mùa hè vừa qua cả nhà em cùng nhau đi dã ngoại. Chuyến đi rất vui vì có phong cảnh đẹp và có đồ ăn ngon. Khi kết thúc chuyến đi, cả nhà thu gom rác lại để vứt nhưng ngay tại địa điểm dã ngoại không có thùng rác. Em đã nói rằng cứ vứt rác ở đấy luôn vì cũng không có ai nhìn thấy cả. Sau đó, bố mẹ đã cầm theo rác đi về và mang đến nơi có thùng rác để vứt. Bố mẹ đã dạy em rằng vứt rác bừa bãi là sai. Chúng ta phải có trách nhiệm bảo vệ môi trường và giữ gìn cảnh quan nơi công cộng. Từ đó, em luôn cố gắng vứt rác đúng nơi quy định. Bố mẹ thấy sự thay đổi của em, khen em rất ngoan và bố mẹ rất vui vì điều đó.</a:t>
            </a:r>
            <a:endParaRPr lang="en-US" sz="4000" b="1" dirty="0">
              <a:solidFill>
                <a:srgbClr val="6600CC"/>
              </a:solidFill>
              <a:latin typeface="+mj-lt"/>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C9742D22-5FE1-EF83-C2DA-1D0E3013840E}"/>
              </a:ext>
            </a:extLst>
          </p:cNvPr>
          <p:cNvSpPr/>
          <p:nvPr/>
        </p:nvSpPr>
        <p:spPr>
          <a:xfrm>
            <a:off x="1051719" y="697890"/>
            <a:ext cx="14499684" cy="1938992"/>
          </a:xfrm>
          <a:prstGeom prst="rect">
            <a:avLst/>
          </a:prstGeom>
        </p:spPr>
        <p:txBody>
          <a:bodyPr wrap="square">
            <a:spAutoFit/>
          </a:bodyPr>
          <a:lstStyle/>
          <a:p>
            <a:pPr algn="just"/>
            <a:r>
              <a:rPr lang="en-US" sz="4000" b="1" dirty="0">
                <a:latin typeface="Times New Roman" panose="02020603050405020304" pitchFamily="18" charset="0"/>
                <a:ea typeface="AvantGarde" panose="00000400000000000000" pitchFamily="2" charset="0"/>
                <a:cs typeface="Times New Roman" panose="02020603050405020304" pitchFamily="18" charset="0"/>
              </a:rPr>
              <a:t>b)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Kể</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một</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câu</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chuyện</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về</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việc</a:t>
            </a:r>
            <a:r>
              <a:rPr lang="en-US" sz="4000" b="1" dirty="0">
                <a:latin typeface="Times New Roman" panose="02020603050405020304" pitchFamily="18" charset="0"/>
                <a:ea typeface="AvantGarde" panose="00000400000000000000" pitchFamily="2" charset="0"/>
                <a:cs typeface="Times New Roman" panose="02020603050405020304" pitchFamily="18" charset="0"/>
              </a:rPr>
              <a:t> cha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mẹ</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người</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thân</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khuyên</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bảo</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em</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những</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điều</a:t>
            </a:r>
            <a:r>
              <a:rPr lang="en-US" sz="4000" b="1" dirty="0">
                <a:latin typeface="Times New Roman" panose="02020603050405020304" pitchFamily="18" charset="0"/>
                <a:ea typeface="AvantGarde" panose="00000400000000000000" pitchFamily="2" charset="0"/>
                <a:cs typeface="Times New Roman" panose="02020603050405020304" pitchFamily="18" charset="0"/>
              </a:rPr>
              <a:t> hay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lẽ</a:t>
            </a:r>
            <a:r>
              <a:rPr lang="en-US" sz="4000" b="1" dirty="0">
                <a:latin typeface="Times New Roman" panose="02020603050405020304" pitchFamily="18" charset="0"/>
                <a:ea typeface="AvantGarde" panose="00000400000000000000" pitchFamily="2" charset="0"/>
                <a:cs typeface="Times New Roman" panose="02020603050405020304" pitchFamily="18" charset="0"/>
              </a:rPr>
              <a:t> </a:t>
            </a:r>
            <a:r>
              <a:rPr lang="en-US" sz="4000" b="1" dirty="0" err="1">
                <a:latin typeface="Times New Roman" panose="02020603050405020304" pitchFamily="18" charset="0"/>
                <a:ea typeface="AvantGarde" panose="00000400000000000000" pitchFamily="2" charset="0"/>
                <a:cs typeface="Times New Roman" panose="02020603050405020304" pitchFamily="18" charset="0"/>
              </a:rPr>
              <a:t>phải</a:t>
            </a:r>
            <a:r>
              <a:rPr lang="en-US" sz="4000" b="1" dirty="0">
                <a:latin typeface="Times New Roman" panose="02020603050405020304" pitchFamily="18" charset="0"/>
                <a:ea typeface="AvantGarde" panose="00000400000000000000" pitchFamily="2" charset="0"/>
                <a:cs typeface="Times New Roman" panose="02020603050405020304" pitchFamily="18" charset="0"/>
              </a:rPr>
              <a:t>.</a:t>
            </a:r>
          </a:p>
          <a:p>
            <a:pPr algn="just"/>
            <a:endParaRPr lang="en-US" sz="4000" b="1" dirty="0">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19">
            <a:extLst>
              <a:ext uri="{FF2B5EF4-FFF2-40B4-BE49-F238E27FC236}">
                <a16:creationId xmlns:a16="http://schemas.microsoft.com/office/drawing/2014/main" id="{9B8E342E-F1A9-34F4-DF75-4D1F2D7917AF}"/>
              </a:ext>
            </a:extLst>
          </p:cNvPr>
          <p:cNvSpPr/>
          <p:nvPr/>
        </p:nvSpPr>
        <p:spPr>
          <a:xfrm>
            <a:off x="5318919" y="13855"/>
            <a:ext cx="7037658" cy="707886"/>
          </a:xfrm>
          <a:prstGeom prst="rect">
            <a:avLst/>
          </a:prstGeom>
        </p:spPr>
        <p:txBody>
          <a:bodyPr wrap="square">
            <a:spAutoFit/>
          </a:bodyPr>
          <a:lstStyle/>
          <a:p>
            <a:r>
              <a:rPr lang="en-US" sz="4000" b="1">
                <a:solidFill>
                  <a:schemeClr val="accent4">
                    <a:lumMod val="50000"/>
                  </a:schemeClr>
                </a:solidFill>
                <a:latin typeface="+mj-lt"/>
                <a:ea typeface="AvantGarde" panose="00000400000000000000" pitchFamily="2" charset="0"/>
                <a:cs typeface="AvantGarde" panose="00000400000000000000" pitchFamily="2" charset="0"/>
              </a:rPr>
              <a:t>3. Viết đoạn văn.</a:t>
            </a:r>
          </a:p>
        </p:txBody>
      </p:sp>
    </p:spTree>
    <p:extLst>
      <p:ext uri="{BB962C8B-B14F-4D97-AF65-F5344CB8AC3E}">
        <p14:creationId xmlns:p14="http://schemas.microsoft.com/office/powerpoint/2010/main" val="30876856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 calcmode="lin" valueType="num">
                                      <p:cBhvr>
                                        <p:cTn id="14" dur="1000" fill="hold"/>
                                        <p:tgtEl>
                                          <p:spTgt spid="24"/>
                                        </p:tgtEl>
                                        <p:attrNameLst>
                                          <p:attrName>style.rotation</p:attrName>
                                        </p:attrNameLst>
                                      </p:cBhvr>
                                      <p:tavLst>
                                        <p:tav tm="0">
                                          <p:val>
                                            <p:fltVal val="90"/>
                                          </p:val>
                                        </p:tav>
                                        <p:tav tm="100000">
                                          <p:val>
                                            <p:fltVal val="0"/>
                                          </p:val>
                                        </p:tav>
                                      </p:tavLst>
                                    </p:anim>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00661" y="838200"/>
            <a:ext cx="7037658" cy="677108"/>
          </a:xfrm>
          <a:prstGeom prst="rect">
            <a:avLst/>
          </a:prstGeom>
        </p:spPr>
        <p:txBody>
          <a:bodyPr wrap="square">
            <a:spAutoFit/>
          </a:bodyPr>
          <a:lstStyle/>
          <a:p>
            <a:r>
              <a:rPr lang="en-US" sz="3800" b="1">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rPr>
              <a:t>4. Chia sẻ bài viết trước lớp.</a:t>
            </a:r>
          </a:p>
        </p:txBody>
      </p:sp>
      <p:sp>
        <p:nvSpPr>
          <p:cNvPr id="5" name="Cloud 4"/>
          <p:cNvSpPr/>
          <p:nvPr/>
        </p:nvSpPr>
        <p:spPr>
          <a:xfrm>
            <a:off x="2945877" y="2286000"/>
            <a:ext cx="11201400" cy="441960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a:solidFill>
                    <a:sysClr val="windowText" lastClr="000000"/>
                  </a:solidFill>
                </a:ln>
                <a:solidFill>
                  <a:srgbClr val="FFC000"/>
                </a:solidFill>
                <a:latin typeface="SVN-Poky's" panose="020B0606040200020203" pitchFamily="34" charset="0"/>
                <a:cs typeface="Times New Roman" panose="02020603050405020304" pitchFamily="18" charset="0"/>
              </a:rPr>
              <a:t>Chúng ta cùng nhau chia sẻ  bài viết của mình trước lớp!</a:t>
            </a:r>
          </a:p>
        </p:txBody>
      </p:sp>
    </p:spTree>
    <p:extLst>
      <p:ext uri="{BB962C8B-B14F-4D97-AF65-F5344CB8AC3E}">
        <p14:creationId xmlns:p14="http://schemas.microsoft.com/office/powerpoint/2010/main" val="2907921243"/>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7FAFC70-A592-541D-CD31-67B2DDEAF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2719" y="3463625"/>
            <a:ext cx="6248461" cy="2216749"/>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E71D4EEB-8304-8EB3-DBA1-2F0FE2167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106" y="1447800"/>
            <a:ext cx="7858425" cy="2578832"/>
          </a:xfrm>
          <a:prstGeom prst="rect">
            <a:avLst/>
          </a:prstGeom>
        </p:spPr>
      </p:pic>
      <p:pic>
        <p:nvPicPr>
          <p:cNvPr id="5" name="Hình ảnh 4">
            <a:extLst>
              <a:ext uri="{FF2B5EF4-FFF2-40B4-BE49-F238E27FC236}">
                <a16:creationId xmlns:a16="http://schemas.microsoft.com/office/drawing/2014/main" id="{D3293597-7954-4695-8C7C-D69DDA0D4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319" y="2590800"/>
            <a:ext cx="8543925" cy="6341491"/>
          </a:xfrm>
          <a:prstGeom prst="rect">
            <a:avLst/>
          </a:prstGeom>
        </p:spPr>
      </p:pic>
    </p:spTree>
    <p:extLst>
      <p:ext uri="{BB962C8B-B14F-4D97-AF65-F5344CB8AC3E}">
        <p14:creationId xmlns:p14="http://schemas.microsoft.com/office/powerpoint/2010/main" val="152144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D6F1E450-D05E-DDBD-D686-F09C7CAFD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119" y="2209800"/>
            <a:ext cx="6248942" cy="4334632"/>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402C722-20E9-313C-C13A-B71C3F1D9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6276638" cy="9144102"/>
          </a:xfrm>
          <a:prstGeom prst="rect">
            <a:avLst/>
          </a:prstGeom>
        </p:spPr>
      </p:pic>
      <p:pic>
        <p:nvPicPr>
          <p:cNvPr id="2" name="Phương tiện Trực tuyến 1" title="Một Sợi Rơm Vàng 🍓 Bé Gạo Thảo Vân 🍓 Nhạc Thiếu Nhi Cho Bé Sôi Động 🍓 Nhacpro Kids 🍓 Mầm Chồi Lá">
            <a:hlinkClick r:id="" action="ppaction://media"/>
            <a:extLst>
              <a:ext uri="{FF2B5EF4-FFF2-40B4-BE49-F238E27FC236}">
                <a16:creationId xmlns:a16="http://schemas.microsoft.com/office/drawing/2014/main" id="{4C2331A6-9523-DAA7-4923-93C19C30CD3A}"/>
              </a:ext>
            </a:extLst>
          </p:cNvPr>
          <p:cNvPicPr>
            <a:picLocks noRot="1" noChangeAspect="1"/>
          </p:cNvPicPr>
          <p:nvPr>
            <a:videoFile r:link="rId1"/>
          </p:nvPr>
        </p:nvPicPr>
        <p:blipFill>
          <a:blip r:embed="rId5"/>
          <a:stretch>
            <a:fillRect/>
          </a:stretch>
        </p:blipFill>
        <p:spPr>
          <a:xfrm>
            <a:off x="5928519" y="1600200"/>
            <a:ext cx="7620000" cy="3810000"/>
          </a:xfrm>
          <a:prstGeom prst="rect">
            <a:avLst/>
          </a:prstGeom>
        </p:spPr>
      </p:pic>
      <p:pic>
        <p:nvPicPr>
          <p:cNvPr id="6" name="Hình ảnh 5" descr="Ảnh có chứa người máy&#10;&#10;Mô tả được tạo tự động">
            <a:extLst>
              <a:ext uri="{FF2B5EF4-FFF2-40B4-BE49-F238E27FC236}">
                <a16:creationId xmlns:a16="http://schemas.microsoft.com/office/drawing/2014/main" id="{7364072B-76E8-1305-FA89-EF1B8E980C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091" y="3276600"/>
            <a:ext cx="5039428" cy="5487166"/>
          </a:xfrm>
          <a:prstGeom prst="rect">
            <a:avLst/>
          </a:prstGeom>
        </p:spPr>
      </p:pic>
    </p:spTree>
    <p:extLst>
      <p:ext uri="{BB962C8B-B14F-4D97-AF65-F5344CB8AC3E}">
        <p14:creationId xmlns:p14="http://schemas.microsoft.com/office/powerpoint/2010/main" val="42821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FE346BF-5498-AFAD-40ED-25E2EF71B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6119" y="2514600"/>
            <a:ext cx="5486453" cy="4339286"/>
          </a:xfrm>
          <a:prstGeom prst="rect">
            <a:avLst/>
          </a:prstGeom>
        </p:spPr>
      </p:pic>
    </p:spTree>
    <p:extLst>
      <p:ext uri="{BB962C8B-B14F-4D97-AF65-F5344CB8AC3E}">
        <p14:creationId xmlns:p14="http://schemas.microsoft.com/office/powerpoint/2010/main" val="17212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809" y="1722192"/>
            <a:ext cx="14499684" cy="1261884"/>
          </a:xfrm>
          <a:prstGeom prst="rect">
            <a:avLst/>
          </a:prstGeom>
        </p:spPr>
        <p:txBody>
          <a:bodyPr wrap="square">
            <a:spAutoFit/>
          </a:bodyPr>
          <a:lstStyle/>
          <a:p>
            <a:pPr algn="just"/>
            <a:r>
              <a:rPr lang="en-US" sz="3800" b="1">
                <a:latin typeface="AvantGarde" panose="00000400000000000000" pitchFamily="2" charset="0"/>
                <a:ea typeface="AvantGarde" panose="00000400000000000000" pitchFamily="2" charset="0"/>
                <a:cs typeface="AvantGarde" panose="00000400000000000000" pitchFamily="2" charset="0"/>
              </a:rPr>
              <a:t>a) Kể một câu chuyện về việc em giữ lời hứa với cha mẹ (người thân).</a:t>
            </a:r>
          </a:p>
        </p:txBody>
      </p:sp>
      <p:pic>
        <p:nvPicPr>
          <p:cNvPr id="5" name="Picture 4">
            <a:extLst>
              <a:ext uri="{FF2B5EF4-FFF2-40B4-BE49-F238E27FC236}">
                <a16:creationId xmlns:a16="http://schemas.microsoft.com/office/drawing/2014/main" id="{CE08FE4A-34D2-7E12-F925-33683160A8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5791" t="31594" r="4423" b="1563"/>
          <a:stretch/>
        </p:blipFill>
        <p:spPr>
          <a:xfrm>
            <a:off x="0" y="3012655"/>
            <a:ext cx="16234756" cy="4724400"/>
          </a:xfrm>
          <a:prstGeom prst="rect">
            <a:avLst/>
          </a:prstGeom>
        </p:spPr>
      </p:pic>
      <p:sp>
        <p:nvSpPr>
          <p:cNvPr id="6" name="Rectangle 19">
            <a:extLst>
              <a:ext uri="{FF2B5EF4-FFF2-40B4-BE49-F238E27FC236}">
                <a16:creationId xmlns:a16="http://schemas.microsoft.com/office/drawing/2014/main" id="{0A6A21A6-A90B-E6D6-8ECA-C0723CD23361}"/>
              </a:ext>
            </a:extLst>
          </p:cNvPr>
          <p:cNvSpPr/>
          <p:nvPr/>
        </p:nvSpPr>
        <p:spPr>
          <a:xfrm>
            <a:off x="1813719" y="775854"/>
            <a:ext cx="13411200" cy="1261884"/>
          </a:xfrm>
          <a:prstGeom prst="rect">
            <a:avLst/>
          </a:prstGeom>
        </p:spPr>
        <p:txBody>
          <a:bodyPr wrap="square">
            <a:spAutoFit/>
          </a:bodyPr>
          <a:lstStyle/>
          <a:p>
            <a:r>
              <a:rPr lang="en-US" sz="3800" b="1">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rPr>
              <a:t>1. Tìm hiểu về nội dung bài viết ( Chọn 1 trong 2 đề sau) </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9548" y="1600200"/>
            <a:ext cx="14194884" cy="1261884"/>
          </a:xfrm>
          <a:prstGeom prst="rect">
            <a:avLst/>
          </a:prstGeom>
        </p:spPr>
        <p:txBody>
          <a:bodyPr wrap="square">
            <a:spAutoFit/>
          </a:bodyPr>
          <a:lstStyle/>
          <a:p>
            <a:pPr algn="just"/>
            <a:r>
              <a:rPr lang="en-US" sz="3800" b="1">
                <a:latin typeface="AvantGarde" panose="00000400000000000000" pitchFamily="2" charset="0"/>
                <a:ea typeface="AvantGarde" panose="00000400000000000000" pitchFamily="2" charset="0"/>
                <a:cs typeface="AvantGarde" panose="00000400000000000000" pitchFamily="2" charset="0"/>
              </a:rPr>
              <a:t>b) Kể một câu chuyện về việc cha mẹ (người thân) khuyên bảo em những điều hay lẽ phải.</a:t>
            </a:r>
          </a:p>
        </p:txBody>
      </p:sp>
      <p:grpSp>
        <p:nvGrpSpPr>
          <p:cNvPr id="13" name="Group 12"/>
          <p:cNvGrpSpPr/>
          <p:nvPr/>
        </p:nvGrpSpPr>
        <p:grpSpPr>
          <a:xfrm>
            <a:off x="1813719" y="775854"/>
            <a:ext cx="13411200" cy="1261884"/>
            <a:chOff x="1508919" y="1888664"/>
            <a:chExt cx="10658302" cy="1261884"/>
          </a:xfrm>
        </p:grpSpPr>
        <p:sp>
          <p:nvSpPr>
            <p:cNvPr id="20" name="Rectangle 19"/>
            <p:cNvSpPr/>
            <p:nvPr/>
          </p:nvSpPr>
          <p:spPr>
            <a:xfrm>
              <a:off x="1508919" y="1888664"/>
              <a:ext cx="10658302" cy="1261884"/>
            </a:xfrm>
            <a:prstGeom prst="rect">
              <a:avLst/>
            </a:prstGeom>
          </p:spPr>
          <p:txBody>
            <a:bodyPr wrap="square">
              <a:spAutoFit/>
            </a:bodyPr>
            <a:lstStyle/>
            <a:p>
              <a:r>
                <a:rPr lang="en-US" sz="3800" b="1">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rPr>
                <a:t>1. Tìm hiểu về nội dung bài viết ( Chọn 1 trong 2 đề sau) </a:t>
              </a:r>
            </a:p>
          </p:txBody>
        </p:sp>
        <p:cxnSp>
          <p:nvCxnSpPr>
            <p:cNvPr id="21" name="Straight Connector 20"/>
            <p:cNvCxnSpPr>
              <a:cxnSpLocks/>
            </p:cNvCxnSpPr>
            <p:nvPr/>
          </p:nvCxnSpPr>
          <p:spPr>
            <a:xfrm>
              <a:off x="1673234" y="2519755"/>
              <a:ext cx="5709863" cy="0"/>
            </a:xfrm>
            <a:prstGeom prst="line">
              <a:avLst/>
            </a:prstGeom>
            <a:ln w="38100">
              <a:solidFill>
                <a:schemeClr val="accent4">
                  <a:lumMod val="50000"/>
                </a:schemeClr>
              </a:solidFill>
            </a:ln>
          </p:spPr>
          <p:style>
            <a:lnRef idx="3">
              <a:schemeClr val="dk1"/>
            </a:lnRef>
            <a:fillRef idx="0">
              <a:schemeClr val="dk1"/>
            </a:fillRef>
            <a:effectRef idx="2">
              <a:schemeClr val="dk1"/>
            </a:effectRef>
            <a:fontRef idx="minor">
              <a:schemeClr val="tx1"/>
            </a:fontRef>
          </p:style>
        </p:cxnSp>
      </p:grpSp>
      <p:pic>
        <p:nvPicPr>
          <p:cNvPr id="8" name="Picture 7">
            <a:extLst>
              <a:ext uri="{FF2B5EF4-FFF2-40B4-BE49-F238E27FC236}">
                <a16:creationId xmlns:a16="http://schemas.microsoft.com/office/drawing/2014/main" id="{2F260631-0FB3-15F7-70F0-CB24CD24124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300000"/>
                    </a14:imgEffect>
                  </a14:imgLayer>
                </a14:imgProps>
              </a:ext>
            </a:extLst>
          </a:blip>
          <a:srcRect l="3180" t="26154" r="4593" b="4857"/>
          <a:stretch/>
        </p:blipFill>
        <p:spPr>
          <a:xfrm>
            <a:off x="237582" y="3171981"/>
            <a:ext cx="15801474" cy="4572001"/>
          </a:xfrm>
          <a:prstGeom prst="rect">
            <a:avLst/>
          </a:prstGeom>
          <a:ln>
            <a:noFill/>
          </a:ln>
          <a:effectLst>
            <a:softEdge rad="112500"/>
          </a:effectLst>
        </p:spPr>
      </p:pic>
    </p:spTree>
    <p:extLst>
      <p:ext uri="{BB962C8B-B14F-4D97-AF65-F5344CB8AC3E}">
        <p14:creationId xmlns:p14="http://schemas.microsoft.com/office/powerpoint/2010/main" val="7218153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00" t="45556" r="29850" b="9334"/>
          <a:stretch/>
        </p:blipFill>
        <p:spPr bwMode="auto">
          <a:xfrm>
            <a:off x="137319" y="1581709"/>
            <a:ext cx="8991600" cy="569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5699919" y="27709"/>
            <a:ext cx="7037658" cy="677108"/>
            <a:chOff x="1508919" y="1888664"/>
            <a:chExt cx="6269914" cy="677108"/>
          </a:xfrm>
        </p:grpSpPr>
        <p:sp>
          <p:nvSpPr>
            <p:cNvPr id="26" name="Rectangle 25"/>
            <p:cNvSpPr/>
            <p:nvPr/>
          </p:nvSpPr>
          <p:spPr>
            <a:xfrm>
              <a:off x="1508919" y="1888664"/>
              <a:ext cx="6269914" cy="677108"/>
            </a:xfrm>
            <a:prstGeom prst="rect">
              <a:avLst/>
            </a:prstGeom>
          </p:spPr>
          <p:txBody>
            <a:bodyPr wrap="square">
              <a:spAutoFit/>
            </a:bodyPr>
            <a:lstStyle/>
            <a:p>
              <a:r>
                <a:rPr lang="en-US" sz="3800" b="1">
                  <a:solidFill>
                    <a:schemeClr val="accent4">
                      <a:lumMod val="50000"/>
                    </a:schemeClr>
                  </a:solidFill>
                  <a:latin typeface="Times New Roman" pitchFamily="18" charset="0"/>
                  <a:cs typeface="Times New Roman" pitchFamily="18" charset="0"/>
                </a:rPr>
                <a:t>2. Tìm hiểu về quy tắc bàn tay.</a:t>
              </a:r>
            </a:p>
          </p:txBody>
        </p:sp>
        <p:cxnSp>
          <p:nvCxnSpPr>
            <p:cNvPr id="27" name="Straight Connector 26"/>
            <p:cNvCxnSpPr>
              <a:cxnSpLocks/>
            </p:cNvCxnSpPr>
            <p:nvPr/>
          </p:nvCxnSpPr>
          <p:spPr>
            <a:xfrm>
              <a:off x="1673234" y="2519755"/>
              <a:ext cx="5505149" cy="0"/>
            </a:xfrm>
            <a:prstGeom prst="line">
              <a:avLst/>
            </a:prstGeom>
            <a:ln w="38100">
              <a:solidFill>
                <a:schemeClr val="accent4">
                  <a:lumMod val="50000"/>
                </a:schemeClr>
              </a:solidFill>
            </a:ln>
          </p:spPr>
          <p:style>
            <a:lnRef idx="3">
              <a:schemeClr val="dk1"/>
            </a:lnRef>
            <a:fillRef idx="0">
              <a:schemeClr val="dk1"/>
            </a:fillRef>
            <a:effectRef idx="2">
              <a:schemeClr val="dk1"/>
            </a:effectRef>
            <a:fontRef idx="minor">
              <a:schemeClr val="tx1"/>
            </a:fontRef>
          </p:style>
        </p:cxnSp>
      </p:grpSp>
      <p:sp>
        <p:nvSpPr>
          <p:cNvPr id="28" name="Rectangle 27"/>
          <p:cNvSpPr/>
          <p:nvPr/>
        </p:nvSpPr>
        <p:spPr>
          <a:xfrm>
            <a:off x="9584153" y="2286000"/>
            <a:ext cx="6631366" cy="677108"/>
          </a:xfrm>
          <a:prstGeom prst="rect">
            <a:avLst/>
          </a:prstGeom>
        </p:spPr>
        <p:txBody>
          <a:bodyPr wrap="square">
            <a:spAutoFit/>
          </a:bodyPr>
          <a:lstStyle/>
          <a:p>
            <a:pPr algn="just"/>
            <a:r>
              <a:rPr lang="en-US" sz="3800" b="1">
                <a:solidFill>
                  <a:srgbClr val="0000CC"/>
                </a:solidFill>
                <a:latin typeface="AvantGarde" panose="00000400000000000000" pitchFamily="2" charset="0"/>
                <a:ea typeface="AvantGarde" panose="00000400000000000000" pitchFamily="2" charset="0"/>
                <a:cs typeface="AvantGarde" panose="00000400000000000000" pitchFamily="2" charset="0"/>
              </a:rPr>
              <a:t>1. Viết về gì?</a:t>
            </a:r>
          </a:p>
        </p:txBody>
      </p:sp>
      <p:sp>
        <p:nvSpPr>
          <p:cNvPr id="29" name="Rectangle 28"/>
          <p:cNvSpPr/>
          <p:nvPr/>
        </p:nvSpPr>
        <p:spPr>
          <a:xfrm>
            <a:off x="9583994" y="3124200"/>
            <a:ext cx="6631366" cy="677108"/>
          </a:xfrm>
          <a:prstGeom prst="rect">
            <a:avLst/>
          </a:prstGeom>
        </p:spPr>
        <p:txBody>
          <a:bodyPr wrap="square">
            <a:spAutoFit/>
          </a:bodyPr>
          <a:lstStyle/>
          <a:p>
            <a:pPr algn="just"/>
            <a:r>
              <a:rPr lang="en-US" sz="3800" b="1">
                <a:solidFill>
                  <a:srgbClr val="0000CC"/>
                </a:solidFill>
                <a:latin typeface="AvantGarde" panose="00000400000000000000" pitchFamily="2" charset="0"/>
                <a:ea typeface="AvantGarde" panose="00000400000000000000" pitchFamily="2" charset="0"/>
                <a:cs typeface="AvantGarde" panose="00000400000000000000" pitchFamily="2" charset="0"/>
              </a:rPr>
              <a:t>2. Tìm ý</a:t>
            </a:r>
          </a:p>
        </p:txBody>
      </p:sp>
      <p:sp>
        <p:nvSpPr>
          <p:cNvPr id="30" name="Rectangle 29"/>
          <p:cNvSpPr/>
          <p:nvPr/>
        </p:nvSpPr>
        <p:spPr>
          <a:xfrm>
            <a:off x="9583994" y="4092062"/>
            <a:ext cx="6631366" cy="677108"/>
          </a:xfrm>
          <a:prstGeom prst="rect">
            <a:avLst/>
          </a:prstGeom>
        </p:spPr>
        <p:txBody>
          <a:bodyPr wrap="square">
            <a:spAutoFit/>
          </a:bodyPr>
          <a:lstStyle/>
          <a:p>
            <a:pPr algn="just"/>
            <a:r>
              <a:rPr lang="en-US" sz="3800" b="1">
                <a:solidFill>
                  <a:srgbClr val="0000CC"/>
                </a:solidFill>
                <a:latin typeface="AvantGarde" panose="00000400000000000000" pitchFamily="2" charset="0"/>
                <a:ea typeface="AvantGarde" panose="00000400000000000000" pitchFamily="2" charset="0"/>
                <a:cs typeface="AvantGarde" panose="00000400000000000000" pitchFamily="2" charset="0"/>
              </a:rPr>
              <a:t>3. Sắp xếp ý</a:t>
            </a:r>
          </a:p>
        </p:txBody>
      </p:sp>
      <p:sp>
        <p:nvSpPr>
          <p:cNvPr id="31" name="Rectangle 30"/>
          <p:cNvSpPr/>
          <p:nvPr/>
        </p:nvSpPr>
        <p:spPr>
          <a:xfrm>
            <a:off x="9568913" y="4953000"/>
            <a:ext cx="6631366" cy="677108"/>
          </a:xfrm>
          <a:prstGeom prst="rect">
            <a:avLst/>
          </a:prstGeom>
        </p:spPr>
        <p:txBody>
          <a:bodyPr wrap="square">
            <a:spAutoFit/>
          </a:bodyPr>
          <a:lstStyle/>
          <a:p>
            <a:pPr algn="just"/>
            <a:r>
              <a:rPr lang="en-US" sz="3800" b="1">
                <a:solidFill>
                  <a:srgbClr val="0000CC"/>
                </a:solidFill>
                <a:latin typeface="AvantGarde" panose="00000400000000000000" pitchFamily="2" charset="0"/>
                <a:ea typeface="AvantGarde" panose="00000400000000000000" pitchFamily="2" charset="0"/>
                <a:cs typeface="AvantGarde" panose="00000400000000000000" pitchFamily="2" charset="0"/>
              </a:rPr>
              <a:t>4. Viết đoạn văn.</a:t>
            </a:r>
          </a:p>
        </p:txBody>
      </p:sp>
      <p:sp>
        <p:nvSpPr>
          <p:cNvPr id="32" name="Rectangle 31"/>
          <p:cNvSpPr/>
          <p:nvPr/>
        </p:nvSpPr>
        <p:spPr>
          <a:xfrm>
            <a:off x="9568913" y="5799892"/>
            <a:ext cx="6631366" cy="677108"/>
          </a:xfrm>
          <a:prstGeom prst="rect">
            <a:avLst/>
          </a:prstGeom>
        </p:spPr>
        <p:txBody>
          <a:bodyPr wrap="square">
            <a:spAutoFit/>
          </a:bodyPr>
          <a:lstStyle/>
          <a:p>
            <a:pPr algn="just"/>
            <a:r>
              <a:rPr lang="en-US" sz="3800" b="1">
                <a:solidFill>
                  <a:srgbClr val="0000CC"/>
                </a:solidFill>
                <a:latin typeface="AvantGarde" panose="00000400000000000000" pitchFamily="2" charset="0"/>
                <a:ea typeface="AvantGarde" panose="00000400000000000000" pitchFamily="2" charset="0"/>
                <a:cs typeface="AvantGarde" panose="00000400000000000000" pitchFamily="2" charset="0"/>
              </a:rPr>
              <a:t>5. Hoàn chỉnh đoạn văn.</a:t>
            </a:r>
          </a:p>
        </p:txBody>
      </p:sp>
    </p:spTree>
    <p:extLst>
      <p:ext uri="{BB962C8B-B14F-4D97-AF65-F5344CB8AC3E}">
        <p14:creationId xmlns:p14="http://schemas.microsoft.com/office/powerpoint/2010/main" val="20012305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99ED4D1-F8D6-B840-5A55-6D9492D09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519" y="2402357"/>
            <a:ext cx="6248461" cy="4339286"/>
          </a:xfrm>
          <a:prstGeom prst="rect">
            <a:avLst/>
          </a:prstGeom>
        </p:spPr>
      </p:pic>
    </p:spTree>
    <p:extLst>
      <p:ext uri="{BB962C8B-B14F-4D97-AF65-F5344CB8AC3E}">
        <p14:creationId xmlns:p14="http://schemas.microsoft.com/office/powerpoint/2010/main" val="315880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318919" y="13855"/>
            <a:ext cx="7037658" cy="677108"/>
          </a:xfrm>
          <a:prstGeom prst="rect">
            <a:avLst/>
          </a:prstGeom>
        </p:spPr>
        <p:txBody>
          <a:bodyPr wrap="square">
            <a:spAutoFit/>
          </a:bodyPr>
          <a:lstStyle/>
          <a:p>
            <a:r>
              <a:rPr lang="en-US" sz="3800" b="1">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rPr>
              <a:t>3. Viết đoạn văn.</a:t>
            </a:r>
          </a:p>
        </p:txBody>
      </p:sp>
      <p:sp>
        <p:nvSpPr>
          <p:cNvPr id="24" name="Rectangle 23"/>
          <p:cNvSpPr/>
          <p:nvPr/>
        </p:nvSpPr>
        <p:spPr>
          <a:xfrm>
            <a:off x="681561" y="2008265"/>
            <a:ext cx="14913516" cy="6247864"/>
          </a:xfrm>
          <a:prstGeom prst="rect">
            <a:avLst/>
          </a:prstGeom>
        </p:spPr>
        <p:txBody>
          <a:bodyPr wrap="square">
            <a:spAutoFit/>
          </a:bodyPr>
          <a:lstStyle/>
          <a:p>
            <a:pPr indent="914400" algn="just"/>
            <a:r>
              <a:rPr lang="vi-VN" sz="4000" b="1" dirty="0">
                <a:solidFill>
                  <a:srgbClr val="6600CC"/>
                </a:solidFill>
                <a:latin typeface="+mj-lt"/>
                <a:ea typeface="AvantGarde" panose="00000400000000000000" pitchFamily="2" charset="0"/>
                <a:cs typeface="AvantGarde" panose="00000400000000000000" pitchFamily="2" charset="0"/>
              </a:rPr>
              <a:t>Tuần trước, do mải chơi nên em đã không làm bài tập toán đầy đủ. Hôm sau khi đến lớp, cô giáo kiểm tra vở bài tập thấy em chưa làm, cô đã phê bình em và cho em điểm thấp. Em rất lo lắng, sợ bố mẹ biết được sẽ buồn và mắng em. Em đã nghĩ là mình sẽ giấu chuyện này đi không nói cho bố mẹ biết. Nhưng em nhớ đến lời hứa với bố mẹ rằng em sẽ không nói dối. Thế nên khi về nhà, em đã nói lại cho bố mẹ. Mặc dù bố mẹ rất buồn vì em mải chơi mà không làm bài tập, nhưng bố mẹ cũng vui khi em đã trung thực chứ không nói dối. Cũng từ sự việc này mà em chăm chỉ hơn, không còn mải chơi nữa. Em sẽ cô gắng học tập thật tốt để bố mẹ vui lòng.</a:t>
            </a:r>
            <a:endParaRPr lang="en-US" sz="4000" b="1" dirty="0">
              <a:solidFill>
                <a:srgbClr val="6600CC"/>
              </a:solidFill>
              <a:latin typeface="+mj-lt"/>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C9742D22-5FE1-EF83-C2DA-1D0E3013840E}"/>
              </a:ext>
            </a:extLst>
          </p:cNvPr>
          <p:cNvSpPr/>
          <p:nvPr/>
        </p:nvSpPr>
        <p:spPr>
          <a:xfrm>
            <a:off x="888477" y="718672"/>
            <a:ext cx="14499684" cy="1446550"/>
          </a:xfrm>
          <a:prstGeom prst="rect">
            <a:avLst/>
          </a:prstGeom>
        </p:spPr>
        <p:txBody>
          <a:bodyPr wrap="square">
            <a:spAutoFit/>
          </a:bodyPr>
          <a:lstStyle/>
          <a:p>
            <a:pPr algn="just"/>
            <a:r>
              <a:rPr lang="en-US" sz="4400" b="1" dirty="0">
                <a:latin typeface="Times New Roman" panose="02020603050405020304" pitchFamily="18" charset="0"/>
                <a:ea typeface="AvantGarde" panose="00000400000000000000" pitchFamily="2" charset="0"/>
                <a:cs typeface="Times New Roman" panose="02020603050405020304" pitchFamily="18" charset="0"/>
              </a:rPr>
              <a:t>a)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Kể</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một</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câu</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chuyện</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về</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việc</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em</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giữ</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lời</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hứa</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với</a:t>
            </a:r>
            <a:r>
              <a:rPr lang="en-US" sz="4400" b="1" dirty="0">
                <a:latin typeface="Times New Roman" panose="02020603050405020304" pitchFamily="18" charset="0"/>
                <a:ea typeface="AvantGarde" panose="00000400000000000000" pitchFamily="2" charset="0"/>
                <a:cs typeface="Times New Roman" panose="02020603050405020304" pitchFamily="18" charset="0"/>
              </a:rPr>
              <a:t> cha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mẹ</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người</a:t>
            </a:r>
            <a:r>
              <a:rPr lang="en-US" sz="4400" b="1" dirty="0">
                <a:latin typeface="Times New Roman" panose="02020603050405020304" pitchFamily="18" charset="0"/>
                <a:ea typeface="AvantGarde" panose="00000400000000000000" pitchFamily="2" charset="0"/>
                <a:cs typeface="Times New Roman" panose="02020603050405020304" pitchFamily="18" charset="0"/>
              </a:rPr>
              <a:t> </a:t>
            </a:r>
            <a:r>
              <a:rPr lang="en-US" sz="4400" b="1" dirty="0" err="1">
                <a:latin typeface="Times New Roman" panose="02020603050405020304" pitchFamily="18" charset="0"/>
                <a:ea typeface="AvantGarde" panose="00000400000000000000" pitchFamily="2" charset="0"/>
                <a:cs typeface="Times New Roman" panose="02020603050405020304" pitchFamily="18" charset="0"/>
              </a:rPr>
              <a:t>thân</a:t>
            </a:r>
            <a:r>
              <a:rPr lang="en-US" sz="4400" b="1" dirty="0">
                <a:latin typeface="Times New Roman" panose="02020603050405020304" pitchFamily="18" charset="0"/>
                <a:ea typeface="AvantGarde" panose="00000400000000000000" pitchFamily="2" charset="0"/>
                <a:cs typeface="Times New Roman" panose="02020603050405020304" pitchFamily="18" charset="0"/>
              </a:rPr>
              <a:t>).</a:t>
            </a:r>
          </a:p>
        </p:txBody>
      </p:sp>
    </p:spTree>
    <p:extLst>
      <p:ext uri="{BB962C8B-B14F-4D97-AF65-F5344CB8AC3E}">
        <p14:creationId xmlns:p14="http://schemas.microsoft.com/office/powerpoint/2010/main" val="20759672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10180</TotalTime>
  <Words>562</Words>
  <Application>Microsoft Office PowerPoint</Application>
  <PresentationFormat>Custom</PresentationFormat>
  <Paragraphs>24</Paragraphs>
  <Slides>13</Slides>
  <Notes>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AvantGarde</vt:lpstr>
      <vt:lpstr>Calibri</vt:lpstr>
      <vt:lpstr>Calibri Light</vt:lpstr>
      <vt:lpstr>HP-087</vt:lpstr>
      <vt:lpstr>SVN-Poky's</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COMPUTER</cp:lastModifiedBy>
  <cp:revision>1150</cp:revision>
  <dcterms:created xsi:type="dcterms:W3CDTF">2008-09-09T22:52:10Z</dcterms:created>
  <dcterms:modified xsi:type="dcterms:W3CDTF">2025-04-10T01:37:13Z</dcterms:modified>
</cp:coreProperties>
</file>