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9" r:id="rId2"/>
  </p:sldMasterIdLst>
  <p:sldIdLst>
    <p:sldId id="256" r:id="rId3"/>
    <p:sldId id="335" r:id="rId4"/>
    <p:sldId id="313" r:id="rId5"/>
    <p:sldId id="334" r:id="rId6"/>
    <p:sldId id="330" r:id="rId7"/>
    <p:sldId id="345" r:id="rId8"/>
    <p:sldId id="325" r:id="rId9"/>
    <p:sldId id="258" r:id="rId10"/>
    <p:sldId id="318" r:id="rId11"/>
    <p:sldId id="350" r:id="rId12"/>
    <p:sldId id="351" r:id="rId13"/>
    <p:sldId id="333" r:id="rId14"/>
    <p:sldId id="336" r:id="rId15"/>
    <p:sldId id="337" r:id="rId16"/>
    <p:sldId id="338" r:id="rId17"/>
    <p:sldId id="257" r:id="rId18"/>
    <p:sldId id="339" r:id="rId19"/>
    <p:sldId id="340" r:id="rId20"/>
    <p:sldId id="341" r:id="rId21"/>
    <p:sldId id="342" r:id="rId22"/>
    <p:sldId id="320" r:id="rId23"/>
    <p:sldId id="34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9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689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94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0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0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10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87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69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9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1411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1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09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7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47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89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877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280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592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43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347300-FC2E-4EA0-AA87-5BBC8ED687A3}" type="datetimeFigureOut">
              <a:rPr lang="vi-VN" smtClean="0"/>
              <a:t>10/04/2025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7495E8F-BC0B-4F4C-9AA5-F838538C4D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13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0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071"/>
          <a:stretch>
            <a:fillRect/>
          </a:stretch>
        </p:blipFill>
        <p:spPr>
          <a:xfrm rot="-10800000">
            <a:off x="9152754" y="0"/>
            <a:ext cx="3039246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97219">
            <a:off x="-513675" y="389991"/>
            <a:ext cx="1763568" cy="15365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76300" y="876901"/>
            <a:ext cx="10062125" cy="5104199"/>
            <a:chOff x="0" y="0"/>
            <a:chExt cx="11734158" cy="595236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11711298" cy="5924429"/>
            </a:xfrm>
            <a:custGeom>
              <a:avLst/>
              <a:gdLst/>
              <a:ahLst/>
              <a:cxnLst/>
              <a:rect l="l" t="t" r="r" b="b"/>
              <a:pathLst>
                <a:path w="11711298" h="5924429">
                  <a:moveTo>
                    <a:pt x="11711298" y="5924429"/>
                  </a:moveTo>
                  <a:lnTo>
                    <a:pt x="0" y="5916809"/>
                  </a:lnTo>
                  <a:lnTo>
                    <a:pt x="0" y="2067974"/>
                  </a:lnTo>
                  <a:lnTo>
                    <a:pt x="17780" y="19050"/>
                  </a:lnTo>
                  <a:lnTo>
                    <a:pt x="5838314" y="0"/>
                  </a:lnTo>
                  <a:lnTo>
                    <a:pt x="11692248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3810" y="0"/>
              <a:ext cx="11740508" cy="5951099"/>
            </a:xfrm>
            <a:custGeom>
              <a:avLst/>
              <a:gdLst/>
              <a:ahLst/>
              <a:cxnLst/>
              <a:rect l="l" t="t" r="r" b="b"/>
              <a:pathLst>
                <a:path w="11740508" h="5951099">
                  <a:moveTo>
                    <a:pt x="11706218" y="21590"/>
                  </a:moveTo>
                  <a:cubicBezTo>
                    <a:pt x="11707489" y="34290"/>
                    <a:pt x="11707489" y="44450"/>
                    <a:pt x="11708758" y="54610"/>
                  </a:cubicBezTo>
                  <a:cubicBezTo>
                    <a:pt x="11711298" y="154472"/>
                    <a:pt x="11712568" y="285004"/>
                    <a:pt x="11715108" y="410875"/>
                  </a:cubicBezTo>
                  <a:cubicBezTo>
                    <a:pt x="11715108" y="592687"/>
                    <a:pt x="11727808" y="4177661"/>
                    <a:pt x="11734158" y="4359473"/>
                  </a:cubicBezTo>
                  <a:cubicBezTo>
                    <a:pt x="11740508" y="4634523"/>
                    <a:pt x="11736698" y="4914235"/>
                    <a:pt x="11736698" y="5189284"/>
                  </a:cubicBezTo>
                  <a:cubicBezTo>
                    <a:pt x="11736698" y="5431701"/>
                    <a:pt x="11737968" y="5655471"/>
                    <a:pt x="11739239" y="5890139"/>
                  </a:cubicBezTo>
                  <a:cubicBezTo>
                    <a:pt x="11739239" y="5911729"/>
                    <a:pt x="11739239" y="5925699"/>
                    <a:pt x="11739239" y="5949829"/>
                  </a:cubicBezTo>
                  <a:cubicBezTo>
                    <a:pt x="11716378" y="5949829"/>
                    <a:pt x="11696058" y="5951099"/>
                    <a:pt x="11643219" y="5949829"/>
                  </a:cubicBezTo>
                  <a:cubicBezTo>
                    <a:pt x="11043838" y="5944749"/>
                    <a:pt x="10435237" y="5951099"/>
                    <a:pt x="9835857" y="5946019"/>
                  </a:cubicBezTo>
                  <a:cubicBezTo>
                    <a:pt x="9476229" y="5942209"/>
                    <a:pt x="9125822" y="5944749"/>
                    <a:pt x="8766194" y="5942209"/>
                  </a:cubicBezTo>
                  <a:cubicBezTo>
                    <a:pt x="8600212" y="5940939"/>
                    <a:pt x="8434230" y="5939669"/>
                    <a:pt x="8268247" y="5938399"/>
                  </a:cubicBezTo>
                  <a:cubicBezTo>
                    <a:pt x="8166813" y="5938399"/>
                    <a:pt x="8074601" y="5939669"/>
                    <a:pt x="7973168" y="5939669"/>
                  </a:cubicBezTo>
                  <a:cubicBezTo>
                    <a:pt x="7714973" y="5938399"/>
                    <a:pt x="7004938" y="5939669"/>
                    <a:pt x="6746743" y="5938399"/>
                  </a:cubicBezTo>
                  <a:cubicBezTo>
                    <a:pt x="6562319" y="5937129"/>
                    <a:pt x="2873826" y="5946019"/>
                    <a:pt x="2689401" y="5944749"/>
                  </a:cubicBezTo>
                  <a:cubicBezTo>
                    <a:pt x="2643295" y="5944749"/>
                    <a:pt x="2587967" y="5946019"/>
                    <a:pt x="2541861" y="5946019"/>
                  </a:cubicBezTo>
                  <a:cubicBezTo>
                    <a:pt x="2431206" y="5946019"/>
                    <a:pt x="2329773" y="5947289"/>
                    <a:pt x="2219118" y="5947289"/>
                  </a:cubicBezTo>
                  <a:cubicBezTo>
                    <a:pt x="1942481" y="5947289"/>
                    <a:pt x="1675065" y="5946019"/>
                    <a:pt x="1398428" y="5944749"/>
                  </a:cubicBezTo>
                  <a:cubicBezTo>
                    <a:pt x="1232446" y="5943479"/>
                    <a:pt x="1066464" y="5942209"/>
                    <a:pt x="909703" y="5940939"/>
                  </a:cubicBezTo>
                  <a:cubicBezTo>
                    <a:pt x="614623" y="5939669"/>
                    <a:pt x="319544" y="5938399"/>
                    <a:pt x="48260" y="5938399"/>
                  </a:cubicBezTo>
                  <a:cubicBezTo>
                    <a:pt x="38100" y="5938399"/>
                    <a:pt x="29210" y="5938399"/>
                    <a:pt x="19050" y="5937129"/>
                  </a:cubicBezTo>
                  <a:cubicBezTo>
                    <a:pt x="10160" y="5935859"/>
                    <a:pt x="5080" y="5929509"/>
                    <a:pt x="7620" y="5920619"/>
                  </a:cubicBezTo>
                  <a:cubicBezTo>
                    <a:pt x="16510" y="5888564"/>
                    <a:pt x="12700" y="5772017"/>
                    <a:pt x="11430" y="5650809"/>
                  </a:cubicBezTo>
                  <a:cubicBezTo>
                    <a:pt x="10160" y="5403730"/>
                    <a:pt x="6350" y="5161313"/>
                    <a:pt x="7620" y="4914235"/>
                  </a:cubicBezTo>
                  <a:cubicBezTo>
                    <a:pt x="5080" y="4606552"/>
                    <a:pt x="0" y="797809"/>
                    <a:pt x="7620" y="485464"/>
                  </a:cubicBezTo>
                  <a:cubicBezTo>
                    <a:pt x="8890" y="424860"/>
                    <a:pt x="7620" y="359594"/>
                    <a:pt x="8890" y="298990"/>
                  </a:cubicBezTo>
                  <a:cubicBezTo>
                    <a:pt x="10160" y="201091"/>
                    <a:pt x="12700" y="9386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9013" y="30480"/>
                    <a:pt x="236553" y="29210"/>
                  </a:cubicBezTo>
                  <a:cubicBezTo>
                    <a:pt x="485526" y="25400"/>
                    <a:pt x="734500" y="22860"/>
                    <a:pt x="992694" y="20320"/>
                  </a:cubicBezTo>
                  <a:cubicBezTo>
                    <a:pt x="1167897" y="17780"/>
                    <a:pt x="1343101" y="16510"/>
                    <a:pt x="1509083" y="13970"/>
                  </a:cubicBezTo>
                  <a:cubicBezTo>
                    <a:pt x="1675065" y="11430"/>
                    <a:pt x="1850269" y="8890"/>
                    <a:pt x="2016251" y="8890"/>
                  </a:cubicBezTo>
                  <a:cubicBezTo>
                    <a:pt x="2200676" y="7620"/>
                    <a:pt x="2385100" y="10160"/>
                    <a:pt x="2569525" y="8890"/>
                  </a:cubicBezTo>
                  <a:cubicBezTo>
                    <a:pt x="2800056" y="8890"/>
                    <a:pt x="6977274" y="6350"/>
                    <a:pt x="7207805" y="5080"/>
                  </a:cubicBezTo>
                  <a:cubicBezTo>
                    <a:pt x="7429115" y="3810"/>
                    <a:pt x="7650425" y="2540"/>
                    <a:pt x="7880956" y="2540"/>
                  </a:cubicBezTo>
                  <a:cubicBezTo>
                    <a:pt x="8259026" y="1270"/>
                    <a:pt x="8627876" y="0"/>
                    <a:pt x="9005946" y="0"/>
                  </a:cubicBezTo>
                  <a:cubicBezTo>
                    <a:pt x="9162707" y="0"/>
                    <a:pt x="9328689" y="2540"/>
                    <a:pt x="9485450" y="2540"/>
                  </a:cubicBezTo>
                  <a:cubicBezTo>
                    <a:pt x="9918848" y="3810"/>
                    <a:pt x="10361467" y="5080"/>
                    <a:pt x="10794865" y="7620"/>
                  </a:cubicBezTo>
                  <a:cubicBezTo>
                    <a:pt x="11025396" y="8890"/>
                    <a:pt x="11255927" y="12700"/>
                    <a:pt x="11486458" y="16510"/>
                  </a:cubicBezTo>
                  <a:cubicBezTo>
                    <a:pt x="11541785" y="16510"/>
                    <a:pt x="11597112" y="16510"/>
                    <a:pt x="11643219" y="16510"/>
                  </a:cubicBezTo>
                  <a:cubicBezTo>
                    <a:pt x="11687168" y="17780"/>
                    <a:pt x="11696058" y="20320"/>
                    <a:pt x="11706218" y="21590"/>
                  </a:cubicBezTo>
                  <a:close/>
                  <a:moveTo>
                    <a:pt x="11716379" y="5933319"/>
                  </a:moveTo>
                  <a:cubicBezTo>
                    <a:pt x="11717648" y="5916809"/>
                    <a:pt x="11718918" y="5904109"/>
                    <a:pt x="11718918" y="5891409"/>
                  </a:cubicBezTo>
                  <a:cubicBezTo>
                    <a:pt x="11717648" y="5632162"/>
                    <a:pt x="11716379" y="5385083"/>
                    <a:pt x="11716379" y="5119357"/>
                  </a:cubicBezTo>
                  <a:cubicBezTo>
                    <a:pt x="11716379" y="4998148"/>
                    <a:pt x="11718918" y="4876940"/>
                    <a:pt x="11717648" y="4755731"/>
                  </a:cubicBezTo>
                  <a:cubicBezTo>
                    <a:pt x="11717648" y="4643847"/>
                    <a:pt x="11716379" y="4527300"/>
                    <a:pt x="11715108" y="4415415"/>
                  </a:cubicBezTo>
                  <a:cubicBezTo>
                    <a:pt x="11710029" y="4242926"/>
                    <a:pt x="11698598" y="671939"/>
                    <a:pt x="11698598" y="499450"/>
                  </a:cubicBezTo>
                  <a:cubicBezTo>
                    <a:pt x="11696058" y="354932"/>
                    <a:pt x="11693518" y="205753"/>
                    <a:pt x="11690979" y="63500"/>
                  </a:cubicBezTo>
                  <a:cubicBezTo>
                    <a:pt x="11689708" y="44450"/>
                    <a:pt x="11688439" y="43180"/>
                    <a:pt x="11615555" y="41910"/>
                  </a:cubicBezTo>
                  <a:cubicBezTo>
                    <a:pt x="11587891" y="41910"/>
                    <a:pt x="11569449" y="41910"/>
                    <a:pt x="11541786" y="40640"/>
                  </a:cubicBezTo>
                  <a:cubicBezTo>
                    <a:pt x="11311255" y="36830"/>
                    <a:pt x="11071503" y="31750"/>
                    <a:pt x="10840972" y="30480"/>
                  </a:cubicBezTo>
                  <a:cubicBezTo>
                    <a:pt x="10278477" y="26670"/>
                    <a:pt x="9706760" y="25400"/>
                    <a:pt x="9144264" y="22860"/>
                  </a:cubicBezTo>
                  <a:cubicBezTo>
                    <a:pt x="9061273" y="22860"/>
                    <a:pt x="8969061" y="22860"/>
                    <a:pt x="8886070" y="22860"/>
                  </a:cubicBezTo>
                  <a:cubicBezTo>
                    <a:pt x="8747751" y="22860"/>
                    <a:pt x="8609434" y="22860"/>
                    <a:pt x="8480336" y="22860"/>
                  </a:cubicBezTo>
                  <a:cubicBezTo>
                    <a:pt x="8185256" y="22860"/>
                    <a:pt x="7890177" y="22860"/>
                    <a:pt x="7604319" y="24130"/>
                  </a:cubicBezTo>
                  <a:cubicBezTo>
                    <a:pt x="7355345" y="25400"/>
                    <a:pt x="3159684" y="29210"/>
                    <a:pt x="2910711" y="29210"/>
                  </a:cubicBezTo>
                  <a:cubicBezTo>
                    <a:pt x="2504977" y="29210"/>
                    <a:pt x="2099242" y="26670"/>
                    <a:pt x="1693508" y="33020"/>
                  </a:cubicBezTo>
                  <a:cubicBezTo>
                    <a:pt x="1481419" y="36830"/>
                    <a:pt x="1278552" y="36830"/>
                    <a:pt x="1075685" y="38100"/>
                  </a:cubicBezTo>
                  <a:cubicBezTo>
                    <a:pt x="725278" y="41910"/>
                    <a:pt x="374871" y="45720"/>
                    <a:pt x="49530" y="50800"/>
                  </a:cubicBezTo>
                  <a:cubicBezTo>
                    <a:pt x="36830" y="50800"/>
                    <a:pt x="34290" y="53340"/>
                    <a:pt x="33020" y="79882"/>
                  </a:cubicBezTo>
                  <a:cubicBezTo>
                    <a:pt x="31750" y="163796"/>
                    <a:pt x="31750" y="247709"/>
                    <a:pt x="30480" y="331623"/>
                  </a:cubicBezTo>
                  <a:cubicBezTo>
                    <a:pt x="29210" y="471479"/>
                    <a:pt x="26670" y="606673"/>
                    <a:pt x="25400" y="746529"/>
                  </a:cubicBezTo>
                  <a:cubicBezTo>
                    <a:pt x="20320" y="895708"/>
                    <a:pt x="26670" y="4541286"/>
                    <a:pt x="29210" y="4690465"/>
                  </a:cubicBezTo>
                  <a:cubicBezTo>
                    <a:pt x="29210" y="4848969"/>
                    <a:pt x="29210" y="5012134"/>
                    <a:pt x="30480" y="5170637"/>
                  </a:cubicBezTo>
                  <a:cubicBezTo>
                    <a:pt x="30480" y="5287184"/>
                    <a:pt x="33020" y="5403730"/>
                    <a:pt x="33020" y="5520277"/>
                  </a:cubicBezTo>
                  <a:cubicBezTo>
                    <a:pt x="33020" y="5646147"/>
                    <a:pt x="33020" y="5772017"/>
                    <a:pt x="31750" y="5891409"/>
                  </a:cubicBezTo>
                  <a:cubicBezTo>
                    <a:pt x="31750" y="5895219"/>
                    <a:pt x="31750" y="5897759"/>
                    <a:pt x="31750" y="5901569"/>
                  </a:cubicBezTo>
                  <a:cubicBezTo>
                    <a:pt x="31750" y="5911729"/>
                    <a:pt x="35560" y="5915539"/>
                    <a:pt x="44450" y="5915539"/>
                  </a:cubicBezTo>
                  <a:cubicBezTo>
                    <a:pt x="107456" y="5915539"/>
                    <a:pt x="236553" y="5916809"/>
                    <a:pt x="356429" y="5916809"/>
                  </a:cubicBezTo>
                  <a:cubicBezTo>
                    <a:pt x="531632" y="5916809"/>
                    <a:pt x="716057" y="5914269"/>
                    <a:pt x="891260" y="5916809"/>
                  </a:cubicBezTo>
                  <a:cubicBezTo>
                    <a:pt x="1177119" y="5920619"/>
                    <a:pt x="1462977" y="5923159"/>
                    <a:pt x="1748835" y="5921889"/>
                  </a:cubicBezTo>
                  <a:cubicBezTo>
                    <a:pt x="1933260" y="5920619"/>
                    <a:pt x="2108463" y="5923159"/>
                    <a:pt x="2292888" y="5923159"/>
                  </a:cubicBezTo>
                  <a:cubicBezTo>
                    <a:pt x="2560304" y="5923159"/>
                    <a:pt x="2827720" y="5921889"/>
                    <a:pt x="3095135" y="5923159"/>
                  </a:cubicBezTo>
                  <a:cubicBezTo>
                    <a:pt x="3491648" y="5924429"/>
                    <a:pt x="7844070" y="5914269"/>
                    <a:pt x="8249805" y="5916809"/>
                  </a:cubicBezTo>
                  <a:cubicBezTo>
                    <a:pt x="8425008" y="5918079"/>
                    <a:pt x="8600212" y="5919349"/>
                    <a:pt x="8766194" y="5919349"/>
                  </a:cubicBezTo>
                  <a:cubicBezTo>
                    <a:pt x="9070495" y="5921889"/>
                    <a:pt x="9365574" y="5918079"/>
                    <a:pt x="9669875" y="5921889"/>
                  </a:cubicBezTo>
                  <a:cubicBezTo>
                    <a:pt x="9918848" y="5924429"/>
                    <a:pt x="10167821" y="5924429"/>
                    <a:pt x="10416795" y="5926969"/>
                  </a:cubicBezTo>
                  <a:cubicBezTo>
                    <a:pt x="10785644" y="5930779"/>
                    <a:pt x="11154494" y="5933319"/>
                    <a:pt x="11523343" y="5934589"/>
                  </a:cubicBezTo>
                  <a:cubicBezTo>
                    <a:pt x="11661661" y="5934589"/>
                    <a:pt x="11696058" y="5933319"/>
                    <a:pt x="11716379" y="593331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27465" y="1606134"/>
            <a:ext cx="9757617" cy="1877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334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</a:p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334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HỌC NGÀY HÔM NAY!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02798" y="84343"/>
            <a:ext cx="1436343" cy="1321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16537">
            <a:off x="10932458" y="1618368"/>
            <a:ext cx="1267687" cy="11599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78649">
            <a:off x="9971851" y="5084347"/>
            <a:ext cx="2036043" cy="17739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838200" y="5657387"/>
            <a:ext cx="1037390" cy="9543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83462">
            <a:off x="387524" y="5052712"/>
            <a:ext cx="697107" cy="637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689FBD-2309-BF86-FB45-28B13657E9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02" y="3483102"/>
            <a:ext cx="5605197" cy="2928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ừ thuyền nan đến tàu vỏ thép | BÁO QUẢNG NAM ONLINE - Tin tức mới nhất">
            <a:extLst>
              <a:ext uri="{FF2B5EF4-FFF2-40B4-BE49-F238E27FC236}">
                <a16:creationId xmlns:a16="http://schemas.microsoft.com/office/drawing/2014/main" id="{C3B06601-C048-6E20-E673-FAA882C3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1249251"/>
            <a:ext cx="5254580" cy="514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FB00287-506A-542D-962E-F2A83DE2C70B}"/>
              </a:ext>
            </a:extLst>
          </p:cNvPr>
          <p:cNvSpPr/>
          <p:nvPr/>
        </p:nvSpPr>
        <p:spPr>
          <a:xfrm>
            <a:off x="1119526" y="508530"/>
            <a:ext cx="1616147" cy="5078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7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Thuyền</a:t>
            </a:r>
            <a:endParaRPr lang="en-US" sz="27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FC7B7-F296-A7F9-DB55-35AAB9D94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8" y="1249252"/>
            <a:ext cx="5494696" cy="49393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40182" y="333662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en-US" sz="3200" dirty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67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ơ thấy lưỡi liềm là điềm gì? Đánh con nào khả năng vào bờ?">
            <a:extLst>
              <a:ext uri="{FF2B5EF4-FFF2-40B4-BE49-F238E27FC236}">
                <a16:creationId xmlns:a16="http://schemas.microsoft.com/office/drawing/2014/main" id="{E0B4C239-8DF6-208C-40F9-BAE4752BC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1" y="1027331"/>
            <a:ext cx="10831132" cy="51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2908" y="504111"/>
            <a:ext cx="2292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Lưỡi liềm</a:t>
            </a:r>
            <a:endParaRPr lang="en-US" sz="2800" b="1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443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050" y="296215"/>
            <a:ext cx="11694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Bài thơ tả cảnh thả diều vào những khoảng thời gian nào trong ngày? Những từ ngữ nào cho em biết điều đó?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836" y="2428390"/>
            <a:ext cx="11423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tả cảnh thả diều vào buổi tối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thể hiện qua các từ ngữ: Sao trời trôi qua/ Diều thành trăng vàng, Diều hay chiếc thuyền/ Trôi trên sông Ngân.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050" y="4520484"/>
            <a:ext cx="116875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cũng tả cảnh thả diều vào ban ngày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thể hiện qua các từ ngữ: Diều là hạt cau/ Phơi trên nong trời, 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44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656823"/>
            <a:ext cx="11616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Tác giả bài thơ so sánh cánh diều với những gì?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24" y="2086377"/>
            <a:ext cx="1151371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1: cánh diều với trăng vàng, 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thơ 2: cánh diều với chiếc thuyền trôi trên sông Ngân 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thơ 3: cánh diều giống như hạt cau phơi trên nong trời 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thơ 4: cánh diều giống như lưỡi liềm ai đó quên, bỏ lại trên cánh đồng sau mùa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639" y="695459"/>
            <a:ext cx="1162962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Em thích những hình ảnh so sánh nào? Vì sao?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639" y="3245476"/>
            <a:ext cx="114621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qua, Diều thành trăng vàng. Vì đó là hình ảnh rất đẹp 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31" y="850006"/>
            <a:ext cx="11552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Tìm những từ ngữ tả tiếng sáo diều trong bài thơ?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77" y="2331076"/>
            <a:ext cx="116425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 thơ 1: Sáo diều thổi. Khổ thơ 2: Tiếng sáo diều trong ngẫn. Khổ thơ 3: Tiếng sáo diều chơi vơi. Khổ thơ 5: Nhạc sáo diều réo vang.</a:t>
            </a:r>
            <a:endParaRPr lang="vi-VN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94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88684B-AA3A-DDCA-7285-5AC32D48E62A}"/>
              </a:ext>
            </a:extLst>
          </p:cNvPr>
          <p:cNvSpPr/>
          <p:nvPr/>
        </p:nvSpPr>
        <p:spPr>
          <a:xfrm>
            <a:off x="953400" y="871989"/>
            <a:ext cx="3704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Nội dung: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4DD8E-15CB-5B59-0431-33CDEA60CD47}"/>
              </a:ext>
            </a:extLst>
          </p:cNvPr>
          <p:cNvSpPr txBox="1"/>
          <p:nvPr/>
        </p:nvSpPr>
        <p:spPr>
          <a:xfrm>
            <a:off x="433989" y="2218058"/>
            <a:ext cx="114016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ca ngợi vẻ đẹp của những cánh diều; nói về niềm vui và những khát vọng đẹp mà trò chơi thả diều mang lại cho trẻ thơ.</a:t>
            </a:r>
            <a:endParaRPr lang="vi-V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408" y="502276"/>
            <a:ext cx="115265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Xếp các từ ngữ của một câu có hình ảnh so sánh trong bài thơ vào chỗ phù hợp trong sơ đồ.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1787"/>
              </p:ext>
            </p:extLst>
          </p:nvPr>
        </p:nvGraphicFramePr>
        <p:xfrm>
          <a:off x="1165438" y="1882458"/>
          <a:ext cx="9286875" cy="2194560"/>
        </p:xfrm>
        <a:graphic>
          <a:graphicData uri="http://schemas.openxmlformats.org/drawingml/2006/table">
            <a:tbl>
              <a:tblPr/>
              <a:tblGrid>
                <a:gridCol w="31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Sự vật 1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Từ so sánh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Sự vật 2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>
                          <a:solidFill>
                            <a:srgbClr val="00334E"/>
                          </a:solidFill>
                          <a:effectLst/>
                          <a:latin typeface="Arial" panose="020B0604020202020204" pitchFamily="34" charset="0"/>
                        </a:rPr>
                        <a:t>Diều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>
                          <a:solidFill>
                            <a:srgbClr val="00334E"/>
                          </a:solidFill>
                          <a:effectLst/>
                          <a:latin typeface="Arial" panose="020B0604020202020204" pitchFamily="34" charset="0"/>
                        </a:rPr>
                        <a:t>là</a:t>
                      </a:r>
                      <a:endParaRPr lang="en-US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0" i="0" u="none" strike="noStrike" dirty="0">
                          <a:solidFill>
                            <a:srgbClr val="00334E"/>
                          </a:solidFill>
                          <a:effectLst/>
                          <a:latin typeface="Arial" panose="020B0604020202020204" pitchFamily="34" charset="0"/>
                        </a:rPr>
                        <a:t>hạt cau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6688" y="2979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94236"/>
              </p:ext>
            </p:extLst>
          </p:nvPr>
        </p:nvGraphicFramePr>
        <p:xfrm>
          <a:off x="1395848" y="521275"/>
          <a:ext cx="9345133" cy="1436313"/>
        </p:xfrm>
        <a:graphic>
          <a:graphicData uri="http://schemas.openxmlformats.org/drawingml/2006/table">
            <a:tbl>
              <a:tblPr/>
              <a:tblGrid>
                <a:gridCol w="313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6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631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Sự vật 1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Từ so sánh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Sự vật 2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95055" y="5215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1679" y="2207024"/>
            <a:ext cx="15841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57610" y="2227715"/>
            <a:ext cx="26530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17476" y="2083407"/>
            <a:ext cx="309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vàng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8648" y="3207958"/>
            <a:ext cx="140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4253" y="4208892"/>
            <a:ext cx="1390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8495" y="5209826"/>
            <a:ext cx="1584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8140" y="3187473"/>
            <a:ext cx="17644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64427" y="5197043"/>
            <a:ext cx="1931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70866" y="4250068"/>
            <a:ext cx="1584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11414" y="3188020"/>
            <a:ext cx="329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thuyền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4445" y="4140784"/>
            <a:ext cx="3090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9143" y="5209826"/>
            <a:ext cx="2228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ưỡi liềm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249" y="605307"/>
            <a:ext cx="114621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Tìm những sự vật được so sánh với nhau trong các câu thơ sau: 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 nhót như ngọn đèn tín hiệu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Trỏ lối sang mùa hè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cà chua như cái đèn lông nhỏ xíu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Thắp mùa đông ấm những đêm thâ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Quả ớt như ngọn đèn dầu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Chạm đầu lưỡi – chạm vào sức nóng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8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80423" y="3244334"/>
            <a:ext cx="231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9109" y="1712890"/>
            <a:ext cx="714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29175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05581"/>
              </p:ext>
            </p:extLst>
          </p:nvPr>
        </p:nvGraphicFramePr>
        <p:xfrm>
          <a:off x="1431235" y="1103243"/>
          <a:ext cx="9819859" cy="4038600"/>
        </p:xfrm>
        <a:graphic>
          <a:graphicData uri="http://schemas.openxmlformats.org/drawingml/2006/table">
            <a:tbl>
              <a:tblPr/>
              <a:tblGrid>
                <a:gridCol w="2924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 dirty="0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Sự vật 1</a:t>
                      </a:r>
                      <a:endParaRPr lang="en-US" sz="1300" dirty="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Từ so sánh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Sự vật 2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Trái nhót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như</a:t>
                      </a:r>
                      <a:endParaRPr lang="vi-VN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 dirty="0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Ngọn đèn tín hiệu</a:t>
                      </a:r>
                      <a:endParaRPr lang="en-US" sz="1300" dirty="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Quả cà chua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như</a:t>
                      </a:r>
                      <a:endParaRPr lang="vi-VN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Cái đèn lồng nhỏ xíu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Quả ớt</a:t>
                      </a:r>
                      <a:endParaRPr lang="en-US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100" b="1" i="0" u="none" strike="noStrike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như</a:t>
                      </a:r>
                      <a:endParaRPr lang="vi-VN" sz="130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b="1" i="0" u="none" strike="noStrike" dirty="0">
                          <a:solidFill>
                            <a:srgbClr val="004468"/>
                          </a:solidFill>
                          <a:effectLst/>
                          <a:latin typeface="Arial" panose="020B0604020202020204" pitchFamily="34" charset="0"/>
                        </a:rPr>
                        <a:t>Ngọn lửa đèn dầu</a:t>
                      </a:r>
                      <a:endParaRPr lang="en-US" sz="1300" dirty="0">
                        <a:effectLst/>
                      </a:endParaRPr>
                    </a:p>
                  </a:txBody>
                  <a:tcPr marL="46992" marR="46992" marT="32223" marB="32223">
                    <a:lnL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19375" y="2057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63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A11B3E-CB3E-5356-0DC0-754CDBC98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31" y="1460619"/>
            <a:ext cx="5054477" cy="4896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8A209-2CAD-CC23-6944-D911F4C4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0" y="1460619"/>
            <a:ext cx="4820774" cy="4896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E953A4-BF79-72D5-6C56-3BCB01A6B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64" y="1362428"/>
            <a:ext cx="8587592" cy="4817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3C60DD-9B9E-8A9D-A954-7ADE8F8C1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65" y="1460618"/>
            <a:ext cx="8133069" cy="4896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833A30-C373-7F1C-6557-1E36C0EE5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64" y="1460617"/>
            <a:ext cx="7645477" cy="45272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03ED0D-6324-3146-0500-C0F27A469D93}"/>
              </a:ext>
            </a:extLst>
          </p:cNvPr>
          <p:cNvSpPr/>
          <p:nvPr/>
        </p:nvSpPr>
        <p:spPr>
          <a:xfrm>
            <a:off x="470101" y="500654"/>
            <a:ext cx="1125179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Hình ảnh các bạn chơi thả diều</a:t>
            </a:r>
            <a:endParaRPr lang="en-US" sz="50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735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234" y="1300766"/>
            <a:ext cx="6877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7584" y="3837904"/>
            <a:ext cx="10303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Hướng dẫn học sinh học thuộc lòng bài thơ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học sinh thi học thuộc lòng- nhận xét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tiết học</a:t>
            </a:r>
          </a:p>
        </p:txBody>
      </p:sp>
    </p:spTree>
    <p:extLst>
      <p:ext uri="{BB962C8B-B14F-4D97-AF65-F5344CB8AC3E}">
        <p14:creationId xmlns:p14="http://schemas.microsoft.com/office/powerpoint/2010/main" val="181231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10D7CF-0F9F-186D-E425-AC04BC5F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334851"/>
            <a:ext cx="11746523" cy="62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3048" y="1043189"/>
            <a:ext cx="7765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ĐỌC 1</a:t>
            </a:r>
          </a:p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</a:p>
        </p:txBody>
      </p:sp>
    </p:spTree>
    <p:extLst>
      <p:ext uri="{BB962C8B-B14F-4D97-AF65-F5344CB8AC3E}">
        <p14:creationId xmlns:p14="http://schemas.microsoft.com/office/powerpoint/2010/main" val="337880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0332" y="206062"/>
            <a:ext cx="31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978" y="1064091"/>
            <a:ext cx="52932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4855" y="1064091"/>
            <a:ext cx="5215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dirty="0"/>
            </a:br>
            <a:endParaRPr lang="vi-VN" dirty="0"/>
          </a:p>
          <a:p>
            <a:br>
              <a:rPr lang="vi-VN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14704" y="1922777"/>
            <a:ext cx="40826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3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0332" y="206062"/>
            <a:ext cx="313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978" y="1064091"/>
            <a:ext cx="56056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Sáo nó thổi vang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trời trôi qua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thành trăng vàng.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trong ngần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hay chiếc thuyền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Trôi trên sông Ngân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94855" y="1064091"/>
            <a:ext cx="5215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nó chơi vơi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là hạt cau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Phơi trên nong trời. 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Xong mùa gặt hái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Diều em - lưỡi liềm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quên bỏ lại.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dirty="0"/>
            </a:br>
            <a:endParaRPr lang="vi-VN" dirty="0"/>
          </a:p>
          <a:p>
            <a:br>
              <a:rPr lang="vi-VN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714704" y="1922777"/>
            <a:ext cx="40826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no gió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 trời réo vang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diều xanh lúa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cong tre làng.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ĐĂNG KHOA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607158" y="1118316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572811" y="1606130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78177" y="197476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21747" y="243196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72811" y="3254063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09752" y="2417874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767035" y="1118316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017130" y="3627174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41251" y="4179892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81524" y="4777499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797082" y="1606130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405885" y="1996226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177007" y="3254063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797081" y="3698383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64305" y="4127720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995900" y="417989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850783" y="136516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314258" y="4639934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399852" y="4663545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424093" y="1974760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709308" y="239547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799726" y="2868165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1565759" y="3364972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148300" y="4332291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1626126" y="3403624"/>
            <a:ext cx="128789" cy="3992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9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0">
            <a:extLst>
              <a:ext uri="{FF2B5EF4-FFF2-40B4-BE49-F238E27FC236}">
                <a16:creationId xmlns:a16="http://schemas.microsoft.com/office/drawing/2014/main" id="{3DE33B32-F633-6F7F-F1D7-E83B3686919F}"/>
              </a:ext>
            </a:extLst>
          </p:cNvPr>
          <p:cNvSpPr txBox="1"/>
          <p:nvPr/>
        </p:nvSpPr>
        <p:spPr>
          <a:xfrm>
            <a:off x="1344868" y="625195"/>
            <a:ext cx="98855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như cánh đồng </a:t>
            </a:r>
          </a:p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Xong mùa gặt hái </a:t>
            </a:r>
          </a:p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Diều em </a:t>
            </a:r>
            <a:r>
              <a:rPr lang="vi-VN" sz="8000">
                <a:latin typeface="Times New Roman" panose="02020603050405020304" pitchFamily="18" charset="0"/>
                <a:cs typeface="Times New Roman" panose="02020603050405020304" pitchFamily="18" charset="0"/>
              </a:rPr>
              <a:t>–   lưỡi </a:t>
            </a:r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liềm</a:t>
            </a:r>
          </a:p>
          <a:p>
            <a:r>
              <a:rPr lang="vi-V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quên bỏ lại.</a:t>
            </a:r>
            <a:endParaRPr lang="vi-V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B54AE-2819-4854-3797-AE60BD5DA395}"/>
              </a:ext>
            </a:extLst>
          </p:cNvPr>
          <p:cNvSpPr txBox="1"/>
          <p:nvPr/>
        </p:nvSpPr>
        <p:spPr>
          <a:xfrm>
            <a:off x="345390" y="389124"/>
            <a:ext cx="10501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/>
              <a:t>              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F35640-42C0-E52A-C207-B48DE0F1EBBA}"/>
              </a:ext>
            </a:extLst>
          </p:cNvPr>
          <p:cNvSpPr txBox="1"/>
          <p:nvPr/>
        </p:nvSpPr>
        <p:spPr>
          <a:xfrm>
            <a:off x="9570457" y="638983"/>
            <a:ext cx="487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67700-85DE-59A7-88E6-3CA4AEB2B9ED}"/>
              </a:ext>
            </a:extLst>
          </p:cNvPr>
          <p:cNvSpPr txBox="1"/>
          <p:nvPr/>
        </p:nvSpPr>
        <p:spPr>
          <a:xfrm>
            <a:off x="9148746" y="1920312"/>
            <a:ext cx="487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9659030-CBFA-313B-F209-E381646D242B}"/>
              </a:ext>
            </a:extLst>
          </p:cNvPr>
          <p:cNvSpPr txBox="1"/>
          <p:nvPr/>
        </p:nvSpPr>
        <p:spPr>
          <a:xfrm>
            <a:off x="5892810" y="3225907"/>
            <a:ext cx="487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3F3052E5-10B3-1A35-559E-4DC2A3D6244E}"/>
              </a:ext>
            </a:extLst>
          </p:cNvPr>
          <p:cNvSpPr txBox="1"/>
          <p:nvPr/>
        </p:nvSpPr>
        <p:spPr>
          <a:xfrm>
            <a:off x="7700255" y="4411417"/>
            <a:ext cx="958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84DCA3A9-7555-657D-0E5D-74AFA3097104}"/>
              </a:ext>
            </a:extLst>
          </p:cNvPr>
          <p:cNvSpPr txBox="1"/>
          <p:nvPr/>
        </p:nvSpPr>
        <p:spPr>
          <a:xfrm>
            <a:off x="10528950" y="3133574"/>
            <a:ext cx="487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930" y="4214413"/>
            <a:ext cx="1389982" cy="17663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9656F3-CE70-E0C8-6855-CB272B7C1DE9}"/>
              </a:ext>
            </a:extLst>
          </p:cNvPr>
          <p:cNvCxnSpPr>
            <a:cxnSpLocks/>
          </p:cNvCxnSpPr>
          <p:nvPr/>
        </p:nvCxnSpPr>
        <p:spPr>
          <a:xfrm>
            <a:off x="6701049" y="4214413"/>
            <a:ext cx="37187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C90429-AE7C-CDA8-CA83-9AC1AF4EDCF4}"/>
              </a:ext>
            </a:extLst>
          </p:cNvPr>
          <p:cNvSpPr txBox="1"/>
          <p:nvPr/>
        </p:nvSpPr>
        <p:spPr>
          <a:xfrm>
            <a:off x="571279" y="5520624"/>
            <a:ext cx="11728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8" y="1133340"/>
            <a:ext cx="5275729" cy="5422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53" y="1133340"/>
            <a:ext cx="5512158" cy="5048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963" y="252507"/>
            <a:ext cx="5340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Ngân ( Ngân Hà)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9138" y="272050"/>
            <a:ext cx="2987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Nong:</a:t>
            </a:r>
          </a:p>
        </p:txBody>
      </p:sp>
    </p:spTree>
    <p:extLst>
      <p:ext uri="{BB962C8B-B14F-4D97-AF65-F5344CB8AC3E}">
        <p14:creationId xmlns:p14="http://schemas.microsoft.com/office/powerpoint/2010/main" val="124527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nh diều vầng trăng">
            <a:extLst>
              <a:ext uri="{FF2B5EF4-FFF2-40B4-BE49-F238E27FC236}">
                <a16:creationId xmlns:a16="http://schemas.microsoft.com/office/drawing/2014/main" id="{4F4C14EE-995F-0447-37A0-FB8FF1B1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6" y="1558344"/>
            <a:ext cx="5364618" cy="47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C9F1C29-176C-B996-2204-952F4D3B0DAD}"/>
              </a:ext>
            </a:extLst>
          </p:cNvPr>
          <p:cNvSpPr/>
          <p:nvPr/>
        </p:nvSpPr>
        <p:spPr>
          <a:xfrm>
            <a:off x="460818" y="555120"/>
            <a:ext cx="26429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Cánh diều</a:t>
            </a:r>
            <a:endParaRPr lang="en-US" sz="4000" b="1" cap="none" spc="0" dirty="0">
              <a:ln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CE23D72-916C-953F-014A-095EE13D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254" y="1558344"/>
            <a:ext cx="5537915" cy="47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B359BEF-AA92-CD5B-CB31-6D8EC7D58894}"/>
              </a:ext>
            </a:extLst>
          </p:cNvPr>
          <p:cNvSpPr/>
          <p:nvPr/>
        </p:nvSpPr>
        <p:spPr>
          <a:xfrm>
            <a:off x="6989759" y="555120"/>
            <a:ext cx="49360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Vầng trăng </a:t>
            </a:r>
            <a:r>
              <a:rPr lang="en-US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896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540</TotalTime>
  <Words>755</Words>
  <Application>Microsoft Office PowerPoint</Application>
  <PresentationFormat>Widescreen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Verdana</vt:lpstr>
      <vt:lpstr>Basis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Hiền</dc:creator>
  <cp:lastModifiedBy>COMPUTER</cp:lastModifiedBy>
  <cp:revision>48</cp:revision>
  <dcterms:created xsi:type="dcterms:W3CDTF">2022-08-13T08:25:40Z</dcterms:created>
  <dcterms:modified xsi:type="dcterms:W3CDTF">2025-04-10T01:28:21Z</dcterms:modified>
</cp:coreProperties>
</file>