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71" r:id="rId4"/>
    <p:sldId id="272" r:id="rId5"/>
    <p:sldId id="268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66" r:id="rId19"/>
    <p:sldId id="269" r:id="rId20"/>
  </p:sldIdLst>
  <p:sldSz cx="18288000" cy="10287000"/>
  <p:notesSz cx="6858000" cy="9144000"/>
  <p:embeddedFontLst>
    <p:embeddedFont>
      <p:font typeface="Atma Bold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9F71FA-D67C-46DF-A038-426266A113DA}">
          <p14:sldIdLst>
            <p14:sldId id="256"/>
            <p14:sldId id="261"/>
            <p14:sldId id="271"/>
            <p14:sldId id="272"/>
            <p14:sldId id="268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66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7AF"/>
    <a:srgbClr val="FFBFA1"/>
    <a:srgbClr val="E2895F"/>
    <a:srgbClr val="AFEBE1"/>
    <a:srgbClr val="FFCC66"/>
    <a:srgbClr val="F5AF4D"/>
    <a:srgbClr val="6E1F05"/>
    <a:srgbClr val="FFFFFF"/>
    <a:srgbClr val="348F9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.svg"/><Relationship Id="rId10" Type="http://schemas.openxmlformats.org/officeDocument/2006/relationships/image" Target="../media/image44.sv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sv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4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2.svg"/><Relationship Id="rId5" Type="http://schemas.openxmlformats.org/officeDocument/2006/relationships/image" Target="../media/image48.sv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Relationship Id="rId1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4.sv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4.sv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9.png"/><Relationship Id="rId5" Type="http://schemas.openxmlformats.org/officeDocument/2006/relationships/image" Target="../media/image4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10" Type="http://schemas.openxmlformats.org/officeDocument/2006/relationships/image" Target="../media/image15.sv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3.png"/><Relationship Id="rId5" Type="http://schemas.openxmlformats.org/officeDocument/2006/relationships/image" Target="../media/image4.sv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197219">
            <a:off x="-770512" y="584986"/>
            <a:ext cx="2645352" cy="230476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14450" y="1315350"/>
            <a:ext cx="15093188" cy="7656299"/>
            <a:chOff x="0" y="0"/>
            <a:chExt cx="11734158" cy="595236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541197" y="2409201"/>
            <a:ext cx="14636425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BUỔI HỌC NGÀY HÔM NAY!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04196" y="126515"/>
            <a:ext cx="2154515" cy="1982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16537">
            <a:off x="16398687" y="2427552"/>
            <a:ext cx="1901530" cy="1739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14957775" y="7626520"/>
            <a:ext cx="3054065" cy="26608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257300" y="8486081"/>
            <a:ext cx="1556085" cy="143159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783462">
            <a:off x="581286" y="7579067"/>
            <a:ext cx="1045660" cy="9567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689FBD-2309-BF86-FB45-28B13657E9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02" y="5224652"/>
            <a:ext cx="8407795" cy="4392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2B5B3BC-45A9-8BCA-1325-1E302CF4D5D4}"/>
              </a:ext>
            </a:extLst>
          </p:cNvPr>
          <p:cNvSpPr txBox="1"/>
          <p:nvPr/>
        </p:nvSpPr>
        <p:spPr>
          <a:xfrm>
            <a:off x="612535" y="613837"/>
            <a:ext cx="6100033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vi-VN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Đọc </a:t>
            </a:r>
            <a:r>
              <a:rPr lang="vi-VN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</a:t>
            </a:r>
            <a:endParaRPr lang="en-US" sz="45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04A0DE37-BA9E-A60B-D8EA-258E421A1DCB}"/>
              </a:ext>
            </a:extLst>
          </p:cNvPr>
          <p:cNvSpPr/>
          <p:nvPr/>
        </p:nvSpPr>
        <p:spPr>
          <a:xfrm>
            <a:off x="1665043" y="1944631"/>
            <a:ext cx="4558869" cy="951159"/>
          </a:xfrm>
          <a:prstGeom prst="flowChartTerminator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>
                <a:solidFill>
                  <a:sysClr val="windowText" lastClr="000000"/>
                </a:solidFill>
              </a:rPr>
              <a:t>Làm việc nhóm</a:t>
            </a:r>
            <a:endParaRPr lang="en-US" sz="4500">
              <a:solidFill>
                <a:sysClr val="windowText" lastClr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495E7-4594-04B7-FA49-CC72069CEEFB}"/>
              </a:ext>
            </a:extLst>
          </p:cNvPr>
          <p:cNvSpPr txBox="1"/>
          <p:nvPr/>
        </p:nvSpPr>
        <p:spPr>
          <a:xfrm>
            <a:off x="1396733" y="3288007"/>
            <a:ext cx="15663068" cy="500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indent="-7429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nl-NL" sz="43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sao trong giờ ra chơi, A-ri-a không tham gia cùng nhóm nào?</a:t>
            </a:r>
            <a:endParaRPr lang="en-US" sz="43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7429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nl-NL" sz="43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chi tiết nào cho thấy A-ri-a rất rụt rè?</a:t>
            </a:r>
            <a:endParaRPr lang="en-US" sz="43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7429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nl-NL" sz="43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 giáo đã giúp A-i-a tự tin bằng cách nào?</a:t>
            </a:r>
            <a:endParaRPr lang="en-US" sz="43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7429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nl-NL" sz="43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vì sao Tét-su-ô chủ động đến rủ A-i-a cùng chơi?</a:t>
            </a:r>
            <a:endParaRPr lang="en-US" sz="43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8D9817-7168-B5AF-0837-753AC6E3AF36}"/>
              </a:ext>
            </a:extLst>
          </p:cNvPr>
          <p:cNvSpPr/>
          <p:nvPr/>
        </p:nvSpPr>
        <p:spPr>
          <a:xfrm>
            <a:off x="1735808" y="748783"/>
            <a:ext cx="15011400" cy="1954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495E7-4594-04B7-FA49-CC72069CEEFB}"/>
              </a:ext>
            </a:extLst>
          </p:cNvPr>
          <p:cNvSpPr txBox="1"/>
          <p:nvPr/>
        </p:nvSpPr>
        <p:spPr>
          <a:xfrm>
            <a:off x="2244798" y="724686"/>
            <a:ext cx="14300467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sao trong giờ ra chơi, A-ri-a không tham gia cùng nhóm nào?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4E52CA-939D-9547-DE93-8029316FDF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>
            <a:off x="-134960" y="6436779"/>
            <a:ext cx="2314249" cy="28186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A5A3B8-BE76-4EC0-F786-2E7333B93C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 flipH="1">
            <a:off x="16001999" y="6161210"/>
            <a:ext cx="2436955" cy="30804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DC769C-3721-3E66-BEF0-C61F3E50B4E7}"/>
              </a:ext>
            </a:extLst>
          </p:cNvPr>
          <p:cNvSpPr txBox="1"/>
          <p:nvPr/>
        </p:nvSpPr>
        <p:spPr>
          <a:xfrm>
            <a:off x="7855502" y="3953541"/>
            <a:ext cx="8099066" cy="3407883"/>
          </a:xfrm>
          <a:prstGeom prst="wedgeRoundRectCallout">
            <a:avLst>
              <a:gd name="adj1" fmla="val -69757"/>
              <a:gd name="adj2" fmla="val -138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A-i-a là học sinh mới, chưa quen ai nên bạn không tham gia nhóm nào.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0CB3C8-16B5-D226-EECA-BED0A47597C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7"/>
          <a:stretch/>
        </p:blipFill>
        <p:spPr>
          <a:xfrm>
            <a:off x="2432297" y="3013337"/>
            <a:ext cx="5379908" cy="62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8D9817-7168-B5AF-0837-753AC6E3AF36}"/>
              </a:ext>
            </a:extLst>
          </p:cNvPr>
          <p:cNvSpPr/>
          <p:nvPr/>
        </p:nvSpPr>
        <p:spPr>
          <a:xfrm>
            <a:off x="1735808" y="748783"/>
            <a:ext cx="15011400" cy="1954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495E7-4594-04B7-FA49-CC72069CEEFB}"/>
              </a:ext>
            </a:extLst>
          </p:cNvPr>
          <p:cNvSpPr txBox="1"/>
          <p:nvPr/>
        </p:nvSpPr>
        <p:spPr>
          <a:xfrm>
            <a:off x="3037578" y="1142615"/>
            <a:ext cx="12964422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chi tiết nào cho thấy A-ri-a rất rụt rè?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4E52CA-939D-9547-DE93-8029316FDF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>
            <a:off x="-134960" y="6436779"/>
            <a:ext cx="2314249" cy="28186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A5A3B8-BE76-4EC0-F786-2E7333B93C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 flipH="1">
            <a:off x="16001999" y="6161210"/>
            <a:ext cx="2436955" cy="30804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DC769C-3721-3E66-BEF0-C61F3E50B4E7}"/>
              </a:ext>
            </a:extLst>
          </p:cNvPr>
          <p:cNvSpPr txBox="1"/>
          <p:nvPr/>
        </p:nvSpPr>
        <p:spPr>
          <a:xfrm>
            <a:off x="2179289" y="3373499"/>
            <a:ext cx="9442328" cy="5208990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dám chủ động làm quen với các bạn.</a:t>
            </a: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vi-VN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 nhỏ khi được thầy khích lệ.</a:t>
            </a: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vi-VN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ỏ ra lúng túng khi bị các bạn khác chê chậm.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DDD425-35C9-65BB-096F-F199DC9074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366" y="2703614"/>
            <a:ext cx="6628917" cy="662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4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8D9817-7168-B5AF-0837-753AC6E3AF36}"/>
              </a:ext>
            </a:extLst>
          </p:cNvPr>
          <p:cNvSpPr/>
          <p:nvPr/>
        </p:nvSpPr>
        <p:spPr>
          <a:xfrm>
            <a:off x="1735808" y="748783"/>
            <a:ext cx="15011400" cy="1954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495E7-4594-04B7-FA49-CC72069CEEFB}"/>
              </a:ext>
            </a:extLst>
          </p:cNvPr>
          <p:cNvSpPr txBox="1"/>
          <p:nvPr/>
        </p:nvSpPr>
        <p:spPr>
          <a:xfrm>
            <a:off x="3023504" y="1224844"/>
            <a:ext cx="12964422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 giáo đã giúp A-i-a tự tin bằng cách nào?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A5A3B8-BE76-4EC0-F786-2E7333B93C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 flipH="1">
            <a:off x="16001999" y="6161210"/>
            <a:ext cx="2436955" cy="30804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DC769C-3721-3E66-BEF0-C61F3E50B4E7}"/>
              </a:ext>
            </a:extLst>
          </p:cNvPr>
          <p:cNvSpPr txBox="1"/>
          <p:nvPr/>
        </p:nvSpPr>
        <p:spPr>
          <a:xfrm>
            <a:off x="8484137" y="3482380"/>
            <a:ext cx="7494697" cy="5183342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 muốn xem tranh do A-i-a vẽ.</a:t>
            </a: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vi-VN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Treo các bức tranh đó lên hành lang để các bạn cùng ngắm.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B0E236-F37F-C08D-8C98-2968BEF3C78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755"/>
          <a:stretch/>
        </p:blipFill>
        <p:spPr>
          <a:xfrm>
            <a:off x="1075491" y="3029506"/>
            <a:ext cx="7156028" cy="49636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4E52CA-939D-9547-DE93-8029316FDF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>
            <a:off x="-134960" y="6436779"/>
            <a:ext cx="2314249" cy="281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8D9817-7168-B5AF-0837-753AC6E3AF36}"/>
              </a:ext>
            </a:extLst>
          </p:cNvPr>
          <p:cNvSpPr/>
          <p:nvPr/>
        </p:nvSpPr>
        <p:spPr>
          <a:xfrm>
            <a:off x="1735808" y="748783"/>
            <a:ext cx="15011400" cy="1954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495E7-4594-04B7-FA49-CC72069CEEFB}"/>
              </a:ext>
            </a:extLst>
          </p:cNvPr>
          <p:cNvSpPr txBox="1"/>
          <p:nvPr/>
        </p:nvSpPr>
        <p:spPr>
          <a:xfrm>
            <a:off x="2337189" y="684911"/>
            <a:ext cx="13808637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Theo em, vì sao Tét-su-ô chủ động đến rủ A-i-a cùng chơi?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A5A3B8-BE76-4EC0-F786-2E7333B93C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 flipH="1">
            <a:off x="15889099" y="6742090"/>
            <a:ext cx="2436955" cy="30804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4E52CA-939D-9547-DE93-8029316FDF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>
            <a:off x="-222071" y="7078970"/>
            <a:ext cx="2314249" cy="28186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41DD603-827E-F76F-7814-319F41B4E58E}"/>
              </a:ext>
            </a:extLst>
          </p:cNvPr>
          <p:cNvSpPr txBox="1"/>
          <p:nvPr/>
        </p:nvSpPr>
        <p:spPr>
          <a:xfrm>
            <a:off x="2770168" y="4877773"/>
            <a:ext cx="12489274" cy="1002710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Vì A-i-a đã tập luyện và đã chạy nhanh hơn.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578A6C-1D14-02A0-448F-2D50431F198D}"/>
              </a:ext>
            </a:extLst>
          </p:cNvPr>
          <p:cNvSpPr txBox="1"/>
          <p:nvPr/>
        </p:nvSpPr>
        <p:spPr>
          <a:xfrm>
            <a:off x="2734324" y="6695237"/>
            <a:ext cx="14039876" cy="1002710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Vì Tét-su-ô đã hiểu và quý mến người bạn mới hơn.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DC769C-3721-3E66-BEF0-C61F3E50B4E7}"/>
              </a:ext>
            </a:extLst>
          </p:cNvPr>
          <p:cNvSpPr txBox="1"/>
          <p:nvPr/>
        </p:nvSpPr>
        <p:spPr>
          <a:xfrm>
            <a:off x="2770168" y="3236139"/>
            <a:ext cx="10771026" cy="1002710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Vì thầy giáo yêu cầu bạn ấy làm thế.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916171-1794-D963-1BF8-00B8B48DFF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767" y="3297300"/>
            <a:ext cx="1774861" cy="15284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9CD823B-E290-DB14-95CD-9176978877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767" y="4886958"/>
            <a:ext cx="1774861" cy="15284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B804B3E-4DFD-9E9E-38C6-030E53D82C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767" y="6519407"/>
            <a:ext cx="1774861" cy="152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3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476500" y="1638300"/>
            <a:ext cx="13335000" cy="6308398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C0495E7-4594-04B7-FA49-CC72069CEEFB}"/>
              </a:ext>
            </a:extLst>
          </p:cNvPr>
          <p:cNvSpPr txBox="1"/>
          <p:nvPr/>
        </p:nvSpPr>
        <p:spPr>
          <a:xfrm>
            <a:off x="3885597" y="1981082"/>
            <a:ext cx="11372442" cy="1205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55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 bài đọc em học được điều gì?</a:t>
            </a:r>
          </a:p>
        </p:txBody>
      </p:sp>
      <p:pic>
        <p:nvPicPr>
          <p:cNvPr id="26" name="Picture 11">
            <a:extLst>
              <a:ext uri="{FF2B5EF4-FFF2-40B4-BE49-F238E27FC236}">
                <a16:creationId xmlns:a16="http://schemas.microsoft.com/office/drawing/2014/main" id="{B86D44DD-65E9-A363-32CC-43DF97292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42707" y="601465"/>
            <a:ext cx="2154515" cy="1982154"/>
          </a:xfrm>
          <a:prstGeom prst="rect">
            <a:avLst/>
          </a:prstGeom>
        </p:spPr>
      </p:pic>
      <p:pic>
        <p:nvPicPr>
          <p:cNvPr id="29" name="Picture 12">
            <a:extLst>
              <a:ext uri="{FF2B5EF4-FFF2-40B4-BE49-F238E27FC236}">
                <a16:creationId xmlns:a16="http://schemas.microsoft.com/office/drawing/2014/main" id="{3058EE7B-F933-DDB0-B542-C6B6A0924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6537">
            <a:off x="240961" y="2690378"/>
            <a:ext cx="1901530" cy="1739900"/>
          </a:xfrm>
          <a:prstGeom prst="rect">
            <a:avLst/>
          </a:prstGeom>
        </p:spPr>
      </p:pic>
      <p:pic>
        <p:nvPicPr>
          <p:cNvPr id="30" name="Picture 14">
            <a:extLst>
              <a:ext uri="{FF2B5EF4-FFF2-40B4-BE49-F238E27FC236}">
                <a16:creationId xmlns:a16="http://schemas.microsoft.com/office/drawing/2014/main" id="{73F62E2D-34DE-93C0-829A-F8D2F5538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983162" y="6365115"/>
            <a:ext cx="1556085" cy="1431598"/>
          </a:xfrm>
          <a:prstGeom prst="rect">
            <a:avLst/>
          </a:prstGeom>
        </p:spPr>
      </p:pic>
      <p:pic>
        <p:nvPicPr>
          <p:cNvPr id="31" name="Picture 15">
            <a:extLst>
              <a:ext uri="{FF2B5EF4-FFF2-40B4-BE49-F238E27FC236}">
                <a16:creationId xmlns:a16="http://schemas.microsoft.com/office/drawing/2014/main" id="{09D38FE5-77EE-D982-C5DC-FC9522F302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783462">
            <a:off x="15138688" y="7949546"/>
            <a:ext cx="1045660" cy="956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E489B2-550B-3C58-5B3F-CE4639BB9A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8" y="6311441"/>
            <a:ext cx="4514202" cy="3956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5A4E3E-27D9-2833-DDE6-2316B1AAD2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747787">
            <a:off x="15051918" y="1857944"/>
            <a:ext cx="1219200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540BC1-F297-D974-61AA-A4EC0BDB38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214976">
            <a:off x="2712100" y="1817101"/>
            <a:ext cx="1219200" cy="12192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6B57A40-02A2-DF4F-A40D-414383D5297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21200" r="19600" b="18000"/>
          <a:stretch/>
        </p:blipFill>
        <p:spPr>
          <a:xfrm>
            <a:off x="2341218" y="4897944"/>
            <a:ext cx="2026898" cy="163906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49D7A19-17BF-D33B-EEBB-A0F64D003A25}"/>
              </a:ext>
            </a:extLst>
          </p:cNvPr>
          <p:cNvSpPr txBox="1"/>
          <p:nvPr/>
        </p:nvSpPr>
        <p:spPr>
          <a:xfrm>
            <a:off x="4331256" y="4145460"/>
            <a:ext cx="9926259" cy="3096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/>
              <a:t>Mỗi một người đều có điểm mạnh điểm yếu riêng, hãy cho họ cơ hội hòa nhập không nên kì thị, chê bai bạn.</a:t>
            </a:r>
            <a:endParaRPr lang="en-US" sz="4500"/>
          </a:p>
        </p:txBody>
      </p:sp>
    </p:spTree>
    <p:extLst>
      <p:ext uri="{BB962C8B-B14F-4D97-AF65-F5344CB8AC3E}">
        <p14:creationId xmlns:p14="http://schemas.microsoft.com/office/powerpoint/2010/main" val="367592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862CDB8-306E-2499-18C6-E63A112C4BDF}"/>
              </a:ext>
            </a:extLst>
          </p:cNvPr>
          <p:cNvSpPr txBox="1"/>
          <p:nvPr/>
        </p:nvSpPr>
        <p:spPr>
          <a:xfrm>
            <a:off x="1518976" y="666662"/>
            <a:ext cx="82827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F1107F-6553-7DCF-8808-39F83F01179F}"/>
              </a:ext>
            </a:extLst>
          </p:cNvPr>
          <p:cNvSpPr txBox="1"/>
          <p:nvPr/>
        </p:nvSpPr>
        <p:spPr>
          <a:xfrm>
            <a:off x="1518976" y="1691711"/>
            <a:ext cx="90486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Nhận biết dấu ngoặc kép</a:t>
            </a:r>
          </a:p>
        </p:txBody>
      </p:sp>
      <p:pic>
        <p:nvPicPr>
          <p:cNvPr id="22" name="Picture 23">
            <a:extLst>
              <a:ext uri="{FF2B5EF4-FFF2-40B4-BE49-F238E27FC236}">
                <a16:creationId xmlns:a16="http://schemas.microsoft.com/office/drawing/2014/main" id="{65E84B9C-6328-B9C0-A3E1-DA00F2195F6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140790" y="6388325"/>
            <a:ext cx="3805038" cy="38777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70810" flipH="1">
            <a:off x="3148963" y="5780114"/>
            <a:ext cx="1152442" cy="11745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44BEA6-A5BF-0F9F-D9D5-EB907E35C01F}"/>
              </a:ext>
            </a:extLst>
          </p:cNvPr>
          <p:cNvSpPr txBox="1"/>
          <p:nvPr/>
        </p:nvSpPr>
        <p:spPr>
          <a:xfrm>
            <a:off x="2594559" y="2884868"/>
            <a:ext cx="13267416" cy="2258632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câu “Em vào chơi với các bạn đi”, lời nói của nhân vật được đặt trong dấu câu nào?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0BFFF2-106B-E0C1-340C-355E3214E0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7" t="42735" r="21797" b="35044"/>
          <a:stretch/>
        </p:blipFill>
        <p:spPr>
          <a:xfrm>
            <a:off x="4380206" y="6413082"/>
            <a:ext cx="2209800" cy="21856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AB306E3-3739-B506-F047-D4BCF6FEBEA1}"/>
              </a:ext>
            </a:extLst>
          </p:cNvPr>
          <p:cNvSpPr txBox="1"/>
          <p:nvPr/>
        </p:nvSpPr>
        <p:spPr>
          <a:xfrm>
            <a:off x="7086600" y="6844630"/>
            <a:ext cx="487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Dấu ngoặc kép</a:t>
            </a:r>
          </a:p>
        </p:txBody>
      </p:sp>
      <p:pic>
        <p:nvPicPr>
          <p:cNvPr id="29" name="Picture 22">
            <a:extLst>
              <a:ext uri="{FF2B5EF4-FFF2-40B4-BE49-F238E27FC236}">
                <a16:creationId xmlns:a16="http://schemas.microsoft.com/office/drawing/2014/main" id="{19747C9A-14C5-2B9C-10F3-D5BA2A266D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108018" y="5649004"/>
            <a:ext cx="332176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7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F1107F-6553-7DCF-8808-39F83F01179F}"/>
              </a:ext>
            </a:extLst>
          </p:cNvPr>
          <p:cNvSpPr txBox="1"/>
          <p:nvPr/>
        </p:nvSpPr>
        <p:spPr>
          <a:xfrm>
            <a:off x="1325008" y="830456"/>
            <a:ext cx="118922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 Củng cố hiểu biết về dấu ngoặc kép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44BEA6-A5BF-0F9F-D9D5-EB907E35C01F}"/>
              </a:ext>
            </a:extLst>
          </p:cNvPr>
          <p:cNvSpPr txBox="1"/>
          <p:nvPr/>
        </p:nvSpPr>
        <p:spPr>
          <a:xfrm>
            <a:off x="1478078" y="1817244"/>
            <a:ext cx="15328575" cy="2258632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thêm một câu là lời nói của  nhân vật trong bài đọc trên. Dấu câu  nào cho em biết đó là lời nói của nhân vật?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0BFFF2-106B-E0C1-340C-355E3214E0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7" t="42735" r="21797" b="35044"/>
          <a:stretch/>
        </p:blipFill>
        <p:spPr>
          <a:xfrm>
            <a:off x="3994127" y="7572672"/>
            <a:ext cx="1765004" cy="17457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AB306E3-3739-B506-F047-D4BCF6FEBEA1}"/>
              </a:ext>
            </a:extLst>
          </p:cNvPr>
          <p:cNvSpPr txBox="1"/>
          <p:nvPr/>
        </p:nvSpPr>
        <p:spPr>
          <a:xfrm>
            <a:off x="3383629" y="5015960"/>
            <a:ext cx="13125927" cy="2258632"/>
          </a:xfrm>
          <a:prstGeom prst="wedgeRoundRectCallout">
            <a:avLst>
              <a:gd name="adj1" fmla="val -39295"/>
              <a:gd name="adj2" fmla="val -7823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Trong câu: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Lời của Tét-su-ô nói với A-i-a: “Ngày mai, cậu chơi đuổi bắt với chúng tớ nhé”.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70810" flipH="1">
            <a:off x="15710024" y="477731"/>
            <a:ext cx="2138873" cy="2179928"/>
          </a:xfrm>
          <a:prstGeom prst="rect">
            <a:avLst/>
          </a:prstGeom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885CBEC1-D63D-CDDD-C4FF-1754A60318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7492" y="6684324"/>
            <a:ext cx="3147282" cy="2895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BBE98-0AB0-B8F3-5A65-F8B169E5125E}"/>
              </a:ext>
            </a:extLst>
          </p:cNvPr>
          <p:cNvSpPr txBox="1"/>
          <p:nvPr/>
        </p:nvSpPr>
        <p:spPr>
          <a:xfrm>
            <a:off x="5902062" y="8053123"/>
            <a:ext cx="93310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biết lời nói của nhân vật nào</a:t>
            </a:r>
          </a:p>
        </p:txBody>
      </p:sp>
    </p:spTree>
    <p:extLst>
      <p:ext uri="{BB962C8B-B14F-4D97-AF65-F5344CB8AC3E}">
        <p14:creationId xmlns:p14="http://schemas.microsoft.com/office/powerpoint/2010/main" val="32498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69" t="3998" b="66025"/>
          <a:stretch>
            <a:fillRect/>
          </a:stretch>
        </p:blipFill>
        <p:spPr>
          <a:xfrm>
            <a:off x="0" y="-555413"/>
            <a:ext cx="18288000" cy="31682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749025" y="715569"/>
            <a:ext cx="12788317" cy="2855236"/>
            <a:chOff x="-3810" y="732802"/>
            <a:chExt cx="9942242" cy="2357356"/>
          </a:xfrm>
        </p:grpSpPr>
        <p:sp>
          <p:nvSpPr>
            <p:cNvPr id="4" name="Freeform 4"/>
            <p:cNvSpPr/>
            <p:nvPr/>
          </p:nvSpPr>
          <p:spPr>
            <a:xfrm>
              <a:off x="10160" y="732802"/>
              <a:ext cx="9913032" cy="2347196"/>
            </a:xfrm>
            <a:custGeom>
              <a:avLst/>
              <a:gdLst/>
              <a:ahLst/>
              <a:cxnLst/>
              <a:rect l="l" t="t" r="r" b="b"/>
              <a:pathLst>
                <a:path w="9913032" h="3063488">
                  <a:moveTo>
                    <a:pt x="9913032" y="3063488"/>
                  </a:moveTo>
                  <a:lnTo>
                    <a:pt x="0" y="3055868"/>
                  </a:lnTo>
                  <a:lnTo>
                    <a:pt x="0" y="1075724"/>
                  </a:lnTo>
                  <a:lnTo>
                    <a:pt x="17780" y="19050"/>
                  </a:lnTo>
                  <a:lnTo>
                    <a:pt x="4941493" y="0"/>
                  </a:lnTo>
                  <a:lnTo>
                    <a:pt x="989398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732802"/>
              <a:ext cx="9942242" cy="2357356"/>
            </a:xfrm>
            <a:custGeom>
              <a:avLst/>
              <a:gdLst/>
              <a:ahLst/>
              <a:cxnLst/>
              <a:rect l="l" t="t" r="r" b="b"/>
              <a:pathLst>
                <a:path w="9942242" h="3090158">
                  <a:moveTo>
                    <a:pt x="9907952" y="21590"/>
                  </a:moveTo>
                  <a:cubicBezTo>
                    <a:pt x="9909222" y="34290"/>
                    <a:pt x="9909222" y="44450"/>
                    <a:pt x="9910492" y="54610"/>
                  </a:cubicBezTo>
                  <a:cubicBezTo>
                    <a:pt x="9913032" y="110205"/>
                    <a:pt x="9914302" y="176623"/>
                    <a:pt x="9916842" y="240668"/>
                  </a:cubicBezTo>
                  <a:cubicBezTo>
                    <a:pt x="9916842" y="333178"/>
                    <a:pt x="9929542" y="2157286"/>
                    <a:pt x="9935892" y="2249796"/>
                  </a:cubicBezTo>
                  <a:cubicBezTo>
                    <a:pt x="9942242" y="2389747"/>
                    <a:pt x="9938432" y="2532070"/>
                    <a:pt x="9938432" y="2672021"/>
                  </a:cubicBezTo>
                  <a:cubicBezTo>
                    <a:pt x="9938432" y="2795368"/>
                    <a:pt x="9939702" y="2909226"/>
                    <a:pt x="9940972" y="3029198"/>
                  </a:cubicBezTo>
                  <a:cubicBezTo>
                    <a:pt x="9940972" y="3050788"/>
                    <a:pt x="9940972" y="3064758"/>
                    <a:pt x="9940972" y="3088888"/>
                  </a:cubicBezTo>
                  <a:cubicBezTo>
                    <a:pt x="9918112" y="3088888"/>
                    <a:pt x="9897792" y="3090158"/>
                    <a:pt x="9850785" y="3088888"/>
                  </a:cubicBezTo>
                  <a:cubicBezTo>
                    <a:pt x="9344103" y="3083808"/>
                    <a:pt x="8829627" y="3090158"/>
                    <a:pt x="8322946" y="3085078"/>
                  </a:cubicBezTo>
                  <a:cubicBezTo>
                    <a:pt x="8018937" y="3081268"/>
                    <a:pt x="7722723" y="3083808"/>
                    <a:pt x="7418714" y="3081268"/>
                  </a:cubicBezTo>
                  <a:cubicBezTo>
                    <a:pt x="7278402" y="3079998"/>
                    <a:pt x="7138091" y="3078728"/>
                    <a:pt x="6997778" y="3077458"/>
                  </a:cubicBezTo>
                  <a:cubicBezTo>
                    <a:pt x="6912033" y="3077458"/>
                    <a:pt x="6834081" y="3078728"/>
                    <a:pt x="6748336" y="3078728"/>
                  </a:cubicBezTo>
                  <a:cubicBezTo>
                    <a:pt x="6530073" y="3077458"/>
                    <a:pt x="5929850" y="3078728"/>
                    <a:pt x="5711588" y="3077458"/>
                  </a:cubicBezTo>
                  <a:cubicBezTo>
                    <a:pt x="5555685" y="3076188"/>
                    <a:pt x="2437646" y="3085078"/>
                    <a:pt x="2281744" y="3083808"/>
                  </a:cubicBezTo>
                  <a:cubicBezTo>
                    <a:pt x="2242768" y="3083808"/>
                    <a:pt x="2195998" y="3085078"/>
                    <a:pt x="2157022" y="3085078"/>
                  </a:cubicBezTo>
                  <a:cubicBezTo>
                    <a:pt x="2063481" y="3085078"/>
                    <a:pt x="1977735" y="3086348"/>
                    <a:pt x="1884194" y="3086348"/>
                  </a:cubicBezTo>
                  <a:cubicBezTo>
                    <a:pt x="1650341" y="3086348"/>
                    <a:pt x="1424283" y="3085078"/>
                    <a:pt x="1190430" y="3083808"/>
                  </a:cubicBezTo>
                  <a:cubicBezTo>
                    <a:pt x="1050118" y="3082538"/>
                    <a:pt x="909806" y="3081268"/>
                    <a:pt x="777290" y="3079998"/>
                  </a:cubicBezTo>
                  <a:cubicBezTo>
                    <a:pt x="527847" y="3078728"/>
                    <a:pt x="278403" y="3077458"/>
                    <a:pt x="48260" y="3077458"/>
                  </a:cubicBezTo>
                  <a:cubicBezTo>
                    <a:pt x="38100" y="3077458"/>
                    <a:pt x="29210" y="3077458"/>
                    <a:pt x="19050" y="3076188"/>
                  </a:cubicBezTo>
                  <a:cubicBezTo>
                    <a:pt x="10160" y="3074918"/>
                    <a:pt x="5080" y="3068568"/>
                    <a:pt x="7620" y="3059678"/>
                  </a:cubicBezTo>
                  <a:cubicBezTo>
                    <a:pt x="16510" y="3027829"/>
                    <a:pt x="12700" y="2968527"/>
                    <a:pt x="11430" y="2906854"/>
                  </a:cubicBezTo>
                  <a:cubicBezTo>
                    <a:pt x="10160" y="2781135"/>
                    <a:pt x="6350" y="2657789"/>
                    <a:pt x="7620" y="2532070"/>
                  </a:cubicBezTo>
                  <a:cubicBezTo>
                    <a:pt x="5080" y="2375514"/>
                    <a:pt x="0" y="437548"/>
                    <a:pt x="7620" y="278621"/>
                  </a:cubicBezTo>
                  <a:cubicBezTo>
                    <a:pt x="8890" y="247784"/>
                    <a:pt x="7620" y="214575"/>
                    <a:pt x="8890" y="183739"/>
                  </a:cubicBezTo>
                  <a:cubicBezTo>
                    <a:pt x="10160" y="133926"/>
                    <a:pt x="12700" y="793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3526" y="30480"/>
                    <a:pt x="208248" y="29210"/>
                  </a:cubicBezTo>
                  <a:cubicBezTo>
                    <a:pt x="418715" y="25400"/>
                    <a:pt x="629183" y="22860"/>
                    <a:pt x="847446" y="20320"/>
                  </a:cubicBezTo>
                  <a:cubicBezTo>
                    <a:pt x="995553" y="17780"/>
                    <a:pt x="1143659" y="16510"/>
                    <a:pt x="1283971" y="13970"/>
                  </a:cubicBezTo>
                  <a:cubicBezTo>
                    <a:pt x="1424283" y="11430"/>
                    <a:pt x="1572390" y="8890"/>
                    <a:pt x="1712702" y="8890"/>
                  </a:cubicBezTo>
                  <a:cubicBezTo>
                    <a:pt x="1868604" y="7620"/>
                    <a:pt x="2024506" y="10160"/>
                    <a:pt x="2180408" y="8890"/>
                  </a:cubicBezTo>
                  <a:cubicBezTo>
                    <a:pt x="2375285" y="8890"/>
                    <a:pt x="5906465" y="6350"/>
                    <a:pt x="6101342" y="5080"/>
                  </a:cubicBezTo>
                  <a:cubicBezTo>
                    <a:pt x="6288425" y="3810"/>
                    <a:pt x="6475507" y="2540"/>
                    <a:pt x="6670384" y="2540"/>
                  </a:cubicBezTo>
                  <a:cubicBezTo>
                    <a:pt x="6989984" y="1270"/>
                    <a:pt x="7301788" y="0"/>
                    <a:pt x="7621387" y="0"/>
                  </a:cubicBezTo>
                  <a:cubicBezTo>
                    <a:pt x="7753904" y="0"/>
                    <a:pt x="7894215" y="2540"/>
                    <a:pt x="8026732" y="2540"/>
                  </a:cubicBezTo>
                  <a:cubicBezTo>
                    <a:pt x="8393102" y="3810"/>
                    <a:pt x="8767267" y="5080"/>
                    <a:pt x="9133636" y="7620"/>
                  </a:cubicBezTo>
                  <a:cubicBezTo>
                    <a:pt x="9328514" y="8890"/>
                    <a:pt x="9523391" y="12700"/>
                    <a:pt x="9718268" y="16510"/>
                  </a:cubicBezTo>
                  <a:cubicBezTo>
                    <a:pt x="9765039" y="16510"/>
                    <a:pt x="9811810" y="16510"/>
                    <a:pt x="9850785" y="16510"/>
                  </a:cubicBezTo>
                  <a:cubicBezTo>
                    <a:pt x="9888902" y="17780"/>
                    <a:pt x="9897792" y="20320"/>
                    <a:pt x="9907952" y="21590"/>
                  </a:cubicBezTo>
                  <a:close/>
                  <a:moveTo>
                    <a:pt x="9918112" y="3072378"/>
                  </a:moveTo>
                  <a:cubicBezTo>
                    <a:pt x="9919382" y="3055868"/>
                    <a:pt x="9920652" y="3043168"/>
                    <a:pt x="9920652" y="3030468"/>
                  </a:cubicBezTo>
                  <a:cubicBezTo>
                    <a:pt x="9919382" y="2897366"/>
                    <a:pt x="9918112" y="2771647"/>
                    <a:pt x="9918112" y="2636440"/>
                  </a:cubicBezTo>
                  <a:cubicBezTo>
                    <a:pt x="9918112" y="2574767"/>
                    <a:pt x="9920652" y="2513094"/>
                    <a:pt x="9919382" y="2451420"/>
                  </a:cubicBezTo>
                  <a:cubicBezTo>
                    <a:pt x="9919382" y="2394491"/>
                    <a:pt x="9918112" y="2335189"/>
                    <a:pt x="9916842" y="2278260"/>
                  </a:cubicBezTo>
                  <a:cubicBezTo>
                    <a:pt x="9911762" y="2190494"/>
                    <a:pt x="9900332" y="373503"/>
                    <a:pt x="9900332" y="285737"/>
                  </a:cubicBezTo>
                  <a:cubicBezTo>
                    <a:pt x="9897792" y="212203"/>
                    <a:pt x="9895252" y="136298"/>
                    <a:pt x="9892712" y="63500"/>
                  </a:cubicBezTo>
                  <a:cubicBezTo>
                    <a:pt x="9891442" y="44450"/>
                    <a:pt x="9890172" y="43180"/>
                    <a:pt x="9827400" y="41910"/>
                  </a:cubicBezTo>
                  <a:cubicBezTo>
                    <a:pt x="9804015" y="41910"/>
                    <a:pt x="9788424" y="41910"/>
                    <a:pt x="9765039" y="40640"/>
                  </a:cubicBezTo>
                  <a:cubicBezTo>
                    <a:pt x="9570162" y="36830"/>
                    <a:pt x="9367490" y="31750"/>
                    <a:pt x="9172612" y="30480"/>
                  </a:cubicBezTo>
                  <a:cubicBezTo>
                    <a:pt x="8697110" y="26670"/>
                    <a:pt x="8213814" y="25400"/>
                    <a:pt x="7738314" y="22860"/>
                  </a:cubicBezTo>
                  <a:cubicBezTo>
                    <a:pt x="7668158" y="22860"/>
                    <a:pt x="7590207" y="22860"/>
                    <a:pt x="7520050" y="22860"/>
                  </a:cubicBezTo>
                  <a:cubicBezTo>
                    <a:pt x="7403124" y="22860"/>
                    <a:pt x="7286198" y="22860"/>
                    <a:pt x="7177067" y="22860"/>
                  </a:cubicBezTo>
                  <a:cubicBezTo>
                    <a:pt x="6927623" y="22860"/>
                    <a:pt x="6678180" y="22860"/>
                    <a:pt x="6436532" y="24130"/>
                  </a:cubicBezTo>
                  <a:cubicBezTo>
                    <a:pt x="6226064" y="25400"/>
                    <a:pt x="2679294" y="29210"/>
                    <a:pt x="2468826" y="29210"/>
                  </a:cubicBezTo>
                  <a:cubicBezTo>
                    <a:pt x="2125842" y="29210"/>
                    <a:pt x="1782858" y="26670"/>
                    <a:pt x="1439873" y="33020"/>
                  </a:cubicBezTo>
                  <a:cubicBezTo>
                    <a:pt x="1260586" y="36830"/>
                    <a:pt x="1089094" y="36830"/>
                    <a:pt x="917602" y="38100"/>
                  </a:cubicBezTo>
                  <a:cubicBezTo>
                    <a:pt x="621388" y="41910"/>
                    <a:pt x="325174" y="45720"/>
                    <a:pt x="49530" y="50800"/>
                  </a:cubicBezTo>
                  <a:cubicBezTo>
                    <a:pt x="36830" y="50800"/>
                    <a:pt x="34290" y="53340"/>
                    <a:pt x="33020" y="72252"/>
                  </a:cubicBezTo>
                  <a:cubicBezTo>
                    <a:pt x="31750" y="114949"/>
                    <a:pt x="31750" y="157646"/>
                    <a:pt x="30480" y="200343"/>
                  </a:cubicBezTo>
                  <a:cubicBezTo>
                    <a:pt x="29210" y="271505"/>
                    <a:pt x="26670" y="340294"/>
                    <a:pt x="25400" y="411456"/>
                  </a:cubicBezTo>
                  <a:cubicBezTo>
                    <a:pt x="20320" y="487361"/>
                    <a:pt x="26670" y="2342306"/>
                    <a:pt x="29210" y="2418211"/>
                  </a:cubicBezTo>
                  <a:cubicBezTo>
                    <a:pt x="29210" y="2498861"/>
                    <a:pt x="29210" y="2581883"/>
                    <a:pt x="30480" y="2662533"/>
                  </a:cubicBezTo>
                  <a:cubicBezTo>
                    <a:pt x="30480" y="2721834"/>
                    <a:pt x="33020" y="2781135"/>
                    <a:pt x="33020" y="2840437"/>
                  </a:cubicBezTo>
                  <a:cubicBezTo>
                    <a:pt x="33020" y="2904482"/>
                    <a:pt x="33020" y="2968527"/>
                    <a:pt x="31750" y="3030468"/>
                  </a:cubicBezTo>
                  <a:cubicBezTo>
                    <a:pt x="31750" y="3034278"/>
                    <a:pt x="31750" y="3036818"/>
                    <a:pt x="31750" y="3040628"/>
                  </a:cubicBezTo>
                  <a:cubicBezTo>
                    <a:pt x="31750" y="3050788"/>
                    <a:pt x="35560" y="3054598"/>
                    <a:pt x="44450" y="3054598"/>
                  </a:cubicBezTo>
                  <a:cubicBezTo>
                    <a:pt x="99116" y="3054598"/>
                    <a:pt x="208248" y="3055868"/>
                    <a:pt x="309584" y="3055868"/>
                  </a:cubicBezTo>
                  <a:cubicBezTo>
                    <a:pt x="457691" y="3055868"/>
                    <a:pt x="613593" y="3053328"/>
                    <a:pt x="761700" y="3055868"/>
                  </a:cubicBezTo>
                  <a:cubicBezTo>
                    <a:pt x="1003348" y="3059678"/>
                    <a:pt x="1244996" y="3062218"/>
                    <a:pt x="1486644" y="3060948"/>
                  </a:cubicBezTo>
                  <a:cubicBezTo>
                    <a:pt x="1642546" y="3059678"/>
                    <a:pt x="1790653" y="3062218"/>
                    <a:pt x="1946555" y="3062218"/>
                  </a:cubicBezTo>
                  <a:cubicBezTo>
                    <a:pt x="2172613" y="3062218"/>
                    <a:pt x="2398670" y="3060948"/>
                    <a:pt x="2624728" y="3062218"/>
                  </a:cubicBezTo>
                  <a:cubicBezTo>
                    <a:pt x="2959918" y="3063488"/>
                    <a:pt x="6639204" y="3053328"/>
                    <a:pt x="6982189" y="3055868"/>
                  </a:cubicBezTo>
                  <a:cubicBezTo>
                    <a:pt x="7130296" y="3057138"/>
                    <a:pt x="7278402" y="3058408"/>
                    <a:pt x="7418714" y="3058408"/>
                  </a:cubicBezTo>
                  <a:cubicBezTo>
                    <a:pt x="7675953" y="3060948"/>
                    <a:pt x="7925395" y="3057138"/>
                    <a:pt x="8182634" y="3060948"/>
                  </a:cubicBezTo>
                  <a:cubicBezTo>
                    <a:pt x="8393102" y="3063488"/>
                    <a:pt x="8603570" y="3063488"/>
                    <a:pt x="8814037" y="3066028"/>
                  </a:cubicBezTo>
                  <a:cubicBezTo>
                    <a:pt x="9125841" y="3069838"/>
                    <a:pt x="9437645" y="3072378"/>
                    <a:pt x="9749449" y="3073648"/>
                  </a:cubicBezTo>
                  <a:cubicBezTo>
                    <a:pt x="9866375" y="3073648"/>
                    <a:pt x="9897792" y="3072378"/>
                    <a:pt x="9918112" y="307237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AutoShape 6"/>
          <p:cNvSpPr/>
          <p:nvPr/>
        </p:nvSpPr>
        <p:spPr>
          <a:xfrm rot="-5400000">
            <a:off x="4271450" y="6952795"/>
            <a:ext cx="459196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5400000">
            <a:off x="9424589" y="6952795"/>
            <a:ext cx="459196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-5400000">
            <a:off x="14577729" y="6952795"/>
            <a:ext cx="459196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5400000">
            <a:off x="-881689" y="6952795"/>
            <a:ext cx="459196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81610" y="715569"/>
            <a:ext cx="1003385" cy="9231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03005" y="715569"/>
            <a:ext cx="1003385" cy="9231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72470" flipH="1">
            <a:off x="-722681" y="1168769"/>
            <a:ext cx="2234155" cy="20442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15675">
            <a:off x="16774048" y="1172929"/>
            <a:ext cx="2234134" cy="20442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335462" y="9032501"/>
            <a:ext cx="3534087" cy="184656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1958695" y="4713964"/>
            <a:ext cx="4711830" cy="4544336"/>
            <a:chOff x="0" y="0"/>
            <a:chExt cx="1240976" cy="119686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40976" cy="1196862"/>
            </a:xfrm>
            <a:custGeom>
              <a:avLst/>
              <a:gdLst/>
              <a:ahLst/>
              <a:cxnLst/>
              <a:rect l="l" t="t" r="r" b="b"/>
              <a:pathLst>
                <a:path w="1240976" h="1196862">
                  <a:moveTo>
                    <a:pt x="0" y="0"/>
                  </a:moveTo>
                  <a:lnTo>
                    <a:pt x="1240976" y="0"/>
                  </a:lnTo>
                  <a:lnTo>
                    <a:pt x="1240976" y="1196862"/>
                  </a:lnTo>
                  <a:lnTo>
                    <a:pt x="0" y="119686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89375" y="9032501"/>
            <a:ext cx="3534087" cy="18465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04703">
            <a:off x="16288687" y="-131540"/>
            <a:ext cx="1206923" cy="113601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04703">
            <a:off x="792391" y="-131540"/>
            <a:ext cx="1206923" cy="1136016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655575" y="4666339"/>
            <a:ext cx="4711830" cy="4544336"/>
            <a:chOff x="0" y="0"/>
            <a:chExt cx="1240976" cy="119686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40976" cy="1196862"/>
            </a:xfrm>
            <a:custGeom>
              <a:avLst/>
              <a:gdLst/>
              <a:ahLst/>
              <a:cxnLst/>
              <a:rect l="l" t="t" r="r" b="b"/>
              <a:pathLst>
                <a:path w="1240976" h="1196862">
                  <a:moveTo>
                    <a:pt x="0" y="0"/>
                  </a:moveTo>
                  <a:lnTo>
                    <a:pt x="1240976" y="0"/>
                  </a:lnTo>
                  <a:lnTo>
                    <a:pt x="1240976" y="1196862"/>
                  </a:lnTo>
                  <a:lnTo>
                    <a:pt x="0" y="119686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744561" y="5754018"/>
            <a:ext cx="4419561" cy="3004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500" u="none" spc="273">
                <a:solidFill>
                  <a:srgbClr val="000000"/>
                </a:solidFill>
              </a:rPr>
              <a:t>Ôn tập lại nội dung bài học ngày hôm nay</a:t>
            </a:r>
            <a:endParaRPr lang="en-US" sz="4500" u="none" spc="273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372459" y="1766704"/>
            <a:ext cx="11049000" cy="973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09"/>
              </a:lnSpc>
              <a:spcBef>
                <a:spcPct val="0"/>
              </a:spcBef>
            </a:pPr>
            <a:r>
              <a:rPr lang="vi-VN" sz="6500" b="1"/>
              <a:t>Hướng dẫn về nhà</a:t>
            </a:r>
            <a:endParaRPr lang="en-US" sz="6500" b="1" u="none"/>
          </a:p>
        </p:txBody>
      </p:sp>
      <p:grpSp>
        <p:nvGrpSpPr>
          <p:cNvPr id="30" name="Group 30"/>
          <p:cNvGrpSpPr/>
          <p:nvPr/>
        </p:nvGrpSpPr>
        <p:grpSpPr>
          <a:xfrm>
            <a:off x="6805555" y="4713964"/>
            <a:ext cx="4711830" cy="4544336"/>
            <a:chOff x="0" y="0"/>
            <a:chExt cx="1240976" cy="119686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240976" cy="1196862"/>
            </a:xfrm>
            <a:custGeom>
              <a:avLst/>
              <a:gdLst/>
              <a:ahLst/>
              <a:cxnLst/>
              <a:rect l="l" t="t" r="r" b="b"/>
              <a:pathLst>
                <a:path w="1240976" h="1196862">
                  <a:moveTo>
                    <a:pt x="0" y="0"/>
                  </a:moveTo>
                  <a:lnTo>
                    <a:pt x="1240976" y="0"/>
                  </a:lnTo>
                  <a:lnTo>
                    <a:pt x="1240976" y="1196862"/>
                  </a:lnTo>
                  <a:lnTo>
                    <a:pt x="0" y="119686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9"/>
                </a:lnSpc>
              </a:pPr>
              <a:endParaRPr/>
            </a:p>
          </p:txBody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172172">
            <a:off x="6110208" y="8789280"/>
            <a:ext cx="895395" cy="84279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172172">
            <a:off x="11263347" y="4244944"/>
            <a:ext cx="895395" cy="842790"/>
          </a:xfrm>
          <a:prstGeom prst="rect">
            <a:avLst/>
          </a:prstGeom>
        </p:spPr>
      </p:pic>
      <p:sp>
        <p:nvSpPr>
          <p:cNvPr id="37" name="TextBox 26">
            <a:extLst>
              <a:ext uri="{FF2B5EF4-FFF2-40B4-BE49-F238E27FC236}">
                <a16:creationId xmlns:a16="http://schemas.microsoft.com/office/drawing/2014/main" id="{6361CA45-6C46-F599-369D-C054A8BCCA4F}"/>
              </a:ext>
            </a:extLst>
          </p:cNvPr>
          <p:cNvSpPr txBox="1"/>
          <p:nvPr/>
        </p:nvSpPr>
        <p:spPr>
          <a:xfrm>
            <a:off x="6951689" y="5816629"/>
            <a:ext cx="4419561" cy="3004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500" u="none" spc="273">
                <a:solidFill>
                  <a:srgbClr val="000000"/>
                </a:solidFill>
              </a:rPr>
              <a:t>Luyện kể lại câu chuyện “Bạn mới”</a:t>
            </a:r>
            <a:endParaRPr lang="en-US" sz="4500" u="none" spc="273">
              <a:solidFill>
                <a:srgbClr val="000000"/>
              </a:solidFill>
            </a:endParaRPr>
          </a:p>
        </p:txBody>
      </p:sp>
      <p:sp>
        <p:nvSpPr>
          <p:cNvPr id="38" name="TextBox 26">
            <a:extLst>
              <a:ext uri="{FF2B5EF4-FFF2-40B4-BE49-F238E27FC236}">
                <a16:creationId xmlns:a16="http://schemas.microsoft.com/office/drawing/2014/main" id="{2E851F00-D4D5-0398-AAE5-130A115CD9B2}"/>
              </a:ext>
            </a:extLst>
          </p:cNvPr>
          <p:cNvSpPr txBox="1"/>
          <p:nvPr/>
        </p:nvSpPr>
        <p:spPr>
          <a:xfrm>
            <a:off x="12123878" y="5761873"/>
            <a:ext cx="4419561" cy="3004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500" u="none" spc="273">
                <a:solidFill>
                  <a:srgbClr val="000000"/>
                </a:solidFill>
              </a:rPr>
              <a:t>Chuẩn bị cho bài đọc 4: </a:t>
            </a:r>
            <a:r>
              <a:rPr lang="vi-VN" sz="4500" u="none" spc="273">
                <a:solidFill>
                  <a:srgbClr val="FF0000"/>
                </a:solidFill>
              </a:rPr>
              <a:t>Mùa thu của em</a:t>
            </a:r>
            <a:endParaRPr lang="en-US" sz="4500" u="none" spc="273">
              <a:solidFill>
                <a:srgbClr val="FF0000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00A7879-72D7-7910-90FC-711A70C2CF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75545" y="3835646"/>
            <a:ext cx="2509908" cy="182170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3A445AF-7824-3DA1-A6A5-829A60E593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34019" y="3835646"/>
            <a:ext cx="2509908" cy="18217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91FAA39-6A13-706C-E5BC-77EBAB3113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47844" y="3883271"/>
            <a:ext cx="2509908" cy="18217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69" b="70023"/>
          <a:stretch>
            <a:fillRect/>
          </a:stretch>
        </p:blipFill>
        <p:spPr>
          <a:xfrm>
            <a:off x="0" y="0"/>
            <a:ext cx="18288000" cy="31682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11756" y="1315350"/>
            <a:ext cx="15093188" cy="7656299"/>
            <a:chOff x="0" y="0"/>
            <a:chExt cx="11734158" cy="5952369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032664" y="3168226"/>
            <a:ext cx="12801600" cy="2839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500" b="1" u="none"/>
              <a:t>CẢM ƠN CÁC EM ĐÃ CHÚ Ý LẮNG NGHE BÀI GIẢNG!</a:t>
            </a:r>
            <a:endParaRPr lang="en-US" sz="6500" b="1" u="none"/>
          </a:p>
        </p:txBody>
      </p:sp>
      <p:sp>
        <p:nvSpPr>
          <p:cNvPr id="27" name="TextBox 27"/>
          <p:cNvSpPr txBox="1"/>
          <p:nvPr/>
        </p:nvSpPr>
        <p:spPr>
          <a:xfrm>
            <a:off x="8045591" y="5372641"/>
            <a:ext cx="808947" cy="774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593"/>
              </a:lnSpc>
              <a:spcBef>
                <a:spcPct val="0"/>
              </a:spcBef>
            </a:pPr>
            <a:r>
              <a:rPr lang="en-US" sz="4199" u="none" spc="209">
                <a:solidFill>
                  <a:srgbClr val="FFFFFF"/>
                </a:solidFill>
                <a:latin typeface="Atma Bold"/>
              </a:rPr>
              <a:t>2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9F3E424-1C9B-C8CF-EB98-692E67E4B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90" y="897065"/>
            <a:ext cx="2971800" cy="268177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6BA997-E7D2-E826-2710-24C4B60CC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4706" y="486455"/>
            <a:ext cx="2971800" cy="26817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A14FC54-6CA6-DBFA-C4D0-4875A9F25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392" y="6513794"/>
            <a:ext cx="3285842" cy="3025844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id="{F14E076D-2CA7-2011-7360-C253CF4D9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563617" y="5424838"/>
            <a:ext cx="332176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0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60539" y="8822951"/>
            <a:ext cx="3534087" cy="184656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93374" y="8822951"/>
            <a:ext cx="3534087" cy="184656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62CDB8-306E-2499-18C6-E63A112C4BDF}"/>
              </a:ext>
            </a:extLst>
          </p:cNvPr>
          <p:cNvSpPr txBox="1"/>
          <p:nvPr/>
        </p:nvSpPr>
        <p:spPr>
          <a:xfrm>
            <a:off x="1518976" y="666662"/>
            <a:ext cx="4216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ED7053AB-B528-D1A1-6BA8-753CAA695E5C}"/>
              </a:ext>
            </a:extLst>
          </p:cNvPr>
          <p:cNvSpPr/>
          <p:nvPr/>
        </p:nvSpPr>
        <p:spPr>
          <a:xfrm>
            <a:off x="9665501" y="2885838"/>
            <a:ext cx="7168768" cy="3581400"/>
          </a:xfrm>
          <a:prstGeom prst="wedgeEllipseCallout">
            <a:avLst>
              <a:gd name="adj1" fmla="val -53220"/>
              <a:gd name="adj2" fmla="val 50314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7AD2B12-DA14-E221-8EE4-AF4B0746631B}"/>
              </a:ext>
            </a:extLst>
          </p:cNvPr>
          <p:cNvSpPr/>
          <p:nvPr/>
        </p:nvSpPr>
        <p:spPr>
          <a:xfrm>
            <a:off x="2100888" y="3001228"/>
            <a:ext cx="6712166" cy="36526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FFE880-55D0-2BC5-9338-966B36DD47E4}"/>
              </a:ext>
            </a:extLst>
          </p:cNvPr>
          <p:cNvSpPr txBox="1"/>
          <p:nvPr/>
        </p:nvSpPr>
        <p:spPr>
          <a:xfrm>
            <a:off x="2677901" y="3208892"/>
            <a:ext cx="5885776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nêu những điều học được từ bài </a:t>
            </a:r>
            <a:r>
              <a:rPr lang="nl-NL" sz="45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Lễ chào cờ đặc biệt</a:t>
            </a: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457E6FF-3D11-E8DF-6647-3F50F03D04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655206">
            <a:off x="1819523" y="2349743"/>
            <a:ext cx="1219200" cy="1219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63C76EE-032F-490A-79B2-1E533AB4E5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477450">
            <a:off x="7874538" y="5898890"/>
            <a:ext cx="1219200" cy="1219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011E08F-5300-EAB8-69EB-ADB6B981CDF3}"/>
              </a:ext>
            </a:extLst>
          </p:cNvPr>
          <p:cNvSpPr txBox="1"/>
          <p:nvPr/>
        </p:nvSpPr>
        <p:spPr>
          <a:xfrm>
            <a:off x="10200249" y="3655810"/>
            <a:ext cx="6311362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“Khẳng định chủ quyền biển đảo Việt Nam”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9" grpId="0" animBg="1"/>
      <p:bldP spid="27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60539" y="8822951"/>
            <a:ext cx="3534087" cy="184656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93374" y="8822951"/>
            <a:ext cx="3534087" cy="184656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62CDB8-306E-2499-18C6-E63A112C4BDF}"/>
              </a:ext>
            </a:extLst>
          </p:cNvPr>
          <p:cNvSpPr txBox="1"/>
          <p:nvPr/>
        </p:nvSpPr>
        <p:spPr>
          <a:xfrm>
            <a:off x="1518976" y="666662"/>
            <a:ext cx="4216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11E08F-5300-EAB8-69EB-ADB6B981CDF3}"/>
              </a:ext>
            </a:extLst>
          </p:cNvPr>
          <p:cNvSpPr txBox="1"/>
          <p:nvPr/>
        </p:nvSpPr>
        <p:spPr>
          <a:xfrm>
            <a:off x="9848514" y="1754718"/>
            <a:ext cx="4553286" cy="11093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Quan sát tranh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A2E244-088F-BA7C-88EB-4B3CF5357C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0539" y="1702102"/>
            <a:ext cx="5704661" cy="3814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24E77E-4AB9-759B-57EE-99BA7F6285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4358" y="3525534"/>
            <a:ext cx="7529006" cy="52448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36ADC8-3E3E-4C92-74F2-CE9C509345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838595" y="1283433"/>
            <a:ext cx="750167" cy="7501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6D524A-30F1-ED69-DE3E-128A1BFF65A8}"/>
              </a:ext>
            </a:extLst>
          </p:cNvPr>
          <p:cNvSpPr/>
          <p:nvPr/>
        </p:nvSpPr>
        <p:spPr>
          <a:xfrm>
            <a:off x="2223506" y="5960270"/>
            <a:ext cx="6602177" cy="2830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4A7372-71A8-4772-4BB2-80BDE3B7B7A7}"/>
              </a:ext>
            </a:extLst>
          </p:cNvPr>
          <p:cNvSpPr txBox="1"/>
          <p:nvPr/>
        </p:nvSpPr>
        <p:spPr>
          <a:xfrm>
            <a:off x="2387425" y="5836645"/>
            <a:ext cx="6274337" cy="27482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các hình ảnh minh họa, thầy giáo và các bạn học sinh đang làm gì?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0DAA99-17D9-3C1E-E9C4-F59F730467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844615">
            <a:off x="1396528" y="525558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7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 animBg="1"/>
      <p:bldP spid="14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60539" y="8822951"/>
            <a:ext cx="3534087" cy="184656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93374" y="8822951"/>
            <a:ext cx="3534087" cy="184656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62CDB8-306E-2499-18C6-E63A112C4BDF}"/>
              </a:ext>
            </a:extLst>
          </p:cNvPr>
          <p:cNvSpPr txBox="1"/>
          <p:nvPr/>
        </p:nvSpPr>
        <p:spPr>
          <a:xfrm>
            <a:off x="1518976" y="666662"/>
            <a:ext cx="4216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A2E244-088F-BA7C-88EB-4B3CF5357C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1626" y="2995927"/>
            <a:ext cx="5704661" cy="3814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24E77E-4AB9-759B-57EE-99BA7F6285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06456" y="1688469"/>
            <a:ext cx="7529006" cy="52448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466C79-ADC3-3626-9AD1-424225253785}"/>
              </a:ext>
            </a:extLst>
          </p:cNvPr>
          <p:cNvSpPr txBox="1"/>
          <p:nvPr/>
        </p:nvSpPr>
        <p:spPr>
          <a:xfrm>
            <a:off x="1022165" y="6714614"/>
            <a:ext cx="730563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Thầy giáo khuyên bạn nữ </a:t>
            </a:r>
          </a:p>
          <a:p>
            <a:pPr algn="ctr">
              <a:lnSpc>
                <a:spcPct val="150000"/>
              </a:lnSpc>
            </a:pP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vào chơi cùng các bạn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A552A5-46DF-1728-FC88-229C2B4C4A15}"/>
              </a:ext>
            </a:extLst>
          </p:cNvPr>
          <p:cNvSpPr txBox="1"/>
          <p:nvPr/>
        </p:nvSpPr>
        <p:spPr>
          <a:xfrm>
            <a:off x="9239626" y="6871198"/>
            <a:ext cx="730563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Các thầy trò đang treo tranh ở hành lang lớp học</a:t>
            </a:r>
          </a:p>
        </p:txBody>
      </p:sp>
    </p:spTree>
    <p:extLst>
      <p:ext uri="{BB962C8B-B14F-4D97-AF65-F5344CB8AC3E}">
        <p14:creationId xmlns:p14="http://schemas.microsoft.com/office/powerpoint/2010/main" val="429244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631554" y="1315351"/>
            <a:ext cx="12698827" cy="6205757"/>
            <a:chOff x="0" y="0"/>
            <a:chExt cx="11734158" cy="595236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279169" y="2409951"/>
            <a:ext cx="9343802" cy="346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BÀI ĐỌC 3: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u="none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ẠN MỚI</a:t>
            </a:r>
            <a:endParaRPr lang="en-US" sz="8000" b="1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19415" y="169986"/>
            <a:ext cx="2154515" cy="1982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6537">
            <a:off x="15401610" y="2550196"/>
            <a:ext cx="1901530" cy="1739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2854736" y="7250764"/>
            <a:ext cx="1556085" cy="143159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783462">
            <a:off x="1812442" y="6015588"/>
            <a:ext cx="1045660" cy="956779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181A52E9-30EC-3157-AABC-AE1B65CC19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256382" y="6389223"/>
            <a:ext cx="7315200" cy="3154680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B73A67B8-4CA3-DA3F-2847-381FBF7B83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7321643">
            <a:off x="13953198" y="5786816"/>
            <a:ext cx="3884428" cy="33843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197219">
            <a:off x="322904" y="712695"/>
            <a:ext cx="3896140" cy="33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5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62CDB8-306E-2499-18C6-E63A112C4BDF}"/>
              </a:ext>
            </a:extLst>
          </p:cNvPr>
          <p:cNvSpPr txBox="1"/>
          <p:nvPr/>
        </p:nvSpPr>
        <p:spPr>
          <a:xfrm>
            <a:off x="1518976" y="666662"/>
            <a:ext cx="82827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66C79-ADC3-3626-9AD1-424225253785}"/>
              </a:ext>
            </a:extLst>
          </p:cNvPr>
          <p:cNvSpPr txBox="1"/>
          <p:nvPr/>
        </p:nvSpPr>
        <p:spPr>
          <a:xfrm>
            <a:off x="1345114" y="1451492"/>
            <a:ext cx="6605847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1. Đọc thành tiếng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A552A5-46DF-1728-FC88-229C2B4C4A15}"/>
              </a:ext>
            </a:extLst>
          </p:cNvPr>
          <p:cNvSpPr txBox="1"/>
          <p:nvPr/>
        </p:nvSpPr>
        <p:spPr>
          <a:xfrm>
            <a:off x="2876523" y="2657591"/>
            <a:ext cx="12598781" cy="57063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Giọng đọc trong bài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Giọng đọc nhẹ nhàng, tình cảm.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Nhấn giọng, gây ấn tượng với những từ ngữ gợi tả, gợi cảm.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Giọng đọc chậm rãi ở cuối câu.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848173" y="5298231"/>
            <a:ext cx="5613689" cy="498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9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2A552A5-46DF-1728-FC88-229C2B4C4A15}"/>
              </a:ext>
            </a:extLst>
          </p:cNvPr>
          <p:cNvSpPr txBox="1"/>
          <p:nvPr/>
        </p:nvSpPr>
        <p:spPr>
          <a:xfrm>
            <a:off x="4391653" y="970420"/>
            <a:ext cx="9501425" cy="11093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GIẢI THÍCH TỪ KHÓ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1F1121D-F7AF-85BF-7D3D-3B9A51596C5F}"/>
              </a:ext>
            </a:extLst>
          </p:cNvPr>
          <p:cNvSpPr/>
          <p:nvPr/>
        </p:nvSpPr>
        <p:spPr>
          <a:xfrm>
            <a:off x="2838202" y="2706228"/>
            <a:ext cx="4087298" cy="19812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 thẩn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146923A3-BDCC-7977-76E7-A6319D5CAACF}"/>
              </a:ext>
            </a:extLst>
          </p:cNvPr>
          <p:cNvSpPr/>
          <p:nvPr/>
        </p:nvSpPr>
        <p:spPr>
          <a:xfrm>
            <a:off x="3100578" y="5760909"/>
            <a:ext cx="4206226" cy="1981199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 tán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CCE87-CD0F-4A53-83FD-F61A733FCE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8325" y="2343081"/>
            <a:ext cx="1043178" cy="10431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5FA2A7-0B3E-37FE-6239-3A8F4753C9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7114" y="5922017"/>
            <a:ext cx="1042506" cy="1042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72633E-7B7C-04E7-C93E-30AFA6AE872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23729" r="16501" b="23027"/>
          <a:stretch/>
        </p:blipFill>
        <p:spPr>
          <a:xfrm>
            <a:off x="8129075" y="2864670"/>
            <a:ext cx="2026580" cy="14609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B6EFC8-9679-7601-B1F1-909E90851A3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23729" r="16501" b="23027"/>
          <a:stretch/>
        </p:blipFill>
        <p:spPr>
          <a:xfrm>
            <a:off x="8280079" y="5712801"/>
            <a:ext cx="2026580" cy="1460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EFEE69-2D83-BBC1-6FAF-1D143E26B56E}"/>
              </a:ext>
            </a:extLst>
          </p:cNvPr>
          <p:cNvSpPr txBox="1"/>
          <p:nvPr/>
        </p:nvSpPr>
        <p:spPr>
          <a:xfrm>
            <a:off x="10581309" y="2613835"/>
            <a:ext cx="6295643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Đi chậm rãi như đang suy nghĩ điều gì đó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464747-757C-7251-65B5-76C5B650A152}"/>
              </a:ext>
            </a:extLst>
          </p:cNvPr>
          <p:cNvSpPr txBox="1"/>
          <p:nvPr/>
        </p:nvSpPr>
        <p:spPr>
          <a:xfrm>
            <a:off x="10594241" y="5363929"/>
            <a:ext cx="6295643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Trao đổi tự do về một vấn đề cùng quan tâm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9924C4-AB48-5CB4-9ADA-F2CAED32BF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074" y="5891355"/>
            <a:ext cx="4573691" cy="42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6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2A552A5-46DF-1728-FC88-229C2B4C4A15}"/>
              </a:ext>
            </a:extLst>
          </p:cNvPr>
          <p:cNvSpPr txBox="1"/>
          <p:nvPr/>
        </p:nvSpPr>
        <p:spPr>
          <a:xfrm>
            <a:off x="4576838" y="1552295"/>
            <a:ext cx="9501425" cy="11093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CÁCH NGẮT NGHỈ MỘT SỐ CÂU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FEE69-2D83-BBC1-6FAF-1D143E26B56E}"/>
              </a:ext>
            </a:extLst>
          </p:cNvPr>
          <p:cNvSpPr txBox="1"/>
          <p:nvPr/>
        </p:nvSpPr>
        <p:spPr>
          <a:xfrm>
            <a:off x="2569084" y="3549420"/>
            <a:ext cx="13010476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Thầy gọi A-ri-a vào lớp, / hỏi: / “Em cho thầy xem bức tranh em mới vẽ được không?// Các bạn nói là em vẽ đẹp lắm”.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CBD175-EA5A-7C1A-845A-B8F5627C70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464" y="6553945"/>
            <a:ext cx="5895900" cy="3080202"/>
          </a:xfrm>
          <a:prstGeom prst="rect">
            <a:avLst/>
          </a:prstGeom>
        </p:spPr>
      </p:pic>
      <p:pic>
        <p:nvPicPr>
          <p:cNvPr id="26" name="Picture 21">
            <a:extLst>
              <a:ext uri="{FF2B5EF4-FFF2-40B4-BE49-F238E27FC236}">
                <a16:creationId xmlns:a16="http://schemas.microsoft.com/office/drawing/2014/main" id="{6453BE08-0F49-3906-5CB6-CBE22587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660539" y="8822951"/>
            <a:ext cx="3534087" cy="184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EFEE69-2D83-BBC1-6FAF-1D143E26B56E}"/>
              </a:ext>
            </a:extLst>
          </p:cNvPr>
          <p:cNvSpPr txBox="1"/>
          <p:nvPr/>
        </p:nvSpPr>
        <p:spPr>
          <a:xfrm>
            <a:off x="3503343" y="1689364"/>
            <a:ext cx="11917072" cy="57063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Lưu ý:</a:t>
            </a:r>
          </a:p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Các em chú ý phát âm đúng các thanh vần.</a:t>
            </a:r>
          </a:p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Đọc đúng các tên nước ngoài.</a:t>
            </a:r>
          </a:p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Ngắt nghỉ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các câu văn sao cho phù hợp với mạch của bài.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01807482-3FCF-BB81-5893-357034CA06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067540">
            <a:off x="14173807" y="1149170"/>
            <a:ext cx="1546156" cy="1635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715DD7-98C2-8C11-335D-DB5EA3F034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" y="6405606"/>
            <a:ext cx="4848522" cy="3559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D027D4-C2DC-F9E4-70BF-02133E0662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912" y="549359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656</Words>
  <Application>Microsoft Office PowerPoint</Application>
  <PresentationFormat>Custom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Wingdings</vt:lpstr>
      <vt:lpstr>Atma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Playful  Book's Report First Class Presentation</dc:title>
  <dc:creator>HP</dc:creator>
  <cp:lastModifiedBy>COMPUTER</cp:lastModifiedBy>
  <cp:revision>3</cp:revision>
  <dcterms:created xsi:type="dcterms:W3CDTF">2006-08-16T00:00:00Z</dcterms:created>
  <dcterms:modified xsi:type="dcterms:W3CDTF">2025-04-10T00:58:08Z</dcterms:modified>
  <dc:identifier>DAFHfPaZuCU</dc:identifier>
</cp:coreProperties>
</file>