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1" r:id="rId2"/>
    <p:sldId id="281" r:id="rId3"/>
    <p:sldId id="284" r:id="rId4"/>
    <p:sldId id="285" r:id="rId5"/>
    <p:sldId id="286" r:id="rId6"/>
    <p:sldId id="287" r:id="rId7"/>
    <p:sldId id="288" r:id="rId8"/>
    <p:sldId id="264" r:id="rId9"/>
    <p:sldId id="292" r:id="rId10"/>
    <p:sldId id="294" r:id="rId11"/>
    <p:sldId id="256" r:id="rId12"/>
    <p:sldId id="278" r:id="rId13"/>
    <p:sldId id="279" r:id="rId14"/>
    <p:sldId id="280" r:id="rId15"/>
    <p:sldId id="257" r:id="rId16"/>
    <p:sldId id="271" r:id="rId17"/>
    <p:sldId id="270" r:id="rId18"/>
    <p:sldId id="272" r:id="rId19"/>
    <p:sldId id="293" r:id="rId20"/>
    <p:sldId id="274" r:id="rId21"/>
    <p:sldId id="273" r:id="rId22"/>
    <p:sldId id="289" r:id="rId23"/>
    <p:sldId id="290" r:id="rId24"/>
    <p:sldId id="275" r:id="rId25"/>
    <p:sldId id="261" r:id="rId26"/>
    <p:sldId id="260" r:id="rId27"/>
    <p:sldId id="262" r:id="rId28"/>
    <p:sldId id="276" r:id="rId29"/>
    <p:sldId id="277" r:id="rId30"/>
  </p:sldIdLst>
  <p:sldSz cx="12190413"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BF3"/>
    <a:srgbClr val="0000FF"/>
    <a:srgbClr val="FFC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6" autoAdjust="0"/>
    <p:restoredTop sz="94660"/>
  </p:normalViewPr>
  <p:slideViewPr>
    <p:cSldViewPr>
      <p:cViewPr varScale="1">
        <p:scale>
          <a:sx n="68" d="100"/>
          <a:sy n="68" d="100"/>
        </p:scale>
        <p:origin x="61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FE1F6A6-F63A-4F39-8D00-9BD8C79E2786}" type="datetimeFigureOut">
              <a:rPr lang="en-US" smtClean="0"/>
              <a:t>4/11/2025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980AD792-3645-4211-9B38-2EDC5C47A377}" type="slidenum">
              <a:rPr lang="en-US" smtClean="0"/>
              <a:t>‹#›</a:t>
            </a:fld>
            <a:endParaRPr lang="en-US"/>
          </a:p>
        </p:txBody>
      </p:sp>
    </p:spTree>
    <p:extLst>
      <p:ext uri="{BB962C8B-B14F-4D97-AF65-F5344CB8AC3E}">
        <p14:creationId xmlns:p14="http://schemas.microsoft.com/office/powerpoint/2010/main" val="1823934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428"/>
            <a:ext cx="10361851" cy="1470025"/>
          </a:xfrm>
        </p:spPr>
        <p:txBody>
          <a:bodyPr/>
          <a:lstStyle/>
          <a:p>
            <a:r>
              <a:rPr lang="en-US"/>
              <a:t>Click to edit Master title style</a:t>
            </a:r>
          </a:p>
        </p:txBody>
      </p:sp>
      <p:sp>
        <p:nvSpPr>
          <p:cNvPr id="3" name="Subtitle 2"/>
          <p:cNvSpPr>
            <a:spLocks noGrp="1"/>
          </p:cNvSpPr>
          <p:nvPr>
            <p:ph type="subTitle" idx="1"/>
          </p:nvPr>
        </p:nvSpPr>
        <p:spPr>
          <a:xfrm>
            <a:off x="1828563"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838E99-A13B-4123-9171-962B95345347}"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3592922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838E99-A13B-4123-9171-962B95345347}"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951089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639"/>
            <a:ext cx="274284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639"/>
            <a:ext cx="802535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838E99-A13B-4123-9171-962B95345347}"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3457847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838E99-A13B-4123-9171-962B95345347}"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8228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6901"/>
            <a:ext cx="1036185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960"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838E99-A13B-4123-9171-962B95345347}"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595951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838E99-A13B-4123-9171-962B95345347}"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6687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113"/>
            <a:ext cx="53862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2" y="1535113"/>
            <a:ext cx="538833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2"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838E99-A13B-4123-9171-962B95345347}"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47250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838E99-A13B-4123-9171-962B95345347}"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327930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838E99-A13B-4123-9171-962B95345347}"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885597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049"/>
            <a:ext cx="4010562"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114" y="273053"/>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3" y="1435103"/>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838E99-A13B-4123-9171-962B95345347}"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88517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7339"/>
            <a:ext cx="7314248"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838E99-A13B-4123-9171-962B95345347}"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273683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38E99-A13B-4123-9171-962B95345347}" type="datetimeFigureOut">
              <a:rPr lang="en-US" smtClean="0"/>
              <a:t>4/11/2025</a:t>
            </a:fld>
            <a:endParaRPr lang="en-US"/>
          </a:p>
        </p:txBody>
      </p:sp>
      <p:sp>
        <p:nvSpPr>
          <p:cNvPr id="5" name="Footer Placeholder 4"/>
          <p:cNvSpPr>
            <a:spLocks noGrp="1"/>
          </p:cNvSpPr>
          <p:nvPr>
            <p:ph type="ftr" sz="quarter" idx="3"/>
          </p:nvPr>
        </p:nvSpPr>
        <p:spPr>
          <a:xfrm>
            <a:off x="4165059"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27E0C-C903-4A97-AD53-BFB11F5C0C54}" type="slidenum">
              <a:rPr lang="en-US" smtClean="0"/>
              <a:t>‹#›</a:t>
            </a:fld>
            <a:endParaRPr lang="en-US"/>
          </a:p>
        </p:txBody>
      </p:sp>
    </p:spTree>
    <p:extLst>
      <p:ext uri="{BB962C8B-B14F-4D97-AF65-F5344CB8AC3E}">
        <p14:creationId xmlns:p14="http://schemas.microsoft.com/office/powerpoint/2010/main" val="1509029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gif"/><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gif"/></Relationships>
</file>

<file path=ppt/slides/_rels/slide2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6.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6.png"/><Relationship Id="rId2" Type="http://schemas.openxmlformats.org/officeDocument/2006/relationships/image" Target="../media/image45.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8.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11.png"/><Relationship Id="rId18" Type="http://schemas.openxmlformats.org/officeDocument/2006/relationships/image" Target="../media/image19.png"/><Relationship Id="rId3" Type="http://schemas.openxmlformats.org/officeDocument/2006/relationships/audio" Target="../media/audio2.wav"/><Relationship Id="rId21" Type="http://schemas.openxmlformats.org/officeDocument/2006/relationships/slide" Target="slide7.xml"/><Relationship Id="rId7" Type="http://schemas.openxmlformats.org/officeDocument/2006/relationships/image" Target="../media/image7.png"/><Relationship Id="rId12" Type="http://schemas.openxmlformats.org/officeDocument/2006/relationships/image" Target="../media/image16.gif"/><Relationship Id="rId17" Type="http://schemas.openxmlformats.org/officeDocument/2006/relationships/slide" Target="slide5.xml"/><Relationship Id="rId25" Type="http://schemas.openxmlformats.org/officeDocument/2006/relationships/slide" Target="slide8.xml"/><Relationship Id="rId2" Type="http://schemas.openxmlformats.org/officeDocument/2006/relationships/audio" Target="../media/audio1.wav"/><Relationship Id="rId16" Type="http://schemas.openxmlformats.org/officeDocument/2006/relationships/image" Target="../media/image18.gif"/><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5.gif"/><Relationship Id="rId24" Type="http://schemas.openxmlformats.org/officeDocument/2006/relationships/image" Target="../media/image22.png"/><Relationship Id="rId5" Type="http://schemas.openxmlformats.org/officeDocument/2006/relationships/image" Target="../media/image5.png"/><Relationship Id="rId15" Type="http://schemas.openxmlformats.org/officeDocument/2006/relationships/image" Target="../media/image17.gif"/><Relationship Id="rId23" Type="http://schemas.openxmlformats.org/officeDocument/2006/relationships/slide" Target="slide4.xml"/><Relationship Id="rId10" Type="http://schemas.openxmlformats.org/officeDocument/2006/relationships/image" Target="../media/image14.gif"/><Relationship Id="rId19" Type="http://schemas.openxmlformats.org/officeDocument/2006/relationships/slide" Target="slide6.xml"/><Relationship Id="rId4" Type="http://schemas.openxmlformats.org/officeDocument/2006/relationships/image" Target="../media/image4.png"/><Relationship Id="rId9" Type="http://schemas.openxmlformats.org/officeDocument/2006/relationships/image" Target="../media/image13.gif"/><Relationship Id="rId14" Type="http://schemas.openxmlformats.org/officeDocument/2006/relationships/image" Target="../media/image12.gif"/><Relationship Id="rId22"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25.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4.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4.wav"/><Relationship Id="rId7" Type="http://schemas.openxmlformats.org/officeDocument/2006/relationships/image" Target="../media/image26.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slide" Target="slide3.xml"/><Relationship Id="rId4" Type="http://schemas.openxmlformats.org/officeDocument/2006/relationships/image" Target="../media/image4.png"/><Relationship Id="rId9" Type="http://schemas.openxmlformats.org/officeDocument/2006/relationships/image" Target="../media/image25.gif"/></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4.wav"/><Relationship Id="rId7" Type="http://schemas.openxmlformats.org/officeDocument/2006/relationships/image" Target="../media/image29.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25.gif"/><Relationship Id="rId5" Type="http://schemas.openxmlformats.org/officeDocument/2006/relationships/slide" Target="slide3.xml"/><Relationship Id="rId10" Type="http://schemas.openxmlformats.org/officeDocument/2006/relationships/image" Target="../media/image32.jpeg"/><Relationship Id="rId4" Type="http://schemas.openxmlformats.org/officeDocument/2006/relationships/image" Target="../media/image4.png"/><Relationship Id="rId9"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25.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4.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2406" y="-914400"/>
            <a:ext cx="6858000" cy="68580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5173" r="21335" b="8889"/>
          <a:stretch/>
        </p:blipFill>
        <p:spPr>
          <a:xfrm>
            <a:off x="3352007" y="1943100"/>
            <a:ext cx="1295400" cy="2590800"/>
          </a:xfrm>
          <a:prstGeom prst="rect">
            <a:avLst/>
          </a:prstGeom>
        </p:spPr>
      </p:pic>
      <p:sp>
        <p:nvSpPr>
          <p:cNvPr id="4" name="TextBox 3"/>
          <p:cNvSpPr txBox="1"/>
          <p:nvPr/>
        </p:nvSpPr>
        <p:spPr>
          <a:xfrm>
            <a:off x="4342606" y="2176671"/>
            <a:ext cx="3962400" cy="2123658"/>
          </a:xfrm>
          <a:prstGeom prst="rect">
            <a:avLst/>
          </a:prstGeom>
          <a:noFill/>
        </p:spPr>
        <p:txBody>
          <a:bodyPr wrap="square" rtlCol="0">
            <a:spAutoFit/>
          </a:bodyPr>
          <a:lstStyle/>
          <a:p>
            <a:pPr algn="ctr"/>
            <a:r>
              <a:rPr lang="en-US" sz="6600" b="1" dirty="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p>
        </p:txBody>
      </p:sp>
      <p:sp>
        <p:nvSpPr>
          <p:cNvPr id="5" name="Rounded Rectangle 4"/>
          <p:cNvSpPr/>
          <p:nvPr/>
        </p:nvSpPr>
        <p:spPr>
          <a:xfrm>
            <a:off x="0" y="0"/>
            <a:ext cx="1370806" cy="1066800"/>
          </a:xfrm>
          <a:prstGeom prst="roundRect">
            <a:avLst/>
          </a:prstGeom>
          <a:solidFill>
            <a:srgbClr val="F0F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394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3952" y="3912540"/>
            <a:ext cx="2821686" cy="248825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378" y="684697"/>
            <a:ext cx="2120549" cy="247397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6347" y="5328511"/>
            <a:ext cx="1394964" cy="1529489"/>
          </a:xfrm>
          <a:prstGeom prst="rect">
            <a:avLst/>
          </a:prstGeom>
        </p:spPr>
      </p:pic>
      <p:sp>
        <p:nvSpPr>
          <p:cNvPr id="5" name="TextBox 4"/>
          <p:cNvSpPr txBox="1"/>
          <p:nvPr/>
        </p:nvSpPr>
        <p:spPr>
          <a:xfrm>
            <a:off x="4188542" y="2050492"/>
            <a:ext cx="4188542" cy="1862048"/>
          </a:xfrm>
          <a:prstGeom prst="rect">
            <a:avLst/>
          </a:prstGeom>
          <a:noFill/>
        </p:spPr>
        <p:txBody>
          <a:bodyPr wrap="square" rtlCol="0">
            <a:spAutoFit/>
          </a:bodyPr>
          <a:lstStyle/>
          <a:p>
            <a:pPr algn="ctr"/>
            <a:r>
              <a:rPr lang="en-US" sz="1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39189697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418806" y="0"/>
            <a:ext cx="4457700" cy="738187"/>
          </a:xfrm>
        </p:spPr>
        <p:txBody>
          <a:bodyPr>
            <a:noAutofit/>
          </a:bodyPr>
          <a:lstStyle/>
          <a:p>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Subtitle 2"/>
          <p:cNvSpPr>
            <a:spLocks noGrp="1"/>
          </p:cNvSpPr>
          <p:nvPr>
            <p:ph type="subTitle" idx="4294967295"/>
          </p:nvPr>
        </p:nvSpPr>
        <p:spPr>
          <a:xfrm>
            <a:off x="227806" y="838200"/>
            <a:ext cx="11811000" cy="4324350"/>
          </a:xfrm>
        </p:spPr>
        <p:txBody>
          <a:bodyPr>
            <a:noAutofit/>
          </a:bodyPr>
          <a:lstStyle/>
          <a:p>
            <a:pPr marL="0" indent="0">
              <a:buNone/>
            </a:pPr>
            <a:r>
              <a:rPr lang="vi-VN" sz="2800" b="1" dirty="0">
                <a:latin typeface="+mj-lt"/>
              </a:rPr>
              <a:t>1</a:t>
            </a:r>
            <a:r>
              <a:rPr lang="vi-VN" sz="2800" dirty="0">
                <a:latin typeface="+mj-lt"/>
              </a:rPr>
              <a:t>. Một hôm, thầy Huy mang đến lớp một chậu sen đá. Thầy bảo:</a:t>
            </a:r>
          </a:p>
          <a:p>
            <a:pPr marL="0" indent="0">
              <a:buNone/>
            </a:pPr>
            <a:r>
              <a:rPr lang="vi-VN" sz="2800" dirty="0">
                <a:latin typeface="+mj-lt"/>
              </a:rPr>
              <a:t>- Cây này có rất nhiều cây con. Mỗi tuần, thầy sẽ tặng một cây cho em nào đạt kết quả học tập cao nhất trong tuần. Các em cố gắng nhé!</a:t>
            </a:r>
          </a:p>
          <a:p>
            <a:pPr marL="0" indent="0">
              <a:buNone/>
            </a:pPr>
            <a:r>
              <a:rPr lang="vi-VN" sz="2800" b="1" dirty="0">
                <a:latin typeface="+mj-lt"/>
              </a:rPr>
              <a:t>2.</a:t>
            </a:r>
            <a:r>
              <a:rPr lang="vi-VN" sz="2800" dirty="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a:p>
            <a:pPr marL="0" indent="0">
              <a:buNone/>
            </a:pPr>
            <a:r>
              <a:rPr lang="vi-VN" sz="2800" b="1" dirty="0">
                <a:latin typeface="+mj-lt"/>
              </a:rPr>
              <a:t>3.</a:t>
            </a:r>
            <a:r>
              <a:rPr lang="vi-VN" sz="2800" dirty="0">
                <a:latin typeface="+mj-lt"/>
              </a:rPr>
              <a:t> Một thời gian sau, cây sen đá của Việt lớn lên, sinh ra rất nhiều cây con. Việt tách chúng ra, trồng vào nhiều chậu khác rồi treo lên. Ai đến chơi cũng trầm trồ về những chậu cây xinh đẹp ấy. Bố Việt nói:</a:t>
            </a:r>
          </a:p>
          <a:p>
            <a:pPr marL="0" indent="0">
              <a:buNone/>
            </a:pPr>
            <a:r>
              <a:rPr lang="vi-VN" sz="2800" dirty="0">
                <a:latin typeface="+mj-lt"/>
              </a:rPr>
              <a:t>- Khi cháu đem chậu cây về, vợ chồng tôi đã mừng rơi nước mắt. Thầy giáo của cháu đã làm thay đổi cháu.</a:t>
            </a:r>
          </a:p>
          <a:p>
            <a:pPr marL="0" indent="0" algn="r">
              <a:buNone/>
            </a:pPr>
            <a:r>
              <a:rPr lang="vi-VN" sz="2800" i="1" dirty="0">
                <a:latin typeface="+mj-lt"/>
              </a:rPr>
              <a:t>Theo Thái Hiển</a:t>
            </a:r>
            <a:endParaRPr lang="vi-VN" sz="2800" dirty="0">
              <a:latin typeface="+mj-lt"/>
            </a:endParaRPr>
          </a:p>
          <a:p>
            <a:pPr marL="0" indent="0">
              <a:buNone/>
            </a:pPr>
            <a:endParaRPr lang="en-US" sz="900" dirty="0"/>
          </a:p>
        </p:txBody>
      </p:sp>
      <p:sp>
        <p:nvSpPr>
          <p:cNvPr id="5" name="Flowchart: Terminator 4"/>
          <p:cNvSpPr/>
          <p:nvPr/>
        </p:nvSpPr>
        <p:spPr>
          <a:xfrm>
            <a:off x="227806" y="30956"/>
            <a:ext cx="1905000" cy="807244"/>
          </a:xfrm>
          <a:prstGeom prst="flowChartTerminator">
            <a:avLst/>
          </a:prstGeom>
          <a:solidFill>
            <a:srgbClr val="7030A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784567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pic>
        <p:nvPicPr>
          <p:cNvPr id="2050" name="Picture 2" descr="Sen Đá Thái - Sen Đá Xanh - Sen Đá Để Bàn - Cây Cảnh 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206" y="19975"/>
            <a:ext cx="3203575" cy="3314302"/>
          </a:xfrm>
          <a:prstGeom prst="roundRect">
            <a:avLst/>
          </a:prstGeom>
          <a:noFill/>
          <a:extLst>
            <a:ext uri="{909E8E84-426E-40DD-AFC4-6F175D3DCCD1}">
              <a14:hiddenFill xmlns:a14="http://schemas.microsoft.com/office/drawing/2010/main">
                <a:solidFill>
                  <a:srgbClr val="FFFFFF"/>
                </a:solidFill>
              </a14:hiddenFill>
            </a:ext>
          </a:extLst>
        </p:spPr>
      </p:pic>
      <p:pic>
        <p:nvPicPr>
          <p:cNvPr id="2052" name="Picture 4" descr="Hạt giống sen đá - Kỹ thuật ươm gieo hạt giống sen đ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4593" y="337304"/>
            <a:ext cx="4017170" cy="2837312"/>
          </a:xfrm>
          <a:prstGeom prst="roundRect">
            <a:avLst/>
          </a:prstGeom>
          <a:noFill/>
          <a:extLst>
            <a:ext uri="{909E8E84-426E-40DD-AFC4-6F175D3DCCD1}">
              <a14:hiddenFill xmlns:a14="http://schemas.microsoft.com/office/drawing/2010/main">
                <a:solidFill>
                  <a:srgbClr val="FFFFFF"/>
                </a:solidFill>
              </a14:hiddenFill>
            </a:ext>
          </a:extLst>
        </p:spPr>
      </p:pic>
      <p:pic>
        <p:nvPicPr>
          <p:cNvPr id="2054" name="Picture 6" descr="5 cách chăm sóc sen đá đơn giản nhẹ nhàng – không bị vàng lá"/>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9606" y="3453845"/>
            <a:ext cx="4544315" cy="3100046"/>
          </a:xfrm>
          <a:prstGeom prst="roundRect">
            <a:avLst/>
          </a:prstGeom>
          <a:noFill/>
          <a:extLst>
            <a:ext uri="{909E8E84-426E-40DD-AFC4-6F175D3DCCD1}">
              <a14:hiddenFill xmlns:a14="http://schemas.microsoft.com/office/drawing/2010/main">
                <a:solidFill>
                  <a:srgbClr val="FFFFFF"/>
                </a:solidFill>
              </a14:hiddenFill>
            </a:ext>
          </a:extLst>
        </p:spPr>
      </p:pic>
      <p:pic>
        <p:nvPicPr>
          <p:cNvPr id="2056" name="Picture 8" descr="Làm sao để cây sen đá lên màu đẹp - Cây cảnh để bàn Tp.HC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0406" y="3453845"/>
            <a:ext cx="4492624" cy="2991335"/>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2" descr="Trái tim ảnh gif - Website của Nguyễn Thị Tươ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141" y="5067298"/>
            <a:ext cx="1638977" cy="1748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09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p:cTn id="14" dur="1000" fill="hold"/>
                                        <p:tgtEl>
                                          <p:spTgt spid="2052"/>
                                        </p:tgtEl>
                                        <p:attrNameLst>
                                          <p:attrName>ppt_w</p:attrName>
                                        </p:attrNameLst>
                                      </p:cBhvr>
                                      <p:tavLst>
                                        <p:tav tm="0">
                                          <p:val>
                                            <p:fltVal val="0"/>
                                          </p:val>
                                        </p:tav>
                                        <p:tav tm="100000">
                                          <p:val>
                                            <p:strVal val="#ppt_w"/>
                                          </p:val>
                                        </p:tav>
                                      </p:tavLst>
                                    </p:anim>
                                    <p:anim calcmode="lin" valueType="num">
                                      <p:cBhvr>
                                        <p:cTn id="15" dur="1000" fill="hold"/>
                                        <p:tgtEl>
                                          <p:spTgt spid="2052"/>
                                        </p:tgtEl>
                                        <p:attrNameLst>
                                          <p:attrName>ppt_h</p:attrName>
                                        </p:attrNameLst>
                                      </p:cBhvr>
                                      <p:tavLst>
                                        <p:tav tm="0">
                                          <p:val>
                                            <p:fltVal val="0"/>
                                          </p:val>
                                        </p:tav>
                                        <p:tav tm="100000">
                                          <p:val>
                                            <p:strVal val="#ppt_h"/>
                                          </p:val>
                                        </p:tav>
                                      </p:tavLst>
                                    </p:anim>
                                    <p:anim calcmode="lin" valueType="num">
                                      <p:cBhvr>
                                        <p:cTn id="16" dur="1000" fill="hold"/>
                                        <p:tgtEl>
                                          <p:spTgt spid="2052"/>
                                        </p:tgtEl>
                                        <p:attrNameLst>
                                          <p:attrName>style.rotation</p:attrName>
                                        </p:attrNameLst>
                                      </p:cBhvr>
                                      <p:tavLst>
                                        <p:tav tm="0">
                                          <p:val>
                                            <p:fltVal val="90"/>
                                          </p:val>
                                        </p:tav>
                                        <p:tav tm="100000">
                                          <p:val>
                                            <p:fltVal val="0"/>
                                          </p:val>
                                        </p:tav>
                                      </p:tavLst>
                                    </p:anim>
                                    <p:animEffect transition="in" filter="fade">
                                      <p:cBhvr>
                                        <p:cTn id="17" dur="1000"/>
                                        <p:tgtEl>
                                          <p:spTgt spid="2052"/>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056"/>
                                        </p:tgtEl>
                                        <p:attrNameLst>
                                          <p:attrName>style.visibility</p:attrName>
                                        </p:attrNameLst>
                                      </p:cBhvr>
                                      <p:to>
                                        <p:strVal val="visible"/>
                                      </p:to>
                                    </p:set>
                                    <p:anim calcmode="lin" valueType="num">
                                      <p:cBhvr>
                                        <p:cTn id="21" dur="1000" fill="hold"/>
                                        <p:tgtEl>
                                          <p:spTgt spid="2056"/>
                                        </p:tgtEl>
                                        <p:attrNameLst>
                                          <p:attrName>ppt_w</p:attrName>
                                        </p:attrNameLst>
                                      </p:cBhvr>
                                      <p:tavLst>
                                        <p:tav tm="0">
                                          <p:val>
                                            <p:fltVal val="0"/>
                                          </p:val>
                                        </p:tav>
                                        <p:tav tm="100000">
                                          <p:val>
                                            <p:strVal val="#ppt_w"/>
                                          </p:val>
                                        </p:tav>
                                      </p:tavLst>
                                    </p:anim>
                                    <p:anim calcmode="lin" valueType="num">
                                      <p:cBhvr>
                                        <p:cTn id="22" dur="1000" fill="hold"/>
                                        <p:tgtEl>
                                          <p:spTgt spid="2056"/>
                                        </p:tgtEl>
                                        <p:attrNameLst>
                                          <p:attrName>ppt_h</p:attrName>
                                        </p:attrNameLst>
                                      </p:cBhvr>
                                      <p:tavLst>
                                        <p:tav tm="0">
                                          <p:val>
                                            <p:fltVal val="0"/>
                                          </p:val>
                                        </p:tav>
                                        <p:tav tm="100000">
                                          <p:val>
                                            <p:strVal val="#ppt_h"/>
                                          </p:val>
                                        </p:tav>
                                      </p:tavLst>
                                    </p:anim>
                                    <p:anim calcmode="lin" valueType="num">
                                      <p:cBhvr>
                                        <p:cTn id="23" dur="1000" fill="hold"/>
                                        <p:tgtEl>
                                          <p:spTgt spid="2056"/>
                                        </p:tgtEl>
                                        <p:attrNameLst>
                                          <p:attrName>style.rotation</p:attrName>
                                        </p:attrNameLst>
                                      </p:cBhvr>
                                      <p:tavLst>
                                        <p:tav tm="0">
                                          <p:val>
                                            <p:fltVal val="90"/>
                                          </p:val>
                                        </p:tav>
                                        <p:tav tm="100000">
                                          <p:val>
                                            <p:fltVal val="0"/>
                                          </p:val>
                                        </p:tav>
                                      </p:tavLst>
                                    </p:anim>
                                    <p:animEffect transition="in" filter="fade">
                                      <p:cBhvr>
                                        <p:cTn id="24" dur="1000"/>
                                        <p:tgtEl>
                                          <p:spTgt spid="2056"/>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2054"/>
                                        </p:tgtEl>
                                        <p:attrNameLst>
                                          <p:attrName>style.visibility</p:attrName>
                                        </p:attrNameLst>
                                      </p:cBhvr>
                                      <p:to>
                                        <p:strVal val="visible"/>
                                      </p:to>
                                    </p:set>
                                    <p:anim calcmode="lin" valueType="num">
                                      <p:cBhvr>
                                        <p:cTn id="28" dur="1000" fill="hold"/>
                                        <p:tgtEl>
                                          <p:spTgt spid="2054"/>
                                        </p:tgtEl>
                                        <p:attrNameLst>
                                          <p:attrName>ppt_w</p:attrName>
                                        </p:attrNameLst>
                                      </p:cBhvr>
                                      <p:tavLst>
                                        <p:tav tm="0">
                                          <p:val>
                                            <p:fltVal val="0"/>
                                          </p:val>
                                        </p:tav>
                                        <p:tav tm="100000">
                                          <p:val>
                                            <p:strVal val="#ppt_w"/>
                                          </p:val>
                                        </p:tav>
                                      </p:tavLst>
                                    </p:anim>
                                    <p:anim calcmode="lin" valueType="num">
                                      <p:cBhvr>
                                        <p:cTn id="29" dur="1000" fill="hold"/>
                                        <p:tgtEl>
                                          <p:spTgt spid="2054"/>
                                        </p:tgtEl>
                                        <p:attrNameLst>
                                          <p:attrName>ppt_h</p:attrName>
                                        </p:attrNameLst>
                                      </p:cBhvr>
                                      <p:tavLst>
                                        <p:tav tm="0">
                                          <p:val>
                                            <p:fltVal val="0"/>
                                          </p:val>
                                        </p:tav>
                                        <p:tav tm="100000">
                                          <p:val>
                                            <p:strVal val="#ppt_h"/>
                                          </p:val>
                                        </p:tav>
                                      </p:tavLst>
                                    </p:anim>
                                    <p:anim calcmode="lin" valueType="num">
                                      <p:cBhvr>
                                        <p:cTn id="30" dur="1000" fill="hold"/>
                                        <p:tgtEl>
                                          <p:spTgt spid="2054"/>
                                        </p:tgtEl>
                                        <p:attrNameLst>
                                          <p:attrName>style.rotation</p:attrName>
                                        </p:attrNameLst>
                                      </p:cBhvr>
                                      <p:tavLst>
                                        <p:tav tm="0">
                                          <p:val>
                                            <p:fltVal val="90"/>
                                          </p:val>
                                        </p:tav>
                                        <p:tav tm="100000">
                                          <p:val>
                                            <p:fltVal val="0"/>
                                          </p:val>
                                        </p:tav>
                                      </p:tavLst>
                                    </p:anim>
                                    <p:animEffect transition="in" filter="fade">
                                      <p:cBhvr>
                                        <p:cTn id="31"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418806" y="404815"/>
            <a:ext cx="4191000" cy="5857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Subtitle 2"/>
          <p:cNvSpPr txBox="1">
            <a:spLocks/>
          </p:cNvSpPr>
          <p:nvPr/>
        </p:nvSpPr>
        <p:spPr>
          <a:xfrm>
            <a:off x="456406" y="1524000"/>
            <a:ext cx="11277600" cy="3657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sz="3000" b="1" dirty="0">
                <a:latin typeface="+mj-lt"/>
              </a:rPr>
              <a:t>1</a:t>
            </a:r>
            <a:r>
              <a:rPr lang="vi-VN" sz="3000" dirty="0">
                <a:latin typeface="+mj-lt"/>
              </a:rPr>
              <a:t>. Một hôm, thầy Huy mang đến lớp một chậu sen đá. Thầy bảo:</a:t>
            </a:r>
          </a:p>
          <a:p>
            <a:pPr marL="0" indent="0">
              <a:buNone/>
            </a:pPr>
            <a:r>
              <a:rPr lang="vi-VN" sz="3000" dirty="0">
                <a:latin typeface="+mj-lt"/>
              </a:rPr>
              <a:t>- Cây này có rất nhiều cây con. Mỗi tuần, thầy sẽ tặng một cây cho em nào đạt kết quả học tập cao nhất trong tuần. Các em cố gắng nhé!</a:t>
            </a:r>
          </a:p>
          <a:p>
            <a:pPr marL="0" indent="0">
              <a:buNone/>
            </a:pPr>
            <a:r>
              <a:rPr lang="vi-VN" sz="3000" b="1" dirty="0">
                <a:latin typeface="+mj-lt"/>
              </a:rPr>
              <a:t>2.</a:t>
            </a:r>
            <a:r>
              <a:rPr lang="vi-VN" sz="3000" dirty="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p:txBody>
      </p:sp>
      <p:sp>
        <p:nvSpPr>
          <p:cNvPr id="2" name="Rectangle 1"/>
          <p:cNvSpPr/>
          <p:nvPr/>
        </p:nvSpPr>
        <p:spPr>
          <a:xfrm>
            <a:off x="7619206" y="1524000"/>
            <a:ext cx="1350050" cy="553998"/>
          </a:xfrm>
          <a:prstGeom prst="rect">
            <a:avLst/>
          </a:prstGeom>
        </p:spPr>
        <p:txBody>
          <a:bodyPr wrap="none">
            <a:spAutoFit/>
          </a:bodyPr>
          <a:lstStyle/>
          <a:p>
            <a:r>
              <a:rPr lang="vi-VN" sz="3000" dirty="0">
                <a:solidFill>
                  <a:srgbClr val="0000FF"/>
                </a:solidFill>
                <a:latin typeface="Times New Roman" panose="02020603050405020304" pitchFamily="18" charset="0"/>
                <a:cs typeface="Times New Roman" panose="02020603050405020304" pitchFamily="18" charset="0"/>
              </a:rPr>
              <a:t>sen đá. </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6" name="Rectangle 5"/>
          <p:cNvSpPr/>
          <p:nvPr/>
        </p:nvSpPr>
        <p:spPr>
          <a:xfrm>
            <a:off x="3580606" y="3075801"/>
            <a:ext cx="1409360" cy="553998"/>
          </a:xfrm>
          <a:prstGeom prst="rect">
            <a:avLst/>
          </a:prstGeom>
        </p:spPr>
        <p:txBody>
          <a:bodyPr wrap="none">
            <a:spAutoFit/>
          </a:bodyPr>
          <a:lstStyle/>
          <a:p>
            <a:r>
              <a:rPr lang="vi-VN" sz="3000" dirty="0">
                <a:solidFill>
                  <a:srgbClr val="0000FF"/>
                </a:solidFill>
                <a:latin typeface="+mj-lt"/>
              </a:rPr>
              <a:t>háo hức</a:t>
            </a:r>
            <a:endParaRPr lang="en-US" sz="3000" dirty="0">
              <a:solidFill>
                <a:srgbClr val="0000FF"/>
              </a:solidFill>
              <a:latin typeface="+mj-lt"/>
            </a:endParaRPr>
          </a:p>
        </p:txBody>
      </p:sp>
      <p:sp>
        <p:nvSpPr>
          <p:cNvPr id="7" name="Rectangle 6"/>
          <p:cNvSpPr/>
          <p:nvPr/>
        </p:nvSpPr>
        <p:spPr>
          <a:xfrm>
            <a:off x="6247606" y="3075801"/>
            <a:ext cx="1489510" cy="553998"/>
          </a:xfrm>
          <a:prstGeom prst="rect">
            <a:avLst/>
          </a:prstGeom>
        </p:spPr>
        <p:txBody>
          <a:bodyPr wrap="none">
            <a:spAutoFit/>
          </a:bodyPr>
          <a:lstStyle/>
          <a:p>
            <a:r>
              <a:rPr lang="vi-VN" sz="3000" dirty="0">
                <a:solidFill>
                  <a:srgbClr val="0000FF"/>
                </a:solidFill>
                <a:latin typeface="+mj-lt"/>
              </a:rPr>
              <a:t>cố gắng </a:t>
            </a:r>
            <a:endParaRPr lang="en-US" sz="3000" dirty="0">
              <a:solidFill>
                <a:srgbClr val="0000FF"/>
              </a:solidFill>
              <a:latin typeface="+mj-lt"/>
            </a:endParaRPr>
          </a:p>
        </p:txBody>
      </p:sp>
      <p:sp>
        <p:nvSpPr>
          <p:cNvPr id="8" name="Rectangle 7"/>
          <p:cNvSpPr/>
          <p:nvPr/>
        </p:nvSpPr>
        <p:spPr>
          <a:xfrm>
            <a:off x="5563376" y="4466455"/>
            <a:ext cx="1446230" cy="553998"/>
          </a:xfrm>
          <a:prstGeom prst="rect">
            <a:avLst/>
          </a:prstGeom>
        </p:spPr>
        <p:txBody>
          <a:bodyPr wrap="none">
            <a:spAutoFit/>
          </a:bodyPr>
          <a:lstStyle/>
          <a:p>
            <a:r>
              <a:rPr lang="vi-VN" sz="3000" dirty="0">
                <a:solidFill>
                  <a:srgbClr val="0000FF"/>
                </a:solidFill>
                <a:latin typeface="+mj-lt"/>
              </a:rPr>
              <a:t>nhỏ xíu </a:t>
            </a:r>
            <a:endParaRPr lang="en-US" sz="3000" dirty="0">
              <a:solidFill>
                <a:srgbClr val="0000FF"/>
              </a:solidFill>
              <a:latin typeface="+mj-lt"/>
            </a:endParaRPr>
          </a:p>
        </p:txBody>
      </p:sp>
      <p:sp>
        <p:nvSpPr>
          <p:cNvPr id="9" name="Rectangle 8"/>
          <p:cNvSpPr/>
          <p:nvPr/>
        </p:nvSpPr>
        <p:spPr>
          <a:xfrm>
            <a:off x="685006" y="5410200"/>
            <a:ext cx="11505407" cy="1077218"/>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Mỗi tuần, thầy sẽ tặng một cây cho em nào đạt kết quả học tập cao nhất trong tuần. </a:t>
            </a:r>
            <a:endParaRPr lang="en-US" sz="3200" b="1" dirty="0">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flipH="1">
            <a:off x="2437606" y="541020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104244" y="5466277"/>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266406" y="5948809"/>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342606" y="5948809"/>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55944" y="5373894"/>
            <a:ext cx="11049000" cy="584775"/>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Ai cũng cố gắng học để được nhận phần thưởng của thầy.</a:t>
            </a:r>
            <a:endParaRPr lang="en-US" sz="3200" b="1" dirty="0">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flipH="1">
            <a:off x="4253378" y="5364369"/>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654178" y="537209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0730378" y="537209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93250" y="5429365"/>
            <a:ext cx="11049000" cy="1077218"/>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Ngay cả Việt, một bạn học khá chậm cũng rất cố gắng và cuối cùng cũng nhận được phần thưởng. </a:t>
            </a:r>
            <a:endParaRPr lang="en-US" sz="3200" b="1" dirty="0">
              <a:latin typeface="Times New Roman" panose="02020603050405020304" pitchFamily="18" charset="0"/>
              <a:cs typeface="Times New Roman" panose="02020603050405020304" pitchFamily="18" charset="0"/>
            </a:endParaRPr>
          </a:p>
        </p:txBody>
      </p:sp>
      <p:cxnSp>
        <p:nvCxnSpPr>
          <p:cNvPr id="20" name="Straight Connector 19"/>
          <p:cNvCxnSpPr/>
          <p:nvPr/>
        </p:nvCxnSpPr>
        <p:spPr>
          <a:xfrm flipH="1">
            <a:off x="7170250" y="541020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0142050" y="548107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131650" y="5429365"/>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017850" y="603884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941650" y="603884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93250" y="5448415"/>
            <a:ext cx="8658139" cy="584775"/>
          </a:xfrm>
          <a:prstGeom prst="rect">
            <a:avLst/>
          </a:prstGeom>
        </p:spPr>
        <p:txBody>
          <a:bodyPr wrap="none">
            <a:spAutoFit/>
          </a:bodyPr>
          <a:lstStyle/>
          <a:p>
            <a:r>
              <a:rPr lang="vi-VN" sz="3200" b="1" dirty="0">
                <a:latin typeface="Times New Roman" panose="02020603050405020304" pitchFamily="18" charset="0"/>
                <a:cs typeface="Times New Roman" panose="02020603050405020304" pitchFamily="18" charset="0"/>
              </a:rPr>
              <a:t>Em mang chậu cây nhỏ xíu về nhà và rất tự hào.</a:t>
            </a:r>
          </a:p>
        </p:txBody>
      </p:sp>
      <p:cxnSp>
        <p:nvCxnSpPr>
          <p:cNvPr id="26" name="Straight Connector 25"/>
          <p:cNvCxnSpPr/>
          <p:nvPr/>
        </p:nvCxnSpPr>
        <p:spPr>
          <a:xfrm flipH="1">
            <a:off x="6724650" y="547541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351389" y="547541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9275189" y="547541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Flowchart: Terminator 28"/>
          <p:cNvSpPr/>
          <p:nvPr/>
        </p:nvSpPr>
        <p:spPr>
          <a:xfrm>
            <a:off x="456406" y="245148"/>
            <a:ext cx="2265208" cy="1012153"/>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LUYỆN ĐỌC</a:t>
            </a:r>
          </a:p>
        </p:txBody>
      </p:sp>
    </p:spTree>
    <p:extLst>
      <p:ext uri="{BB962C8B-B14F-4D97-AF65-F5344CB8AC3E}">
        <p14:creationId xmlns:p14="http://schemas.microsoft.com/office/powerpoint/2010/main" val="194050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par>
                                <p:cTn id="50" presetID="22" presetClass="entr" presetSubtype="4"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par>
                                <p:cTn id="53" presetID="22" presetClass="entr" presetSubtype="4"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par>
                                <p:cTn id="56" presetID="22" presetClass="entr" presetSubtype="4"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down)">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42"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down)">
                                      <p:cBhvr>
                                        <p:cTn id="85" dur="500"/>
                                        <p:tgtEl>
                                          <p:spTgt spid="16"/>
                                        </p:tgtEl>
                                      </p:cBhvr>
                                    </p:animEffect>
                                  </p:childTnLst>
                                </p:cTn>
                              </p:par>
                              <p:par>
                                <p:cTn id="86" presetID="22" presetClass="entr" presetSubtype="4" fill="hold"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wipe(down)">
                                      <p:cBhvr>
                                        <p:cTn id="88" dur="500"/>
                                        <p:tgtEl>
                                          <p:spTgt spid="17"/>
                                        </p:tgtEl>
                                      </p:cBhvr>
                                    </p:animEffect>
                                  </p:childTnLst>
                                </p:cTn>
                              </p:par>
                              <p:par>
                                <p:cTn id="89" presetID="22" presetClass="entr" presetSubtype="4"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ipe(down)">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16"/>
                                        </p:tgtEl>
                                      </p:cBhvr>
                                    </p:animEffect>
                                    <p:set>
                                      <p:cBhvr>
                                        <p:cTn id="99" dur="1" fill="hold">
                                          <p:stCondLst>
                                            <p:cond delay="499"/>
                                          </p:stCondLst>
                                        </p:cTn>
                                        <p:tgtEl>
                                          <p:spTgt spid="16"/>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17"/>
                                        </p:tgtEl>
                                      </p:cBhvr>
                                    </p:animEffect>
                                    <p:set>
                                      <p:cBhvr>
                                        <p:cTn id="102" dur="1" fill="hold">
                                          <p:stCondLst>
                                            <p:cond delay="499"/>
                                          </p:stCondLst>
                                        </p:cTn>
                                        <p:tgtEl>
                                          <p:spTgt spid="17"/>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8"/>
                                        </p:tgtEl>
                                      </p:cBhvr>
                                    </p:animEffect>
                                    <p:set>
                                      <p:cBhvr>
                                        <p:cTn id="105" dur="1" fill="hold">
                                          <p:stCondLst>
                                            <p:cond delay="499"/>
                                          </p:stCondLst>
                                        </p:cTn>
                                        <p:tgtEl>
                                          <p:spTgt spid="18"/>
                                        </p:tgtEl>
                                        <p:attrNameLst>
                                          <p:attrName>style.visibility</p:attrName>
                                        </p:attrNameLst>
                                      </p:cBhvr>
                                      <p:to>
                                        <p:strVal val="hidden"/>
                                      </p:to>
                                    </p:set>
                                  </p:childTnLst>
                                </p:cTn>
                              </p:par>
                              <p:par>
                                <p:cTn id="106" presetID="16" presetClass="entr" presetSubtype="21"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barn(inVertical)">
                                      <p:cBhvr>
                                        <p:cTn id="108" dur="500"/>
                                        <p:tgtEl>
                                          <p:spTgt spid="19"/>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nodeType="clickEffect">
                                  <p:stCondLst>
                                    <p:cond delay="0"/>
                                  </p:stCondLst>
                                  <p:childTnLst>
                                    <p:set>
                                      <p:cBhvr>
                                        <p:cTn id="112" dur="1" fill="hold">
                                          <p:stCondLst>
                                            <p:cond delay="0"/>
                                          </p:stCondLst>
                                        </p:cTn>
                                        <p:tgtEl>
                                          <p:spTgt spid="22"/>
                                        </p:tgtEl>
                                        <p:attrNameLst>
                                          <p:attrName>style.visibility</p:attrName>
                                        </p:attrNameLst>
                                      </p:cBhvr>
                                      <p:to>
                                        <p:strVal val="visible"/>
                                      </p:to>
                                    </p:set>
                                    <p:animEffect transition="in" filter="wipe(down)">
                                      <p:cBhvr>
                                        <p:cTn id="113" dur="500"/>
                                        <p:tgtEl>
                                          <p:spTgt spid="22"/>
                                        </p:tgtEl>
                                      </p:cBhvr>
                                    </p:animEffect>
                                  </p:childTnLst>
                                </p:cTn>
                              </p:par>
                              <p:par>
                                <p:cTn id="114" presetID="22" presetClass="entr" presetSubtype="4" fill="hold"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wipe(down)">
                                      <p:cBhvr>
                                        <p:cTn id="116" dur="500"/>
                                        <p:tgtEl>
                                          <p:spTgt spid="20"/>
                                        </p:tgtEl>
                                      </p:cBhvr>
                                    </p:animEffect>
                                  </p:childTnLst>
                                </p:cTn>
                              </p:par>
                              <p:par>
                                <p:cTn id="117" presetID="22" presetClass="entr" presetSubtype="4" fill="hold" nodeType="withEffect">
                                  <p:stCondLst>
                                    <p:cond delay="0"/>
                                  </p:stCondLst>
                                  <p:childTnLst>
                                    <p:set>
                                      <p:cBhvr>
                                        <p:cTn id="118" dur="1" fill="hold">
                                          <p:stCondLst>
                                            <p:cond delay="0"/>
                                          </p:stCondLst>
                                        </p:cTn>
                                        <p:tgtEl>
                                          <p:spTgt spid="21"/>
                                        </p:tgtEl>
                                        <p:attrNameLst>
                                          <p:attrName>style.visibility</p:attrName>
                                        </p:attrNameLst>
                                      </p:cBhvr>
                                      <p:to>
                                        <p:strVal val="visible"/>
                                      </p:to>
                                    </p:set>
                                    <p:animEffect transition="in" filter="wipe(down)">
                                      <p:cBhvr>
                                        <p:cTn id="119" dur="500"/>
                                        <p:tgtEl>
                                          <p:spTgt spid="21"/>
                                        </p:tgtEl>
                                      </p:cBhvr>
                                    </p:animEffect>
                                  </p:childTnLst>
                                </p:cTn>
                              </p:par>
                              <p:par>
                                <p:cTn id="120" presetID="22" presetClass="entr" presetSubtype="4" fill="hold" nodeType="with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wipe(down)">
                                      <p:cBhvr>
                                        <p:cTn id="122" dur="500"/>
                                        <p:tgtEl>
                                          <p:spTgt spid="23"/>
                                        </p:tgtEl>
                                      </p:cBhvr>
                                    </p:animEffect>
                                  </p:childTnLst>
                                </p:cTn>
                              </p:par>
                              <p:par>
                                <p:cTn id="123" presetID="22" presetClass="entr" presetSubtype="4" fill="hold" nodeType="with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wipe(down)">
                                      <p:cBhvr>
                                        <p:cTn id="125" dur="500"/>
                                        <p:tgtEl>
                                          <p:spTgt spid="24"/>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500"/>
                                        <p:tgtEl>
                                          <p:spTgt spid="19"/>
                                        </p:tgtEl>
                                      </p:cBhvr>
                                    </p:animEffect>
                                    <p:set>
                                      <p:cBhvr>
                                        <p:cTn id="130" dur="1" fill="hold">
                                          <p:stCondLst>
                                            <p:cond delay="499"/>
                                          </p:stCondLst>
                                        </p:cTn>
                                        <p:tgtEl>
                                          <p:spTgt spid="19"/>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20"/>
                                        </p:tgtEl>
                                      </p:cBhvr>
                                    </p:animEffect>
                                    <p:set>
                                      <p:cBhvr>
                                        <p:cTn id="133" dur="1" fill="hold">
                                          <p:stCondLst>
                                            <p:cond delay="499"/>
                                          </p:stCondLst>
                                        </p:cTn>
                                        <p:tgtEl>
                                          <p:spTgt spid="20"/>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21"/>
                                        </p:tgtEl>
                                      </p:cBhvr>
                                    </p:animEffect>
                                    <p:set>
                                      <p:cBhvr>
                                        <p:cTn id="136" dur="1" fill="hold">
                                          <p:stCondLst>
                                            <p:cond delay="499"/>
                                          </p:stCondLst>
                                        </p:cTn>
                                        <p:tgtEl>
                                          <p:spTgt spid="21"/>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22"/>
                                        </p:tgtEl>
                                      </p:cBhvr>
                                    </p:animEffect>
                                    <p:set>
                                      <p:cBhvr>
                                        <p:cTn id="139" dur="1" fill="hold">
                                          <p:stCondLst>
                                            <p:cond delay="499"/>
                                          </p:stCondLst>
                                        </p:cTn>
                                        <p:tgtEl>
                                          <p:spTgt spid="22"/>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23"/>
                                        </p:tgtEl>
                                      </p:cBhvr>
                                    </p:animEffect>
                                    <p:set>
                                      <p:cBhvr>
                                        <p:cTn id="142" dur="1" fill="hold">
                                          <p:stCondLst>
                                            <p:cond delay="499"/>
                                          </p:stCondLst>
                                        </p:cTn>
                                        <p:tgtEl>
                                          <p:spTgt spid="23"/>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24"/>
                                        </p:tgtEl>
                                      </p:cBhvr>
                                    </p:animEffect>
                                    <p:set>
                                      <p:cBhvr>
                                        <p:cTn id="145" dur="1" fill="hold">
                                          <p:stCondLst>
                                            <p:cond delay="499"/>
                                          </p:stCondLst>
                                        </p:cTn>
                                        <p:tgtEl>
                                          <p:spTgt spid="24"/>
                                        </p:tgtEl>
                                        <p:attrNameLst>
                                          <p:attrName>style.visibility</p:attrName>
                                        </p:attrNameLst>
                                      </p:cBhvr>
                                      <p:to>
                                        <p:strVal val="hidden"/>
                                      </p:to>
                                    </p:set>
                                  </p:childTnLst>
                                </p:cTn>
                              </p:par>
                              <p:par>
                                <p:cTn id="146" presetID="22" presetClass="entr" presetSubtype="4" fill="hold" grpId="0" nodeType="withEffect">
                                  <p:stCondLst>
                                    <p:cond delay="0"/>
                                  </p:stCondLst>
                                  <p:childTnLst>
                                    <p:set>
                                      <p:cBhvr>
                                        <p:cTn id="147" dur="1" fill="hold">
                                          <p:stCondLst>
                                            <p:cond delay="0"/>
                                          </p:stCondLst>
                                        </p:cTn>
                                        <p:tgtEl>
                                          <p:spTgt spid="25"/>
                                        </p:tgtEl>
                                        <p:attrNameLst>
                                          <p:attrName>style.visibility</p:attrName>
                                        </p:attrNameLst>
                                      </p:cBhvr>
                                      <p:to>
                                        <p:strVal val="visible"/>
                                      </p:to>
                                    </p:set>
                                    <p:animEffect transition="in" filter="wipe(down)">
                                      <p:cBhvr>
                                        <p:cTn id="148" dur="500"/>
                                        <p:tgtEl>
                                          <p:spTgt spid="25"/>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nodeType="clickEffect">
                                  <p:stCondLst>
                                    <p:cond delay="0"/>
                                  </p:stCondLst>
                                  <p:childTnLst>
                                    <p:set>
                                      <p:cBhvr>
                                        <p:cTn id="152" dur="1" fill="hold">
                                          <p:stCondLst>
                                            <p:cond delay="0"/>
                                          </p:stCondLst>
                                        </p:cTn>
                                        <p:tgtEl>
                                          <p:spTgt spid="26"/>
                                        </p:tgtEl>
                                        <p:attrNameLst>
                                          <p:attrName>style.visibility</p:attrName>
                                        </p:attrNameLst>
                                      </p:cBhvr>
                                      <p:to>
                                        <p:strVal val="visible"/>
                                      </p:to>
                                    </p:set>
                                    <p:animEffect transition="in" filter="wipe(down)">
                                      <p:cBhvr>
                                        <p:cTn id="153" dur="500"/>
                                        <p:tgtEl>
                                          <p:spTgt spid="26"/>
                                        </p:tgtEl>
                                      </p:cBhvr>
                                    </p:animEffect>
                                  </p:childTnLst>
                                </p:cTn>
                              </p:par>
                              <p:par>
                                <p:cTn id="154" presetID="22" presetClass="entr" presetSubtype="4" fill="hold" nodeType="withEffect">
                                  <p:stCondLst>
                                    <p:cond delay="0"/>
                                  </p:stCondLst>
                                  <p:childTnLst>
                                    <p:set>
                                      <p:cBhvr>
                                        <p:cTn id="155" dur="1" fill="hold">
                                          <p:stCondLst>
                                            <p:cond delay="0"/>
                                          </p:stCondLst>
                                        </p:cTn>
                                        <p:tgtEl>
                                          <p:spTgt spid="27"/>
                                        </p:tgtEl>
                                        <p:attrNameLst>
                                          <p:attrName>style.visibility</p:attrName>
                                        </p:attrNameLst>
                                      </p:cBhvr>
                                      <p:to>
                                        <p:strVal val="visible"/>
                                      </p:to>
                                    </p:set>
                                    <p:animEffect transition="in" filter="wipe(down)">
                                      <p:cBhvr>
                                        <p:cTn id="156" dur="500"/>
                                        <p:tgtEl>
                                          <p:spTgt spid="27"/>
                                        </p:tgtEl>
                                      </p:cBhvr>
                                    </p:animEffect>
                                  </p:childTnLst>
                                </p:cTn>
                              </p:par>
                              <p:par>
                                <p:cTn id="157" presetID="22" presetClass="entr" presetSubtype="4" fill="hold" nodeType="withEffect">
                                  <p:stCondLst>
                                    <p:cond delay="0"/>
                                  </p:stCondLst>
                                  <p:childTnLst>
                                    <p:set>
                                      <p:cBhvr>
                                        <p:cTn id="158" dur="1" fill="hold">
                                          <p:stCondLst>
                                            <p:cond delay="0"/>
                                          </p:stCondLst>
                                        </p:cTn>
                                        <p:tgtEl>
                                          <p:spTgt spid="28"/>
                                        </p:tgtEl>
                                        <p:attrNameLst>
                                          <p:attrName>style.visibility</p:attrName>
                                        </p:attrNameLst>
                                      </p:cBhvr>
                                      <p:to>
                                        <p:strVal val="visible"/>
                                      </p:to>
                                    </p:set>
                                    <p:animEffect transition="in" filter="wipe(down)">
                                      <p:cBhvr>
                                        <p:cTn id="1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6" grpId="0"/>
      <p:bldP spid="7" grpId="0"/>
      <p:bldP spid="8" grpId="0"/>
      <p:bldP spid="9" grpId="0"/>
      <p:bldP spid="9" grpId="1"/>
      <p:bldP spid="15" grpId="0"/>
      <p:bldP spid="15" grpId="1"/>
      <p:bldP spid="19" grpId="0"/>
      <p:bldP spid="19" grpId="1"/>
      <p:bldP spid="25" grpId="0"/>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240336" y="107606"/>
            <a:ext cx="7378870" cy="4678204"/>
          </a:xfrm>
          <a:prstGeom prst="rect">
            <a:avLst/>
          </a:prstGeom>
        </p:spPr>
        <p:txBody>
          <a:bodyPr wrap="square">
            <a:spAutoFit/>
          </a:bodyPr>
          <a:lstStyle/>
          <a:p>
            <a:r>
              <a:rPr lang="vi-VN" sz="3200" b="1" dirty="0">
                <a:latin typeface="Times New Roman" pitchFamily="18" charset="0"/>
                <a:cs typeface="Times New Roman" pitchFamily="18" charset="0"/>
              </a:rPr>
              <a:t>3.</a:t>
            </a:r>
            <a:r>
              <a:rPr lang="vi-VN" sz="3200" dirty="0">
                <a:latin typeface="Times New Roman" pitchFamily="18" charset="0"/>
                <a:cs typeface="Times New Roman" pitchFamily="18" charset="0"/>
              </a:rPr>
              <a:t> Một thời gian sau, cây sen đá của Việt lớn lên, sinh ra rất nhiều cây con. Việt tách chúng ra, trồng vào nhiều chậu khác rồi treo lên. Ai đến chơi cũng trầm trồ về những chậu cây xinh đẹp ấy. Bố Việt nói:</a:t>
            </a:r>
          </a:p>
          <a:p>
            <a:r>
              <a:rPr lang="vi-VN" sz="3200" dirty="0">
                <a:latin typeface="Times New Roman" pitchFamily="18" charset="0"/>
                <a:cs typeface="Times New Roman" pitchFamily="18" charset="0"/>
              </a:rPr>
              <a:t>- Khi cháu đem chậu cây về, vợ chồng tôi đã mừng rơi nước mắt. Thầy giáo của cháu đã làm thay đổi cháu.</a:t>
            </a:r>
          </a:p>
          <a:p>
            <a:pPr algn="r"/>
            <a:r>
              <a:rPr lang="vi-VN" sz="3200" i="1" dirty="0">
                <a:latin typeface="Times New Roman" pitchFamily="18" charset="0"/>
                <a:cs typeface="Times New Roman" pitchFamily="18" charset="0"/>
              </a:rPr>
              <a:t>Theo Thái Hiển</a:t>
            </a:r>
            <a:endParaRPr lang="vi-VN" sz="3200" dirty="0">
              <a:latin typeface="Times New Roman" pitchFamily="18" charset="0"/>
              <a:cs typeface="Times New Roman" pitchFamily="18" charset="0"/>
            </a:endParaRPr>
          </a:p>
          <a:p>
            <a:endParaRPr lang="en-US" sz="1000" dirty="0">
              <a:latin typeface="Times New Roman" pitchFamily="18" charset="0"/>
              <a:cs typeface="Times New Roman" pitchFamily="18" charset="0"/>
            </a:endParaRPr>
          </a:p>
        </p:txBody>
      </p:sp>
      <p:sp>
        <p:nvSpPr>
          <p:cNvPr id="3" name="Rectangle 2"/>
          <p:cNvSpPr/>
          <p:nvPr/>
        </p:nvSpPr>
        <p:spPr>
          <a:xfrm>
            <a:off x="3809206" y="1574511"/>
            <a:ext cx="1596912" cy="584775"/>
          </a:xfrm>
          <a:prstGeom prst="rect">
            <a:avLst/>
          </a:prstGeom>
        </p:spPr>
        <p:txBody>
          <a:bodyPr wrap="none">
            <a:spAutoFit/>
          </a:bodyPr>
          <a:lstStyle/>
          <a:p>
            <a:r>
              <a:rPr lang="vi-VN" sz="3200" dirty="0">
                <a:solidFill>
                  <a:srgbClr val="0000FF"/>
                </a:solidFill>
                <a:latin typeface="Times New Roman" pitchFamily="18" charset="0"/>
                <a:cs typeface="Times New Roman" pitchFamily="18" charset="0"/>
              </a:rPr>
              <a:t>trầm trồ </a:t>
            </a:r>
            <a:endParaRPr lang="en-US" sz="3200" dirty="0">
              <a:solidFill>
                <a:srgbClr val="0000FF"/>
              </a:solidFill>
            </a:endParaRPr>
          </a:p>
        </p:txBody>
      </p:sp>
      <p:sp>
        <p:nvSpPr>
          <p:cNvPr id="4" name="Rectangle 3"/>
          <p:cNvSpPr/>
          <p:nvPr/>
        </p:nvSpPr>
        <p:spPr>
          <a:xfrm>
            <a:off x="837406" y="4990326"/>
            <a:ext cx="10363200" cy="1200329"/>
          </a:xfrm>
          <a:prstGeom prst="rect">
            <a:avLst/>
          </a:prstGeom>
        </p:spPr>
        <p:txBody>
          <a:bodyPr wrap="square">
            <a:spAutoFit/>
          </a:bodyPr>
          <a:lstStyle/>
          <a:p>
            <a:r>
              <a:rPr lang="vi-VN" sz="3600" b="1" dirty="0">
                <a:latin typeface="Times New Roman" pitchFamily="18" charset="0"/>
                <a:cs typeface="Times New Roman" pitchFamily="18" charset="0"/>
              </a:rPr>
              <a:t>Ai đến chơi cũng trầm trồ về những chậu cây xinh đẹp ấy. Bố Việt nói:</a:t>
            </a:r>
            <a:endParaRPr lang="en-US" sz="3600" b="1" dirty="0"/>
          </a:p>
        </p:txBody>
      </p:sp>
      <p:cxnSp>
        <p:nvCxnSpPr>
          <p:cNvPr id="5" name="Straight Connector 4"/>
          <p:cNvCxnSpPr/>
          <p:nvPr/>
        </p:nvCxnSpPr>
        <p:spPr>
          <a:xfrm flipH="1">
            <a:off x="6019006" y="499032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723606" y="554810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799806" y="554810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294606" y="5010388"/>
            <a:ext cx="8379217" cy="646331"/>
          </a:xfrm>
          <a:prstGeom prst="rect">
            <a:avLst/>
          </a:prstGeom>
        </p:spPr>
        <p:txBody>
          <a:bodyPr wrap="none">
            <a:spAutoFit/>
          </a:bodyPr>
          <a:lstStyle/>
          <a:p>
            <a:r>
              <a:rPr lang="vi-VN" sz="3600" b="1" dirty="0">
                <a:latin typeface="Times New Roman" pitchFamily="18" charset="0"/>
                <a:cs typeface="Times New Roman" pitchFamily="18" charset="0"/>
              </a:rPr>
              <a:t>Thầy giáo của cháu đã làm thay đổi cháu.</a:t>
            </a:r>
          </a:p>
        </p:txBody>
      </p:sp>
      <p:cxnSp>
        <p:nvCxnSpPr>
          <p:cNvPr id="11" name="Straight Connector 10"/>
          <p:cNvCxnSpPr/>
          <p:nvPr/>
        </p:nvCxnSpPr>
        <p:spPr>
          <a:xfrm flipH="1">
            <a:off x="5177518" y="505466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9596829" y="5010388"/>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9673029" y="5010388"/>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3"/>
          <a:srcRect l="8589" t="2285"/>
          <a:stretch/>
        </p:blipFill>
        <p:spPr>
          <a:xfrm>
            <a:off x="7700531" y="464487"/>
            <a:ext cx="4489882" cy="3313399"/>
          </a:xfrm>
          <a:prstGeom prst="rect">
            <a:avLst/>
          </a:prstGeom>
        </p:spPr>
      </p:pic>
    </p:spTree>
    <p:extLst>
      <p:ext uri="{BB962C8B-B14F-4D97-AF65-F5344CB8AC3E}">
        <p14:creationId xmlns:p14="http://schemas.microsoft.com/office/powerpoint/2010/main" val="17846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42"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500"/>
                                        <p:tgtEl>
                                          <p:spTgt spid="11"/>
                                        </p:tgtEl>
                                      </p:cBhvr>
                                    </p:animEffect>
                                  </p:childTnLst>
                                </p:cTn>
                              </p:par>
                              <p:par>
                                <p:cTn id="58" presetID="22" presetClass="entr" presetSubtype="4"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down)">
                                      <p:cBhvr>
                                        <p:cTn id="60" dur="500"/>
                                        <p:tgtEl>
                                          <p:spTgt spid="12"/>
                                        </p:tgtEl>
                                      </p:cBhvr>
                                    </p:animEffect>
                                  </p:childTnLst>
                                </p:cTn>
                              </p:par>
                              <p:par>
                                <p:cTn id="61" presetID="22" presetClass="entr" presetSubtype="4"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down)">
                                      <p:cBhvr>
                                        <p:cTn id="6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4" name="Rectangle 3"/>
          <p:cNvSpPr/>
          <p:nvPr/>
        </p:nvSpPr>
        <p:spPr>
          <a:xfrm>
            <a:off x="608805" y="2101569"/>
            <a:ext cx="2514601" cy="2554545"/>
          </a:xfrm>
          <a:prstGeom prst="rect">
            <a:avLst/>
          </a:prstGeom>
        </p:spPr>
        <p:txBody>
          <a:bodyPr wrap="square">
            <a:spAutoFit/>
          </a:bodyPr>
          <a:lstStyle/>
          <a:p>
            <a:pPr algn="ctr"/>
            <a:r>
              <a:rPr lang="vi-VN" sz="8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Chú</a:t>
            </a:r>
            <a:endParaRPr lang="en-US" sz="8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vi-VN" sz="8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thích </a:t>
            </a:r>
            <a:endParaRPr lang="vi-VN" sz="8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4"/>
          <p:cNvSpPr/>
          <p:nvPr/>
        </p:nvSpPr>
        <p:spPr>
          <a:xfrm>
            <a:off x="4998044" y="1118663"/>
            <a:ext cx="4458493" cy="1754326"/>
          </a:xfrm>
          <a:prstGeom prst="rect">
            <a:avLst/>
          </a:prstGeom>
        </p:spPr>
        <p:txBody>
          <a:bodyPr wrap="square">
            <a:spAutoFit/>
          </a:bodyPr>
          <a:lstStyle/>
          <a:p>
            <a:r>
              <a:rPr lang="vi-VN" sz="3600" b="1" i="1" dirty="0">
                <a:solidFill>
                  <a:srgbClr val="FF0000"/>
                </a:solidFill>
                <a:latin typeface="Times New Roman" pitchFamily="18" charset="0"/>
                <a:cs typeface="Times New Roman" pitchFamily="18" charset="0"/>
              </a:rPr>
              <a:t>Háo hức: </a:t>
            </a:r>
            <a:r>
              <a:rPr lang="vi-VN" sz="3600" dirty="0">
                <a:latin typeface="Times New Roman" pitchFamily="18" charset="0"/>
                <a:cs typeface="Times New Roman" pitchFamily="18" charset="0"/>
              </a:rPr>
              <a:t>rất vui và mong muốn điều tốt đẹp đến ngay.</a:t>
            </a:r>
          </a:p>
        </p:txBody>
      </p:sp>
      <p:sp>
        <p:nvSpPr>
          <p:cNvPr id="6" name="Rectangle 5"/>
          <p:cNvSpPr/>
          <p:nvPr/>
        </p:nvSpPr>
        <p:spPr>
          <a:xfrm>
            <a:off x="6476208" y="4623688"/>
            <a:ext cx="4876798" cy="1754326"/>
          </a:xfrm>
          <a:prstGeom prst="rect">
            <a:avLst/>
          </a:prstGeom>
        </p:spPr>
        <p:txBody>
          <a:bodyPr wrap="square">
            <a:spAutoFit/>
          </a:bodyPr>
          <a:lstStyle/>
          <a:p>
            <a:r>
              <a:rPr lang="vi-VN" sz="3600" b="1" i="1" dirty="0">
                <a:solidFill>
                  <a:srgbClr val="FF0000"/>
                </a:solidFill>
                <a:latin typeface="Times New Roman" pitchFamily="18" charset="0"/>
                <a:cs typeface="Times New Roman" pitchFamily="18" charset="0"/>
              </a:rPr>
              <a:t>Trầm trồ: </a:t>
            </a:r>
            <a:r>
              <a:rPr lang="vi-VN" sz="3600" dirty="0">
                <a:latin typeface="Times New Roman" pitchFamily="18" charset="0"/>
                <a:cs typeface="Times New Roman" pitchFamily="18" charset="0"/>
              </a:rPr>
              <a:t>nói lời khen ngợi với vẻ ngạc nhiên, thán phục.</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3580" t="8277" r="29797" b="25432"/>
          <a:stretch/>
        </p:blipFill>
        <p:spPr>
          <a:xfrm>
            <a:off x="8648357" y="38100"/>
            <a:ext cx="2431003" cy="345655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5406" y="3456555"/>
            <a:ext cx="3238952" cy="3238952"/>
          </a:xfrm>
          <a:prstGeom prst="rect">
            <a:avLst/>
          </a:prstGeom>
        </p:spPr>
      </p:pic>
    </p:spTree>
    <p:extLst>
      <p:ext uri="{BB962C8B-B14F-4D97-AF65-F5344CB8AC3E}">
        <p14:creationId xmlns:p14="http://schemas.microsoft.com/office/powerpoint/2010/main" val="34366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1+#ppt_w/2"/>
                                          </p:val>
                                        </p:tav>
                                        <p:tav tm="100000">
                                          <p:val>
                                            <p:strVal val="#ppt_x"/>
                                          </p:val>
                                        </p:tav>
                                      </p:tavLst>
                                    </p:anim>
                                    <p:anim calcmode="lin" valueType="num">
                                      <p:cBhvr additive="base">
                                        <p:cTn id="21"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0-#ppt_w/2"/>
                                          </p:val>
                                        </p:tav>
                                        <p:tav tm="100000">
                                          <p:val>
                                            <p:strVal val="#ppt_x"/>
                                          </p:val>
                                        </p:tav>
                                      </p:tavLst>
                                    </p:anim>
                                    <p:anim calcmode="lin" valueType="num">
                                      <p:cBhvr additive="base">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000" fill="hold"/>
                                        <p:tgtEl>
                                          <p:spTgt spid="8"/>
                                        </p:tgtEl>
                                        <p:attrNameLst>
                                          <p:attrName>ppt_x</p:attrName>
                                        </p:attrNameLst>
                                      </p:cBhvr>
                                      <p:tavLst>
                                        <p:tav tm="0">
                                          <p:val>
                                            <p:strVal val="0-#ppt_w/2"/>
                                          </p:val>
                                        </p:tav>
                                        <p:tav tm="100000">
                                          <p:val>
                                            <p:strVal val="#ppt_x"/>
                                          </p:val>
                                        </p:tav>
                                      </p:tavLst>
                                    </p:anim>
                                    <p:anim calcmode="lin" valueType="num">
                                      <p:cBhvr additive="base">
                                        <p:cTn id="3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380206" y="738187"/>
            <a:ext cx="0" cy="147161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80206" y="2362200"/>
            <a:ext cx="0" cy="15240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0206" y="3962400"/>
            <a:ext cx="0" cy="22098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4418806" y="0"/>
            <a:ext cx="4457700" cy="7381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 cây sen đá</a:t>
            </a:r>
            <a:endPar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Subtitle 2"/>
          <p:cNvSpPr txBox="1">
            <a:spLocks/>
          </p:cNvSpPr>
          <p:nvPr/>
        </p:nvSpPr>
        <p:spPr>
          <a:xfrm>
            <a:off x="532606" y="738187"/>
            <a:ext cx="11506200" cy="43243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800" b="1" dirty="0">
                <a:latin typeface="+mj-lt"/>
              </a:rPr>
              <a:t>1</a:t>
            </a:r>
            <a:r>
              <a:rPr lang="vi-VN" sz="2800" dirty="0">
                <a:latin typeface="+mj-lt"/>
              </a:rPr>
              <a:t>. Một hôm, thầy Huy mang đến lớp một chậu sen đá. Thầy bảo:</a:t>
            </a:r>
          </a:p>
          <a:p>
            <a:pPr marL="0" indent="0">
              <a:buFont typeface="Arial" pitchFamily="34" charset="0"/>
              <a:buNone/>
            </a:pPr>
            <a:r>
              <a:rPr lang="vi-VN" sz="2800" dirty="0">
                <a:latin typeface="+mj-lt"/>
              </a:rPr>
              <a:t>- Cây này có rất nhiều cây con. Mỗi tuần, thầy sẽ tặng một cây cho em nào đạt kết quả học tập cao nhất trong tuần. Các em cố gắng nhé!</a:t>
            </a:r>
          </a:p>
          <a:p>
            <a:pPr marL="0" indent="0">
              <a:buFont typeface="Arial" pitchFamily="34" charset="0"/>
              <a:buNone/>
            </a:pPr>
            <a:r>
              <a:rPr lang="vi-VN" sz="2800" b="1" dirty="0">
                <a:latin typeface="+mj-lt"/>
              </a:rPr>
              <a:t>2.</a:t>
            </a:r>
            <a:r>
              <a:rPr lang="vi-VN" sz="2800" dirty="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a:p>
            <a:pPr marL="0" indent="0">
              <a:buFont typeface="Arial" pitchFamily="34" charset="0"/>
              <a:buNone/>
            </a:pPr>
            <a:r>
              <a:rPr lang="vi-VN" sz="2800" b="1" dirty="0">
                <a:latin typeface="+mj-lt"/>
              </a:rPr>
              <a:t>3.</a:t>
            </a:r>
            <a:r>
              <a:rPr lang="vi-VN" sz="2800" dirty="0">
                <a:latin typeface="+mj-lt"/>
              </a:rPr>
              <a:t> Một thời gian sau, cây sen đá của Việt lớn lên, sinh ra rất nhiều cây con. Việt tách chúng ra, trồng vào nhiều chậu khác rồi treo lên. Ai đến chơi cũng trầm trồ về những chậu cây xinh đẹp ấy. Bố Việt nói:</a:t>
            </a:r>
          </a:p>
          <a:p>
            <a:pPr marL="0" indent="0">
              <a:buFont typeface="Arial" pitchFamily="34" charset="0"/>
              <a:buNone/>
            </a:pPr>
            <a:r>
              <a:rPr lang="vi-VN" sz="2800" dirty="0">
                <a:latin typeface="+mj-lt"/>
              </a:rPr>
              <a:t>- Khi cháu đem chậu cây về, vợ chồng tôi đã mừng rơi nước mắt. Thầy giáo của cháu đã làm thay đổi cháu.</a:t>
            </a:r>
          </a:p>
          <a:p>
            <a:pPr marL="0" indent="0" algn="r">
              <a:buFont typeface="Arial" pitchFamily="34" charset="0"/>
              <a:buNone/>
            </a:pPr>
            <a:r>
              <a:rPr lang="vi-VN" sz="2800" i="1" dirty="0">
                <a:latin typeface="+mj-lt"/>
              </a:rPr>
              <a:t>Theo Thái Hiển</a:t>
            </a:r>
            <a:endParaRPr lang="vi-VN" sz="2800" dirty="0">
              <a:latin typeface="+mj-lt"/>
            </a:endParaRPr>
          </a:p>
          <a:p>
            <a:pPr marL="0" indent="0">
              <a:buFont typeface="Arial" pitchFamily="34" charset="0"/>
              <a:buNone/>
            </a:pPr>
            <a:endParaRPr lang="en-US" sz="900" dirty="0"/>
          </a:p>
        </p:txBody>
      </p:sp>
      <p:sp>
        <p:nvSpPr>
          <p:cNvPr id="11" name="Flowchart: Terminator 10"/>
          <p:cNvSpPr/>
          <p:nvPr/>
        </p:nvSpPr>
        <p:spPr>
          <a:xfrm>
            <a:off x="5333206" y="5800724"/>
            <a:ext cx="3792973" cy="1057276"/>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BÀI ĐỌC CHIA LÀM MẤY ĐOẠN?</a:t>
            </a:r>
          </a:p>
        </p:txBody>
      </p:sp>
      <p:sp>
        <p:nvSpPr>
          <p:cNvPr id="12" name="Flowchart: Terminator 11"/>
          <p:cNvSpPr/>
          <p:nvPr/>
        </p:nvSpPr>
        <p:spPr>
          <a:xfrm>
            <a:off x="490402" y="99018"/>
            <a:ext cx="2654259" cy="736988"/>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p>
        </p:txBody>
      </p:sp>
      <p:sp>
        <p:nvSpPr>
          <p:cNvPr id="13" name="Oval 12"/>
          <p:cNvSpPr/>
          <p:nvPr/>
        </p:nvSpPr>
        <p:spPr>
          <a:xfrm>
            <a:off x="490402" y="838385"/>
            <a:ext cx="39704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Times New Roman" pitchFamily="18" charset="0"/>
                <a:cs typeface="Times New Roman" pitchFamily="18" charset="0"/>
              </a:rPr>
              <a:t>1</a:t>
            </a:r>
          </a:p>
        </p:txBody>
      </p:sp>
      <p:sp>
        <p:nvSpPr>
          <p:cNvPr id="14" name="Oval 13"/>
          <p:cNvSpPr/>
          <p:nvPr/>
        </p:nvSpPr>
        <p:spPr>
          <a:xfrm>
            <a:off x="484593" y="2362200"/>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Times New Roman" pitchFamily="18" charset="0"/>
                <a:cs typeface="Times New Roman" pitchFamily="18" charset="0"/>
              </a:rPr>
              <a:t>2</a:t>
            </a:r>
          </a:p>
        </p:txBody>
      </p:sp>
      <p:sp>
        <p:nvSpPr>
          <p:cNvPr id="15" name="Oval 14"/>
          <p:cNvSpPr/>
          <p:nvPr/>
        </p:nvSpPr>
        <p:spPr>
          <a:xfrm>
            <a:off x="516010" y="4077731"/>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3</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54255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par>
                                <p:cTn id="26" presetID="14" presetClass="exit" presetSubtype="10" fill="hold" grpId="1" nodeType="withEffect">
                                  <p:stCondLst>
                                    <p:cond delay="0"/>
                                  </p:stCondLst>
                                  <p:childTnLst>
                                    <p:animEffect transition="out" filter="randombar(horizontal)">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up)">
                                      <p:cBhvr>
                                        <p:cTn id="41" dur="500"/>
                                        <p:tgtEl>
                                          <p:spTgt spid="9"/>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P spid="11" grpId="1"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4418806" y="404815"/>
            <a:ext cx="4800600" cy="5857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Subtitle 2"/>
          <p:cNvSpPr txBox="1">
            <a:spLocks/>
          </p:cNvSpPr>
          <p:nvPr/>
        </p:nvSpPr>
        <p:spPr>
          <a:xfrm>
            <a:off x="608806" y="1371600"/>
            <a:ext cx="11277600" cy="3657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b="1" dirty="0">
                <a:latin typeface="+mj-lt"/>
              </a:rPr>
              <a:t>1</a:t>
            </a:r>
            <a:r>
              <a:rPr lang="vi-VN" dirty="0">
                <a:latin typeface="+mj-lt"/>
              </a:rPr>
              <a:t>. Một hôm, thầy Huy mang đến lớp một chậu sen đá. Thầy bảo:</a:t>
            </a:r>
          </a:p>
          <a:p>
            <a:pPr marL="0" indent="0">
              <a:buNone/>
            </a:pPr>
            <a:r>
              <a:rPr lang="vi-VN" dirty="0">
                <a:latin typeface="+mj-lt"/>
              </a:rPr>
              <a:t>- Cây này có rất nhiều cây con. Mỗi tuần, thầy sẽ tặng một cây cho em nào đạt kết quả học tập cao nhất trong tuần. Các em cố gắng nhé!</a:t>
            </a:r>
          </a:p>
          <a:p>
            <a:pPr marL="0" indent="0">
              <a:buNone/>
            </a:pPr>
            <a:r>
              <a:rPr lang="vi-VN" b="1" dirty="0">
                <a:latin typeface="+mj-lt"/>
              </a:rPr>
              <a:t>2.</a:t>
            </a:r>
            <a:r>
              <a:rPr lang="vi-VN" dirty="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p:txBody>
      </p:sp>
      <p:sp>
        <p:nvSpPr>
          <p:cNvPr id="4" name="Flowchart: Terminator 3"/>
          <p:cNvSpPr/>
          <p:nvPr/>
        </p:nvSpPr>
        <p:spPr>
          <a:xfrm>
            <a:off x="380206" y="209549"/>
            <a:ext cx="2689918" cy="971552"/>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ĐỌC TOÀN BÀI</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1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456406" y="228600"/>
            <a:ext cx="10902518" cy="3693319"/>
          </a:xfrm>
          <a:prstGeom prst="rect">
            <a:avLst/>
          </a:prstGeom>
        </p:spPr>
        <p:txBody>
          <a:bodyPr wrap="square">
            <a:spAutoFit/>
          </a:bodyPr>
          <a:lstStyle/>
          <a:p>
            <a:r>
              <a:rPr lang="vi-VN" sz="3200" b="1" dirty="0">
                <a:latin typeface="Times New Roman" pitchFamily="18" charset="0"/>
                <a:cs typeface="Times New Roman" pitchFamily="18" charset="0"/>
              </a:rPr>
              <a:t>3.</a:t>
            </a:r>
            <a:r>
              <a:rPr lang="vi-VN" sz="3200" dirty="0">
                <a:latin typeface="Times New Roman" pitchFamily="18" charset="0"/>
                <a:cs typeface="Times New Roman" pitchFamily="18" charset="0"/>
              </a:rPr>
              <a:t> Một thời gian sau, cây sen đá của Việt lớn lên, sinh ra rất nhiều cây con. Việt tách chúng ra, trồng vào nhiều chậu khác rồi treo lên. Ai đến chơi cũng trầm trồ về những chậu cây xinh đẹp ấy. Bố Việt nói:</a:t>
            </a:r>
          </a:p>
          <a:p>
            <a:r>
              <a:rPr lang="vi-VN" sz="3200" dirty="0">
                <a:latin typeface="Times New Roman" pitchFamily="18" charset="0"/>
                <a:cs typeface="Times New Roman" pitchFamily="18" charset="0"/>
              </a:rPr>
              <a:t>- Khi cháu đem chậu cây về, vợ chồng tôi đã mừng rơi nước mắt. Thầy giáo của cháu đã làm thay đổi cháu.</a:t>
            </a:r>
          </a:p>
          <a:p>
            <a:pPr algn="r"/>
            <a:r>
              <a:rPr lang="vi-VN" sz="3200" i="1" dirty="0">
                <a:latin typeface="Times New Roman" pitchFamily="18" charset="0"/>
                <a:cs typeface="Times New Roman" pitchFamily="18" charset="0"/>
              </a:rPr>
              <a:t>Theo Thái Hiển</a:t>
            </a:r>
            <a:endParaRPr lang="vi-VN" sz="3200" dirty="0">
              <a:latin typeface="Times New Roman" pitchFamily="18" charset="0"/>
              <a:cs typeface="Times New Roman" pitchFamily="18" charset="0"/>
            </a:endParaRPr>
          </a:p>
          <a:p>
            <a:endParaRPr lang="en-US" sz="1000" dirty="0">
              <a:latin typeface="Times New Roman" pitchFamily="18" charset="0"/>
              <a:cs typeface="Times New Roman" pitchFamily="18" charset="0"/>
            </a:endParaRPr>
          </a:p>
        </p:txBody>
      </p:sp>
      <p:pic>
        <p:nvPicPr>
          <p:cNvPr id="3" name="Picture 2"/>
          <p:cNvPicPr>
            <a:picLocks noChangeAspect="1"/>
          </p:cNvPicPr>
          <p:nvPr/>
        </p:nvPicPr>
        <p:blipFill rotWithShape="1">
          <a:blip r:embed="rId3"/>
          <a:srcRect l="8589" t="2285"/>
          <a:stretch/>
        </p:blipFill>
        <p:spPr>
          <a:xfrm>
            <a:off x="3428206" y="3544601"/>
            <a:ext cx="4489882" cy="3313399"/>
          </a:xfrm>
          <a:prstGeom prst="roundRect">
            <a:avLst/>
          </a:prstGeom>
        </p:spPr>
      </p:pic>
    </p:spTree>
    <p:extLst>
      <p:ext uri="{BB962C8B-B14F-4D97-AF65-F5344CB8AC3E}">
        <p14:creationId xmlns:p14="http://schemas.microsoft.com/office/powerpoint/2010/main" val="247204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extBox 1"/>
          <p:cNvSpPr txBox="1"/>
          <p:nvPr/>
        </p:nvSpPr>
        <p:spPr>
          <a:xfrm>
            <a:off x="2742406" y="2514600"/>
            <a:ext cx="6477000" cy="1569660"/>
          </a:xfrm>
          <a:prstGeom prst="rect">
            <a:avLst/>
          </a:prstGeom>
          <a:noFill/>
        </p:spPr>
        <p:txBody>
          <a:bodyPr wrap="square" rtlCol="0">
            <a:spAutoFit/>
          </a:bodyPr>
          <a:lstStyle/>
          <a:p>
            <a:pPr algn="ctr"/>
            <a:r>
              <a:rPr lang="en-US" sz="9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2</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206" y="314930"/>
            <a:ext cx="2558143" cy="2984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71" y="5181600"/>
            <a:ext cx="1840149" cy="184014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33178" b="25155"/>
          <a:stretch/>
        </p:blipFill>
        <p:spPr>
          <a:xfrm>
            <a:off x="4266406" y="5486399"/>
            <a:ext cx="3657607" cy="1524001"/>
          </a:xfrm>
          <a:prstGeom prst="rect">
            <a:avLst/>
          </a:prstGeom>
        </p:spPr>
      </p:pic>
    </p:spTree>
    <p:extLst>
      <p:ext uri="{BB962C8B-B14F-4D97-AF65-F5344CB8AC3E}">
        <p14:creationId xmlns:p14="http://schemas.microsoft.com/office/powerpoint/2010/main" val="13460662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5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stretch>
            <a:fillRect/>
          </a:stretch>
        </p:blipFill>
        <p:spPr>
          <a:xfrm>
            <a:off x="6358133" y="769935"/>
            <a:ext cx="6083543" cy="3694015"/>
          </a:xfrm>
          <a:prstGeom prst="rect">
            <a:avLst/>
          </a:prstGeom>
        </p:spPr>
      </p:pic>
      <p:pic>
        <p:nvPicPr>
          <p:cNvPr id="19" name="Picture 18"/>
          <p:cNvPicPr>
            <a:picLocks noChangeAspect="1"/>
          </p:cNvPicPr>
          <p:nvPr/>
        </p:nvPicPr>
        <p:blipFill>
          <a:blip r:embed="rId5"/>
          <a:stretch>
            <a:fillRect/>
          </a:stretch>
        </p:blipFill>
        <p:spPr>
          <a:xfrm>
            <a:off x="773037" y="1933278"/>
            <a:ext cx="6662638" cy="2944240"/>
          </a:xfrm>
          <a:prstGeom prst="rect">
            <a:avLst/>
          </a:prstGeom>
        </p:spPr>
      </p:pic>
      <p:pic>
        <p:nvPicPr>
          <p:cNvPr id="16" name="Picture 15"/>
          <p:cNvPicPr>
            <a:picLocks noChangeAspect="1"/>
          </p:cNvPicPr>
          <p:nvPr/>
        </p:nvPicPr>
        <p:blipFill>
          <a:blip r:embed="rId6"/>
          <a:stretch>
            <a:fillRect/>
          </a:stretch>
        </p:blipFill>
        <p:spPr>
          <a:xfrm>
            <a:off x="-449206" y="4439883"/>
            <a:ext cx="5748277" cy="240781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8820" y="4679167"/>
            <a:ext cx="2285702" cy="2285702"/>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79473" y="2565771"/>
            <a:ext cx="2410833" cy="2260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7599" y="2183044"/>
            <a:ext cx="2599886" cy="243739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0647" y="4241693"/>
            <a:ext cx="6441623" cy="2723175"/>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99483" y="4463950"/>
            <a:ext cx="2951083" cy="2500918"/>
          </a:xfrm>
          <a:prstGeom prst="rect">
            <a:avLst/>
          </a:prstGeom>
        </p:spPr>
      </p:pic>
      <p:sp>
        <p:nvSpPr>
          <p:cNvPr id="23" name="TextBox 22"/>
          <p:cNvSpPr txBox="1"/>
          <p:nvPr/>
        </p:nvSpPr>
        <p:spPr>
          <a:xfrm>
            <a:off x="3069282" y="138329"/>
            <a:ext cx="4310480" cy="2123402"/>
          </a:xfrm>
          <a:prstGeom prst="rect">
            <a:avLst/>
          </a:prstGeom>
          <a:noFill/>
        </p:spPr>
        <p:txBody>
          <a:bodyPr wrap="square" rtlCol="0">
            <a:spAutoFit/>
          </a:bodyPr>
          <a:lstStyle/>
          <a:p>
            <a:pPr algn="ctr"/>
            <a:r>
              <a:rPr lang="en-US" sz="6599" b="1" dirty="0">
                <a:solidFill>
                  <a:srgbClr val="FF0000"/>
                </a:solidFill>
                <a:latin typeface="Times New Roman" panose="02020603050405020304" pitchFamily="18" charset="0"/>
                <a:cs typeface="Times New Roman" panose="02020603050405020304" pitchFamily="18" charset="0"/>
              </a:rPr>
              <a:t> XÂY NHÀ CHO THỎ</a:t>
            </a:r>
          </a:p>
        </p:txBody>
      </p:sp>
    </p:spTree>
    <p:extLst>
      <p:ext uri="{BB962C8B-B14F-4D97-AF65-F5344CB8AC3E}">
        <p14:creationId xmlns:p14="http://schemas.microsoft.com/office/powerpoint/2010/main" val="37545170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885406" y="2743200"/>
            <a:ext cx="4852610"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Đọc</a:t>
            </a: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hiểu</a:t>
            </a:r>
            <a:endPar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2188021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1751806" y="381000"/>
            <a:ext cx="10287000" cy="646331"/>
          </a:xfrm>
          <a:prstGeom prst="rect">
            <a:avLst/>
          </a:prstGeom>
        </p:spPr>
        <p:txBody>
          <a:bodyPr wrap="square">
            <a:spAutoFit/>
          </a:bodyPr>
          <a:lstStyle/>
          <a:p>
            <a:r>
              <a:rPr lang="en-US" sz="3600" b="1" dirty="0">
                <a:solidFill>
                  <a:srgbClr val="0000FF"/>
                </a:solidFill>
                <a:latin typeface="Times New Roman" pitchFamily="18" charset="0"/>
                <a:cs typeface="Times New Roman" pitchFamily="18" charset="0"/>
              </a:rPr>
              <a:t>1. </a:t>
            </a:r>
            <a:r>
              <a:rPr lang="vi-VN" sz="3600" b="1" dirty="0">
                <a:solidFill>
                  <a:srgbClr val="0000FF"/>
                </a:solidFill>
                <a:latin typeface="Times New Roman" pitchFamily="18" charset="0"/>
                <a:cs typeface="Times New Roman" pitchFamily="18" charset="0"/>
              </a:rPr>
              <a:t>Thầy giáo mang chậu </a:t>
            </a:r>
            <a:r>
              <a:rPr lang="en-US" sz="3600" b="1" dirty="0" err="1">
                <a:solidFill>
                  <a:srgbClr val="0000FF"/>
                </a:solidFill>
                <a:latin typeface="Times New Roman" pitchFamily="18" charset="0"/>
                <a:cs typeface="Times New Roman" pitchFamily="18" charset="0"/>
              </a:rPr>
              <a:t>sen</a:t>
            </a:r>
            <a:r>
              <a:rPr lang="vi-VN" sz="3600" b="1" dirty="0">
                <a:solidFill>
                  <a:srgbClr val="0000FF"/>
                </a:solidFill>
                <a:latin typeface="Times New Roman" pitchFamily="18" charset="0"/>
                <a:cs typeface="Times New Roman" pitchFamily="18" charset="0"/>
              </a:rPr>
              <a:t> đá đến lớp để làm gì?</a:t>
            </a:r>
          </a:p>
        </p:txBody>
      </p:sp>
      <p:sp>
        <p:nvSpPr>
          <p:cNvPr id="4" name="Rectangle 3"/>
          <p:cNvSpPr/>
          <p:nvPr/>
        </p:nvSpPr>
        <p:spPr>
          <a:xfrm>
            <a:off x="5942806" y="2362200"/>
            <a:ext cx="5867400" cy="2062103"/>
          </a:xfrm>
          <a:prstGeom prst="rect">
            <a:avLst/>
          </a:prstGeom>
        </p:spPr>
        <p:txBody>
          <a:bodyPr wrap="square">
            <a:spAutoFit/>
          </a:bodyPr>
          <a:lstStyle/>
          <a:p>
            <a:r>
              <a:rPr lang="vi-VN" sz="3200" dirty="0">
                <a:latin typeface="Times New Roman" pitchFamily="18" charset="0"/>
                <a:cs typeface="Times New Roman" pitchFamily="18" charset="0"/>
              </a:rPr>
              <a:t>Thầy giáo mang chậu sen đá đến lớp để mỗi tuần tặng một cây cho bạn học sinh đạt kết quả cao nhất trong tuần.</a:t>
            </a:r>
            <a:endParaRPr lang="en-US" sz="3200" dirty="0">
              <a:latin typeface="Times New Roman" pitchFamily="18" charset="0"/>
              <a:cs typeface="Times New Roman" pitchFamily="18" charset="0"/>
            </a:endParaRP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8589" t="2285"/>
          <a:stretch/>
        </p:blipFill>
        <p:spPr>
          <a:xfrm>
            <a:off x="608806" y="1447800"/>
            <a:ext cx="5015302" cy="3701143"/>
          </a:xfrm>
          <a:prstGeom prst="round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03" y="-95256"/>
            <a:ext cx="1524006" cy="1524006"/>
          </a:xfrm>
          <a:prstGeom prst="rect">
            <a:avLst/>
          </a:prstGeom>
        </p:spPr>
      </p:pic>
    </p:spTree>
    <p:extLst>
      <p:ext uri="{BB962C8B-B14F-4D97-AF65-F5344CB8AC3E}">
        <p14:creationId xmlns:p14="http://schemas.microsoft.com/office/powerpoint/2010/main" val="1309615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1378500" y="396738"/>
            <a:ext cx="10848408" cy="646331"/>
          </a:xfrm>
          <a:prstGeom prst="rect">
            <a:avLst/>
          </a:prstGeom>
        </p:spPr>
        <p:txBody>
          <a:bodyPr wrap="square">
            <a:spAutoFit/>
          </a:bodyPr>
          <a:lstStyle/>
          <a:p>
            <a:r>
              <a:rPr lang="en-US" sz="3600" b="1" dirty="0">
                <a:solidFill>
                  <a:srgbClr val="0000FF"/>
                </a:solidFill>
                <a:latin typeface="Times New Roman" pitchFamily="18" charset="0"/>
                <a:cs typeface="Times New Roman" pitchFamily="18" charset="0"/>
              </a:rPr>
              <a:t>2. </a:t>
            </a:r>
            <a:r>
              <a:rPr lang="vi-VN" sz="3600" b="1" dirty="0">
                <a:solidFill>
                  <a:srgbClr val="0000FF"/>
                </a:solidFill>
                <a:latin typeface="Times New Roman" pitchFamily="18" charset="0"/>
                <a:cs typeface="Times New Roman" pitchFamily="18" charset="0"/>
              </a:rPr>
              <a:t>Các bạn học sinh làm gì để được thầy giáo tặng cây.</a:t>
            </a:r>
          </a:p>
        </p:txBody>
      </p:sp>
      <p:sp>
        <p:nvSpPr>
          <p:cNvPr id="3" name="Rectangle 2"/>
          <p:cNvSpPr/>
          <p:nvPr/>
        </p:nvSpPr>
        <p:spPr>
          <a:xfrm>
            <a:off x="5409406" y="1685979"/>
            <a:ext cx="5791200" cy="1569660"/>
          </a:xfrm>
          <a:prstGeom prst="rect">
            <a:avLst/>
          </a:prstGeom>
        </p:spPr>
        <p:txBody>
          <a:bodyPr wrap="square">
            <a:spAutoFit/>
          </a:bodyPr>
          <a:lstStyle/>
          <a:p>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thưởng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thầy</a:t>
            </a:r>
            <a:endParaRPr lang="vi-VN" sz="3200" dirty="0">
              <a:latin typeface="Times New Roman" pitchFamily="18" charset="0"/>
              <a:cs typeface="Times New Roman" pitchFamily="18" charset="0"/>
            </a:endParaRPr>
          </a:p>
        </p:txBody>
      </p:sp>
      <p:sp>
        <p:nvSpPr>
          <p:cNvPr id="4" name="Rectangle 3"/>
          <p:cNvSpPr/>
          <p:nvPr/>
        </p:nvSpPr>
        <p:spPr>
          <a:xfrm>
            <a:off x="1378499" y="3895129"/>
            <a:ext cx="10584107" cy="646331"/>
          </a:xfrm>
          <a:prstGeom prst="rect">
            <a:avLst/>
          </a:prstGeom>
        </p:spPr>
        <p:txBody>
          <a:bodyPr wrap="square">
            <a:spAutoFit/>
          </a:bodyPr>
          <a:lstStyle/>
          <a:p>
            <a:r>
              <a:rPr lang="en-US" sz="3600" b="1" dirty="0">
                <a:solidFill>
                  <a:srgbClr val="0000FF"/>
                </a:solidFill>
                <a:latin typeface="Times New Roman" pitchFamily="18" charset="0"/>
                <a:cs typeface="Times New Roman" pitchFamily="18" charset="0"/>
              </a:rPr>
              <a:t>3. </a:t>
            </a:r>
            <a:r>
              <a:rPr lang="en-US" sz="3600" b="1" dirty="0" err="1">
                <a:solidFill>
                  <a:srgbClr val="0000FF"/>
                </a:solidFill>
                <a:latin typeface="Times New Roman" pitchFamily="18" charset="0"/>
                <a:cs typeface="Times New Roman" pitchFamily="18" charset="0"/>
              </a:rPr>
              <a:t>Việt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cảm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thấy</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thế</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nào</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khi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được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nhận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chậu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sen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đá</a:t>
            </a:r>
            <a:r>
              <a:rPr lang="en-US" sz="3600" b="1" dirty="0">
                <a:solidFill>
                  <a:srgbClr val="0000FF"/>
                </a:solidFill>
                <a:latin typeface="Times New Roman" pitchFamily="18" charset="0"/>
                <a:cs typeface="Times New Roman" pitchFamily="18" charset="0"/>
              </a:rPr>
              <a:t>?</a:t>
            </a:r>
            <a:endParaRPr lang="vi-VN" sz="3600" b="1" dirty="0">
              <a:solidFill>
                <a:srgbClr val="0000FF"/>
              </a:solidFill>
              <a:latin typeface="Times New Roman" pitchFamily="18" charset="0"/>
              <a:cs typeface="Times New Roman" pitchFamily="18" charset="0"/>
            </a:endParaRPr>
          </a:p>
        </p:txBody>
      </p:sp>
      <p:sp>
        <p:nvSpPr>
          <p:cNvPr id="5" name="Rectangle 4"/>
          <p:cNvSpPr/>
          <p:nvPr/>
        </p:nvSpPr>
        <p:spPr>
          <a:xfrm>
            <a:off x="837406" y="5242505"/>
            <a:ext cx="9448800" cy="584775"/>
          </a:xfrm>
          <a:prstGeom prst="rect">
            <a:avLst/>
          </a:prstGeom>
        </p:spPr>
        <p:txBody>
          <a:bodyPr wrap="square">
            <a:spAutoFit/>
          </a:bodyPr>
          <a:lstStyle/>
          <a:p>
            <a:r>
              <a:rPr lang="en-US" sz="3200" dirty="0" err="1">
                <a:latin typeface="Times New Roman" pitchFamily="18" charset="0"/>
                <a:cs typeface="Times New Roman" pitchFamily="18" charset="0"/>
              </a:rPr>
              <a:t>Việt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h</a:t>
            </a:r>
            <a:r>
              <a:rPr lang="vi-VN" sz="3200" dirty="0">
                <a:latin typeface="Times New Roman" pitchFamily="18" charset="0"/>
                <a:cs typeface="Times New Roman" pitchFamily="18" charset="0"/>
              </a:rPr>
              <a:t>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chậu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sen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pic>
        <p:nvPicPr>
          <p:cNvPr id="8" name="Picture 10" descr="Hình ảnh Nghỉ đông Giáo Dục Tuyên Truyền Tuyển Sinh, Cậu Bé, Hoạt Hình.,  Hình ảnh Hoạt Hình Vector và PNG với nền trong suốt để tải xuống miễn phí"/>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923" b="84492" l="0" r="100000">
                        <a14:foregroundMark x1="46083" y1="33452" x2="39417" y2="40404"/>
                        <a14:foregroundMark x1="64417" y1="31967" x2="69083" y2="37314"/>
                        <a14:foregroundMark x1="66750" y1="36185" x2="64167" y2="38562"/>
                        <a14:foregroundMark x1="39917" y1="37314" x2="38917" y2="37077"/>
                      </a14:backgroundRemoval>
                    </a14:imgEffect>
                  </a14:imgLayer>
                </a14:imgProps>
              </a:ext>
              <a:ext uri="{28A0092B-C50C-407E-A947-70E740481C1C}">
                <a14:useLocalDpi xmlns:a14="http://schemas.microsoft.com/office/drawing/2010/main" val="0"/>
              </a:ext>
            </a:extLst>
          </a:blip>
          <a:srcRect t="15160" b="12111"/>
          <a:stretch/>
        </p:blipFill>
        <p:spPr bwMode="auto">
          <a:xfrm>
            <a:off x="1828006" y="1202510"/>
            <a:ext cx="2667000" cy="27203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iếu Niên Tự Hào Hình ảnh | Định dạng hình ảnh AI 401554841|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3721" y1="85000" x2="47791" y2="85233"/>
                        <a14:foregroundMark x1="55581" y1="82326" x2="56047" y2="85465"/>
                        <a14:foregroundMark x1="57209" y1="85465" x2="60116" y2="85233"/>
                      </a14:backgroundRemoval>
                    </a14:imgEffect>
                  </a14:imgLayer>
                </a14:imgProps>
              </a:ext>
              <a:ext uri="{28A0092B-C50C-407E-A947-70E740481C1C}">
                <a14:useLocalDpi xmlns:a14="http://schemas.microsoft.com/office/drawing/2010/main" val="0"/>
              </a:ext>
            </a:extLst>
          </a:blip>
          <a:srcRect/>
          <a:stretch>
            <a:fillRect/>
          </a:stretch>
        </p:blipFill>
        <p:spPr bwMode="auto">
          <a:xfrm>
            <a:off x="8776300" y="4218294"/>
            <a:ext cx="3018226" cy="30182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506" y="-42100"/>
            <a:ext cx="1524006" cy="152400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506" y="3456291"/>
            <a:ext cx="1524006" cy="1524006"/>
          </a:xfrm>
          <a:prstGeom prst="rect">
            <a:avLst/>
          </a:prstGeom>
        </p:spPr>
      </p:pic>
    </p:spTree>
    <p:extLst>
      <p:ext uri="{BB962C8B-B14F-4D97-AF65-F5344CB8AC3E}">
        <p14:creationId xmlns:p14="http://schemas.microsoft.com/office/powerpoint/2010/main" val="260200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10" presetClass="entr" presetSubtype="0" fill="hold" nodeType="with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fade">
                                      <p:cBhvr>
                                        <p:cTn id="4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2055813" y="1353586"/>
            <a:ext cx="9297193" cy="1323439"/>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4. </a:t>
            </a:r>
            <a:r>
              <a:rPr lang="en-US" sz="4000" b="1" dirty="0" err="1">
                <a:solidFill>
                  <a:srgbClr val="0000FF"/>
                </a:solidFill>
                <a:latin typeface="Times New Roman" pitchFamily="18" charset="0"/>
                <a:cs typeface="Times New Roman" pitchFamily="18" charset="0"/>
              </a:rPr>
              <a:t>Mỗi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lần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có</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ai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khen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những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chậu</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sen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bố</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Việt</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nói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gì</a:t>
            </a:r>
            <a:r>
              <a:rPr lang="en-US" sz="4000" b="1" dirty="0">
                <a:solidFill>
                  <a:srgbClr val="0000FF"/>
                </a:solidFill>
                <a:latin typeface="Times New Roman" pitchFamily="18" charset="0"/>
                <a:cs typeface="Times New Roman" pitchFamily="18" charset="0"/>
              </a:rPr>
              <a:t>?</a:t>
            </a:r>
            <a:endParaRPr lang="vi-VN" sz="4000" b="1" dirty="0">
              <a:solidFill>
                <a:srgbClr val="0000FF"/>
              </a:solidFill>
              <a:latin typeface="Times New Roman" pitchFamily="18" charset="0"/>
              <a:cs typeface="Times New Roman" pitchFamily="18" charset="0"/>
            </a:endParaRPr>
          </a:p>
        </p:txBody>
      </p:sp>
      <p:sp>
        <p:nvSpPr>
          <p:cNvPr id="3" name="Rectangle 2"/>
          <p:cNvSpPr/>
          <p:nvPr/>
        </p:nvSpPr>
        <p:spPr>
          <a:xfrm>
            <a:off x="913606" y="3215640"/>
            <a:ext cx="8845490" cy="2308324"/>
          </a:xfrm>
          <a:prstGeom prst="rect">
            <a:avLst/>
          </a:prstGeom>
        </p:spPr>
        <p:txBody>
          <a:bodyPr wrap="square">
            <a:spAutoFit/>
          </a:bodyPr>
          <a:lstStyle/>
          <a:p>
            <a:r>
              <a:rPr lang="en-US" sz="3600" dirty="0" err="1">
                <a:latin typeface="Times New Roman" pitchFamily="18" charset="0"/>
                <a:cs typeface="Times New Roman" pitchFamily="18" charset="0"/>
              </a:rPr>
              <a:t>Mỗi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khen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chậu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sen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Việt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cháu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chậu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chồng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tôi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mừng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rớt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mắt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Thầy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giáo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cháu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thay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đổi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cháu</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533" y="1253302"/>
            <a:ext cx="1524006" cy="152400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9096" y="3200400"/>
            <a:ext cx="1577876" cy="1577876"/>
          </a:xfrm>
          <a:prstGeom prst="rect">
            <a:avLst/>
          </a:prstGeom>
        </p:spPr>
      </p:pic>
      <p:sp>
        <p:nvSpPr>
          <p:cNvPr id="6" name="Rounded Rectangle 5"/>
          <p:cNvSpPr/>
          <p:nvPr/>
        </p:nvSpPr>
        <p:spPr>
          <a:xfrm>
            <a:off x="304006" y="990600"/>
            <a:ext cx="11430000" cy="4953000"/>
          </a:xfrm>
          <a:prstGeom prst="roundRect">
            <a:avLst/>
          </a:prstGeom>
          <a:no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0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504406" y="2743200"/>
            <a:ext cx="5477140" cy="1200329"/>
          </a:xfrm>
          <a:prstGeom prst="rect">
            <a:avLst/>
          </a:prstGeom>
          <a:noFill/>
        </p:spPr>
        <p:txBody>
          <a:bodyPr wrap="none" lIns="91440" tIns="45720" rIns="91440" bIns="45720">
            <a:spAutoFit/>
          </a:bodyPr>
          <a:lstStyle/>
          <a:p>
            <a:pPr algn="ctr"/>
            <a:r>
              <a:rPr lang="en-US" sz="7200" b="1" cap="all" dirty="0" err="1">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Luyện</a:t>
            </a:r>
            <a:r>
              <a:rPr lang="en-US" sz="72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7200" b="1" cap="all" dirty="0" err="1">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tập</a:t>
            </a:r>
            <a:endParaRPr lang="en-US" sz="72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10608045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4" name="Rectangle 3"/>
          <p:cNvSpPr/>
          <p:nvPr/>
        </p:nvSpPr>
        <p:spPr>
          <a:xfrm>
            <a:off x="1599406" y="565524"/>
            <a:ext cx="8477962" cy="646331"/>
          </a:xfrm>
          <a:prstGeom prst="rect">
            <a:avLst/>
          </a:prstGeom>
        </p:spPr>
        <p:txBody>
          <a:bodyPr wrap="none">
            <a:spAutoFit/>
          </a:bodyPr>
          <a:lstStyle/>
          <a:p>
            <a:r>
              <a:rPr lang="en-US" sz="3600" b="1" dirty="0">
                <a:solidFill>
                  <a:srgbClr val="0000FF"/>
                </a:solidFill>
                <a:latin typeface="Times New Roman" pitchFamily="18" charset="0"/>
                <a:cs typeface="Times New Roman" pitchFamily="18" charset="0"/>
              </a:rPr>
              <a:t>1. </a:t>
            </a:r>
            <a:r>
              <a:rPr lang="en-US" sz="3600" b="1" dirty="0" err="1">
                <a:solidFill>
                  <a:srgbClr val="0000FF"/>
                </a:solidFill>
                <a:latin typeface="Times New Roman" pitchFamily="18" charset="0"/>
                <a:cs typeface="Times New Roman" pitchFamily="18" charset="0"/>
              </a:rPr>
              <a:t>Tìm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trong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bài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một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câu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yêu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cầu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đề</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nghị</a:t>
            </a:r>
            <a:r>
              <a:rPr lang="en-US" sz="3600" b="1" dirty="0">
                <a:solidFill>
                  <a:srgbClr val="0000FF"/>
                </a:solidFill>
                <a:latin typeface="Times New Roman" pitchFamily="18" charset="0"/>
                <a:cs typeface="Times New Roman" pitchFamily="18" charset="0"/>
              </a:rPr>
              <a:t>.</a:t>
            </a:r>
          </a:p>
        </p:txBody>
      </p:sp>
      <p:sp>
        <p:nvSpPr>
          <p:cNvPr id="5" name="Cloud 4"/>
          <p:cNvSpPr/>
          <p:nvPr/>
        </p:nvSpPr>
        <p:spPr>
          <a:xfrm>
            <a:off x="2513806" y="1600200"/>
            <a:ext cx="6934200" cy="1752600"/>
          </a:xfrm>
          <a:prstGeom prst="cloud">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itchFamily="18" charset="0"/>
              </a:rPr>
              <a:t>Các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em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cố</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gắng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nhé</a:t>
            </a:r>
            <a:r>
              <a:rPr lang="en-US" sz="3200" dirty="0">
                <a:solidFill>
                  <a:schemeClr val="tx1"/>
                </a:solidFill>
                <a:latin typeface="Times New Roman" pitchFamily="18" charset="0"/>
                <a:cs typeface="Times New Roman" pitchFamily="18" charset="0"/>
              </a:rPr>
              <a:t>!</a:t>
            </a:r>
          </a:p>
        </p:txBody>
      </p:sp>
      <p:sp>
        <p:nvSpPr>
          <p:cNvPr id="6" name="Rectangle 5"/>
          <p:cNvSpPr/>
          <p:nvPr/>
        </p:nvSpPr>
        <p:spPr>
          <a:xfrm>
            <a:off x="1599406" y="3741144"/>
            <a:ext cx="9719913" cy="646331"/>
          </a:xfrm>
          <a:prstGeom prst="rect">
            <a:avLst/>
          </a:prstGeom>
        </p:spPr>
        <p:txBody>
          <a:bodyPr wrap="square">
            <a:spAutoFit/>
          </a:bodyPr>
          <a:lstStyle/>
          <a:p>
            <a:pPr algn="ctr"/>
            <a:r>
              <a:rPr lang="en-US" sz="3600" b="1" dirty="0">
                <a:solidFill>
                  <a:srgbClr val="0000FF"/>
                </a:solidFill>
                <a:latin typeface="Times New Roman" pitchFamily="18" charset="0"/>
                <a:cs typeface="Times New Roman" pitchFamily="18" charset="0"/>
              </a:rPr>
              <a:t>2. </a:t>
            </a:r>
            <a:r>
              <a:rPr lang="vi-VN" sz="3600" b="1" dirty="0">
                <a:solidFill>
                  <a:srgbClr val="0000FF"/>
                </a:solidFill>
                <a:latin typeface="Times New Roman" pitchFamily="18" charset="0"/>
                <a:cs typeface="Times New Roman" pitchFamily="18" charset="0"/>
              </a:rPr>
              <a:t>Em thích cách nói nào dưới đây hơn? Vì sao?</a:t>
            </a:r>
          </a:p>
        </p:txBody>
      </p:sp>
      <p:sp>
        <p:nvSpPr>
          <p:cNvPr id="7" name="Rectangle 6"/>
          <p:cNvSpPr/>
          <p:nvPr/>
        </p:nvSpPr>
        <p:spPr>
          <a:xfrm>
            <a:off x="2742406" y="4387475"/>
            <a:ext cx="6477000" cy="1754326"/>
          </a:xfrm>
          <a:prstGeom prst="rect">
            <a:avLst/>
          </a:prstGeom>
        </p:spPr>
        <p:txBody>
          <a:bodyPr wrap="square">
            <a:spAutoFit/>
          </a:bodyPr>
          <a:lstStyle/>
          <a:p>
            <a:pPr>
              <a:lnSpc>
                <a:spcPct val="150000"/>
              </a:lnSpc>
            </a:pPr>
            <a:r>
              <a:rPr lang="vi-VN" sz="3600" b="1" dirty="0">
                <a:solidFill>
                  <a:srgbClr val="0000FF"/>
                </a:solidFill>
                <a:latin typeface="Times New Roman" pitchFamily="18" charset="0"/>
                <a:cs typeface="Times New Roman" pitchFamily="18" charset="0"/>
              </a:rPr>
              <a:t>a</a:t>
            </a:r>
            <a:r>
              <a:rPr lang="en-US" sz="3600" b="1" dirty="0">
                <a:solidFill>
                  <a:srgbClr val="0000FF"/>
                </a:solidFill>
                <a:latin typeface="Times New Roman" pitchFamily="18" charset="0"/>
                <a:cs typeface="Times New Roman" pitchFamily="18" charset="0"/>
              </a:rPr>
              <a:t>)</a:t>
            </a:r>
            <a:r>
              <a:rPr lang="vi-VN" sz="3600" b="1" dirty="0">
                <a:solidFill>
                  <a:srgbClr val="0000FF"/>
                </a:solidFill>
                <a:latin typeface="Times New Roman" pitchFamily="18" charset="0"/>
                <a:cs typeface="Times New Roman" pitchFamily="18" charset="0"/>
              </a:rPr>
              <a:t> Các em phải cố gắng!</a:t>
            </a:r>
          </a:p>
          <a:p>
            <a:pPr>
              <a:lnSpc>
                <a:spcPct val="150000"/>
              </a:lnSpc>
            </a:pPr>
            <a:r>
              <a:rPr lang="vi-VN" sz="3600" b="1" dirty="0">
                <a:solidFill>
                  <a:srgbClr val="0000FF"/>
                </a:solidFill>
                <a:latin typeface="Times New Roman" pitchFamily="18" charset="0"/>
                <a:cs typeface="Times New Roman" pitchFamily="18" charset="0"/>
              </a:rPr>
              <a:t>b</a:t>
            </a:r>
            <a:r>
              <a:rPr lang="en-US" sz="3600" b="1" dirty="0">
                <a:solidFill>
                  <a:srgbClr val="0000FF"/>
                </a:solidFill>
                <a:latin typeface="Times New Roman" pitchFamily="18" charset="0"/>
                <a:cs typeface="Times New Roman" pitchFamily="18" charset="0"/>
              </a:rPr>
              <a:t>)</a:t>
            </a:r>
            <a:r>
              <a:rPr lang="vi-VN" sz="3600" b="1" dirty="0">
                <a:solidFill>
                  <a:srgbClr val="0000FF"/>
                </a:solidFill>
                <a:latin typeface="Times New Roman" pitchFamily="18" charset="0"/>
                <a:cs typeface="Times New Roman" pitchFamily="18" charset="0"/>
              </a:rPr>
              <a:t> Các em cố gắng nhé!</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06" y="136329"/>
            <a:ext cx="1524006" cy="152400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06" y="3302307"/>
            <a:ext cx="1524006" cy="1524006"/>
          </a:xfrm>
          <a:prstGeom prst="rect">
            <a:avLst/>
          </a:prstGeom>
        </p:spPr>
      </p:pic>
    </p:spTree>
    <p:extLst>
      <p:ext uri="{BB962C8B-B14F-4D97-AF65-F5344CB8AC3E}">
        <p14:creationId xmlns:p14="http://schemas.microsoft.com/office/powerpoint/2010/main" val="221058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418806" y="404815"/>
            <a:ext cx="4800600" cy="5857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Subtitle 2"/>
          <p:cNvSpPr txBox="1">
            <a:spLocks/>
          </p:cNvSpPr>
          <p:nvPr/>
        </p:nvSpPr>
        <p:spPr>
          <a:xfrm>
            <a:off x="608806" y="1371600"/>
            <a:ext cx="11277600" cy="3657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b="1" dirty="0">
                <a:latin typeface="+mj-lt"/>
              </a:rPr>
              <a:t>1</a:t>
            </a:r>
            <a:r>
              <a:rPr lang="vi-VN" dirty="0">
                <a:latin typeface="+mj-lt"/>
              </a:rPr>
              <a:t>. Một hôm, thầy Huy mang đến lớp một chậu sen đá. Thầy bảo:</a:t>
            </a:r>
          </a:p>
          <a:p>
            <a:pPr marL="0" indent="0">
              <a:buNone/>
            </a:pPr>
            <a:r>
              <a:rPr lang="vi-VN" dirty="0">
                <a:latin typeface="+mj-lt"/>
              </a:rPr>
              <a:t>- Cây này có rất nhiều cây con. Mỗi tuần, thầy sẽ tặng một cây cho em nào đạt kết quả học tập cao nhất trong tuần. Các em cố gắng nhé!</a:t>
            </a:r>
          </a:p>
          <a:p>
            <a:pPr marL="0" indent="0">
              <a:buNone/>
            </a:pPr>
            <a:r>
              <a:rPr lang="vi-VN" b="1" dirty="0">
                <a:latin typeface="+mj-lt"/>
              </a:rPr>
              <a:t>2.</a:t>
            </a:r>
            <a:r>
              <a:rPr lang="vi-VN" dirty="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p:txBody>
      </p:sp>
    </p:spTree>
    <p:extLst>
      <p:ext uri="{BB962C8B-B14F-4D97-AF65-F5344CB8AC3E}">
        <p14:creationId xmlns:p14="http://schemas.microsoft.com/office/powerpoint/2010/main" val="330269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3" name="Rectangle 2"/>
          <p:cNvSpPr/>
          <p:nvPr/>
        </p:nvSpPr>
        <p:spPr>
          <a:xfrm>
            <a:off x="456406" y="228600"/>
            <a:ext cx="10902518" cy="3693319"/>
          </a:xfrm>
          <a:prstGeom prst="rect">
            <a:avLst/>
          </a:prstGeom>
        </p:spPr>
        <p:txBody>
          <a:bodyPr wrap="square">
            <a:spAutoFit/>
          </a:bodyPr>
          <a:lstStyle/>
          <a:p>
            <a:r>
              <a:rPr lang="vi-VN" sz="3200" b="1" dirty="0">
                <a:latin typeface="Times New Roman" pitchFamily="18" charset="0"/>
                <a:cs typeface="Times New Roman" pitchFamily="18" charset="0"/>
              </a:rPr>
              <a:t>3.</a:t>
            </a:r>
            <a:r>
              <a:rPr lang="vi-VN" sz="3200" dirty="0">
                <a:latin typeface="Times New Roman" pitchFamily="18" charset="0"/>
                <a:cs typeface="Times New Roman" pitchFamily="18" charset="0"/>
              </a:rPr>
              <a:t> Một thời gian sau, cây sen đá của Việt lớn lên, sinh ra rất nhiều cây con. Việt tách chúng ra, trồng vào nhiều chậu khác rồi treo lên. Ai đến chơi cũng trầm trồ về những chậu cây xinh đẹp ấy. Bố Việt nói:</a:t>
            </a:r>
          </a:p>
          <a:p>
            <a:r>
              <a:rPr lang="vi-VN" sz="3200" dirty="0">
                <a:latin typeface="Times New Roman" pitchFamily="18" charset="0"/>
                <a:cs typeface="Times New Roman" pitchFamily="18" charset="0"/>
              </a:rPr>
              <a:t>- Khi cháu đem chậu cây về, vợ chồng tôi đã mừng rơi nước mắt. Thầy giáo của cháu đã làm thay đổi cháu.</a:t>
            </a:r>
          </a:p>
          <a:p>
            <a:pPr algn="r"/>
            <a:r>
              <a:rPr lang="vi-VN" sz="3200" i="1" dirty="0">
                <a:latin typeface="Times New Roman" pitchFamily="18" charset="0"/>
                <a:cs typeface="Times New Roman" pitchFamily="18" charset="0"/>
              </a:rPr>
              <a:t>Theo Thái Hiển</a:t>
            </a:r>
            <a:endParaRPr lang="vi-VN" sz="3200" dirty="0">
              <a:latin typeface="Times New Roman" pitchFamily="18" charset="0"/>
              <a:cs typeface="Times New Roman" pitchFamily="18" charset="0"/>
            </a:endParaRPr>
          </a:p>
          <a:p>
            <a:endParaRPr lang="en-US" sz="1000" dirty="0">
              <a:latin typeface="Times New Roman" pitchFamily="18" charset="0"/>
              <a:cs typeface="Times New Roman" pitchFamily="18" charset="0"/>
            </a:endParaRPr>
          </a:p>
        </p:txBody>
      </p:sp>
      <p:pic>
        <p:nvPicPr>
          <p:cNvPr id="5" name="Picture 4"/>
          <p:cNvPicPr>
            <a:picLocks noChangeAspect="1"/>
          </p:cNvPicPr>
          <p:nvPr/>
        </p:nvPicPr>
        <p:blipFill rotWithShape="1">
          <a:blip r:embed="rId3"/>
          <a:srcRect l="8589" t="2285"/>
          <a:stretch/>
        </p:blipFill>
        <p:spPr>
          <a:xfrm>
            <a:off x="3428206" y="3544601"/>
            <a:ext cx="4489882" cy="3313399"/>
          </a:xfrm>
          <a:prstGeom prst="roundRect">
            <a:avLst/>
          </a:prstGeom>
        </p:spPr>
      </p:pic>
    </p:spTree>
    <p:extLst>
      <p:ext uri="{BB962C8B-B14F-4D97-AF65-F5344CB8AC3E}">
        <p14:creationId xmlns:p14="http://schemas.microsoft.com/office/powerpoint/2010/main" val="165956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2894806" y="609600"/>
            <a:ext cx="9144000" cy="1015663"/>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60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CỦNG CỐ - </a:t>
            </a:r>
            <a:r>
              <a:rPr lang="en-US" sz="6000" b="1"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Dặn</a:t>
            </a:r>
            <a:r>
              <a:rPr lang="en-US" sz="60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6000" b="1"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dò</a:t>
            </a:r>
            <a:r>
              <a:rPr lang="en-US" sz="60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a:t>
            </a:r>
            <a:endParaRPr lang="vi-VN" sz="60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7056926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34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17" name="156"/>
          <p:cNvPicPr>
            <a:picLocks noChangeAspect="1"/>
          </p:cNvPicPr>
          <p:nvPr/>
        </p:nvPicPr>
        <p:blipFill>
          <a:blip r:embed="rId5"/>
          <a:stretch>
            <a:fillRect/>
          </a:stretch>
        </p:blipFill>
        <p:spPr>
          <a:xfrm>
            <a:off x="6358133" y="769935"/>
            <a:ext cx="6083543" cy="3694015"/>
          </a:xfrm>
          <a:prstGeom prst="rect">
            <a:avLst/>
          </a:prstGeom>
        </p:spPr>
      </p:pic>
      <p:pic>
        <p:nvPicPr>
          <p:cNvPr id="19" name="15"/>
          <p:cNvPicPr>
            <a:picLocks noChangeAspect="1"/>
          </p:cNvPicPr>
          <p:nvPr/>
        </p:nvPicPr>
        <p:blipFill>
          <a:blip r:embed="rId6"/>
          <a:stretch>
            <a:fillRect/>
          </a:stretch>
        </p:blipFill>
        <p:spPr>
          <a:xfrm>
            <a:off x="773037" y="1933278"/>
            <a:ext cx="6662638" cy="2944240"/>
          </a:xfrm>
          <a:prstGeom prst="rect">
            <a:avLst/>
          </a:prstGeom>
        </p:spPr>
      </p:pic>
      <p:pic>
        <p:nvPicPr>
          <p:cNvPr id="16" name="141"/>
          <p:cNvPicPr>
            <a:picLocks noChangeAspect="1"/>
          </p:cNvPicPr>
          <p:nvPr/>
        </p:nvPicPr>
        <p:blipFill>
          <a:blip r:embed="rId7"/>
          <a:stretch>
            <a:fillRect/>
          </a:stretch>
        </p:blipFill>
        <p:spPr>
          <a:xfrm>
            <a:off x="-449206" y="4439883"/>
            <a:ext cx="5748277" cy="2407815"/>
          </a:xfrm>
          <a:prstGeom prst="rect">
            <a:avLst/>
          </a:prstGeom>
        </p:spPr>
      </p:pic>
      <p:pic>
        <p:nvPicPr>
          <p:cNvPr id="21" name="1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8820" y="4679167"/>
            <a:ext cx="2285702" cy="2285702"/>
          </a:xfrm>
          <a:prstGeom prst="rect">
            <a:avLst/>
          </a:prstGeom>
        </p:spPr>
      </p:pic>
      <p:pic>
        <p:nvPicPr>
          <p:cNvPr id="1026" name="12"/>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79472" y="2565771"/>
            <a:ext cx="2410832" cy="2260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11"/>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7599" y="2153313"/>
            <a:ext cx="2631599" cy="2467125"/>
          </a:xfrm>
          <a:prstGeom prst="rect">
            <a:avLst/>
          </a:prstGeom>
          <a:noFill/>
          <a:extLst>
            <a:ext uri="{909E8E84-426E-40DD-AFC4-6F175D3DCCD1}">
              <a14:hiddenFill xmlns:a14="http://schemas.microsoft.com/office/drawing/2010/main">
                <a:solidFill>
                  <a:srgbClr val="FFFFFF"/>
                </a:solidFill>
              </a14:hiddenFill>
            </a:ext>
          </a:extLst>
        </p:spPr>
      </p:pic>
      <p:pic>
        <p:nvPicPr>
          <p:cNvPr id="27" name="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400" y="2458753"/>
            <a:ext cx="2285702" cy="2285702"/>
          </a:xfrm>
          <a:prstGeom prst="rect">
            <a:avLst/>
          </a:prstGeom>
        </p:spPr>
      </p:pic>
      <p:pic>
        <p:nvPicPr>
          <p:cNvPr id="1030" name="9"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2044" y="1696851"/>
            <a:ext cx="3047603" cy="3047604"/>
          </a:xfrm>
          <a:prstGeom prst="rect">
            <a:avLst/>
          </a:prstGeom>
          <a:noFill/>
          <a:extLst>
            <a:ext uri="{909E8E84-426E-40DD-AFC4-6F175D3DCCD1}">
              <a14:hiddenFill xmlns:a14="http://schemas.microsoft.com/office/drawing/2010/main">
                <a:solidFill>
                  <a:srgbClr val="FFFFFF"/>
                </a:solidFill>
              </a14:hiddenFill>
            </a:ext>
          </a:extLst>
        </p:spPr>
      </p:pic>
      <p:pic>
        <p:nvPicPr>
          <p:cNvPr id="31" name="8"/>
          <p:cNvPicPr>
            <a:picLocks noChangeAspect="1"/>
          </p:cNvPicPr>
          <p:nvPr/>
        </p:nvPicPr>
        <p:blipFill>
          <a:blip r:embed="rId13"/>
          <a:stretch>
            <a:fillRect/>
          </a:stretch>
        </p:blipFill>
        <p:spPr>
          <a:xfrm>
            <a:off x="6380647" y="4241693"/>
            <a:ext cx="6441623" cy="2723175"/>
          </a:xfrm>
          <a:prstGeom prst="rect">
            <a:avLst/>
          </a:prstGeom>
        </p:spPr>
      </p:pic>
      <p:pic>
        <p:nvPicPr>
          <p:cNvPr id="32" name="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99483" y="4463950"/>
            <a:ext cx="2951083" cy="2500918"/>
          </a:xfrm>
          <a:prstGeom prst="rect">
            <a:avLst/>
          </a:prstGeom>
        </p:spPr>
      </p:pic>
      <p:pic>
        <p:nvPicPr>
          <p:cNvPr id="33" name="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70900" y="4355968"/>
            <a:ext cx="2297925" cy="2591645"/>
          </a:xfrm>
          <a:prstGeom prst="rect">
            <a:avLst/>
          </a:prstGeom>
        </p:spPr>
      </p:pic>
      <p:pic>
        <p:nvPicPr>
          <p:cNvPr id="22" name="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229" y="4156628"/>
            <a:ext cx="2701223" cy="2701223"/>
          </a:xfrm>
          <a:prstGeom prst="rect">
            <a:avLst/>
          </a:prstGeom>
        </p:spPr>
      </p:pic>
      <p:pic>
        <p:nvPicPr>
          <p:cNvPr id="34" name="4">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3425216" y="91698"/>
            <a:ext cx="820046" cy="883571"/>
          </a:xfrm>
          <a:prstGeom prst="rect">
            <a:avLst/>
          </a:prstGeom>
        </p:spPr>
      </p:pic>
      <p:pic>
        <p:nvPicPr>
          <p:cNvPr id="35" name="3">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4258453" y="93208"/>
            <a:ext cx="840258" cy="872020"/>
          </a:xfrm>
          <a:prstGeom prst="rect">
            <a:avLst/>
          </a:prstGeom>
        </p:spPr>
      </p:pic>
      <p:pic>
        <p:nvPicPr>
          <p:cNvPr id="36" name="2">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5105390" y="96978"/>
            <a:ext cx="811383" cy="843146"/>
          </a:xfrm>
          <a:prstGeom prst="rect">
            <a:avLst/>
          </a:prstGeom>
        </p:spPr>
      </p:pic>
      <p:pic>
        <p:nvPicPr>
          <p:cNvPr id="37" name="1">
            <a:hlinkClick r:id="rId23" action="ppaction://hlinksldjump"/>
          </p:cNvPr>
          <p:cNvPicPr>
            <a:picLocks noChangeAspect="1"/>
          </p:cNvPicPr>
          <p:nvPr/>
        </p:nvPicPr>
        <p:blipFill>
          <a:blip r:embed="rId24">
            <a:clrChange>
              <a:clrFrom>
                <a:srgbClr val="FFAEC9"/>
              </a:clrFrom>
              <a:clrTo>
                <a:srgbClr val="FFAEC9">
                  <a:alpha val="0"/>
                </a:srgbClr>
              </a:clrTo>
            </a:clrChange>
          </a:blip>
          <a:stretch>
            <a:fillRect/>
          </a:stretch>
        </p:blipFill>
        <p:spPr>
          <a:xfrm>
            <a:off x="2597849" y="96978"/>
            <a:ext cx="811383" cy="843146"/>
          </a:xfrm>
          <a:prstGeom prst="rect">
            <a:avLst/>
          </a:prstGeom>
        </p:spPr>
      </p:pic>
      <p:sp>
        <p:nvSpPr>
          <p:cNvPr id="3" name="Right Arrow 2">
            <a:hlinkClick r:id="rId25" action="ppaction://hlinksldjump"/>
          </p:cNvPr>
          <p:cNvSpPr/>
          <p:nvPr/>
        </p:nvSpPr>
        <p:spPr>
          <a:xfrm>
            <a:off x="10749647" y="0"/>
            <a:ext cx="1100919" cy="9401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42821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subTnLst>
                                    <p:audio>
                                      <p:cMediaNode>
                                        <p:cTn display="0" masterRel="sameClick">
                                          <p:stCondLst>
                                            <p:cond evt="begin" delay="0">
                                              <p:tn val="6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sp>
        <p:nvSpPr>
          <p:cNvPr id="15" name="Rectangle 14"/>
          <p:cNvSpPr/>
          <p:nvPr/>
        </p:nvSpPr>
        <p:spPr>
          <a:xfrm>
            <a:off x="1904205" y="236391"/>
            <a:ext cx="9449719" cy="2202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a:latin typeface="Times New Roman" pitchFamily="18" charset="0"/>
                <a:cs typeface="Times New Roman" pitchFamily="18" charset="0"/>
              </a:rPr>
              <a:t>Trong bài “Bức tranh bàn tay”:</a:t>
            </a:r>
          </a:p>
          <a:p>
            <a:pPr algn="ctr"/>
            <a:r>
              <a:rPr lang="en-US" sz="4400" b="1">
                <a:latin typeface="Times New Roman" pitchFamily="18" charset="0"/>
                <a:cs typeface="Times New Roman" pitchFamily="18" charset="0"/>
              </a:rPr>
              <a:t>Cô giáo yêu cầu học sinh vẽ gì?</a:t>
            </a:r>
            <a:endParaRPr lang="vi-VN" sz="4400" b="1" dirty="0">
              <a:latin typeface="Times New Roman" pitchFamily="18" charset="0"/>
              <a:cs typeface="Times New Roman" pitchFamily="18" charset="0"/>
            </a:endParaRPr>
          </a:p>
        </p:txBody>
      </p:sp>
      <p:sp>
        <p:nvSpPr>
          <p:cNvPr id="18" name="Rectangle 17"/>
          <p:cNvSpPr/>
          <p:nvPr/>
        </p:nvSpPr>
        <p:spPr>
          <a:xfrm>
            <a:off x="6933731" y="2733100"/>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B. </a:t>
            </a:r>
            <a:r>
              <a:rPr lang="vi-VN" sz="3600" dirty="0">
                <a:solidFill>
                  <a:schemeClr val="bg1"/>
                </a:solidFill>
                <a:latin typeface="Times New Roman" pitchFamily="18" charset="0"/>
                <a:cs typeface="Times New Roman" pitchFamily="18" charset="0"/>
              </a:rPr>
              <a:t>vẽ một vật em thích hoặc một người em yêu quý.</a:t>
            </a:r>
            <a:endParaRPr lang="en-US" sz="3600" dirty="0">
              <a:solidFill>
                <a:schemeClr val="bg1"/>
              </a:solidFill>
              <a:latin typeface="Times New Roman" pitchFamily="18" charset="0"/>
              <a:cs typeface="Times New Roman" pitchFamily="18" charset="0"/>
            </a:endParaRPr>
          </a:p>
        </p:txBody>
      </p:sp>
      <p:sp>
        <p:nvSpPr>
          <p:cNvPr id="20" name="Rectangle 19"/>
          <p:cNvSpPr/>
          <p:nvPr/>
        </p:nvSpPr>
        <p:spPr>
          <a:xfrm>
            <a:off x="1154746" y="4726184"/>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C. </a:t>
            </a:r>
            <a:r>
              <a:rPr lang="en-US" sz="3600" dirty="0" err="1">
                <a:solidFill>
                  <a:schemeClr val="bg1"/>
                </a:solidFill>
                <a:latin typeface="Times New Roman" panose="02020603050405020304" pitchFamily="18" charset="0"/>
                <a:cs typeface="Times New Roman" panose="02020603050405020304" pitchFamily="18" charset="0"/>
              </a:rPr>
              <a:t>Vẽ</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cô</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giáo</a:t>
            </a:r>
            <a:r>
              <a:rPr lang="en-US" sz="3600" dirty="0">
                <a:solidFill>
                  <a:schemeClr val="bg1"/>
                </a:solidFill>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21" name="Rectangle 20"/>
          <p:cNvSpPr/>
          <p:nvPr/>
        </p:nvSpPr>
        <p:spPr>
          <a:xfrm>
            <a:off x="6948819" y="4726185"/>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D. </a:t>
            </a:r>
            <a:r>
              <a:rPr lang="en-US" sz="3600" dirty="0" err="1">
                <a:solidFill>
                  <a:schemeClr val="bg1"/>
                </a:solidFill>
                <a:latin typeface="Times New Roman" panose="02020603050405020304" pitchFamily="18" charset="0"/>
                <a:cs typeface="Times New Roman" panose="02020603050405020304" pitchFamily="18" charset="0"/>
              </a:rPr>
              <a:t>Vẽ</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tự</a:t>
            </a:r>
            <a:r>
              <a:rPr lang="en-US" sz="3600" dirty="0">
                <a:solidFill>
                  <a:schemeClr val="bg1"/>
                </a:solidFill>
                <a:latin typeface="Times New Roman" panose="02020603050405020304" pitchFamily="18" charset="0"/>
                <a:cs typeface="Times New Roman" panose="02020603050405020304" pitchFamily="18" charset="0"/>
              </a:rPr>
              <a:t> do</a:t>
            </a:r>
            <a:endParaRPr lang="en-US" sz="3600" dirty="0">
              <a:latin typeface="Times New Roman" panose="02020603050405020304" pitchFamily="18" charset="0"/>
              <a:cs typeface="Times New Roman" panose="02020603050405020304" pitchFamily="18" charset="0"/>
            </a:endParaRPr>
          </a:p>
        </p:txBody>
      </p:sp>
      <p:sp>
        <p:nvSpPr>
          <p:cNvPr id="22" name="Rectangle 21"/>
          <p:cNvSpPr/>
          <p:nvPr/>
        </p:nvSpPr>
        <p:spPr>
          <a:xfrm>
            <a:off x="1117440" y="2781176"/>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A. </a:t>
            </a:r>
            <a:r>
              <a:rPr lang="vi-VN" sz="3600" dirty="0">
                <a:solidFill>
                  <a:schemeClr val="bg1"/>
                </a:solidFill>
                <a:latin typeface="Times New Roman" pitchFamily="18" charset="0"/>
                <a:cs typeface="Times New Roman" pitchFamily="18" charset="0"/>
              </a:rPr>
              <a:t>vẽ một vật em thích hoặc một người em yêu quý.</a:t>
            </a:r>
            <a:endParaRPr lang="en-US" sz="3600" dirty="0">
              <a:solidFill>
                <a:schemeClr val="bg1"/>
              </a:solidFill>
              <a:latin typeface="Times New Roman" pitchFamily="18" charset="0"/>
              <a:cs typeface="Times New Roman" pitchFamily="18" charset="0"/>
            </a:endParaRPr>
          </a:p>
        </p:txBody>
      </p:sp>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34509" y="3661943"/>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59798" y="5264177"/>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95389" y="5556126"/>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50195" y="3266792"/>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08676" y="2318093"/>
            <a:ext cx="4835782" cy="49011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8" action="ppaction://hlinksldjump"/>
          </p:cNvPr>
          <p:cNvPicPr>
            <a:picLocks noChangeAspect="1"/>
          </p:cNvPicPr>
          <p:nvPr/>
        </p:nvPicPr>
        <p:blipFill>
          <a:blip r:embed="rId9"/>
          <a:stretch>
            <a:fillRect/>
          </a:stretch>
        </p:blipFill>
        <p:spPr>
          <a:xfrm>
            <a:off x="0" y="5724910"/>
            <a:ext cx="2517035" cy="1054326"/>
          </a:xfrm>
          <a:prstGeom prst="rect">
            <a:avLst/>
          </a:prstGeom>
        </p:spPr>
      </p:pic>
    </p:spTree>
    <p:extLst>
      <p:ext uri="{BB962C8B-B14F-4D97-AF65-F5344CB8AC3E}">
        <p14:creationId xmlns:p14="http://schemas.microsoft.com/office/powerpoint/2010/main" val="3670771204"/>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15" name="Picture 14">
            <a:hlinkClick r:id="rId5" action="ppaction://hlinksldjump"/>
          </p:cNvPr>
          <p:cNvPicPr>
            <a:picLocks noChangeAspect="1"/>
          </p:cNvPicPr>
          <p:nvPr/>
        </p:nvPicPr>
        <p:blipFill>
          <a:blip r:embed="rId6"/>
          <a:stretch>
            <a:fillRect/>
          </a:stretch>
        </p:blipFill>
        <p:spPr>
          <a:xfrm>
            <a:off x="-256648" y="5689019"/>
            <a:ext cx="2872383" cy="1214291"/>
          </a:xfrm>
          <a:prstGeom prst="rect">
            <a:avLst/>
          </a:prstGeom>
        </p:spPr>
      </p:pic>
      <p:sp>
        <p:nvSpPr>
          <p:cNvPr id="5" name="Rectangle 4"/>
          <p:cNvSpPr/>
          <p:nvPr/>
        </p:nvSpPr>
        <p:spPr>
          <a:xfrm>
            <a:off x="2132805" y="236390"/>
            <a:ext cx="9221119" cy="2509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a:latin typeface="Times New Roman" pitchFamily="18" charset="0"/>
                <a:cs typeface="Times New Roman" pitchFamily="18" charset="0"/>
              </a:rPr>
              <a:t>Trong bài “Bức tranh bàn tay”:</a:t>
            </a:r>
          </a:p>
          <a:p>
            <a:pPr algn="ctr"/>
            <a:r>
              <a:rPr lang="en-US" sz="3600">
                <a:solidFill>
                  <a:schemeClr val="bg1"/>
                </a:solidFill>
                <a:latin typeface="Times New Roman" pitchFamily="18" charset="0"/>
                <a:cs typeface="Times New Roman" pitchFamily="18" charset="0"/>
              </a:rPr>
              <a:t>Hải đã giải thích bàn tay trong bức tranh là của:</a:t>
            </a:r>
            <a:endParaRPr lang="vi-VN" sz="3600" b="1" dirty="0">
              <a:latin typeface="Times New Roman" pitchFamily="18" charset="0"/>
              <a:cs typeface="Times New Roman" pitchFamily="18" charset="0"/>
            </a:endParaRPr>
          </a:p>
        </p:txBody>
      </p:sp>
      <p:sp>
        <p:nvSpPr>
          <p:cNvPr id="6" name="Rectangle 5"/>
          <p:cNvSpPr/>
          <p:nvPr/>
        </p:nvSpPr>
        <p:spPr>
          <a:xfrm>
            <a:off x="7385865" y="4809245"/>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D. </a:t>
            </a:r>
            <a:r>
              <a:rPr lang="en-US" sz="3600" dirty="0" err="1">
                <a:solidFill>
                  <a:schemeClr val="bg1"/>
                </a:solidFill>
                <a:latin typeface="Times New Roman" panose="02020603050405020304" pitchFamily="18" charset="0"/>
                <a:cs typeface="Times New Roman" panose="02020603050405020304" pitchFamily="18" charset="0"/>
              </a:rPr>
              <a:t>Cô</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giáo</a:t>
            </a:r>
            <a:endParaRPr lang="en-US" sz="3600" dirty="0">
              <a:latin typeface="Times New Roman" panose="02020603050405020304" pitchFamily="18" charset="0"/>
              <a:cs typeface="Times New Roman" panose="02020603050405020304" pitchFamily="18" charset="0"/>
            </a:endParaRPr>
          </a:p>
        </p:txBody>
      </p:sp>
      <p:sp>
        <p:nvSpPr>
          <p:cNvPr id="7" name="Rectangle 6"/>
          <p:cNvSpPr/>
          <p:nvPr/>
        </p:nvSpPr>
        <p:spPr>
          <a:xfrm>
            <a:off x="2009638" y="4833386"/>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C.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bản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thân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mình</a:t>
            </a:r>
            <a:endParaRPr lang="en-US" sz="3600" dirty="0">
              <a:latin typeface="Times New Roman" panose="02020603050405020304" pitchFamily="18" charset="0"/>
              <a:cs typeface="Times New Roman" panose="02020603050405020304" pitchFamily="18" charset="0"/>
            </a:endParaRPr>
          </a:p>
        </p:txBody>
      </p:sp>
      <p:sp>
        <p:nvSpPr>
          <p:cNvPr id="8" name="Rectangle 7"/>
          <p:cNvSpPr/>
          <p:nvPr/>
        </p:nvSpPr>
        <p:spPr>
          <a:xfrm>
            <a:off x="7385865" y="3140328"/>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B. </a:t>
            </a:r>
            <a:r>
              <a:rPr lang="en-US" sz="3600" dirty="0" err="1">
                <a:solidFill>
                  <a:schemeClr val="bg1"/>
                </a:solidFill>
                <a:latin typeface="Times New Roman" panose="02020603050405020304" pitchFamily="18" charset="0"/>
                <a:cs typeface="Times New Roman" panose="02020603050405020304" pitchFamily="18" charset="0"/>
              </a:rPr>
              <a:t>Bố</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Hải</a:t>
            </a:r>
            <a:endParaRPr lang="en-US" sz="3600" dirty="0">
              <a:latin typeface="Times New Roman" panose="02020603050405020304" pitchFamily="18" charset="0"/>
              <a:cs typeface="Times New Roman" panose="02020603050405020304" pitchFamily="18" charset="0"/>
            </a:endParaRPr>
          </a:p>
        </p:txBody>
      </p:sp>
      <p:sp>
        <p:nvSpPr>
          <p:cNvPr id="9" name="Rectangle 8"/>
          <p:cNvSpPr/>
          <p:nvPr/>
        </p:nvSpPr>
        <p:spPr>
          <a:xfrm>
            <a:off x="1980406" y="3118908"/>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A. </a:t>
            </a:r>
            <a:r>
              <a:rPr lang="en-US" sz="3600" dirty="0" err="1">
                <a:solidFill>
                  <a:schemeClr val="bg1"/>
                </a:solidFill>
                <a:latin typeface="Times New Roman" panose="02020603050405020304" pitchFamily="18" charset="0"/>
                <a:cs typeface="Times New Roman" panose="02020603050405020304" pitchFamily="18" charset="0"/>
              </a:rPr>
              <a:t>Mẹ</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Hải</a:t>
            </a:r>
            <a:endParaRPr lang="en-US" sz="3600" dirty="0">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89689" y="3053287"/>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0718" y="3140327"/>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384232" y="4727121"/>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2007" y="4750288"/>
            <a:ext cx="1055109" cy="9273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97037" y="1860610"/>
            <a:ext cx="4975464" cy="504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96359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1" y="5402953"/>
            <a:ext cx="2353400" cy="1429019"/>
          </a:xfrm>
          <a:prstGeom prst="rect">
            <a:avLst/>
          </a:prstGeom>
        </p:spPr>
      </p:pic>
      <p:sp>
        <p:nvSpPr>
          <p:cNvPr id="15" name="Rectangle 14"/>
          <p:cNvSpPr/>
          <p:nvPr/>
        </p:nvSpPr>
        <p:spPr>
          <a:xfrm>
            <a:off x="1370806" y="74718"/>
            <a:ext cx="9983119" cy="24852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a:latin typeface="Times New Roman" pitchFamily="18" charset="0"/>
                <a:cs typeface="Times New Roman" pitchFamily="18" charset="0"/>
              </a:rPr>
              <a:t>Trong bài “Bức tranh bàn tay”:</a:t>
            </a:r>
          </a:p>
          <a:p>
            <a:pPr algn="ctr"/>
            <a:r>
              <a:rPr lang="vi-VN" sz="4400" b="1">
                <a:solidFill>
                  <a:schemeClr val="bg1"/>
                </a:solidFill>
                <a:latin typeface="Times New Roman" pitchFamily="18" charset="0"/>
                <a:cs typeface="Times New Roman" pitchFamily="18" charset="0"/>
              </a:rPr>
              <a:t>Vì sao bức tranh của Hải làm cô giáo ngạc nhiên?</a:t>
            </a:r>
            <a:endParaRPr lang="vi-VN" sz="4400" b="1" dirty="0">
              <a:solidFill>
                <a:schemeClr val="bg1"/>
              </a:solidFill>
              <a:latin typeface="Times New Roman" pitchFamily="18" charset="0"/>
              <a:cs typeface="Times New Roman" pitchFamily="18" charset="0"/>
            </a:endParaRPr>
          </a:p>
        </p:txBody>
      </p:sp>
      <p:sp>
        <p:nvSpPr>
          <p:cNvPr id="18" name="Rectangle 17"/>
          <p:cNvSpPr/>
          <p:nvPr/>
        </p:nvSpPr>
        <p:spPr>
          <a:xfrm>
            <a:off x="933457" y="2892126"/>
            <a:ext cx="4683193" cy="14945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Montserrat Alternates Black" panose="00000A00000000000000" pitchFamily="50" charset="0"/>
              </a:rPr>
              <a:t>A. </a:t>
            </a:r>
            <a:r>
              <a:rPr lang="vi-VN" sz="3200" dirty="0">
                <a:solidFill>
                  <a:schemeClr val="bg1"/>
                </a:solidFill>
                <a:latin typeface="Times New Roman" pitchFamily="18" charset="0"/>
                <a:cs typeface="Times New Roman" pitchFamily="18" charset="0"/>
              </a:rPr>
              <a:t>bức tranh ấy chỉ có hình một bàn tay được vẽ rất đơn giản và vụng về.</a:t>
            </a:r>
            <a:endParaRPr lang="en-US" sz="3200" dirty="0">
              <a:solidFill>
                <a:schemeClr val="bg1"/>
              </a:solidFill>
              <a:latin typeface="Times New Roman" pitchFamily="18" charset="0"/>
              <a:cs typeface="Times New Roman" pitchFamily="18" charset="0"/>
            </a:endParaRPr>
          </a:p>
        </p:txBody>
      </p:sp>
      <p:sp>
        <p:nvSpPr>
          <p:cNvPr id="20" name="Rectangle 19"/>
          <p:cNvSpPr/>
          <p:nvPr/>
        </p:nvSpPr>
        <p:spPr>
          <a:xfrm>
            <a:off x="933457" y="4740677"/>
            <a:ext cx="4683193" cy="12437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Montserrat Alternates Black" panose="00000A00000000000000" pitchFamily="50" charset="0"/>
              </a:rPr>
              <a:t>C.</a:t>
            </a:r>
            <a:r>
              <a:rPr lang="vi-VN" sz="3200" dirty="0">
                <a:solidFill>
                  <a:schemeClr val="bg1"/>
                </a:solidFill>
                <a:latin typeface="Times New Roman" pitchFamily="18" charset="0"/>
                <a:cs typeface="Times New Roman" pitchFamily="18" charset="0"/>
              </a:rPr>
              <a:t> Bức tranh quá xấu</a:t>
            </a:r>
            <a:endParaRPr lang="en-US" sz="3200" dirty="0">
              <a:solidFill>
                <a:schemeClr val="bg1"/>
              </a:solidFill>
              <a:latin typeface="Times New Roman" pitchFamily="18" charset="0"/>
              <a:cs typeface="Times New Roman" pitchFamily="18" charset="0"/>
            </a:endParaRPr>
          </a:p>
        </p:txBody>
      </p:sp>
      <p:sp>
        <p:nvSpPr>
          <p:cNvPr id="21" name="Rectangle 20"/>
          <p:cNvSpPr/>
          <p:nvPr/>
        </p:nvSpPr>
        <p:spPr>
          <a:xfrm>
            <a:off x="6727530" y="4740678"/>
            <a:ext cx="4683193" cy="12437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Montserrat Alternates Black" panose="00000A00000000000000" pitchFamily="50" charset="0"/>
              </a:rPr>
              <a:t>D. </a:t>
            </a:r>
            <a:r>
              <a:rPr lang="vi-VN" sz="3200" dirty="0">
                <a:solidFill>
                  <a:schemeClr val="bg1"/>
                </a:solidFill>
                <a:latin typeface="Times New Roman" pitchFamily="18" charset="0"/>
                <a:cs typeface="Times New Roman" pitchFamily="18" charset="0"/>
              </a:rPr>
              <a:t>Bức tranh quá đẹp</a:t>
            </a:r>
            <a:endParaRPr lang="en-US" sz="3200" dirty="0">
              <a:solidFill>
                <a:schemeClr val="bg1"/>
              </a:solidFill>
              <a:latin typeface="Times New Roman" pitchFamily="18" charset="0"/>
              <a:cs typeface="Times New Roman" pitchFamily="18" charset="0"/>
            </a:endParaRPr>
          </a:p>
        </p:txBody>
      </p:sp>
      <p:sp>
        <p:nvSpPr>
          <p:cNvPr id="22" name="Rectangle 21"/>
          <p:cNvSpPr/>
          <p:nvPr/>
        </p:nvSpPr>
        <p:spPr>
          <a:xfrm>
            <a:off x="6670732" y="2966218"/>
            <a:ext cx="4683193" cy="14945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Montserrat Alternates Black" panose="00000A00000000000000" pitchFamily="50" charset="0"/>
              </a:rPr>
              <a:t>B. </a:t>
            </a:r>
            <a:r>
              <a:rPr lang="vi-VN" sz="3200" dirty="0">
                <a:solidFill>
                  <a:schemeClr val="bg1"/>
                </a:solidFill>
                <a:latin typeface="Times New Roman" pitchFamily="18" charset="0"/>
                <a:cs typeface="Times New Roman" pitchFamily="18" charset="0"/>
              </a:rPr>
              <a:t>Hải đã không vẽ gì trên giấy vẽ</a:t>
            </a:r>
            <a:endParaRPr lang="en-US" sz="3200" dirty="0">
              <a:solidFill>
                <a:schemeClr val="bg1"/>
              </a:solidFill>
              <a:latin typeface="Times New Roman" pitchFamily="18" charset="0"/>
              <a:cs typeface="Times New Roman"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2310" y="3648770"/>
            <a:ext cx="688413" cy="8383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3530" y="5347332"/>
            <a:ext cx="660789" cy="669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94428" y="5347332"/>
            <a:ext cx="628672" cy="6371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303923" y="3800233"/>
            <a:ext cx="625454" cy="6605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446729" y="1382705"/>
            <a:ext cx="5581381" cy="565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9950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sp>
        <p:nvSpPr>
          <p:cNvPr id="5" name="Rectangle 4"/>
          <p:cNvSpPr/>
          <p:nvPr/>
        </p:nvSpPr>
        <p:spPr>
          <a:xfrm>
            <a:off x="2406317" y="390766"/>
            <a:ext cx="8259195" cy="231525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a:t>
            </a:r>
          </a:p>
          <a:p>
            <a:pPr algn="ct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a:t>
            </a:r>
          </a:p>
        </p:txBody>
      </p:sp>
      <p:sp>
        <p:nvSpPr>
          <p:cNvPr id="6" name="Rectangle 5"/>
          <p:cNvSpPr/>
          <p:nvPr/>
        </p:nvSpPr>
        <p:spPr>
          <a:xfrm>
            <a:off x="6745280" y="2911642"/>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bg1"/>
                </a:solidFill>
                <a:latin typeface="Times New Roman" panose="02020603050405020304" pitchFamily="18" charset="0"/>
                <a:cs typeface="Times New Roman" panose="02020603050405020304" pitchFamily="18" charset="0"/>
              </a:rPr>
              <a:t>B. </a:t>
            </a:r>
            <a:r>
              <a:rPr lang="en-US" sz="4000" dirty="0" err="1">
                <a:solidFill>
                  <a:schemeClr val="bg1"/>
                </a:solidFill>
                <a:latin typeface="Times New Roman" panose="02020603050405020304" pitchFamily="18" charset="0"/>
                <a:cs typeface="Times New Roman" panose="02020603050405020304" pitchFamily="18" charset="0"/>
              </a:rPr>
              <a:t>Dùng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để</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nêu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yêu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cầu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đề</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nghị</a:t>
            </a:r>
            <a:r>
              <a:rPr lang="en-US" sz="4000" dirty="0">
                <a:solidFill>
                  <a:schemeClr val="bg1"/>
                </a:solidFill>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7" name="Rectangle 6"/>
          <p:cNvSpPr/>
          <p:nvPr/>
        </p:nvSpPr>
        <p:spPr>
          <a:xfrm>
            <a:off x="910733" y="4588196"/>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bg1"/>
                </a:solidFill>
                <a:latin typeface="Times New Roman" panose="02020603050405020304" pitchFamily="18" charset="0"/>
                <a:cs typeface="Times New Roman" panose="02020603050405020304" pitchFamily="18" charset="0"/>
              </a:rPr>
              <a:t>C. </a:t>
            </a:r>
            <a:r>
              <a:rPr lang="en-US" sz="4000" dirty="0" err="1">
                <a:solidFill>
                  <a:schemeClr val="bg1"/>
                </a:solidFill>
                <a:latin typeface="Times New Roman" panose="02020603050405020304" pitchFamily="18" charset="0"/>
                <a:cs typeface="Times New Roman" panose="02020603050405020304" pitchFamily="18" charset="0"/>
              </a:rPr>
              <a:t>Dùng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để</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kể</a:t>
            </a:r>
            <a:r>
              <a:rPr lang="en-US" sz="4000" dirty="0">
                <a:solidFill>
                  <a:schemeClr val="bg1"/>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8" name="Rectangle 7"/>
          <p:cNvSpPr/>
          <p:nvPr/>
        </p:nvSpPr>
        <p:spPr>
          <a:xfrm>
            <a:off x="6704806" y="4588197"/>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D. </a:t>
            </a:r>
            <a:r>
              <a:rPr lang="en-US" sz="4000" dirty="0" err="1">
                <a:latin typeface="Times New Roman" panose="02020603050405020304" pitchFamily="18" charset="0"/>
                <a:cs typeface="Times New Roman" panose="02020603050405020304" pitchFamily="18" charset="0"/>
              </a:rPr>
              <a:t>Tất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án</a:t>
            </a:r>
            <a:r>
              <a:rPr lang="en-US" sz="4000" dirty="0">
                <a:latin typeface="Times New Roman" panose="02020603050405020304" pitchFamily="18" charset="0"/>
                <a:cs typeface="Times New Roman" panose="02020603050405020304" pitchFamily="18" charset="0"/>
              </a:rPr>
              <a:t> A, B, C </a:t>
            </a:r>
            <a:r>
              <a:rPr lang="en-US" sz="4000" dirty="0" err="1">
                <a:latin typeface="Times New Roman" panose="02020603050405020304" pitchFamily="18" charset="0"/>
                <a:cs typeface="Times New Roman" panose="02020603050405020304" pitchFamily="18" charset="0"/>
              </a:rPr>
              <a:t>đều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endParaRPr lang="en-US" sz="4000" dirty="0">
              <a:latin typeface="Times New Roman" panose="02020603050405020304" pitchFamily="18" charset="0"/>
              <a:cs typeface="Times New Roman" panose="02020603050405020304" pitchFamily="18" charset="0"/>
            </a:endParaRPr>
          </a:p>
        </p:txBody>
      </p:sp>
      <p:sp>
        <p:nvSpPr>
          <p:cNvPr id="9" name="Rectangle 8"/>
          <p:cNvSpPr/>
          <p:nvPr/>
        </p:nvSpPr>
        <p:spPr>
          <a:xfrm>
            <a:off x="928989" y="2959718"/>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bg1"/>
                </a:solidFill>
                <a:latin typeface="Times New Roman" panose="02020603050405020304" pitchFamily="18" charset="0"/>
                <a:cs typeface="Times New Roman" panose="02020603050405020304" pitchFamily="18" charset="0"/>
              </a:rPr>
              <a:t>A. </a:t>
            </a:r>
            <a:r>
              <a:rPr lang="en-US" sz="4000" dirty="0" err="1">
                <a:solidFill>
                  <a:schemeClr val="bg1"/>
                </a:solidFill>
                <a:latin typeface="Times New Roman" panose="02020603050405020304" pitchFamily="18" charset="0"/>
                <a:cs typeface="Times New Roman" panose="02020603050405020304" pitchFamily="18" charset="0"/>
              </a:rPr>
              <a:t>Dùng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để</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hỏi</a:t>
            </a:r>
            <a:r>
              <a:rPr lang="en-US" sz="4000" dirty="0">
                <a:solidFill>
                  <a:schemeClr val="bg1"/>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84125" y="3595275"/>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5512" y="5289374"/>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180" y="5183109"/>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0143" y="3856605"/>
            <a:ext cx="935782" cy="822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5288" y="1970321"/>
            <a:ext cx="5165939" cy="52357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326" y="5333485"/>
            <a:ext cx="3299778" cy="1458182"/>
          </a:xfrm>
          <a:prstGeom prst="rect">
            <a:avLst/>
          </a:prstGeom>
        </p:spPr>
      </p:pic>
    </p:spTree>
    <p:extLst>
      <p:ext uri="{BB962C8B-B14F-4D97-AF65-F5344CB8AC3E}">
        <p14:creationId xmlns:p14="http://schemas.microsoft.com/office/powerpoint/2010/main" val="360604021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532606" y="2514600"/>
            <a:ext cx="3810000"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9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9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9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9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sz="9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9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sz="9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646849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1000"/>
          </a:stretch>
        </a:blipFill>
        <a:effectLst/>
      </p:bgPr>
    </p:bg>
    <p:spTree>
      <p:nvGrpSpPr>
        <p:cNvPr id="1" name=""/>
        <p:cNvGrpSpPr/>
        <p:nvPr/>
      </p:nvGrpSpPr>
      <p:grpSpPr>
        <a:xfrm>
          <a:off x="0" y="0"/>
          <a:ext cx="0" cy="0"/>
          <a:chOff x="0" y="0"/>
          <a:chExt cx="0" cy="0"/>
        </a:xfrm>
      </p:grpSpPr>
      <p:sp>
        <p:nvSpPr>
          <p:cNvPr id="2" name="TextBox 1"/>
          <p:cNvSpPr txBox="1"/>
          <p:nvPr/>
        </p:nvSpPr>
        <p:spPr>
          <a:xfrm>
            <a:off x="2742406" y="2514600"/>
            <a:ext cx="6477000" cy="1569660"/>
          </a:xfrm>
          <a:prstGeom prst="rect">
            <a:avLst/>
          </a:prstGeom>
          <a:noFill/>
        </p:spPr>
        <p:txBody>
          <a:bodyPr wrap="square" rtlCol="0">
            <a:spAutoFit/>
          </a:bodyPr>
          <a:lstStyle/>
          <a:p>
            <a:pPr algn="ctr"/>
            <a:r>
              <a:rPr lang="en-US" sz="9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206" y="314930"/>
            <a:ext cx="2558143" cy="2984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71" y="5181600"/>
            <a:ext cx="1840149" cy="184014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33178" b="25155"/>
          <a:stretch/>
        </p:blipFill>
        <p:spPr>
          <a:xfrm>
            <a:off x="4266406" y="5486399"/>
            <a:ext cx="3657607" cy="1524001"/>
          </a:xfrm>
          <a:prstGeom prst="rect">
            <a:avLst/>
          </a:prstGeom>
        </p:spPr>
      </p:pic>
    </p:spTree>
    <p:extLst>
      <p:ext uri="{BB962C8B-B14F-4D97-AF65-F5344CB8AC3E}">
        <p14:creationId xmlns:p14="http://schemas.microsoft.com/office/powerpoint/2010/main" val="13925577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TotalTime>
  <Words>1666</Words>
  <Application>Microsoft Office PowerPoint</Application>
  <PresentationFormat>Custom</PresentationFormat>
  <Paragraphs>104</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Montserrat Alternates Black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cây sen đá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Những cây sen đá</dc:title>
  <dc:creator>Huy Duẩn</dc:creator>
  <cp:lastModifiedBy>Administrator</cp:lastModifiedBy>
  <cp:revision>45</cp:revision>
  <dcterms:created xsi:type="dcterms:W3CDTF">2021-07-17T06:14:42Z</dcterms:created>
  <dcterms:modified xsi:type="dcterms:W3CDTF">2025-04-11T01:13:00Z</dcterms:modified>
</cp:coreProperties>
</file>