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70" r:id="rId3"/>
    <p:sldId id="271" r:id="rId4"/>
    <p:sldId id="272" r:id="rId5"/>
    <p:sldId id="273" r:id="rId6"/>
    <p:sldId id="274" r:id="rId7"/>
    <p:sldId id="258" r:id="rId8"/>
    <p:sldId id="279" r:id="rId9"/>
    <p:sldId id="282" r:id="rId10"/>
    <p:sldId id="259" r:id="rId11"/>
    <p:sldId id="260" r:id="rId12"/>
    <p:sldId id="280" r:id="rId13"/>
    <p:sldId id="261" r:id="rId14"/>
    <p:sldId id="281" r:id="rId15"/>
    <p:sldId id="262" r:id="rId16"/>
    <p:sldId id="263" r:id="rId17"/>
    <p:sldId id="264" r:id="rId18"/>
    <p:sldId id="265" r:id="rId19"/>
    <p:sldId id="266" r:id="rId20"/>
    <p:sldId id="268" r:id="rId21"/>
    <p:sldId id="277" r:id="rId22"/>
    <p:sldId id="275" r:id="rId23"/>
    <p:sldId id="276" r:id="rId24"/>
    <p:sldId id="278" r:id="rId25"/>
    <p:sldId id="269" r:id="rId2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59F"/>
    <a:srgbClr val="209B5C"/>
    <a:srgbClr val="E8985D"/>
    <a:srgbClr val="E19153"/>
    <a:srgbClr val="0000FF"/>
    <a:srgbClr val="677961"/>
    <a:srgbClr val="A3593C"/>
    <a:srgbClr val="E29150"/>
    <a:srgbClr val="B3241F"/>
    <a:srgbClr val="DD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1" autoAdjust="0"/>
    <p:restoredTop sz="92883" autoAdjust="0"/>
  </p:normalViewPr>
  <p:slideViewPr>
    <p:cSldViewPr>
      <p:cViewPr varScale="1">
        <p:scale>
          <a:sx n="89" d="100"/>
          <a:sy n="89" d="100"/>
        </p:scale>
        <p:origin x="100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8C7F8-8CCE-4B20-9B30-B931386389AE}"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665794C-94F4-46F7-A2E5-2CDBCCBC680B}">
      <dgm:prSet/>
      <dgm:spPr/>
      <dgm:t>
        <a:bodyPr/>
        <a:lstStyle/>
        <a:p>
          <a:pPr algn="ctr" rtl="0"/>
          <a:r>
            <a:rPr lang="en-US">
              <a:solidFill>
                <a:schemeClr val="tx1"/>
              </a:solidFill>
              <a:latin typeface="Times New Roman" panose="02020603050405020304" pitchFamily="18" charset="0"/>
              <a:cs typeface="Times New Roman" panose="02020603050405020304" pitchFamily="18" charset="0"/>
            </a:rPr>
            <a:t>Đồng hồ</a:t>
          </a:r>
        </a:p>
      </dgm:t>
    </dgm:pt>
    <dgm:pt modelId="{C989AB9E-6AF2-40EC-B252-0CA9E588A50A}" type="par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6AE25442-CA60-402F-AA52-86865AEE1614}" type="sib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828AB69C-9242-48C3-ADD9-F75BA24F176D}">
      <dgm:prSet/>
      <dgm:spPr/>
      <dgm:t>
        <a:bodyPr/>
        <a:lstStyle/>
        <a:p>
          <a:pPr algn="ctr"/>
          <a:r>
            <a:rPr lang="en-US">
              <a:solidFill>
                <a:schemeClr val="tx1"/>
              </a:solidFill>
              <a:latin typeface="Times New Roman" panose="02020603050405020304" pitchFamily="18" charset="0"/>
              <a:cs typeface="Times New Roman" panose="02020603050405020304" pitchFamily="18" charset="0"/>
            </a:rPr>
            <a:t>Xe đạp</a:t>
          </a:r>
          <a:endParaRPr lang="en-US" dirty="0">
            <a:solidFill>
              <a:schemeClr val="tx1"/>
            </a:solidFill>
            <a:latin typeface="Times New Roman" panose="02020603050405020304" pitchFamily="18" charset="0"/>
            <a:cs typeface="Times New Roman" panose="02020603050405020304" pitchFamily="18" charset="0"/>
          </a:endParaRPr>
        </a:p>
      </dgm:t>
    </dgm:pt>
    <dgm:pt modelId="{3CFA69FA-09A9-484E-8124-DBEBF1390217}" type="par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718AA01A-9B70-4C61-8F94-A8FF7E23919B}" type="sib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52E9E340-036C-4677-A187-2FAEEAC7B2D5}">
      <dgm:prSet/>
      <dgm:spPr/>
      <dgm:t>
        <a:bodyPr/>
        <a:lstStyle/>
        <a:p>
          <a:pPr algn="ctr"/>
          <a:r>
            <a:rPr lang="en-US">
              <a:solidFill>
                <a:schemeClr val="tx1"/>
              </a:solidFill>
              <a:latin typeface="Times New Roman" panose="02020603050405020304" pitchFamily="18" charset="0"/>
              <a:cs typeface="Times New Roman" panose="02020603050405020304" pitchFamily="18" charset="0"/>
            </a:rPr>
            <a:t>Cây bút</a:t>
          </a:r>
          <a:endParaRPr lang="en-US" dirty="0">
            <a:solidFill>
              <a:schemeClr val="tx1"/>
            </a:solidFill>
            <a:latin typeface="Times New Roman" panose="02020603050405020304" pitchFamily="18" charset="0"/>
            <a:cs typeface="Times New Roman" panose="02020603050405020304" pitchFamily="18" charset="0"/>
          </a:endParaRPr>
        </a:p>
      </dgm:t>
    </dgm:pt>
    <dgm:pt modelId="{B9CFE11A-C6BA-4AAE-8FA9-41AA7DADF567}" type="par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3E4D37C7-018A-4F12-8E81-0DF61FC0545B}" type="sib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00359FA8-05DF-43BE-B213-D696AEFD86DC}" type="pres">
      <dgm:prSet presAssocID="{7AB8C7F8-8CCE-4B20-9B30-B931386389AE}" presName="Name0" presStyleCnt="0">
        <dgm:presLayoutVars>
          <dgm:chMax val="7"/>
          <dgm:chPref val="7"/>
          <dgm:dir/>
        </dgm:presLayoutVars>
      </dgm:prSet>
      <dgm:spPr/>
    </dgm:pt>
    <dgm:pt modelId="{7E9887E0-7E85-44DB-B028-C048850E3304}" type="pres">
      <dgm:prSet presAssocID="{7AB8C7F8-8CCE-4B20-9B30-B931386389AE}" presName="Name1" presStyleCnt="0"/>
      <dgm:spPr/>
    </dgm:pt>
    <dgm:pt modelId="{B4203628-D966-4D8F-8A38-EA4E08721B32}" type="pres">
      <dgm:prSet presAssocID="{7AB8C7F8-8CCE-4B20-9B30-B931386389AE}" presName="cycle" presStyleCnt="0"/>
      <dgm:spPr/>
    </dgm:pt>
    <dgm:pt modelId="{91648D40-483B-4244-A7FC-2296322E50E4}" type="pres">
      <dgm:prSet presAssocID="{7AB8C7F8-8CCE-4B20-9B30-B931386389AE}" presName="srcNode" presStyleLbl="node1" presStyleIdx="0" presStyleCnt="3"/>
      <dgm:spPr/>
    </dgm:pt>
    <dgm:pt modelId="{34A53836-9DDD-4F86-941E-4003A6B57021}" type="pres">
      <dgm:prSet presAssocID="{7AB8C7F8-8CCE-4B20-9B30-B931386389AE}" presName="conn" presStyleLbl="parChTrans1D2" presStyleIdx="0" presStyleCnt="1"/>
      <dgm:spPr/>
    </dgm:pt>
    <dgm:pt modelId="{C78746D8-2192-46DC-93E8-1992E92FC90E}" type="pres">
      <dgm:prSet presAssocID="{7AB8C7F8-8CCE-4B20-9B30-B931386389AE}" presName="extraNode" presStyleLbl="node1" presStyleIdx="0" presStyleCnt="3"/>
      <dgm:spPr/>
    </dgm:pt>
    <dgm:pt modelId="{22878132-2EB4-41CB-ABDC-35CAD72B6FF2}" type="pres">
      <dgm:prSet presAssocID="{7AB8C7F8-8CCE-4B20-9B30-B931386389AE}" presName="dstNode" presStyleLbl="node1" presStyleIdx="0" presStyleCnt="3"/>
      <dgm:spPr/>
    </dgm:pt>
    <dgm:pt modelId="{D3E32F3F-7DA1-4EB0-83A4-FA4537D59A2A}" type="pres">
      <dgm:prSet presAssocID="{3665794C-94F4-46F7-A2E5-2CDBCCBC680B}" presName="text_1" presStyleLbl="node1" presStyleIdx="0" presStyleCnt="3" custLinFactNeighborX="19294" custLinFactNeighborY="-4545">
        <dgm:presLayoutVars>
          <dgm:bulletEnabled val="1"/>
        </dgm:presLayoutVars>
      </dgm:prSet>
      <dgm:spPr/>
    </dgm:pt>
    <dgm:pt modelId="{2095FF66-BB61-4BF1-8773-2088C05465C6}" type="pres">
      <dgm:prSet presAssocID="{3665794C-94F4-46F7-A2E5-2CDBCCBC680B}" presName="accent_1" presStyleCnt="0"/>
      <dgm:spPr/>
    </dgm:pt>
    <dgm:pt modelId="{BA7CAAF4-9CEC-4D38-9843-86159631F82B}" type="pres">
      <dgm:prSet presAssocID="{3665794C-94F4-46F7-A2E5-2CDBCCBC680B}" presName="accentRepeatNode" presStyleLbl="solidFgAcc1" presStyleIdx="0" presStyleCnt="3" custLinFactNeighborX="960" custLinFactNeighborY="2616"/>
      <dgm:spPr>
        <a:blipFill rotWithShape="0">
          <a:blip xmlns:r="http://schemas.openxmlformats.org/officeDocument/2006/relationships" r:embed="rId1"/>
          <a:stretch>
            <a:fillRect/>
          </a:stretch>
        </a:blipFill>
      </dgm:spPr>
    </dgm:pt>
    <dgm:pt modelId="{0C522B73-BE18-4686-8D4E-B59BE3F0B451}" type="pres">
      <dgm:prSet presAssocID="{828AB69C-9242-48C3-ADD9-F75BA24F176D}" presName="text_2" presStyleLbl="node1" presStyleIdx="1" presStyleCnt="3">
        <dgm:presLayoutVars>
          <dgm:bulletEnabled val="1"/>
        </dgm:presLayoutVars>
      </dgm:prSet>
      <dgm:spPr/>
    </dgm:pt>
    <dgm:pt modelId="{CD13FB71-E6F5-421D-A2EA-2993797532ED}" type="pres">
      <dgm:prSet presAssocID="{828AB69C-9242-48C3-ADD9-F75BA24F176D}" presName="accent_2" presStyleCnt="0"/>
      <dgm:spPr/>
    </dgm:pt>
    <dgm:pt modelId="{E30362FD-8816-469A-A8AD-CF2852C1C89F}" type="pres">
      <dgm:prSet presAssocID="{828AB69C-9242-48C3-ADD9-F75BA24F176D}" presName="accentRepeatNode" presStyleLbl="solidFgAcc1" presStyleIdx="1" presStyleCnt="3" custLinFactNeighborX="-848" custLinFactNeighborY="-4545"/>
      <dgm:spPr>
        <a:blipFill rotWithShape="0">
          <a:blip xmlns:r="http://schemas.openxmlformats.org/officeDocument/2006/relationships" r:embed="rId2"/>
          <a:stretch>
            <a:fillRect/>
          </a:stretch>
        </a:blipFill>
      </dgm:spPr>
    </dgm:pt>
    <dgm:pt modelId="{D82B6370-A95C-4344-A6EB-7614FB29D00C}" type="pres">
      <dgm:prSet presAssocID="{52E9E340-036C-4677-A187-2FAEEAC7B2D5}" presName="text_3" presStyleLbl="node1" presStyleIdx="2" presStyleCnt="3">
        <dgm:presLayoutVars>
          <dgm:bulletEnabled val="1"/>
        </dgm:presLayoutVars>
      </dgm:prSet>
      <dgm:spPr/>
    </dgm:pt>
    <dgm:pt modelId="{39E8874A-46C1-4759-B544-EE372E15E5EA}" type="pres">
      <dgm:prSet presAssocID="{52E9E340-036C-4677-A187-2FAEEAC7B2D5}" presName="accent_3" presStyleCnt="0"/>
      <dgm:spPr/>
    </dgm:pt>
    <dgm:pt modelId="{F5D8F6F8-AEC3-48F0-8A13-6232094F009F}" type="pres">
      <dgm:prSet presAssocID="{52E9E340-036C-4677-A187-2FAEEAC7B2D5}" presName="accentRepeatNode" presStyleLbl="solidFgAcc1" presStyleIdx="2" presStyleCnt="3" custLinFactNeighborX="4432" custLinFactNeighborY="7273"/>
      <dgm:spPr>
        <a:blipFill rotWithShape="0">
          <a:blip xmlns:r="http://schemas.openxmlformats.org/officeDocument/2006/relationships" r:embed="rId3"/>
          <a:stretch>
            <a:fillRect/>
          </a:stretch>
        </a:blipFill>
      </dgm:spPr>
    </dgm:pt>
  </dgm:ptLst>
  <dgm:cxnLst>
    <dgm:cxn modelId="{923F6A19-BA21-45C9-93B6-B11996745154}" srcId="{7AB8C7F8-8CCE-4B20-9B30-B931386389AE}" destId="{3665794C-94F4-46F7-A2E5-2CDBCCBC680B}" srcOrd="0" destOrd="0" parTransId="{C989AB9E-6AF2-40EC-B252-0CA9E588A50A}" sibTransId="{6AE25442-CA60-402F-AA52-86865AEE1614}"/>
    <dgm:cxn modelId="{B2413F5D-ADC3-48D8-87FC-17E25847A071}" type="presOf" srcId="{6AE25442-CA60-402F-AA52-86865AEE1614}" destId="{34A53836-9DDD-4F86-941E-4003A6B57021}" srcOrd="0" destOrd="0" presId="urn:microsoft.com/office/officeart/2008/layout/VerticalCurvedList"/>
    <dgm:cxn modelId="{3FB7EC42-1F78-4411-8BD8-3628A2D8E04C}" srcId="{7AB8C7F8-8CCE-4B20-9B30-B931386389AE}" destId="{828AB69C-9242-48C3-ADD9-F75BA24F176D}" srcOrd="1" destOrd="0" parTransId="{3CFA69FA-09A9-484E-8124-DBEBF1390217}" sibTransId="{718AA01A-9B70-4C61-8F94-A8FF7E23919B}"/>
    <dgm:cxn modelId="{6AFFEB91-A8B2-415A-BA57-040676BFF299}" srcId="{7AB8C7F8-8CCE-4B20-9B30-B931386389AE}" destId="{52E9E340-036C-4677-A187-2FAEEAC7B2D5}" srcOrd="2" destOrd="0" parTransId="{B9CFE11A-C6BA-4AAE-8FA9-41AA7DADF567}" sibTransId="{3E4D37C7-018A-4F12-8E81-0DF61FC0545B}"/>
    <dgm:cxn modelId="{802FE0AB-AF50-420D-90C4-FC52191844C8}" type="presOf" srcId="{828AB69C-9242-48C3-ADD9-F75BA24F176D}" destId="{0C522B73-BE18-4686-8D4E-B59BE3F0B451}" srcOrd="0" destOrd="0" presId="urn:microsoft.com/office/officeart/2008/layout/VerticalCurvedList"/>
    <dgm:cxn modelId="{AA6812C0-DDEE-4E1A-8FB7-E917E553C58D}" type="presOf" srcId="{52E9E340-036C-4677-A187-2FAEEAC7B2D5}" destId="{D82B6370-A95C-4344-A6EB-7614FB29D00C}" srcOrd="0" destOrd="0" presId="urn:microsoft.com/office/officeart/2008/layout/VerticalCurvedList"/>
    <dgm:cxn modelId="{F839F2C6-42F8-427D-A61E-CD13B1A03BD4}" type="presOf" srcId="{7AB8C7F8-8CCE-4B20-9B30-B931386389AE}" destId="{00359FA8-05DF-43BE-B213-D696AEFD86DC}" srcOrd="0" destOrd="0" presId="urn:microsoft.com/office/officeart/2008/layout/VerticalCurvedList"/>
    <dgm:cxn modelId="{6AF891D9-455A-42A7-8C39-1DB672467676}" type="presOf" srcId="{3665794C-94F4-46F7-A2E5-2CDBCCBC680B}" destId="{D3E32F3F-7DA1-4EB0-83A4-FA4537D59A2A}" srcOrd="0" destOrd="0" presId="urn:microsoft.com/office/officeart/2008/layout/VerticalCurvedList"/>
    <dgm:cxn modelId="{9BDDFD8B-5413-4BFD-915E-9B5A142A50B6}" type="presParOf" srcId="{00359FA8-05DF-43BE-B213-D696AEFD86DC}" destId="{7E9887E0-7E85-44DB-B028-C048850E3304}" srcOrd="0" destOrd="0" presId="urn:microsoft.com/office/officeart/2008/layout/VerticalCurvedList"/>
    <dgm:cxn modelId="{4823FCFE-9F44-4C40-ABC0-BBAE83262A58}" type="presParOf" srcId="{7E9887E0-7E85-44DB-B028-C048850E3304}" destId="{B4203628-D966-4D8F-8A38-EA4E08721B32}" srcOrd="0" destOrd="0" presId="urn:microsoft.com/office/officeart/2008/layout/VerticalCurvedList"/>
    <dgm:cxn modelId="{80628BB4-F450-4840-94BF-8EB4C96A0142}" type="presParOf" srcId="{B4203628-D966-4D8F-8A38-EA4E08721B32}" destId="{91648D40-483B-4244-A7FC-2296322E50E4}" srcOrd="0" destOrd="0" presId="urn:microsoft.com/office/officeart/2008/layout/VerticalCurvedList"/>
    <dgm:cxn modelId="{49195E18-10B4-4FDD-8C8E-EF158AA06BA4}" type="presParOf" srcId="{B4203628-D966-4D8F-8A38-EA4E08721B32}" destId="{34A53836-9DDD-4F86-941E-4003A6B57021}" srcOrd="1" destOrd="0" presId="urn:microsoft.com/office/officeart/2008/layout/VerticalCurvedList"/>
    <dgm:cxn modelId="{77CC00FC-F2B3-4963-9927-A7A89D3F68F3}" type="presParOf" srcId="{B4203628-D966-4D8F-8A38-EA4E08721B32}" destId="{C78746D8-2192-46DC-93E8-1992E92FC90E}" srcOrd="2" destOrd="0" presId="urn:microsoft.com/office/officeart/2008/layout/VerticalCurvedList"/>
    <dgm:cxn modelId="{572B17E4-2EB1-4031-963E-C6CA5E826B70}" type="presParOf" srcId="{B4203628-D966-4D8F-8A38-EA4E08721B32}" destId="{22878132-2EB4-41CB-ABDC-35CAD72B6FF2}" srcOrd="3" destOrd="0" presId="urn:microsoft.com/office/officeart/2008/layout/VerticalCurvedList"/>
    <dgm:cxn modelId="{B7B9534D-8D4C-4615-9C32-6DE7BFA12A02}" type="presParOf" srcId="{7E9887E0-7E85-44DB-B028-C048850E3304}" destId="{D3E32F3F-7DA1-4EB0-83A4-FA4537D59A2A}" srcOrd="1" destOrd="0" presId="urn:microsoft.com/office/officeart/2008/layout/VerticalCurvedList"/>
    <dgm:cxn modelId="{C235ABB1-7B97-46D6-B1DC-6186224E1DB7}" type="presParOf" srcId="{7E9887E0-7E85-44DB-B028-C048850E3304}" destId="{2095FF66-BB61-4BF1-8773-2088C05465C6}" srcOrd="2" destOrd="0" presId="urn:microsoft.com/office/officeart/2008/layout/VerticalCurvedList"/>
    <dgm:cxn modelId="{81457063-5BB4-442D-BF20-A94938134BEB}" type="presParOf" srcId="{2095FF66-BB61-4BF1-8773-2088C05465C6}" destId="{BA7CAAF4-9CEC-4D38-9843-86159631F82B}" srcOrd="0" destOrd="0" presId="urn:microsoft.com/office/officeart/2008/layout/VerticalCurvedList"/>
    <dgm:cxn modelId="{FBC28AC3-6A48-49E1-AAAC-C98F7750568B}" type="presParOf" srcId="{7E9887E0-7E85-44DB-B028-C048850E3304}" destId="{0C522B73-BE18-4686-8D4E-B59BE3F0B451}" srcOrd="3" destOrd="0" presId="urn:microsoft.com/office/officeart/2008/layout/VerticalCurvedList"/>
    <dgm:cxn modelId="{35B1D3EB-139F-4FAC-AF1C-09169C3C79B3}" type="presParOf" srcId="{7E9887E0-7E85-44DB-B028-C048850E3304}" destId="{CD13FB71-E6F5-421D-A2EA-2993797532ED}" srcOrd="4" destOrd="0" presId="urn:microsoft.com/office/officeart/2008/layout/VerticalCurvedList"/>
    <dgm:cxn modelId="{C6A483BA-7BC3-4776-91E8-9CC837123394}" type="presParOf" srcId="{CD13FB71-E6F5-421D-A2EA-2993797532ED}" destId="{E30362FD-8816-469A-A8AD-CF2852C1C89F}" srcOrd="0" destOrd="0" presId="urn:microsoft.com/office/officeart/2008/layout/VerticalCurvedList"/>
    <dgm:cxn modelId="{BCFB96D9-F0FE-4992-883C-B48002330E03}" type="presParOf" srcId="{7E9887E0-7E85-44DB-B028-C048850E3304}" destId="{D82B6370-A95C-4344-A6EB-7614FB29D00C}" srcOrd="5" destOrd="0" presId="urn:microsoft.com/office/officeart/2008/layout/VerticalCurvedList"/>
    <dgm:cxn modelId="{D84A2C4C-7A77-4D68-858E-51FFA9A4A50E}" type="presParOf" srcId="{7E9887E0-7E85-44DB-B028-C048850E3304}" destId="{39E8874A-46C1-4759-B544-EE372E15E5EA}" srcOrd="6" destOrd="0" presId="urn:microsoft.com/office/officeart/2008/layout/VerticalCurvedList"/>
    <dgm:cxn modelId="{2611F1D8-9C47-465F-A503-9525AEED6D0A}" type="presParOf" srcId="{39E8874A-46C1-4759-B544-EE372E15E5EA}" destId="{F5D8F6F8-AEC3-48F0-8A13-6232094F009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53836-9DDD-4F86-941E-4003A6B57021}">
      <dsp:nvSpPr>
        <dsp:cNvPr id="0" name=""/>
        <dsp:cNvSpPr/>
      </dsp:nvSpPr>
      <dsp:spPr>
        <a:xfrm>
          <a:off x="-3581015" y="-550356"/>
          <a:ext cx="4269065" cy="4269065"/>
        </a:xfrm>
        <a:prstGeom prst="blockArc">
          <a:avLst>
            <a:gd name="adj1" fmla="val 18900000"/>
            <a:gd name="adj2" fmla="val 2700000"/>
            <a:gd name="adj3" fmla="val 506"/>
          </a:avLst>
        </a:pr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E32F3F-7DA1-4EB0-83A4-FA4537D59A2A}">
      <dsp:nvSpPr>
        <dsp:cNvPr id="0" name=""/>
        <dsp:cNvSpPr/>
      </dsp:nvSpPr>
      <dsp:spPr>
        <a:xfrm>
          <a:off x="483490" y="288034"/>
          <a:ext cx="3584961" cy="63367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86360" rIns="86360" bIns="86360" numCol="1" spcCol="1270" anchor="ctr" anchorCtr="0">
          <a:noAutofit/>
        </a:bodyPr>
        <a:lstStyle/>
        <a:p>
          <a:pPr marL="0" lvl="0" indent="0" algn="ctr" defTabSz="1511300" rtl="0">
            <a:lnSpc>
              <a:spcPct val="90000"/>
            </a:lnSpc>
            <a:spcBef>
              <a:spcPct val="0"/>
            </a:spcBef>
            <a:spcAft>
              <a:spcPct val="35000"/>
            </a:spcAft>
            <a:buNone/>
          </a:pPr>
          <a:r>
            <a:rPr lang="en-US" sz="3400" kern="1200">
              <a:solidFill>
                <a:schemeClr val="tx1"/>
              </a:solidFill>
              <a:latin typeface="Times New Roman" panose="02020603050405020304" pitchFamily="18" charset="0"/>
              <a:cs typeface="Times New Roman" panose="02020603050405020304" pitchFamily="18" charset="0"/>
            </a:rPr>
            <a:t>Đồng hồ</a:t>
          </a:r>
        </a:p>
      </dsp:txBody>
      <dsp:txXfrm>
        <a:off x="483490" y="288034"/>
        <a:ext cx="3584961" cy="633670"/>
      </dsp:txXfrm>
    </dsp:sp>
    <dsp:sp modelId="{BA7CAAF4-9CEC-4D38-9843-86159631F82B}">
      <dsp:nvSpPr>
        <dsp:cNvPr id="0" name=""/>
        <dsp:cNvSpPr/>
      </dsp:nvSpPr>
      <dsp:spPr>
        <a:xfrm>
          <a:off x="54009" y="258347"/>
          <a:ext cx="792087" cy="792087"/>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522B73-BE18-4686-8D4E-B59BE3F0B451}">
      <dsp:nvSpPr>
        <dsp:cNvPr id="0" name=""/>
        <dsp:cNvSpPr/>
      </dsp:nvSpPr>
      <dsp:spPr>
        <a:xfrm>
          <a:off x="672788" y="1267340"/>
          <a:ext cx="3354622" cy="63367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latin typeface="Times New Roman" panose="02020603050405020304" pitchFamily="18" charset="0"/>
              <a:cs typeface="Times New Roman" panose="02020603050405020304" pitchFamily="18" charset="0"/>
            </a:rPr>
            <a:t>Xe đạp</a:t>
          </a:r>
          <a:endParaRPr lang="en-US" sz="3400" kern="1200" dirty="0">
            <a:solidFill>
              <a:schemeClr val="tx1"/>
            </a:solidFill>
            <a:latin typeface="Times New Roman" panose="02020603050405020304" pitchFamily="18" charset="0"/>
            <a:cs typeface="Times New Roman" panose="02020603050405020304" pitchFamily="18" charset="0"/>
          </a:endParaRPr>
        </a:p>
      </dsp:txBody>
      <dsp:txXfrm>
        <a:off x="672788" y="1267340"/>
        <a:ext cx="3354622" cy="633670"/>
      </dsp:txXfrm>
    </dsp:sp>
    <dsp:sp modelId="{E30362FD-8816-469A-A8AD-CF2852C1C89F}">
      <dsp:nvSpPr>
        <dsp:cNvPr id="0" name=""/>
        <dsp:cNvSpPr/>
      </dsp:nvSpPr>
      <dsp:spPr>
        <a:xfrm>
          <a:off x="270028" y="1152131"/>
          <a:ext cx="792087" cy="792087"/>
        </a:xfrm>
        <a:prstGeom prst="ellipse">
          <a:avLst/>
        </a:prstGeom>
        <a:blipFill rotWithShape="0">
          <a:blip xmlns:r="http://schemas.openxmlformats.org/officeDocument/2006/relationships" r:embed="rId2"/>
          <a:stretch>
            <a:fillRect/>
          </a:stretch>
        </a:blip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82B6370-A95C-4344-A6EB-7614FB29D00C}">
      <dsp:nvSpPr>
        <dsp:cNvPr id="0" name=""/>
        <dsp:cNvSpPr/>
      </dsp:nvSpPr>
      <dsp:spPr>
        <a:xfrm>
          <a:off x="442449" y="2217846"/>
          <a:ext cx="3584961" cy="63367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latin typeface="Times New Roman" panose="02020603050405020304" pitchFamily="18" charset="0"/>
              <a:cs typeface="Times New Roman" panose="02020603050405020304" pitchFamily="18" charset="0"/>
            </a:rPr>
            <a:t>Cây bút</a:t>
          </a:r>
          <a:endParaRPr lang="en-US" sz="3400" kern="1200" dirty="0">
            <a:solidFill>
              <a:schemeClr val="tx1"/>
            </a:solidFill>
            <a:latin typeface="Times New Roman" panose="02020603050405020304" pitchFamily="18" charset="0"/>
            <a:cs typeface="Times New Roman" panose="02020603050405020304" pitchFamily="18" charset="0"/>
          </a:endParaRPr>
        </a:p>
      </dsp:txBody>
      <dsp:txXfrm>
        <a:off x="442449" y="2217846"/>
        <a:ext cx="3584961" cy="633670"/>
      </dsp:txXfrm>
    </dsp:sp>
    <dsp:sp modelId="{F5D8F6F8-AEC3-48F0-8A13-6232094F009F}">
      <dsp:nvSpPr>
        <dsp:cNvPr id="0" name=""/>
        <dsp:cNvSpPr/>
      </dsp:nvSpPr>
      <dsp:spPr>
        <a:xfrm>
          <a:off x="81511" y="2196246"/>
          <a:ext cx="792087" cy="792087"/>
        </a:xfrm>
        <a:prstGeom prst="ellipse">
          <a:avLst/>
        </a:prstGeom>
        <a:blipFill rotWithShape="0">
          <a:blip xmlns:r="http://schemas.openxmlformats.org/officeDocument/2006/relationships" r:embed="rId3"/>
          <a:stretch>
            <a:fillRect/>
          </a:stretch>
        </a:blip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FF1E0-2C9B-46D2-8C0F-67A96AE6785F}" type="datetimeFigureOut">
              <a:rPr lang="vi-VN" smtClean="0"/>
              <a:t>11/04/2025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A9637-4D5B-4398-A956-26B094020262}" type="slidenum">
              <a:rPr lang="vi-VN" smtClean="0"/>
              <a:t>‹#›</a:t>
            </a:fld>
            <a:endParaRPr lang="vi-VN"/>
          </a:p>
        </p:txBody>
      </p:sp>
    </p:spTree>
    <p:extLst>
      <p:ext uri="{BB962C8B-B14F-4D97-AF65-F5344CB8AC3E}">
        <p14:creationId xmlns:p14="http://schemas.microsoft.com/office/powerpoint/2010/main" val="31408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dirty="0"/>
              <a:t> </a:t>
            </a:r>
            <a:r>
              <a:rPr lang="en-US" dirty="0" err="1"/>
              <a:t>cô</a:t>
            </a:r>
            <a:r>
              <a:rPr lang="en-US" baseline="0" dirty="0"/>
              <a:t> </a:t>
            </a:r>
            <a:r>
              <a:rPr lang="en-US" baseline="0" dirty="0" err="1"/>
              <a:t>bấm</a:t>
            </a:r>
            <a:r>
              <a:rPr lang="en-US" baseline="0" dirty="0"/>
              <a:t> </a:t>
            </a:r>
            <a:r>
              <a:rPr lang="en-US" baseline="0" dirty="0" err="1"/>
              <a:t>mũi</a:t>
            </a:r>
            <a:r>
              <a:rPr lang="en-US" baseline="0" dirty="0"/>
              <a:t> </a:t>
            </a:r>
            <a:r>
              <a:rPr lang="en-US" baseline="0" dirty="0" err="1"/>
              <a:t>tên</a:t>
            </a:r>
            <a:r>
              <a:rPr lang="en-US" baseline="0" dirty="0"/>
              <a:t> </a:t>
            </a:r>
            <a:r>
              <a:rPr lang="en-US" baseline="0" dirty="0" err="1"/>
              <a:t>trên</a:t>
            </a:r>
            <a:r>
              <a:rPr lang="en-US" baseline="0" dirty="0"/>
              <a:t> </a:t>
            </a:r>
            <a:r>
              <a:rPr lang="en-US" baseline="0" dirty="0" err="1"/>
              <a:t>cùng</a:t>
            </a:r>
            <a:r>
              <a:rPr lang="en-US" baseline="0" dirty="0"/>
              <a:t> </a:t>
            </a:r>
            <a:r>
              <a:rPr lang="en-US" baseline="0" dirty="0" err="1"/>
              <a:t>bên</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vào</a:t>
            </a:r>
            <a:r>
              <a:rPr lang="en-US" baseline="0" dirty="0"/>
              <a:t> </a:t>
            </a:r>
            <a:r>
              <a:rPr lang="en-US" baseline="0" dirty="0" err="1"/>
              <a:t>bài</a:t>
            </a:r>
            <a:endParaRPr lang="vi-VN" dirty="0"/>
          </a:p>
        </p:txBody>
      </p:sp>
      <p:sp>
        <p:nvSpPr>
          <p:cNvPr id="4" name="Slide Number Placeholder 3"/>
          <p:cNvSpPr>
            <a:spLocks noGrp="1"/>
          </p:cNvSpPr>
          <p:nvPr>
            <p:ph type="sldNum" sz="quarter" idx="10"/>
          </p:nvPr>
        </p:nvSpPr>
        <p:spPr/>
        <p:txBody>
          <a:bodyPr/>
          <a:lstStyle/>
          <a:p>
            <a:fld id="{9B7A9637-4D5B-4398-A956-26B094020262}" type="slidenum">
              <a:rPr lang="vi-VN" smtClean="0"/>
              <a:t>3</a:t>
            </a:fld>
            <a:endParaRPr lang="vi-VN"/>
          </a:p>
        </p:txBody>
      </p:sp>
    </p:spTree>
    <p:extLst>
      <p:ext uri="{BB962C8B-B14F-4D97-AF65-F5344CB8AC3E}">
        <p14:creationId xmlns:p14="http://schemas.microsoft.com/office/powerpoint/2010/main" val="278507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A9637-4D5B-4398-A956-26B094020262}" type="slidenum">
              <a:rPr lang="vi-VN" smtClean="0"/>
              <a:t>11</a:t>
            </a:fld>
            <a:endParaRPr lang="vi-VN"/>
          </a:p>
        </p:txBody>
      </p:sp>
    </p:spTree>
    <p:extLst>
      <p:ext uri="{BB962C8B-B14F-4D97-AF65-F5344CB8AC3E}">
        <p14:creationId xmlns:p14="http://schemas.microsoft.com/office/powerpoint/2010/main" val="171721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A9637-4D5B-4398-A956-26B094020262}" type="slidenum">
              <a:rPr lang="vi-VN" smtClean="0"/>
              <a:t>12</a:t>
            </a:fld>
            <a:endParaRPr lang="vi-VN"/>
          </a:p>
        </p:txBody>
      </p:sp>
    </p:spTree>
    <p:extLst>
      <p:ext uri="{BB962C8B-B14F-4D97-AF65-F5344CB8AC3E}">
        <p14:creationId xmlns:p14="http://schemas.microsoft.com/office/powerpoint/2010/main" val="381233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Luyện đọc</a:t>
            </a:r>
          </a:p>
        </p:txBody>
      </p:sp>
      <p:sp>
        <p:nvSpPr>
          <p:cNvPr id="4" name="Slide Number Placeholder 3"/>
          <p:cNvSpPr>
            <a:spLocks noGrp="1"/>
          </p:cNvSpPr>
          <p:nvPr>
            <p:ph type="sldNum" sz="quarter" idx="10"/>
          </p:nvPr>
        </p:nvSpPr>
        <p:spPr/>
        <p:txBody>
          <a:bodyPr/>
          <a:lstStyle/>
          <a:p>
            <a:fld id="{9B7A9637-4D5B-4398-A956-26B094020262}" type="slidenum">
              <a:rPr lang="vi-VN" smtClean="0"/>
              <a:t>23</a:t>
            </a:fld>
            <a:endParaRPr lang="vi-VN"/>
          </a:p>
        </p:txBody>
      </p:sp>
    </p:spTree>
    <p:extLst>
      <p:ext uri="{BB962C8B-B14F-4D97-AF65-F5344CB8AC3E}">
        <p14:creationId xmlns:p14="http://schemas.microsoft.com/office/powerpoint/2010/main" val="283652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75803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6613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9417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35791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46ED6-0D68-464C-BFDA-9BBE32C46BA8}" type="datetimeFigureOut">
              <a:rPr lang="vi-VN" smtClean="0"/>
              <a:t>11/04/2025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408391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6F46ED6-0D68-464C-BFDA-9BBE32C46BA8}" type="datetimeFigureOut">
              <a:rPr lang="vi-VN" smtClean="0"/>
              <a:t>11/04/2025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3985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6F46ED6-0D68-464C-BFDA-9BBE32C46BA8}" type="datetimeFigureOut">
              <a:rPr lang="vi-VN" smtClean="0"/>
              <a:t>11/04/2025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9911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6F46ED6-0D68-464C-BFDA-9BBE32C46BA8}" type="datetimeFigureOut">
              <a:rPr lang="vi-VN" smtClean="0"/>
              <a:t>11/04/2025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54770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46ED6-0D68-464C-BFDA-9BBE32C46BA8}" type="datetimeFigureOut">
              <a:rPr lang="vi-VN" smtClean="0"/>
              <a:t>11/04/2025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363878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t>11/04/2025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84300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t>11/04/2025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217666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F46ED6-0D68-464C-BFDA-9BBE32C46BA8}" type="datetimeFigureOut">
              <a:rPr lang="vi-VN" smtClean="0"/>
              <a:t>11/04/2025</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4419F2-5615-4844-B248-9C200856D3EB}" type="slidenum">
              <a:rPr lang="vi-VN" smtClean="0"/>
              <a:t>‹#›</a:t>
            </a:fld>
            <a:endParaRPr lang="vi-VN"/>
          </a:p>
        </p:txBody>
      </p:sp>
    </p:spTree>
    <p:extLst>
      <p:ext uri="{BB962C8B-B14F-4D97-AF65-F5344CB8AC3E}">
        <p14:creationId xmlns:p14="http://schemas.microsoft.com/office/powerpoint/2010/main" val="23577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3" Type="http://schemas.openxmlformats.org/officeDocument/2006/relationships/image" Target="../media/image7.jpg"/><Relationship Id="rId7" Type="http://schemas.openxmlformats.org/officeDocument/2006/relationships/image" Target="../media/image10.png"/><Relationship Id="rId12"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slide" Target="slide4.xml"/><Relationship Id="rId10" Type="http://schemas.openxmlformats.org/officeDocument/2006/relationships/slide" Target="slide6.xml"/><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3.xml"/><Relationship Id="rId7" Type="http://schemas.openxmlformats.org/officeDocument/2006/relationships/diagramQuickStyle" Target="../diagrams/quickStyle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0"/>
          </a:stretch>
        </a:blipFill>
        <a:effectLst/>
      </p:bgPr>
    </p:bg>
    <p:spTree>
      <p:nvGrpSpPr>
        <p:cNvPr id="1" name=""/>
        <p:cNvGrpSpPr/>
        <p:nvPr/>
      </p:nvGrpSpPr>
      <p:grpSpPr>
        <a:xfrm>
          <a:off x="0" y="0"/>
          <a:ext cx="0" cy="0"/>
          <a:chOff x="0" y="0"/>
          <a:chExt cx="0" cy="0"/>
        </a:xfrm>
      </p:grpSpPr>
      <p:pic>
        <p:nvPicPr>
          <p:cNvPr id="5" name="图片 2"/>
          <p:cNvPicPr>
            <a:picLocks noChangeAspect="1"/>
          </p:cNvPicPr>
          <p:nvPr/>
        </p:nvPicPr>
        <p:blipFill>
          <a:blip r:embed="rId3"/>
          <a:stretch>
            <a:fillRect/>
          </a:stretch>
        </p:blipFill>
        <p:spPr>
          <a:xfrm>
            <a:off x="2411760" y="1059582"/>
            <a:ext cx="4986708" cy="2499758"/>
          </a:xfrm>
          <a:prstGeom prst="rect">
            <a:avLst/>
          </a:prstGeom>
        </p:spPr>
      </p:pic>
      <p:pic>
        <p:nvPicPr>
          <p:cNvPr id="6" name="图片 3"/>
          <p:cNvPicPr>
            <a:picLocks noChangeAspect="1"/>
          </p:cNvPicPr>
          <p:nvPr/>
        </p:nvPicPr>
        <p:blipFill>
          <a:blip r:embed="rId4"/>
          <a:stretch>
            <a:fillRect/>
          </a:stretch>
        </p:blipFill>
        <p:spPr>
          <a:xfrm>
            <a:off x="2177221" y="673820"/>
            <a:ext cx="1199842" cy="1295012"/>
          </a:xfrm>
          <a:prstGeom prst="rect">
            <a:avLst/>
          </a:prstGeom>
        </p:spPr>
      </p:pic>
      <p:pic>
        <p:nvPicPr>
          <p:cNvPr id="7" name="图片 4"/>
          <p:cNvPicPr>
            <a:picLocks noChangeAspect="1"/>
          </p:cNvPicPr>
          <p:nvPr/>
        </p:nvPicPr>
        <p:blipFill>
          <a:blip r:embed="rId5"/>
          <a:stretch>
            <a:fillRect/>
          </a:stretch>
        </p:blipFill>
        <p:spPr>
          <a:xfrm>
            <a:off x="7421162" y="606724"/>
            <a:ext cx="930785" cy="1149504"/>
          </a:xfrm>
          <a:prstGeom prst="rect">
            <a:avLst/>
          </a:prstGeom>
        </p:spPr>
      </p:pic>
      <p:pic>
        <p:nvPicPr>
          <p:cNvPr id="8" name="图片 5"/>
          <p:cNvPicPr>
            <a:picLocks noChangeAspect="1"/>
          </p:cNvPicPr>
          <p:nvPr/>
        </p:nvPicPr>
        <p:blipFill>
          <a:blip r:embed="rId6"/>
          <a:stretch>
            <a:fillRect/>
          </a:stretch>
        </p:blipFill>
        <p:spPr>
          <a:xfrm>
            <a:off x="2959388" y="3089122"/>
            <a:ext cx="3862365" cy="948473"/>
          </a:xfrm>
          <a:prstGeom prst="rect">
            <a:avLst/>
          </a:prstGeom>
        </p:spPr>
      </p:pic>
      <p:grpSp>
        <p:nvGrpSpPr>
          <p:cNvPr id="9" name="组合 10"/>
          <p:cNvGrpSpPr/>
          <p:nvPr/>
        </p:nvGrpSpPr>
        <p:grpSpPr>
          <a:xfrm rot="6329695" flipH="1">
            <a:off x="6888553" y="2013261"/>
            <a:ext cx="657131" cy="543473"/>
            <a:chOff x="9015984" y="2528554"/>
            <a:chExt cx="2157344" cy="1473489"/>
          </a:xfrm>
        </p:grpSpPr>
        <p:sp>
          <p:nvSpPr>
            <p:cNvPr id="10"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1"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2"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3"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dirty="0">
                <a:solidFill>
                  <a:srgbClr val="5FA080"/>
                </a:solidFill>
                <a:latin typeface="等线"/>
                <a:ea typeface="等线" panose="02010600030101010101" pitchFamily="2" charset="-122"/>
              </a:endParaRPr>
            </a:p>
          </p:txBody>
        </p:sp>
        <p:sp>
          <p:nvSpPr>
            <p:cNvPr id="14"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5"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6"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7"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8"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9"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grpSp>
      <p:sp>
        <p:nvSpPr>
          <p:cNvPr id="20" name="文本框 32"/>
          <p:cNvSpPr txBox="1"/>
          <p:nvPr/>
        </p:nvSpPr>
        <p:spPr>
          <a:xfrm>
            <a:off x="2615377" y="1796798"/>
            <a:ext cx="4650779" cy="131112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342900">
              <a:defRPr/>
            </a:pPr>
            <a:r>
              <a:rPr lang="en-US" altLang="zh-CN" sz="6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6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Oval 1"/>
          <p:cNvSpPr/>
          <p:nvPr/>
        </p:nvSpPr>
        <p:spPr>
          <a:xfrm>
            <a:off x="0" y="104791"/>
            <a:ext cx="807474" cy="696133"/>
          </a:xfrm>
          <a:prstGeom prst="ellipse">
            <a:avLst/>
          </a:prstGeom>
          <a:solidFill>
            <a:srgbClr val="EA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53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2000" fill="hold">
                                          <p:stCondLst>
                                            <p:cond delay="0"/>
                                          </p:stCondLst>
                                        </p:cTn>
                                        <p:tgtEl>
                                          <p:spTgt spid="20"/>
                                        </p:tgtEl>
                                        <p:attrNameLst>
                                          <p:attrName>style.visibility</p:attrName>
                                        </p:attrNameLst>
                                      </p:cBhvr>
                                      <p:to>
                                        <p:strVal val="visible"/>
                                      </p:to>
                                    </p:set>
                                    <p:anim calcmode="lin" valueType="num">
                                      <p:cBhvr>
                                        <p:cTn id="31" dur="2000" fill="hold"/>
                                        <p:tgtEl>
                                          <p:spTgt spid="20"/>
                                        </p:tgtEl>
                                        <p:attrNameLst>
                                          <p:attrName>ppt_w</p:attrName>
                                        </p:attrNameLst>
                                      </p:cBhvr>
                                      <p:tavLst>
                                        <p:tav tm="0">
                                          <p:val>
                                            <p:fltVal val="0"/>
                                          </p:val>
                                        </p:tav>
                                        <p:tav tm="100000">
                                          <p:val>
                                            <p:strVal val="#ppt_w"/>
                                          </p:val>
                                        </p:tav>
                                      </p:tavLst>
                                    </p:anim>
                                    <p:anim calcmode="lin" valueType="num">
                                      <p:cBhvr>
                                        <p:cTn id="32" dur="2000" fill="hold"/>
                                        <p:tgtEl>
                                          <p:spTgt spid="20"/>
                                        </p:tgtEl>
                                        <p:attrNameLst>
                                          <p:attrName>ppt_h</p:attrName>
                                        </p:attrNameLst>
                                      </p:cBhvr>
                                      <p:tavLst>
                                        <p:tav tm="0">
                                          <p:val>
                                            <p:fltVal val="0"/>
                                          </p:val>
                                        </p:tav>
                                        <p:tav tm="100000">
                                          <p:val>
                                            <p:strVal val="#ppt_h"/>
                                          </p:val>
                                        </p:tav>
                                      </p:tavLst>
                                    </p:anim>
                                    <p:animEffect transition="in" filter="fade">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4" name="Rectangle 3"/>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1727" y="988829"/>
            <a:ext cx="5760640" cy="3908762"/>
          </a:xfrm>
          <a:prstGeom prst="rect">
            <a:avLst/>
          </a:prstGeom>
        </p:spPr>
        <p:txBody>
          <a:bodyPr wrap="square">
            <a:spAutoFit/>
          </a:bodyPr>
          <a:lstStyle/>
          <a:p>
            <a:pPr algn="ctr">
              <a:spcBef>
                <a:spcPts val="600"/>
              </a:spcBef>
            </a:pPr>
            <a:r>
              <a:rPr lang="vi-VN" dirty="0">
                <a:latin typeface="+mj-lt"/>
              </a:rPr>
              <a:t>Cái chổi thấy rác, quét nhà</a:t>
            </a:r>
          </a:p>
          <a:p>
            <a:pPr algn="ctr">
              <a:spcBef>
                <a:spcPts val="600"/>
              </a:spcBef>
            </a:pPr>
            <a:r>
              <a:rPr lang="vi-VN" dirty="0">
                <a:latin typeface="+mj-lt"/>
              </a:rPr>
              <a:t>Cây kim sợi chỉ giúp bà và may </a:t>
            </a:r>
          </a:p>
          <a:p>
            <a:pPr algn="ctr">
              <a:spcBef>
                <a:spcPts val="600"/>
              </a:spcBef>
            </a:pPr>
            <a:r>
              <a:rPr lang="vi-VN" dirty="0">
                <a:latin typeface="+mj-lt"/>
              </a:rPr>
              <a:t>Quyển vở chép chữ cả ngày </a:t>
            </a:r>
          </a:p>
          <a:p>
            <a:pPr algn="ctr">
              <a:spcBef>
                <a:spcPts val="600"/>
              </a:spcBef>
            </a:pPr>
            <a:r>
              <a:rPr lang="vi-VN" dirty="0">
                <a:latin typeface="+mj-lt"/>
              </a:rPr>
              <a:t>Ngọn mướp xoè lá, vươn “tay’’ leo giàn </a:t>
            </a:r>
          </a:p>
          <a:p>
            <a:pPr algn="ctr">
              <a:spcBef>
                <a:spcPts val="600"/>
              </a:spcBef>
            </a:pPr>
            <a:r>
              <a:rPr lang="vi-VN" dirty="0">
                <a:latin typeface="+mj-lt"/>
              </a:rPr>
              <a:t>Đồng hồ biết chỉ thời gian </a:t>
            </a:r>
          </a:p>
          <a:p>
            <a:pPr algn="ctr">
              <a:spcBef>
                <a:spcPts val="600"/>
              </a:spcBef>
            </a:pPr>
            <a:r>
              <a:rPr lang="vi-VN" dirty="0">
                <a:latin typeface="+mj-lt"/>
              </a:rPr>
              <a:t>Cái rả vo gạo, hòn than đốt lò </a:t>
            </a:r>
          </a:p>
          <a:p>
            <a:pPr algn="ctr">
              <a:spcBef>
                <a:spcPts val="600"/>
              </a:spcBef>
            </a:pPr>
            <a:r>
              <a:rPr lang="vi-VN" dirty="0">
                <a:latin typeface="+mj-lt"/>
              </a:rPr>
              <a:t>Con gà bảo sáng “Ó... o...’’ </a:t>
            </a:r>
          </a:p>
          <a:p>
            <a:pPr algn="ctr">
              <a:spcBef>
                <a:spcPts val="600"/>
              </a:spcBef>
            </a:pPr>
            <a:r>
              <a:rPr lang="vi-VN" dirty="0">
                <a:latin typeface="+mj-lt"/>
              </a:rPr>
              <a:t>Cánh cửa biết mở để cho nắng vào </a:t>
            </a:r>
          </a:p>
          <a:p>
            <a:pPr algn="ctr">
              <a:spcBef>
                <a:spcPts val="600"/>
              </a:spcBef>
            </a:pPr>
            <a:r>
              <a:rPr lang="vi-VN" dirty="0">
                <a:latin typeface="+mj-lt"/>
              </a:rPr>
              <a:t>Mỗi người một việc vui sao </a:t>
            </a:r>
          </a:p>
          <a:p>
            <a:pPr algn="ctr">
              <a:spcBef>
                <a:spcPts val="600"/>
              </a:spcBef>
            </a:pPr>
            <a:r>
              <a:rPr lang="vi-VN" dirty="0">
                <a:latin typeface="+mj-lt"/>
              </a:rPr>
              <a:t>Bé ngoan làm được việc nào, bé ơi?</a:t>
            </a:r>
          </a:p>
          <a:p>
            <a:pPr algn="r">
              <a:spcBef>
                <a:spcPts val="600"/>
              </a:spcBef>
            </a:pPr>
            <a:r>
              <a:rPr lang="vi-VN" dirty="0">
                <a:latin typeface="+mj-lt"/>
              </a:rPr>
              <a:t>NGUYỄN VĂN CHƯƠNG</a:t>
            </a:r>
          </a:p>
        </p:txBody>
      </p:sp>
      <p:sp>
        <p:nvSpPr>
          <p:cNvPr id="3" name="TextBox 2"/>
          <p:cNvSpPr txBox="1"/>
          <p:nvPr/>
        </p:nvSpPr>
        <p:spPr>
          <a:xfrm>
            <a:off x="1338785" y="372921"/>
            <a:ext cx="7200800" cy="461665"/>
          </a:xfrm>
          <a:prstGeom prst="rect">
            <a:avLst/>
          </a:prstGeom>
          <a:noFill/>
        </p:spPr>
        <p:txBody>
          <a:bodyPr wrap="square" rtlCol="0">
            <a:spAutoFit/>
          </a:bodyPr>
          <a:lstStyle/>
          <a:p>
            <a:pPr algn="ctr"/>
            <a:r>
              <a:rPr lang="en-US" sz="2400" b="1" dirty="0">
                <a:solidFill>
                  <a:srgbClr val="0000FF"/>
                </a:solidFill>
                <a:latin typeface="Times New Roman" pitchFamily="18" charset="0"/>
                <a:cs typeface="Times New Roman" pitchFamily="18" charset="0"/>
              </a:rPr>
              <a:t>MỖI NGƯỜI MỘT VIỆC</a:t>
            </a:r>
            <a:endParaRPr lang="vi-VN" sz="2400" b="1"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7504" y="839202"/>
            <a:ext cx="2983042" cy="181138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622434" y="2571750"/>
            <a:ext cx="1691819" cy="290316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2701" y="114558"/>
            <a:ext cx="1034559" cy="931103"/>
          </a:xfrm>
          <a:prstGeom prst="rect">
            <a:avLst/>
          </a:prstGeom>
        </p:spPr>
      </p:pic>
    </p:spTree>
    <p:extLst>
      <p:ext uri="{BB962C8B-B14F-4D97-AF65-F5344CB8AC3E}">
        <p14:creationId xmlns:p14="http://schemas.microsoft.com/office/powerpoint/2010/main" val="3080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33" name="Rectangle 32"/>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600" y="123478"/>
            <a:ext cx="5760640" cy="4924425"/>
          </a:xfrm>
          <a:prstGeom prst="rect">
            <a:avLst/>
          </a:prstGeom>
        </p:spPr>
        <p:txBody>
          <a:bodyPr wrap="square">
            <a:spAutoFit/>
          </a:bodyPr>
          <a:lstStyle/>
          <a:p>
            <a:pPr algn="ctr">
              <a:spcBef>
                <a:spcPts val="600"/>
              </a:spcBef>
            </a:pPr>
            <a:r>
              <a:rPr lang="vi-VN" sz="2400" dirty="0">
                <a:latin typeface="+mj-lt"/>
              </a:rPr>
              <a:t>Cái chổi thấy rác, quét nhà</a:t>
            </a:r>
          </a:p>
          <a:p>
            <a:pPr algn="ctr">
              <a:spcBef>
                <a:spcPts val="600"/>
              </a:spcBef>
            </a:pPr>
            <a:r>
              <a:rPr lang="vi-VN" sz="2400" dirty="0">
                <a:latin typeface="+mj-lt"/>
              </a:rPr>
              <a:t>Cây kim sợi chỉ giúp bà và may </a:t>
            </a:r>
          </a:p>
          <a:p>
            <a:pPr algn="ctr">
              <a:spcBef>
                <a:spcPts val="600"/>
              </a:spcBef>
            </a:pPr>
            <a:r>
              <a:rPr lang="vi-VN" sz="2400" dirty="0">
                <a:latin typeface="+mj-lt"/>
              </a:rPr>
              <a:t>Quyển vở chép chữ cả ngày </a:t>
            </a:r>
          </a:p>
          <a:p>
            <a:pPr algn="ctr">
              <a:spcBef>
                <a:spcPts val="600"/>
              </a:spcBef>
            </a:pPr>
            <a:r>
              <a:rPr lang="vi-VN" sz="2400" dirty="0">
                <a:latin typeface="+mj-lt"/>
              </a:rPr>
              <a:t>Ngọn mướp xoè lá, vươn “tay’’ leo giàn </a:t>
            </a:r>
          </a:p>
          <a:p>
            <a:pPr algn="ctr">
              <a:spcBef>
                <a:spcPts val="600"/>
              </a:spcBef>
            </a:pPr>
            <a:r>
              <a:rPr lang="vi-VN" sz="2400" dirty="0">
                <a:latin typeface="+mj-lt"/>
              </a:rPr>
              <a:t>Đồng hồ biết chỉ thời gian </a:t>
            </a:r>
          </a:p>
          <a:p>
            <a:pPr algn="ctr">
              <a:spcBef>
                <a:spcPts val="600"/>
              </a:spcBef>
            </a:pPr>
            <a:r>
              <a:rPr lang="vi-VN" sz="2400" dirty="0">
                <a:latin typeface="+mj-lt"/>
              </a:rPr>
              <a:t>Cái rả vo gạo, hòn than đốt lò </a:t>
            </a:r>
          </a:p>
          <a:p>
            <a:pPr algn="ctr">
              <a:spcBef>
                <a:spcPts val="600"/>
              </a:spcBef>
            </a:pPr>
            <a:r>
              <a:rPr lang="vi-VN" sz="2400" dirty="0">
                <a:latin typeface="+mj-lt"/>
              </a:rPr>
              <a:t>Con gà báo sáng  “Ó... o...’’ </a:t>
            </a:r>
          </a:p>
          <a:p>
            <a:pPr algn="ctr">
              <a:spcBef>
                <a:spcPts val="600"/>
              </a:spcBef>
            </a:pPr>
            <a:r>
              <a:rPr lang="vi-VN" sz="2400" dirty="0">
                <a:latin typeface="+mj-lt"/>
              </a:rPr>
              <a:t>Cánh cửa biết mở để cho nắng vào </a:t>
            </a:r>
          </a:p>
          <a:p>
            <a:pPr algn="ctr">
              <a:spcBef>
                <a:spcPts val="600"/>
              </a:spcBef>
            </a:pPr>
            <a:r>
              <a:rPr lang="vi-VN" sz="2400" dirty="0">
                <a:latin typeface="+mj-lt"/>
              </a:rPr>
              <a:t>Mỗi người một việc vui sao </a:t>
            </a:r>
          </a:p>
          <a:p>
            <a:pPr algn="ctr">
              <a:spcBef>
                <a:spcPts val="600"/>
              </a:spcBef>
            </a:pPr>
            <a:r>
              <a:rPr lang="vi-VN" sz="2400" dirty="0">
                <a:latin typeface="+mj-lt"/>
              </a:rPr>
              <a:t>Bé ngoan làm được việc nào, bé ơi?</a:t>
            </a:r>
          </a:p>
          <a:p>
            <a:pPr algn="r">
              <a:spcBef>
                <a:spcPts val="600"/>
              </a:spcBef>
            </a:pPr>
            <a:r>
              <a:rPr lang="vi-VN" sz="2400" dirty="0">
                <a:latin typeface="+mj-lt"/>
              </a:rPr>
              <a:t>NGUYỄN VĂN CHƯƠNG</a:t>
            </a:r>
          </a:p>
        </p:txBody>
      </p:sp>
      <p:sp>
        <p:nvSpPr>
          <p:cNvPr id="7" name="TextBox 6"/>
          <p:cNvSpPr txBox="1"/>
          <p:nvPr/>
        </p:nvSpPr>
        <p:spPr>
          <a:xfrm>
            <a:off x="2081679" y="1017191"/>
            <a:ext cx="1584176"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Quyển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vở</a:t>
            </a:r>
            <a:endParaRPr lang="vi-VN" sz="2400" dirty="0">
              <a:solidFill>
                <a:srgbClr val="0000FF"/>
              </a:solidFill>
              <a:latin typeface="Times New Roman" pitchFamily="18" charset="0"/>
              <a:cs typeface="Times New Roman" pitchFamily="18" charset="0"/>
            </a:endParaRPr>
          </a:p>
        </p:txBody>
      </p:sp>
      <p:sp>
        <p:nvSpPr>
          <p:cNvPr id="8" name="TextBox 7"/>
          <p:cNvSpPr txBox="1"/>
          <p:nvPr/>
        </p:nvSpPr>
        <p:spPr>
          <a:xfrm>
            <a:off x="1547664" y="4107465"/>
            <a:ext cx="1440160"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Bé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ngoan</a:t>
            </a:r>
            <a:endParaRPr lang="vi-VN" sz="2400" dirty="0">
              <a:solidFill>
                <a:srgbClr val="0000FF"/>
              </a:solidFill>
              <a:latin typeface="Times New Roman" pitchFamily="18" charset="0"/>
              <a:cs typeface="Times New Roman" pitchFamily="18" charset="0"/>
            </a:endParaRPr>
          </a:p>
        </p:txBody>
      </p:sp>
      <p:sp>
        <p:nvSpPr>
          <p:cNvPr id="12" name="TextBox 11"/>
          <p:cNvSpPr txBox="1"/>
          <p:nvPr/>
        </p:nvSpPr>
        <p:spPr>
          <a:xfrm>
            <a:off x="6588224" y="198388"/>
            <a:ext cx="2555776" cy="1077218"/>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MỖI NGƯỜI MỘT VIỆC</a:t>
            </a:r>
            <a:endParaRPr lang="vi-VN" sz="3200" b="1" dirty="0">
              <a:solidFill>
                <a:schemeClr val="bg1"/>
              </a:solidFill>
              <a:latin typeface="Times New Roman" pitchFamily="18" charset="0"/>
              <a:cs typeface="Times New Roman" pitchFamily="18" charset="0"/>
            </a:endParaRPr>
          </a:p>
        </p:txBody>
      </p:sp>
      <p:sp>
        <p:nvSpPr>
          <p:cNvPr id="16" name="Rectangle 15"/>
          <p:cNvSpPr/>
          <p:nvPr/>
        </p:nvSpPr>
        <p:spPr>
          <a:xfrm>
            <a:off x="2926667" y="555526"/>
            <a:ext cx="1082348"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sợi chỉ </a:t>
            </a:r>
          </a:p>
        </p:txBody>
      </p:sp>
      <p:sp>
        <p:nvSpPr>
          <p:cNvPr id="19" name="Rectangle 18"/>
          <p:cNvSpPr/>
          <p:nvPr/>
        </p:nvSpPr>
        <p:spPr>
          <a:xfrm>
            <a:off x="2873767" y="1462013"/>
            <a:ext cx="926857"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xoè lá</a:t>
            </a:r>
          </a:p>
        </p:txBody>
      </p:sp>
      <p:sp>
        <p:nvSpPr>
          <p:cNvPr id="20" name="Rectangle 19"/>
          <p:cNvSpPr/>
          <p:nvPr/>
        </p:nvSpPr>
        <p:spPr>
          <a:xfrm>
            <a:off x="5220072" y="1457647"/>
            <a:ext cx="1242648"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leo giàn </a:t>
            </a:r>
          </a:p>
        </p:txBody>
      </p:sp>
      <p:cxnSp>
        <p:nvCxnSpPr>
          <p:cNvPr id="22" name="Straight Connector 21"/>
          <p:cNvCxnSpPr/>
          <p:nvPr/>
        </p:nvCxnSpPr>
        <p:spPr>
          <a:xfrm flipH="1">
            <a:off x="4355976" y="12347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800624" y="60292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366787" y="1059582"/>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28616" y="1491630"/>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92367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65855" y="2369666"/>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987824" y="2801714"/>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11960" y="2820442"/>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51920" y="3281164"/>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42799" y="4107465"/>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29552" y="4154867"/>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799" y="69012"/>
            <a:ext cx="1194834" cy="846554"/>
          </a:xfrm>
          <a:prstGeom prst="roundRect">
            <a:avLst/>
          </a:prstGeom>
          <a:solidFill>
            <a:srgbClr val="E29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LUYỆN ĐỌC</a:t>
            </a:r>
          </a:p>
        </p:txBody>
      </p:sp>
    </p:spTree>
    <p:extLst>
      <p:ext uri="{BB962C8B-B14F-4D97-AF65-F5344CB8AC3E}">
        <p14:creationId xmlns:p14="http://schemas.microsoft.com/office/powerpoint/2010/main" val="278953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2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9" grpId="0"/>
      <p:bldP spid="2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9" name="Rectangle 8"/>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600" y="123478"/>
            <a:ext cx="5760640" cy="4924425"/>
          </a:xfrm>
          <a:prstGeom prst="rect">
            <a:avLst/>
          </a:prstGeom>
        </p:spPr>
        <p:txBody>
          <a:bodyPr wrap="square">
            <a:spAutoFit/>
          </a:bodyPr>
          <a:lstStyle/>
          <a:p>
            <a:pPr algn="ctr">
              <a:spcBef>
                <a:spcPts val="600"/>
              </a:spcBef>
            </a:pPr>
            <a:r>
              <a:rPr lang="vi-VN" sz="2400" dirty="0">
                <a:latin typeface="+mj-lt"/>
              </a:rPr>
              <a:t>Cái chổi thấy rác, quét nhà</a:t>
            </a:r>
          </a:p>
          <a:p>
            <a:pPr algn="ctr">
              <a:spcBef>
                <a:spcPts val="600"/>
              </a:spcBef>
            </a:pPr>
            <a:r>
              <a:rPr lang="vi-VN" sz="2400" dirty="0">
                <a:latin typeface="+mj-lt"/>
              </a:rPr>
              <a:t>Cây kim sợi chỉ giúp bà và may </a:t>
            </a:r>
          </a:p>
          <a:p>
            <a:pPr algn="ctr">
              <a:spcBef>
                <a:spcPts val="600"/>
              </a:spcBef>
            </a:pPr>
            <a:r>
              <a:rPr lang="vi-VN" sz="2400" dirty="0">
                <a:latin typeface="+mj-lt"/>
              </a:rPr>
              <a:t>Quyển vở chép chữ cả ngày </a:t>
            </a:r>
          </a:p>
          <a:p>
            <a:pPr algn="ctr">
              <a:spcBef>
                <a:spcPts val="600"/>
              </a:spcBef>
            </a:pPr>
            <a:r>
              <a:rPr lang="vi-VN" sz="2400" dirty="0">
                <a:latin typeface="+mj-lt"/>
              </a:rPr>
              <a:t>Ngọn mướp xoè lá, vươn “tay’’ leo giàn </a:t>
            </a:r>
          </a:p>
          <a:p>
            <a:pPr algn="ctr">
              <a:spcBef>
                <a:spcPts val="600"/>
              </a:spcBef>
            </a:pPr>
            <a:r>
              <a:rPr lang="vi-VN" sz="2400" dirty="0">
                <a:latin typeface="+mj-lt"/>
              </a:rPr>
              <a:t>Đồng hồ biết chỉ thời gian </a:t>
            </a:r>
          </a:p>
          <a:p>
            <a:pPr algn="ctr">
              <a:spcBef>
                <a:spcPts val="600"/>
              </a:spcBef>
            </a:pPr>
            <a:r>
              <a:rPr lang="vi-VN" sz="2400" dirty="0">
                <a:latin typeface="+mj-lt"/>
              </a:rPr>
              <a:t>Cái rả vo gạo, hòn than đốt lò </a:t>
            </a:r>
          </a:p>
          <a:p>
            <a:pPr algn="ctr">
              <a:spcBef>
                <a:spcPts val="600"/>
              </a:spcBef>
            </a:pPr>
            <a:r>
              <a:rPr lang="vi-VN" sz="2400" dirty="0">
                <a:latin typeface="+mj-lt"/>
              </a:rPr>
              <a:t>Con gà báo sáng  “Ó... o...’’ </a:t>
            </a:r>
          </a:p>
          <a:p>
            <a:pPr algn="ctr">
              <a:spcBef>
                <a:spcPts val="600"/>
              </a:spcBef>
            </a:pPr>
            <a:r>
              <a:rPr lang="vi-VN" sz="2400" dirty="0">
                <a:latin typeface="+mj-lt"/>
              </a:rPr>
              <a:t>Cánh cửa biết mở để cho nắng vào </a:t>
            </a:r>
          </a:p>
          <a:p>
            <a:pPr algn="ctr">
              <a:spcBef>
                <a:spcPts val="600"/>
              </a:spcBef>
            </a:pPr>
            <a:r>
              <a:rPr lang="vi-VN" sz="2400" dirty="0">
                <a:latin typeface="+mj-lt"/>
              </a:rPr>
              <a:t>Mỗi người một việc vui sao </a:t>
            </a:r>
          </a:p>
          <a:p>
            <a:pPr algn="ctr">
              <a:spcBef>
                <a:spcPts val="600"/>
              </a:spcBef>
            </a:pPr>
            <a:r>
              <a:rPr lang="vi-VN" sz="2400" dirty="0">
                <a:latin typeface="+mj-lt"/>
              </a:rPr>
              <a:t>Bé ngoan làm được việc nào, bé ơi?</a:t>
            </a:r>
          </a:p>
          <a:p>
            <a:pPr algn="r">
              <a:spcBef>
                <a:spcPts val="600"/>
              </a:spcBef>
            </a:pPr>
            <a:r>
              <a:rPr lang="vi-VN" sz="2400" dirty="0">
                <a:latin typeface="+mj-lt"/>
              </a:rPr>
              <a:t>NGUYỄN VĂN CHƯƠNG</a:t>
            </a:r>
          </a:p>
        </p:txBody>
      </p:sp>
      <p:sp>
        <p:nvSpPr>
          <p:cNvPr id="12" name="TextBox 11"/>
          <p:cNvSpPr txBox="1"/>
          <p:nvPr/>
        </p:nvSpPr>
        <p:spPr>
          <a:xfrm>
            <a:off x="6588224" y="198388"/>
            <a:ext cx="2555776" cy="1077218"/>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MỖI NGƯỜI MỘT VIỆC</a:t>
            </a:r>
            <a:endParaRPr lang="vi-VN" sz="3200" b="1" dirty="0">
              <a:solidFill>
                <a:schemeClr val="bg1"/>
              </a:solidFill>
              <a:latin typeface="Times New Roman" pitchFamily="18" charset="0"/>
              <a:cs typeface="Times New Roman" pitchFamily="18" charset="0"/>
            </a:endParaRPr>
          </a:p>
        </p:txBody>
      </p:sp>
      <p:sp>
        <p:nvSpPr>
          <p:cNvPr id="33" name="Oval 32"/>
          <p:cNvSpPr/>
          <p:nvPr/>
        </p:nvSpPr>
        <p:spPr>
          <a:xfrm>
            <a:off x="1547664" y="51470"/>
            <a:ext cx="504056"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1</a:t>
            </a:r>
          </a:p>
        </p:txBody>
      </p:sp>
      <p:sp>
        <p:nvSpPr>
          <p:cNvPr id="34" name="Oval 33"/>
          <p:cNvSpPr/>
          <p:nvPr/>
        </p:nvSpPr>
        <p:spPr>
          <a:xfrm>
            <a:off x="1577623" y="1923678"/>
            <a:ext cx="504056"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2</a:t>
            </a:r>
          </a:p>
        </p:txBody>
      </p:sp>
      <p:sp>
        <p:nvSpPr>
          <p:cNvPr id="2" name="Flowchart: Terminator 1"/>
          <p:cNvSpPr/>
          <p:nvPr/>
        </p:nvSpPr>
        <p:spPr>
          <a:xfrm>
            <a:off x="6821996" y="1923678"/>
            <a:ext cx="2088232" cy="1008112"/>
          </a:xfrm>
          <a:prstGeom prst="flowChartTerminator">
            <a:avLst/>
          </a:prstGeom>
          <a:solidFill>
            <a:srgbClr val="67796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Flowchart: Terminator 6"/>
          <p:cNvSpPr/>
          <p:nvPr/>
        </p:nvSpPr>
        <p:spPr>
          <a:xfrm>
            <a:off x="6105435" y="1851670"/>
            <a:ext cx="2970076" cy="1008112"/>
          </a:xfrm>
          <a:prstGeom prst="flowChartTerminator">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8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heel(1)">
                                      <p:cBhvr>
                                        <p:cTn id="14" dur="2000"/>
                                        <p:tgtEl>
                                          <p:spTgt spid="33"/>
                                        </p:tgtEl>
                                      </p:cBhvr>
                                    </p:animEffect>
                                  </p:childTnLst>
                                </p:cTn>
                              </p:par>
                              <p:par>
                                <p:cTn id="15" presetID="16" presetClass="exit" presetSubtype="21" fill="hold" grpId="1" nodeType="with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1)">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 grpId="0"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468560" y="0"/>
            <a:ext cx="9636158" cy="5150030"/>
            <a:chOff x="-1016" y="153558"/>
            <a:chExt cx="9636158" cy="5722255"/>
          </a:xfrm>
        </p:grpSpPr>
        <p:sp>
          <p:nvSpPr>
            <p:cNvPr id="8" name="Rectangle 7"/>
            <p:cNvSpPr/>
            <p:nvPr/>
          </p:nvSpPr>
          <p:spPr>
            <a:xfrm>
              <a:off x="1835696" y="1156572"/>
              <a:ext cx="5760640" cy="4719241"/>
            </a:xfrm>
            <a:prstGeom prst="rect">
              <a:avLst/>
            </a:prstGeom>
          </p:spPr>
          <p:txBody>
            <a:bodyPr wrap="square">
              <a:spAutoFit/>
            </a:bodyPr>
            <a:lstStyle/>
            <a:p>
              <a:pPr algn="ctr">
                <a:spcBef>
                  <a:spcPts val="600"/>
                </a:spcBef>
              </a:pPr>
              <a:r>
                <a:rPr lang="vi-VN" sz="2000" dirty="0">
                  <a:latin typeface="+mj-lt"/>
                </a:rPr>
                <a:t>Cái chổi thấy rác, quét nhà</a:t>
              </a:r>
            </a:p>
            <a:p>
              <a:pPr algn="ctr">
                <a:spcBef>
                  <a:spcPts val="600"/>
                </a:spcBef>
              </a:pPr>
              <a:r>
                <a:rPr lang="vi-VN" sz="2000" dirty="0">
                  <a:latin typeface="+mj-lt"/>
                </a:rPr>
                <a:t>Cây kim sợi chỉ giúp bà và may </a:t>
              </a:r>
            </a:p>
            <a:p>
              <a:pPr algn="ctr">
                <a:spcBef>
                  <a:spcPts val="600"/>
                </a:spcBef>
              </a:pPr>
              <a:r>
                <a:rPr lang="vi-VN" sz="2000" dirty="0">
                  <a:latin typeface="+mj-lt"/>
                </a:rPr>
                <a:t>Quyển vở chép chữ cả ngày </a:t>
              </a:r>
            </a:p>
            <a:p>
              <a:pPr algn="ctr">
                <a:spcBef>
                  <a:spcPts val="600"/>
                </a:spcBef>
              </a:pPr>
              <a:r>
                <a:rPr lang="vi-VN" sz="2000" dirty="0">
                  <a:latin typeface="+mj-lt"/>
                </a:rPr>
                <a:t>Ngọn mướp xoè lá, vươn “tay’’ leo giàn </a:t>
              </a:r>
            </a:p>
            <a:p>
              <a:pPr algn="ctr">
                <a:spcBef>
                  <a:spcPts val="600"/>
                </a:spcBef>
              </a:pPr>
              <a:r>
                <a:rPr lang="vi-VN" sz="2000" dirty="0">
                  <a:latin typeface="+mj-lt"/>
                </a:rPr>
                <a:t>Đồng hồ biết chỉ thời gian </a:t>
              </a:r>
            </a:p>
            <a:p>
              <a:pPr algn="ctr">
                <a:spcBef>
                  <a:spcPts val="600"/>
                </a:spcBef>
              </a:pPr>
              <a:r>
                <a:rPr lang="vi-VN" sz="2000" dirty="0">
                  <a:latin typeface="+mj-lt"/>
                </a:rPr>
                <a:t>Cái rả vo gạo, hòn than đốt lò </a:t>
              </a:r>
            </a:p>
            <a:p>
              <a:pPr algn="ctr">
                <a:spcBef>
                  <a:spcPts val="600"/>
                </a:spcBef>
              </a:pPr>
              <a:r>
                <a:rPr lang="vi-VN" sz="2000" dirty="0">
                  <a:latin typeface="+mj-lt"/>
                </a:rPr>
                <a:t>Con gà bảo sáng “Ó... o...’’ </a:t>
              </a:r>
            </a:p>
            <a:p>
              <a:pPr algn="ctr">
                <a:spcBef>
                  <a:spcPts val="600"/>
                </a:spcBef>
              </a:pPr>
              <a:r>
                <a:rPr lang="vi-VN" sz="2000" dirty="0">
                  <a:latin typeface="+mj-lt"/>
                </a:rPr>
                <a:t>Cánh cửa biết mở để cho nắng vào </a:t>
              </a:r>
            </a:p>
            <a:p>
              <a:pPr algn="ctr">
                <a:spcBef>
                  <a:spcPts val="600"/>
                </a:spcBef>
              </a:pPr>
              <a:r>
                <a:rPr lang="vi-VN" sz="2000" dirty="0">
                  <a:latin typeface="+mj-lt"/>
                </a:rPr>
                <a:t>Mỗi người một việc vui sao </a:t>
              </a:r>
            </a:p>
            <a:p>
              <a:pPr algn="ctr">
                <a:spcBef>
                  <a:spcPts val="600"/>
                </a:spcBef>
              </a:pPr>
              <a:r>
                <a:rPr lang="vi-VN" sz="2000" dirty="0">
                  <a:latin typeface="+mj-lt"/>
                </a:rPr>
                <a:t>Bé ngoan làm được việc nào, bé ơi?</a:t>
              </a:r>
            </a:p>
            <a:p>
              <a:pPr algn="r">
                <a:spcBef>
                  <a:spcPts val="600"/>
                </a:spcBef>
              </a:pPr>
              <a:r>
                <a:rPr lang="vi-VN" sz="2000" dirty="0">
                  <a:latin typeface="+mj-lt"/>
                </a:rPr>
                <a:t>NGUYỄN VĂN CHƯƠNG</a:t>
              </a:r>
            </a:p>
          </p:txBody>
        </p:sp>
        <p:sp>
          <p:nvSpPr>
            <p:cNvPr id="9" name="TextBox 8"/>
            <p:cNvSpPr txBox="1"/>
            <p:nvPr/>
          </p:nvSpPr>
          <p:spPr>
            <a:xfrm>
              <a:off x="1338785" y="546659"/>
              <a:ext cx="7200800" cy="581355"/>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MỖI NGƯỜI MỘT VIỆC</a:t>
              </a:r>
              <a:endParaRPr lang="vi-VN" sz="2800" b="1" dirty="0">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16" y="3023940"/>
              <a:ext cx="2983042" cy="201265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583" y="153558"/>
              <a:ext cx="1034559" cy="1034559"/>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841082" y="1810860"/>
              <a:ext cx="1691819" cy="3225734"/>
            </a:xfrm>
            <a:prstGeom prst="rect">
              <a:avLst/>
            </a:prstGeom>
          </p:spPr>
        </p:pic>
      </p:grpSp>
      <p:sp>
        <p:nvSpPr>
          <p:cNvPr id="14" name="Flowchart: Terminator 13"/>
          <p:cNvSpPr/>
          <p:nvPr/>
        </p:nvSpPr>
        <p:spPr>
          <a:xfrm>
            <a:off x="338885" y="240907"/>
            <a:ext cx="2088232" cy="1008112"/>
          </a:xfrm>
          <a:prstGeom prst="flowChartTerminator">
            <a:avLst/>
          </a:prstGeom>
          <a:solidFill>
            <a:srgbClr val="67796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24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2555776" y="1347614"/>
            <a:ext cx="3168352"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933678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Oval 2"/>
          <p:cNvSpPr/>
          <p:nvPr/>
        </p:nvSpPr>
        <p:spPr>
          <a:xfrm>
            <a:off x="2845250" y="1298505"/>
            <a:ext cx="3816424" cy="2232248"/>
          </a:xfrm>
          <a:prstGeom prst="ellipse">
            <a:avLst/>
          </a:prstGeom>
          <a:solidFill>
            <a:srgbClr val="A359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imes New Roman" pitchFamily="18" charset="0"/>
                <a:cs typeface="Times New Roman" pitchFamily="18" charset="0"/>
              </a:rPr>
              <a:t>ĐỌC HIỂU</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800" t="8001" r="51400" b="54200"/>
          <a:stretch/>
        </p:blipFill>
        <p:spPr>
          <a:xfrm>
            <a:off x="1765130" y="1263959"/>
            <a:ext cx="1944216" cy="1944216"/>
          </a:xfrm>
          <a:prstGeom prst="ellipse">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99" t="40599" r="31400" b="35601"/>
          <a:stretch/>
        </p:blipFill>
        <p:spPr>
          <a:xfrm>
            <a:off x="752305" y="234406"/>
            <a:ext cx="1584176" cy="1224136"/>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00" t="65290" r="49437" b="10402"/>
          <a:stretch/>
        </p:blipFill>
        <p:spPr>
          <a:xfrm>
            <a:off x="195054" y="2185548"/>
            <a:ext cx="1880592" cy="1250298"/>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000" t="67468" r="1183" b="7602"/>
          <a:stretch/>
        </p:blipFill>
        <p:spPr>
          <a:xfrm>
            <a:off x="5758203" y="1550301"/>
            <a:ext cx="1842226" cy="1282290"/>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3700" t="32199" r="9000" b="46802"/>
          <a:stretch/>
        </p:blipFill>
        <p:spPr>
          <a:xfrm>
            <a:off x="1135350" y="3829535"/>
            <a:ext cx="1404156" cy="1080120"/>
          </a:xfrm>
          <a:prstGeom prst="ellips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7199" t="52319" r="10401" b="31403"/>
          <a:stretch/>
        </p:blipFill>
        <p:spPr>
          <a:xfrm>
            <a:off x="2771800" y="3829535"/>
            <a:ext cx="1981662" cy="1440160"/>
          </a:xfrm>
          <a:prstGeom prst="ellipse">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424" t="19600" r="31397" b="62324"/>
          <a:stretch/>
        </p:blipFill>
        <p:spPr>
          <a:xfrm>
            <a:off x="5724594" y="2770352"/>
            <a:ext cx="883554" cy="929730"/>
          </a:xfrm>
          <a:prstGeom prst="ellipse">
            <a:avLst/>
          </a:prstGeom>
        </p:spPr>
      </p:pic>
      <p:sp>
        <p:nvSpPr>
          <p:cNvPr id="12" name="Rectangle 11"/>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080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6" name="Rectangle 15"/>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28384" y="1370313"/>
            <a:ext cx="1368152" cy="1160524"/>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ocument 1"/>
          <p:cNvSpPr/>
          <p:nvPr/>
        </p:nvSpPr>
        <p:spPr>
          <a:xfrm>
            <a:off x="0" y="-20538"/>
            <a:ext cx="9144000" cy="1008112"/>
          </a:xfrm>
          <a:prstGeom prst="flowChartDocumen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3" name="TextBox 2"/>
          <p:cNvSpPr txBox="1"/>
          <p:nvPr/>
        </p:nvSpPr>
        <p:spPr>
          <a:xfrm>
            <a:off x="5260588" y="1195203"/>
            <a:ext cx="3744416" cy="1015663"/>
          </a:xfrm>
          <a:prstGeom prst="rect">
            <a:avLst/>
          </a:prstGeom>
          <a:noFill/>
        </p:spPr>
        <p:txBody>
          <a:bodyPr wrap="square" rtlCol="0">
            <a:spAutoFit/>
          </a:bodyPr>
          <a:lstStyle/>
          <a:p>
            <a:pPr marL="285750" indent="-285750">
              <a:buFont typeface="Arial" pitchFamily="34" charset="0"/>
              <a:buChar char="•"/>
            </a:pP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hòn</a:t>
            </a:r>
            <a:r>
              <a:rPr lang="en-US" sz="2000" dirty="0">
                <a:latin typeface="Times New Roman" pitchFamily="18" charset="0"/>
                <a:cs typeface="Times New Roman" pitchFamily="18" charset="0"/>
              </a:rPr>
              <a:t> than,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endParaRPr lang="vi-VN" sz="2000" dirty="0">
              <a:latin typeface="Times New Roman" pitchFamily="18" charset="0"/>
              <a:cs typeface="Times New Roman" pitchFamily="18" charset="0"/>
            </a:endParaRPr>
          </a:p>
        </p:txBody>
      </p:sp>
      <p:sp>
        <p:nvSpPr>
          <p:cNvPr id="4" name="TextBox 3"/>
          <p:cNvSpPr txBox="1"/>
          <p:nvPr/>
        </p:nvSpPr>
        <p:spPr>
          <a:xfrm>
            <a:off x="5260588" y="2355726"/>
            <a:ext cx="3744416" cy="400110"/>
          </a:xfrm>
          <a:prstGeom prst="rect">
            <a:avLst/>
          </a:prstGeom>
          <a:noFill/>
        </p:spPr>
        <p:txBody>
          <a:bodyPr wrap="square" rtlCol="0">
            <a:spAutoFit/>
          </a:bodyPr>
          <a:lstStyle/>
          <a:p>
            <a:pPr marL="285750" indent="-285750">
              <a:buFont typeface="Arial" pitchFamily="34" charset="0"/>
              <a:buChar char="•"/>
            </a:pPr>
            <a:r>
              <a:rPr lang="en-US" sz="2000" dirty="0">
                <a:latin typeface="Times New Roman" pitchFamily="18" charset="0"/>
                <a:cs typeface="Times New Roman" pitchFamily="18" charset="0"/>
              </a:rPr>
              <a:t>Con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gà</a:t>
            </a:r>
            <a:endParaRPr lang="vi-VN" sz="2000" dirty="0">
              <a:latin typeface="Times New Roman" pitchFamily="18" charset="0"/>
              <a:cs typeface="Times New Roman" pitchFamily="18" charset="0"/>
            </a:endParaRPr>
          </a:p>
        </p:txBody>
      </p:sp>
      <p:sp>
        <p:nvSpPr>
          <p:cNvPr id="5" name="TextBox 4"/>
          <p:cNvSpPr txBox="1"/>
          <p:nvPr/>
        </p:nvSpPr>
        <p:spPr>
          <a:xfrm>
            <a:off x="5260588" y="3219822"/>
            <a:ext cx="3744416" cy="400110"/>
          </a:xfrm>
          <a:prstGeom prst="rect">
            <a:avLst/>
          </a:prstGeom>
          <a:noFill/>
        </p:spPr>
        <p:txBody>
          <a:bodyPr wrap="square" rtlCol="0">
            <a:spAutoFit/>
          </a:bodyPr>
          <a:lstStyle/>
          <a:p>
            <a:pPr marL="285750" indent="-285750">
              <a:buFont typeface="Arial" pitchFamily="34" charset="0"/>
              <a:buChar char="•"/>
            </a:pPr>
            <a:r>
              <a:rPr lang="en-US" sz="2000" dirty="0" err="1">
                <a:latin typeface="Times New Roman" pitchFamily="18" charset="0"/>
                <a:cs typeface="Times New Roman" pitchFamily="18" charset="0"/>
              </a:rPr>
              <a:t>Loài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mướp</a:t>
            </a:r>
            <a:endParaRPr lang="vi-VN" sz="2000" dirty="0">
              <a:latin typeface="Times New Roman" pitchFamily="18" charset="0"/>
              <a:cs typeface="Times New Roman" pitchFamily="18" charset="0"/>
            </a:endParaRPr>
          </a:p>
        </p:txBody>
      </p:sp>
      <p:sp>
        <p:nvSpPr>
          <p:cNvPr id="6" name="Rectangle 5"/>
          <p:cNvSpPr/>
          <p:nvPr/>
        </p:nvSpPr>
        <p:spPr>
          <a:xfrm>
            <a:off x="-1" y="133015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rác, quét nhà</a:t>
            </a:r>
          </a:p>
          <a:p>
            <a:pPr algn="ctr">
              <a:spcBef>
                <a:spcPts val="600"/>
              </a:spcBef>
            </a:pPr>
            <a:r>
              <a:rPr lang="vi-VN" dirty="0">
                <a:latin typeface="Times New Roman" pitchFamily="18" charset="0"/>
                <a:cs typeface="Times New Roman" pitchFamily="18" charset="0"/>
              </a:rPr>
              <a:t>Cây kim sợi chỉ giúp bà và may </a:t>
            </a:r>
          </a:p>
          <a:p>
            <a:pPr algn="ctr">
              <a:spcBef>
                <a:spcPts val="600"/>
              </a:spcBef>
            </a:pPr>
            <a:r>
              <a:rPr lang="vi-VN" dirty="0">
                <a:latin typeface="Times New Roman" pitchFamily="18" charset="0"/>
                <a:cs typeface="Times New Roman" pitchFamily="18" charset="0"/>
              </a:rPr>
              <a:t>Quyển vở chép chữ cả ngày </a:t>
            </a:r>
          </a:p>
          <a:p>
            <a:pPr algn="ctr">
              <a:spcBef>
                <a:spcPts val="600"/>
              </a:spcBef>
            </a:pPr>
            <a:r>
              <a:rPr lang="vi-VN" dirty="0">
                <a:latin typeface="Times New Roman" pitchFamily="18" charset="0"/>
                <a:cs typeface="Times New Roman" pitchFamily="18" charset="0"/>
              </a:rPr>
              <a:t>Ngọn mướp xoè lá, vươn “tay’’ leo giàn </a:t>
            </a:r>
          </a:p>
          <a:p>
            <a:pPr algn="ctr">
              <a:spcBef>
                <a:spcPts val="600"/>
              </a:spcBef>
            </a:pPr>
            <a:r>
              <a:rPr lang="vi-VN" dirty="0">
                <a:latin typeface="Times New Roman" pitchFamily="18" charset="0"/>
                <a:cs typeface="Times New Roman" pitchFamily="18" charset="0"/>
              </a:rPr>
              <a:t>Đồng hồ biết chỉ thời gian </a:t>
            </a:r>
          </a:p>
          <a:p>
            <a:pPr algn="ctr">
              <a:spcBef>
                <a:spcPts val="600"/>
              </a:spcBef>
            </a:pPr>
            <a:r>
              <a:rPr lang="vi-VN" dirty="0">
                <a:latin typeface="Times New Roman" pitchFamily="18" charset="0"/>
                <a:cs typeface="Times New Roman" pitchFamily="18" charset="0"/>
              </a:rPr>
              <a:t>Cái rả vo gạo, hòn than đốt lò </a:t>
            </a:r>
          </a:p>
          <a:p>
            <a:pPr algn="ctr">
              <a:spcBef>
                <a:spcPts val="600"/>
              </a:spcBef>
            </a:pPr>
            <a:r>
              <a:rPr lang="vi-VN" dirty="0">
                <a:latin typeface="Times New Roman" pitchFamily="18" charset="0"/>
                <a:cs typeface="Times New Roman" pitchFamily="18" charset="0"/>
              </a:rPr>
              <a:t>Con gà bảo sáng “Ó... o...’’ </a:t>
            </a:r>
          </a:p>
          <a:p>
            <a:pPr algn="ctr">
              <a:spcBef>
                <a:spcPts val="600"/>
              </a:spcBef>
            </a:pPr>
            <a:r>
              <a:rPr lang="vi-VN" dirty="0">
                <a:latin typeface="Times New Roman" pitchFamily="18" charset="0"/>
                <a:cs typeface="Times New Roman" pitchFamily="18" charset="0"/>
              </a:rPr>
              <a:t>Cánh cửa biết mở để cho nắng vào </a:t>
            </a:r>
          </a:p>
          <a:p>
            <a:pPr algn="ctr">
              <a:spcBef>
                <a:spcPts val="600"/>
              </a:spcBef>
            </a:pPr>
            <a:r>
              <a:rPr lang="vi-VN" dirty="0">
                <a:latin typeface="Times New Roman" pitchFamily="18" charset="0"/>
                <a:cs typeface="Times New Roman" pitchFamily="18" charset="0"/>
              </a:rPr>
              <a:t>Mỗi người một việc vui sao </a:t>
            </a:r>
          </a:p>
          <a:p>
            <a:pPr algn="ctr">
              <a:spcBef>
                <a:spcPts val="600"/>
              </a:spcBef>
            </a:pPr>
            <a:r>
              <a:rPr lang="vi-VN" dirty="0">
                <a:latin typeface="Times New Roman" pitchFamily="18" charset="0"/>
                <a:cs typeface="Times New Roman" pitchFamily="18" charset="0"/>
              </a:rPr>
              <a:t>Bé ngoan làm được việc nào, bé ơi?</a:t>
            </a:r>
          </a:p>
          <a:p>
            <a:pPr algn="r">
              <a:spcBef>
                <a:spcPts val="600"/>
              </a:spcBef>
            </a:pPr>
            <a:r>
              <a:rPr lang="vi-VN" dirty="0">
                <a:latin typeface="Times New Roman" pitchFamily="18" charset="0"/>
                <a:cs typeface="Times New Roman" pitchFamily="18" charset="0"/>
              </a:rPr>
              <a:t>NGUYỄN VĂN CHƯƠNG</a:t>
            </a:r>
          </a:p>
        </p:txBody>
      </p:sp>
      <p:sp>
        <p:nvSpPr>
          <p:cNvPr id="7" name="TextBox 6"/>
          <p:cNvSpPr txBox="1"/>
          <p:nvPr/>
        </p:nvSpPr>
        <p:spPr>
          <a:xfrm>
            <a:off x="127430" y="987574"/>
            <a:ext cx="4155111" cy="369332"/>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4788024" y="915566"/>
            <a:ext cx="0" cy="4135388"/>
          </a:xfrm>
          <a:prstGeom prst="line">
            <a:avLst/>
          </a:prstGeom>
          <a:ln>
            <a:solidFill>
              <a:srgbClr val="B3241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913" y="2610254"/>
            <a:ext cx="1034559" cy="9311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8055">
            <a:off x="6138960" y="3546620"/>
            <a:ext cx="1744127" cy="1744127"/>
          </a:xfrm>
          <a:prstGeom prst="rect">
            <a:avLst/>
          </a:prstGeom>
        </p:spPr>
      </p:pic>
      <p:grpSp>
        <p:nvGrpSpPr>
          <p:cNvPr id="12" name="Group 11"/>
          <p:cNvGrpSpPr/>
          <p:nvPr/>
        </p:nvGrpSpPr>
        <p:grpSpPr>
          <a:xfrm>
            <a:off x="4663363" y="3075806"/>
            <a:ext cx="1863781" cy="2107521"/>
            <a:chOff x="-273360" y="1853554"/>
            <a:chExt cx="2293827" cy="288009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2" y="1853554"/>
              <a:ext cx="1894935" cy="189493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2643758"/>
              <a:ext cx="2089893" cy="2089893"/>
            </a:xfrm>
            <a:prstGeom prst="rect">
              <a:avLst/>
            </a:prstGeom>
          </p:spPr>
        </p:pic>
      </p:grpSp>
      <p:pic>
        <p:nvPicPr>
          <p:cNvPr id="15" name="Google Shape;207;p10"/>
          <p:cNvPicPr preferRelativeResize="0"/>
          <p:nvPr/>
        </p:nvPicPr>
        <p:blipFill rotWithShape="1">
          <a:blip r:embed="rId7">
            <a:alphaModFix/>
          </a:blip>
          <a:srcRect b="9091"/>
          <a:stretch/>
        </p:blipFill>
        <p:spPr>
          <a:xfrm>
            <a:off x="7254055" y="3454053"/>
            <a:ext cx="1780521" cy="1618655"/>
          </a:xfrm>
          <a:prstGeom prst="rect">
            <a:avLst/>
          </a:prstGeom>
          <a:noFill/>
          <a:ln>
            <a:noFill/>
          </a:ln>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3600" t="9400" r="15001" b="13600"/>
          <a:stretch/>
        </p:blipFill>
        <p:spPr>
          <a:xfrm>
            <a:off x="148341" y="-77660"/>
            <a:ext cx="917912" cy="989905"/>
          </a:xfrm>
          <a:prstGeom prst="rect">
            <a:avLst/>
          </a:prstGeom>
        </p:spPr>
      </p:pic>
    </p:spTree>
    <p:extLst>
      <p:ext uri="{BB962C8B-B14F-4D97-AF65-F5344CB8AC3E}">
        <p14:creationId xmlns:p14="http://schemas.microsoft.com/office/powerpoint/2010/main" val="5333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anim calcmode="lin" valueType="num">
                                      <p:cBhvr>
                                        <p:cTn id="4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
                                        </p:tgtEl>
                                        <p:attrNameLst>
                                          <p:attrName>ppt_y</p:attrName>
                                        </p:attrNameLst>
                                      </p:cBhvr>
                                      <p:tavLst>
                                        <p:tav tm="0">
                                          <p:val>
                                            <p:strVal val="#ppt_y"/>
                                          </p:val>
                                        </p:tav>
                                        <p:tav tm="100000">
                                          <p:val>
                                            <p:strVal val="#ppt_y"/>
                                          </p:val>
                                        </p:tav>
                                      </p:tavLst>
                                    </p:anim>
                                    <p:anim calcmode="lin" valueType="num">
                                      <p:cBhvr>
                                        <p:cTn id="5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2" name="Rectangle 21"/>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28384" y="1289866"/>
            <a:ext cx="1656184" cy="1425900"/>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reparation 1"/>
          <p:cNvSpPr/>
          <p:nvPr/>
        </p:nvSpPr>
        <p:spPr>
          <a:xfrm>
            <a:off x="2845" y="-55032"/>
            <a:ext cx="9144000" cy="1042606"/>
          </a:xfrm>
          <a:prstGeom prst="flowChartPreparation">
            <a:avLst/>
          </a:prstGeom>
          <a:solidFill>
            <a:srgbClr val="D3B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Times New Roman" pitchFamily="18" charset="0"/>
                <a:cs typeface="Times New Roman" pitchFamily="18" charset="0"/>
              </a:rPr>
              <a:t>2. </a:t>
            </a:r>
            <a:r>
              <a:rPr lang="en-US" sz="2400" b="1" dirty="0" err="1">
                <a:solidFill>
                  <a:sysClr val="windowText" lastClr="000000"/>
                </a:solidFill>
                <a:latin typeface="Times New Roman" pitchFamily="18" charset="0"/>
                <a:cs typeface="Times New Roman" pitchFamily="18" charset="0"/>
              </a:rPr>
              <a:t>Hãy</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nói</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về</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ích</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lợi</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của</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một</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đồ</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vật</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hoặc</a:t>
            </a:r>
            <a:r>
              <a:rPr lang="en-US" sz="2400" b="1" dirty="0">
                <a:solidFill>
                  <a:sysClr val="windowText" lastClr="000000"/>
                </a:solidFill>
                <a:latin typeface="Times New Roman" pitchFamily="18" charset="0"/>
                <a:cs typeface="Times New Roman" pitchFamily="18" charset="0"/>
              </a:rPr>
              <a:t> con </a:t>
            </a:r>
            <a:r>
              <a:rPr lang="en-US" sz="2400" b="1" dirty="0" err="1">
                <a:solidFill>
                  <a:sysClr val="windowText" lastClr="000000"/>
                </a:solidFill>
                <a:latin typeface="Times New Roman" pitchFamily="18" charset="0"/>
                <a:cs typeface="Times New Roman" pitchFamily="18" charset="0"/>
              </a:rPr>
              <a:t>vật</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loài</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cây</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trong</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bài</a:t>
            </a:r>
            <a:r>
              <a:rPr lang="en-US" sz="2400" b="1" dirty="0">
                <a:solidFill>
                  <a:sysClr val="windowText" lastClr="000000"/>
                </a:solidFill>
                <a:latin typeface="Times New Roman" pitchFamily="18" charset="0"/>
                <a:cs typeface="Times New Roman" pitchFamily="18" charset="0"/>
              </a:rPr>
              <a:t> </a:t>
            </a:r>
            <a:r>
              <a:rPr lang="en-US" sz="2400" b="1" dirty="0" err="1">
                <a:solidFill>
                  <a:sysClr val="windowText" lastClr="000000"/>
                </a:solidFill>
                <a:latin typeface="Times New Roman" pitchFamily="18" charset="0"/>
                <a:cs typeface="Times New Roman" pitchFamily="18" charset="0"/>
              </a:rPr>
              <a:t>thơ</a:t>
            </a:r>
            <a:r>
              <a:rPr lang="en-US" sz="2400" b="1" dirty="0">
                <a:solidFill>
                  <a:sysClr val="windowText" lastClr="000000"/>
                </a:solidFill>
                <a:latin typeface="Times New Roman" pitchFamily="18" charset="0"/>
                <a:cs typeface="Times New Roman" pitchFamily="18" charset="0"/>
              </a:rPr>
              <a:t>.</a:t>
            </a:r>
            <a:endParaRPr lang="vi-VN" sz="2400" b="1" dirty="0">
              <a:solidFill>
                <a:sysClr val="windowText" lastClr="00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525" y="1279496"/>
            <a:ext cx="1034559" cy="931103"/>
          </a:xfrm>
          <a:prstGeom prst="rect">
            <a:avLst/>
          </a:prstGeom>
        </p:spPr>
      </p:pic>
      <p:sp>
        <p:nvSpPr>
          <p:cNvPr id="4" name="TextBox 3"/>
          <p:cNvSpPr txBox="1"/>
          <p:nvPr/>
        </p:nvSpPr>
        <p:spPr>
          <a:xfrm>
            <a:off x="6088653" y="1495520"/>
            <a:ext cx="1044116" cy="369332"/>
          </a:xfrm>
          <a:prstGeom prst="rect">
            <a:avLst/>
          </a:prstGeom>
          <a:noFill/>
        </p:spPr>
        <p:txBody>
          <a:bodyPr wrap="square" rtlCol="0">
            <a:spAutoFit/>
          </a:bodyPr>
          <a:lstStyle/>
          <a:p>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5" name="TextBox 4"/>
          <p:cNvSpPr txBox="1"/>
          <p:nvPr/>
        </p:nvSpPr>
        <p:spPr>
          <a:xfrm>
            <a:off x="6993579" y="1495519"/>
            <a:ext cx="2153266" cy="646331"/>
          </a:xfrm>
          <a:prstGeom prst="rect">
            <a:avLst/>
          </a:prstGeom>
          <a:noFill/>
        </p:spPr>
        <p:txBody>
          <a:bodyPr wrap="square" rtlCol="0">
            <a:spAutoFit/>
          </a:bodyPr>
          <a:lstStyle/>
          <a:p>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endParaRPr lang="en-US" dirty="0">
              <a:latin typeface="Times New Roman" pitchFamily="18" charset="0"/>
              <a:cs typeface="Times New Roman" pitchFamily="18" charset="0"/>
            </a:endParaRPr>
          </a:p>
          <a:p>
            <a:pPr algn="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endParaRPr lang="vi-VN" dirty="0">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8055">
            <a:off x="4871173" y="1852848"/>
            <a:ext cx="1744127" cy="1744127"/>
          </a:xfrm>
          <a:prstGeom prst="rect">
            <a:avLst/>
          </a:prstGeom>
        </p:spPr>
      </p:pic>
      <p:sp>
        <p:nvSpPr>
          <p:cNvPr id="7" name="TextBox 6"/>
          <p:cNvSpPr txBox="1"/>
          <p:nvPr/>
        </p:nvSpPr>
        <p:spPr>
          <a:xfrm>
            <a:off x="5595254" y="2852844"/>
            <a:ext cx="1044116" cy="369332"/>
          </a:xfrm>
          <a:prstGeom prst="rect">
            <a:avLst/>
          </a:prstGeom>
          <a:noFill/>
        </p:spPr>
        <p:txBody>
          <a:bodyPr wrap="square" rtlCol="0">
            <a:spAutoFit/>
          </a:bodyPr>
          <a:lstStyle/>
          <a:p>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chổi</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8" name="TextBox 7"/>
          <p:cNvSpPr txBox="1"/>
          <p:nvPr/>
        </p:nvSpPr>
        <p:spPr>
          <a:xfrm>
            <a:off x="6498249" y="2853551"/>
            <a:ext cx="2265357" cy="369332"/>
          </a:xfrm>
          <a:prstGeom prst="rect">
            <a:avLst/>
          </a:prstGeom>
          <a:noFill/>
        </p:spPr>
        <p:txBody>
          <a:bodyPr wrap="square" rtlCol="0">
            <a:spAutoFit/>
          </a:bodyPr>
          <a:lstStyle/>
          <a:p>
            <a:r>
              <a:rPr lang="en-US" dirty="0" err="1">
                <a:latin typeface="Times New Roman" pitchFamily="18" charset="0"/>
                <a:cs typeface="Times New Roman" pitchFamily="18" charset="0"/>
              </a:rPr>
              <a:t>quét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grpSp>
        <p:nvGrpSpPr>
          <p:cNvPr id="11" name="Group 10"/>
          <p:cNvGrpSpPr/>
          <p:nvPr/>
        </p:nvGrpSpPr>
        <p:grpSpPr>
          <a:xfrm>
            <a:off x="4663363" y="3075806"/>
            <a:ext cx="1863781" cy="2107521"/>
            <a:chOff x="-273360" y="1853554"/>
            <a:chExt cx="2293827" cy="2880097"/>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2" y="1853554"/>
              <a:ext cx="1894935" cy="18949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2643758"/>
              <a:ext cx="2089893" cy="2089893"/>
            </a:xfrm>
            <a:prstGeom prst="rect">
              <a:avLst/>
            </a:prstGeom>
          </p:spPr>
        </p:pic>
      </p:grpSp>
      <p:sp>
        <p:nvSpPr>
          <p:cNvPr id="12" name="TextBox 11"/>
          <p:cNvSpPr txBox="1"/>
          <p:nvPr/>
        </p:nvSpPr>
        <p:spPr>
          <a:xfrm>
            <a:off x="7866342" y="4137622"/>
            <a:ext cx="1277658" cy="646331"/>
          </a:xfrm>
          <a:prstGeom prst="rect">
            <a:avLst/>
          </a:prstGeom>
          <a:noFill/>
        </p:spPr>
        <p:txBody>
          <a:bodyPr wrap="square" rtlCol="0">
            <a:spAutoFit/>
          </a:bodyPr>
          <a:lstStyle/>
          <a:p>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ta may</a:t>
            </a:r>
          </a:p>
          <a:p>
            <a:pPr algn="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vá</a:t>
            </a:r>
            <a:endParaRPr lang="vi-VN" dirty="0">
              <a:latin typeface="Times New Roman" pitchFamily="18" charset="0"/>
              <a:cs typeface="Times New Roman" pitchFamily="18" charset="0"/>
            </a:endParaRPr>
          </a:p>
        </p:txBody>
      </p:sp>
      <p:sp>
        <p:nvSpPr>
          <p:cNvPr id="13" name="TextBox 12"/>
          <p:cNvSpPr txBox="1"/>
          <p:nvPr/>
        </p:nvSpPr>
        <p:spPr>
          <a:xfrm>
            <a:off x="6251833" y="4143611"/>
            <a:ext cx="1758526" cy="369332"/>
          </a:xfrm>
          <a:prstGeom prst="rect">
            <a:avLst/>
          </a:prstGeom>
          <a:noFill/>
        </p:spPr>
        <p:txBody>
          <a:bodyPr wrap="square" rtlCol="0">
            <a:spAutoFit/>
          </a:bodyPr>
          <a:lstStyle/>
          <a:p>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18" name="Rectangle 17"/>
          <p:cNvSpPr/>
          <p:nvPr/>
        </p:nvSpPr>
        <p:spPr>
          <a:xfrm>
            <a:off x="-1" y="133015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rác, quét nhà</a:t>
            </a:r>
          </a:p>
          <a:p>
            <a:pPr algn="ctr">
              <a:spcBef>
                <a:spcPts val="600"/>
              </a:spcBef>
            </a:pPr>
            <a:r>
              <a:rPr lang="vi-VN" dirty="0">
                <a:latin typeface="Times New Roman" pitchFamily="18" charset="0"/>
                <a:cs typeface="Times New Roman" pitchFamily="18" charset="0"/>
              </a:rPr>
              <a:t>Cây kim sợi chỉ giúp bà và may </a:t>
            </a:r>
          </a:p>
          <a:p>
            <a:pPr algn="ctr">
              <a:spcBef>
                <a:spcPts val="600"/>
              </a:spcBef>
            </a:pPr>
            <a:r>
              <a:rPr lang="vi-VN" dirty="0">
                <a:latin typeface="Times New Roman" pitchFamily="18" charset="0"/>
                <a:cs typeface="Times New Roman" pitchFamily="18" charset="0"/>
              </a:rPr>
              <a:t>Quyển vở chép chữ cả ngày </a:t>
            </a:r>
          </a:p>
          <a:p>
            <a:pPr algn="ctr">
              <a:spcBef>
                <a:spcPts val="600"/>
              </a:spcBef>
            </a:pPr>
            <a:r>
              <a:rPr lang="vi-VN" dirty="0">
                <a:latin typeface="Times New Roman" pitchFamily="18" charset="0"/>
                <a:cs typeface="Times New Roman" pitchFamily="18" charset="0"/>
              </a:rPr>
              <a:t>Ngọn mướp xoè lá, vươn “tay’’ leo giàn </a:t>
            </a:r>
          </a:p>
          <a:p>
            <a:pPr algn="ctr">
              <a:spcBef>
                <a:spcPts val="600"/>
              </a:spcBef>
            </a:pPr>
            <a:r>
              <a:rPr lang="vi-VN" dirty="0">
                <a:latin typeface="Times New Roman" pitchFamily="18" charset="0"/>
                <a:cs typeface="Times New Roman" pitchFamily="18" charset="0"/>
              </a:rPr>
              <a:t>Đồng hồ biết chỉ thời gian </a:t>
            </a:r>
          </a:p>
          <a:p>
            <a:pPr algn="ctr">
              <a:spcBef>
                <a:spcPts val="600"/>
              </a:spcBef>
            </a:pPr>
            <a:r>
              <a:rPr lang="vi-VN" dirty="0">
                <a:latin typeface="Times New Roman" pitchFamily="18" charset="0"/>
                <a:cs typeface="Times New Roman" pitchFamily="18" charset="0"/>
              </a:rPr>
              <a:t>Cái rả vo gạo, hòn than đốt lò </a:t>
            </a:r>
          </a:p>
          <a:p>
            <a:pPr algn="ctr">
              <a:spcBef>
                <a:spcPts val="600"/>
              </a:spcBef>
            </a:pPr>
            <a:r>
              <a:rPr lang="vi-VN" dirty="0">
                <a:latin typeface="Times New Roman" pitchFamily="18" charset="0"/>
                <a:cs typeface="Times New Roman" pitchFamily="18" charset="0"/>
              </a:rPr>
              <a:t>Con gà bảo sáng “Ó... o...’’ </a:t>
            </a:r>
          </a:p>
          <a:p>
            <a:pPr algn="ctr">
              <a:spcBef>
                <a:spcPts val="600"/>
              </a:spcBef>
            </a:pPr>
            <a:r>
              <a:rPr lang="vi-VN" dirty="0">
                <a:latin typeface="Times New Roman" pitchFamily="18" charset="0"/>
                <a:cs typeface="Times New Roman" pitchFamily="18" charset="0"/>
              </a:rPr>
              <a:t>Cánh cửa biết mở để cho nắng vào </a:t>
            </a:r>
          </a:p>
          <a:p>
            <a:pPr algn="ctr">
              <a:spcBef>
                <a:spcPts val="600"/>
              </a:spcBef>
            </a:pPr>
            <a:r>
              <a:rPr lang="vi-VN" dirty="0">
                <a:latin typeface="Times New Roman" pitchFamily="18" charset="0"/>
                <a:cs typeface="Times New Roman" pitchFamily="18" charset="0"/>
              </a:rPr>
              <a:t>Mỗi người một việc vui sao </a:t>
            </a:r>
          </a:p>
          <a:p>
            <a:pPr algn="ctr">
              <a:spcBef>
                <a:spcPts val="600"/>
              </a:spcBef>
            </a:pPr>
            <a:r>
              <a:rPr lang="vi-VN" dirty="0">
                <a:latin typeface="Times New Roman" pitchFamily="18" charset="0"/>
                <a:cs typeface="Times New Roman" pitchFamily="18" charset="0"/>
              </a:rPr>
              <a:t>Bé ngoan làm được việc nào, bé ơi?</a:t>
            </a:r>
          </a:p>
          <a:p>
            <a:pPr algn="r">
              <a:spcBef>
                <a:spcPts val="600"/>
              </a:spcBef>
            </a:pPr>
            <a:r>
              <a:rPr lang="vi-VN" dirty="0">
                <a:latin typeface="Times New Roman" pitchFamily="18" charset="0"/>
                <a:cs typeface="Times New Roman" pitchFamily="18" charset="0"/>
              </a:rPr>
              <a:t>NGUYỄN VĂN CHƯƠNG</a:t>
            </a:r>
          </a:p>
        </p:txBody>
      </p:sp>
      <p:sp>
        <p:nvSpPr>
          <p:cNvPr id="19" name="TextBox 18"/>
          <p:cNvSpPr txBox="1"/>
          <p:nvPr/>
        </p:nvSpPr>
        <p:spPr>
          <a:xfrm>
            <a:off x="127430" y="987574"/>
            <a:ext cx="4155111" cy="369332"/>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20" name="Straight Connector 19"/>
          <p:cNvCxnSpPr/>
          <p:nvPr/>
        </p:nvCxnSpPr>
        <p:spPr>
          <a:xfrm>
            <a:off x="4788024" y="915566"/>
            <a:ext cx="0" cy="4135388"/>
          </a:xfrm>
          <a:prstGeom prst="line">
            <a:avLst/>
          </a:prstGeom>
          <a:ln>
            <a:solidFill>
              <a:srgbClr val="B3241F"/>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3600" t="9400" r="15001" b="13600"/>
          <a:stretch/>
        </p:blipFill>
        <p:spPr>
          <a:xfrm>
            <a:off x="1287073" y="-28682"/>
            <a:ext cx="917912" cy="989905"/>
          </a:xfrm>
          <a:prstGeom prst="rect">
            <a:avLst/>
          </a:prstGeom>
        </p:spPr>
      </p:pic>
    </p:spTree>
    <p:extLst>
      <p:ext uri="{BB962C8B-B14F-4D97-AF65-F5344CB8AC3E}">
        <p14:creationId xmlns:p14="http://schemas.microsoft.com/office/powerpoint/2010/main" val="19771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8" grpId="0"/>
      <p:bldP spid="12" grpId="0"/>
      <p:bldP spid="13"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6" name="Rectangle 15"/>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289866"/>
            <a:ext cx="1224136" cy="1305383"/>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26311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rác, quét nhà</a:t>
            </a:r>
          </a:p>
          <a:p>
            <a:pPr algn="ctr">
              <a:spcBef>
                <a:spcPts val="600"/>
              </a:spcBef>
            </a:pPr>
            <a:r>
              <a:rPr lang="vi-VN" dirty="0">
                <a:latin typeface="Times New Roman" pitchFamily="18" charset="0"/>
                <a:cs typeface="Times New Roman" pitchFamily="18" charset="0"/>
              </a:rPr>
              <a:t>Cây kim sợi chỉ giúp bà và may </a:t>
            </a:r>
          </a:p>
          <a:p>
            <a:pPr algn="ctr">
              <a:spcBef>
                <a:spcPts val="600"/>
              </a:spcBef>
            </a:pPr>
            <a:r>
              <a:rPr lang="vi-VN" dirty="0">
                <a:latin typeface="Times New Roman" pitchFamily="18" charset="0"/>
                <a:cs typeface="Times New Roman" pitchFamily="18" charset="0"/>
              </a:rPr>
              <a:t>Quyển vở chép chữ cả ngày </a:t>
            </a:r>
          </a:p>
          <a:p>
            <a:pPr algn="ctr">
              <a:spcBef>
                <a:spcPts val="600"/>
              </a:spcBef>
            </a:pPr>
            <a:r>
              <a:rPr lang="vi-VN" dirty="0">
                <a:latin typeface="Times New Roman" pitchFamily="18" charset="0"/>
                <a:cs typeface="Times New Roman" pitchFamily="18" charset="0"/>
              </a:rPr>
              <a:t>Ngọn mướp xoè lá, vươn “tay’’ leo giàn </a:t>
            </a:r>
          </a:p>
          <a:p>
            <a:pPr algn="ctr">
              <a:spcBef>
                <a:spcPts val="600"/>
              </a:spcBef>
            </a:pPr>
            <a:r>
              <a:rPr lang="vi-VN" dirty="0">
                <a:latin typeface="Times New Roman" pitchFamily="18" charset="0"/>
                <a:cs typeface="Times New Roman" pitchFamily="18" charset="0"/>
              </a:rPr>
              <a:t>Đồng hồ biết chỉ thời gian </a:t>
            </a:r>
          </a:p>
          <a:p>
            <a:pPr algn="ctr">
              <a:spcBef>
                <a:spcPts val="600"/>
              </a:spcBef>
            </a:pPr>
            <a:r>
              <a:rPr lang="vi-VN" dirty="0">
                <a:latin typeface="Times New Roman" pitchFamily="18" charset="0"/>
                <a:cs typeface="Times New Roman" pitchFamily="18" charset="0"/>
              </a:rPr>
              <a:t>Cái rả vo gạo, hòn than đốt lò </a:t>
            </a:r>
          </a:p>
          <a:p>
            <a:pPr algn="ctr">
              <a:spcBef>
                <a:spcPts val="600"/>
              </a:spcBef>
            </a:pPr>
            <a:r>
              <a:rPr lang="vi-VN" dirty="0">
                <a:latin typeface="Times New Roman" pitchFamily="18" charset="0"/>
                <a:cs typeface="Times New Roman" pitchFamily="18" charset="0"/>
              </a:rPr>
              <a:t>Con gà bảo sáng “Ó... o...’’ </a:t>
            </a:r>
          </a:p>
          <a:p>
            <a:pPr algn="ctr">
              <a:spcBef>
                <a:spcPts val="600"/>
              </a:spcBef>
            </a:pPr>
            <a:r>
              <a:rPr lang="vi-VN" dirty="0">
                <a:latin typeface="Times New Roman" pitchFamily="18" charset="0"/>
                <a:cs typeface="Times New Roman" pitchFamily="18" charset="0"/>
              </a:rPr>
              <a:t>Cánh cửa biết mở để cho nắng vào </a:t>
            </a:r>
          </a:p>
          <a:p>
            <a:pPr algn="ctr">
              <a:spcBef>
                <a:spcPts val="600"/>
              </a:spcBef>
            </a:pPr>
            <a:r>
              <a:rPr lang="vi-VN" dirty="0">
                <a:latin typeface="Times New Roman" pitchFamily="18" charset="0"/>
                <a:cs typeface="Times New Roman" pitchFamily="18" charset="0"/>
              </a:rPr>
              <a:t>Mỗi người một việc vui sao </a:t>
            </a:r>
          </a:p>
          <a:p>
            <a:pPr algn="ctr">
              <a:spcBef>
                <a:spcPts val="600"/>
              </a:spcBef>
            </a:pPr>
            <a:r>
              <a:rPr lang="vi-VN" dirty="0">
                <a:latin typeface="Times New Roman" pitchFamily="18" charset="0"/>
                <a:cs typeface="Times New Roman" pitchFamily="18" charset="0"/>
              </a:rPr>
              <a:t>Bé ngoan làm được việc nào, bé ơi?</a:t>
            </a:r>
          </a:p>
          <a:p>
            <a:pPr algn="r">
              <a:spcBef>
                <a:spcPts val="600"/>
              </a:spcBef>
            </a:pPr>
            <a:r>
              <a:rPr lang="vi-VN" dirty="0">
                <a:latin typeface="Times New Roman" pitchFamily="18" charset="0"/>
                <a:cs typeface="Times New Roman" pitchFamily="18" charset="0"/>
              </a:rPr>
              <a:t>NGUYỄN VĂN CHƯƠNG</a:t>
            </a:r>
          </a:p>
        </p:txBody>
      </p:sp>
      <p:sp>
        <p:nvSpPr>
          <p:cNvPr id="2" name="Flowchart: Document 1"/>
          <p:cNvSpPr/>
          <p:nvPr/>
        </p:nvSpPr>
        <p:spPr>
          <a:xfrm>
            <a:off x="0" y="0"/>
            <a:ext cx="9144000" cy="792088"/>
          </a:xfrm>
          <a:prstGeom prst="flowChartDocument">
            <a:avLst/>
          </a:prstGeom>
          <a:solidFill>
            <a:srgbClr val="A4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endParaRPr lang="vi-VN" sz="2400" dirty="0">
              <a:latin typeface="Times New Roman" pitchFamily="18" charset="0"/>
              <a:cs typeface="Times New Roman" pitchFamily="18" charset="0"/>
            </a:endParaRPr>
          </a:p>
        </p:txBody>
      </p:sp>
      <p:sp>
        <p:nvSpPr>
          <p:cNvPr id="3" name="Rectangle 2"/>
          <p:cNvSpPr/>
          <p:nvPr/>
        </p:nvSpPr>
        <p:spPr>
          <a:xfrm>
            <a:off x="4927154" y="1695980"/>
            <a:ext cx="4171719" cy="400110"/>
          </a:xfrm>
          <a:prstGeom prst="rect">
            <a:avLst/>
          </a:prstGeom>
        </p:spPr>
        <p:txBody>
          <a:bodyPr wrap="none">
            <a:spAutoFit/>
          </a:bodyPr>
          <a:lstStyle/>
          <a:p>
            <a:pPr algn="ctr">
              <a:spcBef>
                <a:spcPts val="600"/>
              </a:spcBef>
            </a:pPr>
            <a:r>
              <a:rPr lang="vi-VN" sz="2000" dirty="0">
                <a:latin typeface="Times New Roman" pitchFamily="18" charset="0"/>
                <a:cs typeface="Times New Roman" pitchFamily="18" charset="0"/>
              </a:rPr>
              <a:t>‘‘Bé ngoan làm được việc nào, bé ơi?’’</a:t>
            </a:r>
          </a:p>
        </p:txBody>
      </p:sp>
      <p:sp>
        <p:nvSpPr>
          <p:cNvPr id="4" name="Rectangle 3"/>
          <p:cNvSpPr/>
          <p:nvPr/>
        </p:nvSpPr>
        <p:spPr>
          <a:xfrm>
            <a:off x="4757253" y="1289866"/>
            <a:ext cx="3046219" cy="400110"/>
          </a:xfrm>
          <a:prstGeom prst="rect">
            <a:avLst/>
          </a:prstGeom>
        </p:spPr>
        <p:txBody>
          <a:bodyPr wrap="none">
            <a:spAutoFit/>
          </a:bodyPr>
          <a:lstStyle/>
          <a:p>
            <a:pPr marL="285750" indent="-285750">
              <a:buFont typeface="Arial" pitchFamily="34" charset="0"/>
              <a:buChar cha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hỏi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endParaRPr lang="vi-VN" sz="2000" b="1" dirty="0">
              <a:latin typeface="Times New Roman" pitchFamily="18" charset="0"/>
              <a:cs typeface="Times New Roman" pitchFamily="18" charset="0"/>
            </a:endParaRPr>
          </a:p>
        </p:txBody>
      </p:sp>
      <p:sp>
        <p:nvSpPr>
          <p:cNvPr id="6" name="TextBox 5"/>
          <p:cNvSpPr txBox="1"/>
          <p:nvPr/>
        </p:nvSpPr>
        <p:spPr>
          <a:xfrm>
            <a:off x="127430" y="920534"/>
            <a:ext cx="4155111" cy="369332"/>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10" name="Straight Connector 9"/>
          <p:cNvCxnSpPr/>
          <p:nvPr/>
        </p:nvCxnSpPr>
        <p:spPr>
          <a:xfrm>
            <a:off x="4788024" y="771550"/>
            <a:ext cx="0" cy="43514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10322" y="2213691"/>
            <a:ext cx="3844261" cy="646331"/>
          </a:xfrm>
          <a:prstGeom prst="rect">
            <a:avLst/>
          </a:prstGeom>
          <a:noFill/>
        </p:spPr>
        <p:txBody>
          <a:bodyPr wrap="square" rtlCol="0">
            <a:spAutoFit/>
          </a:bodyPr>
          <a:lstStyle/>
          <a:p>
            <a:pPr marL="285750" indent="-285750">
              <a:lnSpc>
                <a:spcPct val="150000"/>
              </a:lnSpc>
              <a:buFontTx/>
              <a:buChar char="-"/>
            </a:pPr>
            <a:r>
              <a:rPr lang="vi-VN" sz="2400" dirty="0">
                <a:latin typeface="Times New Roman" pitchFamily="18" charset="0"/>
                <a:cs typeface="Times New Roman" pitchFamily="18" charset="0"/>
              </a:rPr>
              <a:t>Bé lấy chổi quét nhà</a:t>
            </a:r>
          </a:p>
        </p:txBody>
      </p:sp>
      <p:cxnSp>
        <p:nvCxnSpPr>
          <p:cNvPr id="13" name="Straight Connector 12"/>
          <p:cNvCxnSpPr/>
          <p:nvPr/>
        </p:nvCxnSpPr>
        <p:spPr>
          <a:xfrm>
            <a:off x="683568" y="4731990"/>
            <a:ext cx="331236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5049895" y="2756948"/>
            <a:ext cx="3896606" cy="1200329"/>
          </a:xfrm>
          <a:prstGeom prst="rect">
            <a:avLst/>
          </a:prstGeom>
        </p:spPr>
        <p:txBody>
          <a:bodyPr wrap="square">
            <a:spAutoFit/>
          </a:bodyPr>
          <a:lstStyle/>
          <a:p>
            <a:pPr marL="285750" indent="-285750">
              <a:lnSpc>
                <a:spcPct val="150000"/>
              </a:lnSpc>
              <a:buFontTx/>
              <a:buChar char="-"/>
            </a:pPr>
            <a:r>
              <a:rPr lang="vi-VN" sz="2400" dirty="0">
                <a:latin typeface="Times New Roman" pitchFamily="18" charset="0"/>
                <a:cs typeface="Times New Roman" pitchFamily="18" charset="0"/>
              </a:rPr>
              <a:t>Bé chép bài học tập, chăm chỉ</a:t>
            </a:r>
          </a:p>
        </p:txBody>
      </p:sp>
      <p:sp>
        <p:nvSpPr>
          <p:cNvPr id="15" name="Rectangle 14"/>
          <p:cNvSpPr/>
          <p:nvPr/>
        </p:nvSpPr>
        <p:spPr>
          <a:xfrm>
            <a:off x="4965801" y="3854203"/>
            <a:ext cx="4347787" cy="646331"/>
          </a:xfrm>
          <a:prstGeom prst="rect">
            <a:avLst/>
          </a:prstGeom>
        </p:spPr>
        <p:txBody>
          <a:bodyPr wrap="square">
            <a:spAutoFit/>
          </a:bodyPr>
          <a:lstStyle/>
          <a:p>
            <a:pPr marL="285750" indent="-285750">
              <a:lnSpc>
                <a:spcPct val="150000"/>
              </a:lnSpc>
              <a:buFontTx/>
              <a:buChar char="-"/>
            </a:pPr>
            <a:r>
              <a:rPr lang="vi-VN" sz="2400" dirty="0">
                <a:latin typeface="Times New Roman" pitchFamily="18" charset="0"/>
                <a:cs typeface="Times New Roman" pitchFamily="18" charset="0"/>
              </a:rPr>
              <a:t>Mở cửa cho nắng vào nhà</a:t>
            </a:r>
          </a:p>
        </p:txBody>
      </p:sp>
      <p:cxnSp>
        <p:nvCxnSpPr>
          <p:cNvPr id="20" name="Straight Connector 19"/>
          <p:cNvCxnSpPr/>
          <p:nvPr/>
        </p:nvCxnSpPr>
        <p:spPr>
          <a:xfrm>
            <a:off x="2915816" y="1563135"/>
            <a:ext cx="720080"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a:off x="2195736" y="2312014"/>
            <a:ext cx="1440160"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2123728" y="4011910"/>
            <a:ext cx="1965749"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3600" t="9400" r="15001" b="13600"/>
          <a:stretch/>
        </p:blipFill>
        <p:spPr>
          <a:xfrm>
            <a:off x="731015" y="24951"/>
            <a:ext cx="692301" cy="746599"/>
          </a:xfrm>
          <a:prstGeom prst="rect">
            <a:avLst/>
          </a:prstGeom>
        </p:spPr>
      </p:pic>
    </p:spTree>
    <p:extLst>
      <p:ext uri="{BB962C8B-B14F-4D97-AF65-F5344CB8AC3E}">
        <p14:creationId xmlns:p14="http://schemas.microsoft.com/office/powerpoint/2010/main" val="387128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par>
                                <p:cTn id="46" presetID="2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4" grpId="0"/>
      <p:bldP spid="6" grpId="0"/>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Oval 2"/>
          <p:cNvSpPr/>
          <p:nvPr/>
        </p:nvSpPr>
        <p:spPr>
          <a:xfrm>
            <a:off x="3347864" y="1275606"/>
            <a:ext cx="3816424" cy="2232248"/>
          </a:xfrm>
          <a:prstGeom prst="ellipse">
            <a:avLst/>
          </a:prstGeom>
          <a:solidFill>
            <a:srgbClr val="A359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itchFamily="18" charset="0"/>
                <a:cs typeface="Times New Roman" pitchFamily="18" charset="0"/>
              </a:rPr>
              <a:t>LUYỆN TẬP</a:t>
            </a:r>
            <a:endParaRPr lang="vi-VN" sz="5400" b="1"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800" t="8001" r="51400" b="54200"/>
          <a:stretch/>
        </p:blipFill>
        <p:spPr>
          <a:xfrm>
            <a:off x="2267744" y="1241060"/>
            <a:ext cx="1944216" cy="1944216"/>
          </a:xfrm>
          <a:prstGeom prst="ellipse">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799" t="40599" r="31400" b="35601"/>
          <a:stretch/>
        </p:blipFill>
        <p:spPr>
          <a:xfrm>
            <a:off x="1254919" y="211507"/>
            <a:ext cx="1584176" cy="1224136"/>
          </a:xfrm>
          <a:prstGeom prst="ellipse">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000" t="65290" r="49437" b="10402"/>
          <a:stretch/>
        </p:blipFill>
        <p:spPr>
          <a:xfrm>
            <a:off x="697668" y="2162649"/>
            <a:ext cx="1880592" cy="1250298"/>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000" t="67468" r="1183" b="7602"/>
          <a:stretch/>
        </p:blipFill>
        <p:spPr>
          <a:xfrm>
            <a:off x="6260817" y="1527402"/>
            <a:ext cx="1842226" cy="1282290"/>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700" t="32199" r="9000" b="46802"/>
          <a:stretch/>
        </p:blipFill>
        <p:spPr>
          <a:xfrm>
            <a:off x="1637964" y="3806636"/>
            <a:ext cx="1404156" cy="1080120"/>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7199" t="52319" r="10401" b="31403"/>
          <a:stretch/>
        </p:blipFill>
        <p:spPr>
          <a:xfrm>
            <a:off x="3274414" y="3806636"/>
            <a:ext cx="1981662" cy="1440160"/>
          </a:xfrm>
          <a:prstGeom prst="ellips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424" t="19600" r="31397" b="62324"/>
          <a:stretch/>
        </p:blipFill>
        <p:spPr>
          <a:xfrm>
            <a:off x="6227208" y="2747453"/>
            <a:ext cx="883554" cy="929730"/>
          </a:xfrm>
          <a:prstGeom prst="ellipse">
            <a:avLst/>
          </a:prstGeom>
        </p:spPr>
      </p:pic>
      <p:sp>
        <p:nvSpPr>
          <p:cNvPr id="11" name="Rectangle 10"/>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6140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39000"/>
          </a:stretch>
        </a:blipFill>
        <a:effectLst/>
      </p:bgPr>
    </p:bg>
    <p:spTree>
      <p:nvGrpSpPr>
        <p:cNvPr id="1" name=""/>
        <p:cNvGrpSpPr/>
        <p:nvPr/>
      </p:nvGrpSpPr>
      <p:grpSpPr>
        <a:xfrm>
          <a:off x="0" y="0"/>
          <a:ext cx="0" cy="0"/>
          <a:chOff x="0" y="0"/>
          <a:chExt cx="0" cy="0"/>
        </a:xfrm>
      </p:grpSpPr>
      <p:sp>
        <p:nvSpPr>
          <p:cNvPr id="6" name="Rectangle 5"/>
          <p:cNvSpPr/>
          <p:nvPr/>
        </p:nvSpPr>
        <p:spPr>
          <a:xfrm>
            <a:off x="2195736" y="1131590"/>
            <a:ext cx="5256584" cy="2808312"/>
          </a:xfrm>
          <a:prstGeom prst="rect">
            <a:avLst/>
          </a:prstGeom>
          <a:noFill/>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GIẢI CỨU RỪNG XANH</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 name="Rectangle 6">
            <a:hlinkClick r:id="rId3" action="ppaction://hlinksldjump"/>
          </p:cNvPr>
          <p:cNvSpPr/>
          <p:nvPr/>
        </p:nvSpPr>
        <p:spPr>
          <a:xfrm>
            <a:off x="4103948" y="3392690"/>
            <a:ext cx="1440160" cy="576064"/>
          </a:xfrm>
          <a:prstGeom prst="rect">
            <a:avLst/>
          </a:prstGeom>
          <a:scene3d>
            <a:camera prst="orthographicFront">
              <a:rot lat="0" lon="0" rev="0"/>
            </a:camera>
            <a:lightRig rig="threePt" dir="t">
              <a:rot lat="0" lon="0" rev="1200000"/>
            </a:lightRig>
          </a:scene3d>
          <a:sp3d>
            <a:bevelT w="63500" h="254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000" b="1" dirty="0">
                <a:solidFill>
                  <a:schemeClr val="bg1"/>
                </a:solidFill>
                <a:latin typeface="Times New Roman" pitchFamily="18" charset="0"/>
                <a:cs typeface="Times New Roman" pitchFamily="18" charset="0"/>
              </a:rPr>
              <a:t>CHƠI</a:t>
            </a:r>
          </a:p>
        </p:txBody>
      </p:sp>
      <p:sp>
        <p:nvSpPr>
          <p:cNvPr id="8" name="TextBox 7"/>
          <p:cNvSpPr txBox="1"/>
          <p:nvPr/>
        </p:nvSpPr>
        <p:spPr>
          <a:xfrm>
            <a:off x="2627784" y="2067694"/>
            <a:ext cx="4680520" cy="1200329"/>
          </a:xfrm>
          <a:prstGeom prst="rect">
            <a:avLst/>
          </a:prstGeom>
          <a:noFill/>
        </p:spPr>
        <p:txBody>
          <a:bodyPr wrap="square" rtlCol="0">
            <a:spAutoFit/>
          </a:bodyPr>
          <a:lstStyle/>
          <a:p>
            <a:pPr algn="ctr"/>
            <a:r>
              <a:rPr lang="vi-VN" dirty="0">
                <a:solidFill>
                  <a:schemeClr val="accent3">
                    <a:lumMod val="50000"/>
                  </a:schemeClr>
                </a:solidFill>
                <a:latin typeface="Times New Roman" pitchFamily="18" charset="0"/>
                <a:cs typeface="Times New Roman" pitchFamily="18" charset="0"/>
              </a:rPr>
              <a:t>Rừng xanh đã bị bác thợ săn đặt những chiếc bẫy, và các con thú trong rừng đã bị dính bẫy, các em hãy trả lời đúng các câu hỏi sau để giải thoát cho các con thú nhé !!!</a:t>
            </a:r>
          </a:p>
        </p:txBody>
      </p:sp>
      <p:sp>
        <p:nvSpPr>
          <p:cNvPr id="11" name="Freeform 10"/>
          <p:cNvSpPr/>
          <p:nvPr/>
        </p:nvSpPr>
        <p:spPr>
          <a:xfrm>
            <a:off x="2286725" y="1347614"/>
            <a:ext cx="5042194" cy="1290941"/>
          </a:xfrm>
          <a:custGeom>
            <a:avLst/>
            <a:gdLst>
              <a:gd name="connsiteX0" fmla="*/ 0 w 5042194"/>
              <a:gd name="connsiteY0" fmla="*/ 1290941 h 1290941"/>
              <a:gd name="connsiteX1" fmla="*/ 385011 w 5042194"/>
              <a:gd name="connsiteY1" fmla="*/ 653268 h 1290941"/>
              <a:gd name="connsiteX2" fmla="*/ 866274 w 5042194"/>
              <a:gd name="connsiteY2" fmla="*/ 316383 h 1290941"/>
              <a:gd name="connsiteX3" fmla="*/ 1491916 w 5042194"/>
              <a:gd name="connsiteY3" fmla="*/ 111847 h 1290941"/>
              <a:gd name="connsiteX4" fmla="*/ 2249906 w 5042194"/>
              <a:gd name="connsiteY4" fmla="*/ 3562 h 1290941"/>
              <a:gd name="connsiteX5" fmla="*/ 2899611 w 5042194"/>
              <a:gd name="connsiteY5" fmla="*/ 39657 h 1290941"/>
              <a:gd name="connsiteX6" fmla="*/ 3657600 w 5042194"/>
              <a:gd name="connsiteY6" fmla="*/ 172005 h 1290941"/>
              <a:gd name="connsiteX7" fmla="*/ 4235116 w 5042194"/>
              <a:gd name="connsiteY7" fmla="*/ 412636 h 1290941"/>
              <a:gd name="connsiteX8" fmla="*/ 4740443 w 5042194"/>
              <a:gd name="connsiteY8" fmla="*/ 725457 h 1290941"/>
              <a:gd name="connsiteX9" fmla="*/ 5017169 w 5042194"/>
              <a:gd name="connsiteY9" fmla="*/ 1230783 h 1290941"/>
              <a:gd name="connsiteX10" fmla="*/ 5029200 w 5042194"/>
              <a:gd name="connsiteY10" fmla="*/ 1254847 h 1290941"/>
              <a:gd name="connsiteX11" fmla="*/ 5029200 w 5042194"/>
              <a:gd name="connsiteY11" fmla="*/ 1254847 h 12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194" h="1290941">
                <a:moveTo>
                  <a:pt x="0" y="1290941"/>
                </a:moveTo>
                <a:cubicBezTo>
                  <a:pt x="120316" y="1053317"/>
                  <a:pt x="240632" y="815694"/>
                  <a:pt x="385011" y="653268"/>
                </a:cubicBezTo>
                <a:cubicBezTo>
                  <a:pt x="529390" y="490842"/>
                  <a:pt x="681790" y="406620"/>
                  <a:pt x="866274" y="316383"/>
                </a:cubicBezTo>
                <a:cubicBezTo>
                  <a:pt x="1050758" y="226146"/>
                  <a:pt x="1261311" y="163984"/>
                  <a:pt x="1491916" y="111847"/>
                </a:cubicBezTo>
                <a:cubicBezTo>
                  <a:pt x="1722521" y="59710"/>
                  <a:pt x="2015290" y="15594"/>
                  <a:pt x="2249906" y="3562"/>
                </a:cubicBezTo>
                <a:cubicBezTo>
                  <a:pt x="2484522" y="-8470"/>
                  <a:pt x="2664995" y="11583"/>
                  <a:pt x="2899611" y="39657"/>
                </a:cubicBezTo>
                <a:cubicBezTo>
                  <a:pt x="3134227" y="67731"/>
                  <a:pt x="3435016" y="109842"/>
                  <a:pt x="3657600" y="172005"/>
                </a:cubicBezTo>
                <a:cubicBezTo>
                  <a:pt x="3880184" y="234168"/>
                  <a:pt x="4054642" y="320394"/>
                  <a:pt x="4235116" y="412636"/>
                </a:cubicBezTo>
                <a:cubicBezTo>
                  <a:pt x="4415590" y="504878"/>
                  <a:pt x="4610101" y="589099"/>
                  <a:pt x="4740443" y="725457"/>
                </a:cubicBezTo>
                <a:cubicBezTo>
                  <a:pt x="4870785" y="861815"/>
                  <a:pt x="5017169" y="1230783"/>
                  <a:pt x="5017169" y="1230783"/>
                </a:cubicBezTo>
                <a:cubicBezTo>
                  <a:pt x="5065295" y="1319015"/>
                  <a:pt x="5029200" y="1254847"/>
                  <a:pt x="5029200" y="1254847"/>
                </a:cubicBezTo>
                <a:lnTo>
                  <a:pt x="5029200" y="1254847"/>
                </a:lnTo>
              </a:path>
            </a:pathLst>
          </a:custGeom>
          <a:noFill/>
          <a:ln w="38100">
            <a:solidFill>
              <a:srgbClr val="B32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88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Flowchart: Alternate Process 2"/>
          <p:cNvSpPr/>
          <p:nvPr/>
        </p:nvSpPr>
        <p:spPr>
          <a:xfrm>
            <a:off x="243519" y="3344254"/>
            <a:ext cx="1584176" cy="104411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a:latin typeface="Times New Roman" pitchFamily="18" charset="0"/>
                <a:cs typeface="Times New Roman" pitchFamily="18" charset="0"/>
              </a:rPr>
              <a:t>Người</a:t>
            </a:r>
          </a:p>
        </p:txBody>
      </p:sp>
      <p:sp>
        <p:nvSpPr>
          <p:cNvPr id="5" name="Flowchart: Alternate Process 4"/>
          <p:cNvSpPr/>
          <p:nvPr/>
        </p:nvSpPr>
        <p:spPr>
          <a:xfrm>
            <a:off x="7236296" y="3375903"/>
            <a:ext cx="1584176" cy="104411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200" dirty="0">
                <a:latin typeface="Times New Roman" pitchFamily="18" charset="0"/>
                <a:cs typeface="Times New Roman" pitchFamily="18" charset="0"/>
              </a:rPr>
              <a:t>Thời gian</a:t>
            </a:r>
          </a:p>
        </p:txBody>
      </p:sp>
      <p:sp>
        <p:nvSpPr>
          <p:cNvPr id="7" name="Flowchart: Alternate Process 6"/>
          <p:cNvSpPr/>
          <p:nvPr/>
        </p:nvSpPr>
        <p:spPr>
          <a:xfrm>
            <a:off x="2367531" y="3318776"/>
            <a:ext cx="1584176" cy="104411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Vật</a:t>
            </a:r>
          </a:p>
        </p:txBody>
      </p:sp>
      <p:sp>
        <p:nvSpPr>
          <p:cNvPr id="9" name="Flowchart: Alternate Process 8"/>
          <p:cNvSpPr/>
          <p:nvPr/>
        </p:nvSpPr>
        <p:spPr>
          <a:xfrm>
            <a:off x="4792626" y="3291830"/>
            <a:ext cx="1584176" cy="104411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Con vật</a:t>
            </a:r>
          </a:p>
        </p:txBody>
      </p:sp>
      <p:sp>
        <p:nvSpPr>
          <p:cNvPr id="10" name="TextBox 9"/>
          <p:cNvSpPr txBox="1"/>
          <p:nvPr/>
        </p:nvSpPr>
        <p:spPr>
          <a:xfrm>
            <a:off x="-779407" y="210931"/>
            <a:ext cx="8352928" cy="461665"/>
          </a:xfrm>
          <a:prstGeom prst="rect">
            <a:avLst/>
          </a:prstGeom>
          <a:noFill/>
        </p:spPr>
        <p:txBody>
          <a:bodyPr wrap="square" rtlCol="0">
            <a:spAutoFit/>
          </a:bodyPr>
          <a:lstStyle/>
          <a:p>
            <a:pPr algn="ctr"/>
            <a:r>
              <a:rPr lang="vi-VN"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Xếp các từ ngữ dưới đây vào nhóm thích hợp:</a:t>
            </a:r>
          </a:p>
        </p:txBody>
      </p:sp>
      <p:grpSp>
        <p:nvGrpSpPr>
          <p:cNvPr id="26" name="Group 25"/>
          <p:cNvGrpSpPr/>
          <p:nvPr/>
        </p:nvGrpSpPr>
        <p:grpSpPr>
          <a:xfrm>
            <a:off x="2367531" y="1504369"/>
            <a:ext cx="4481595" cy="1008112"/>
            <a:chOff x="2411760" y="699542"/>
            <a:chExt cx="4481595" cy="1008112"/>
          </a:xfrm>
        </p:grpSpPr>
        <p:sp>
          <p:nvSpPr>
            <p:cNvPr id="11" name="Rounded Rectangle 10"/>
            <p:cNvSpPr/>
            <p:nvPr/>
          </p:nvSpPr>
          <p:spPr>
            <a:xfrm>
              <a:off x="2411760" y="699542"/>
              <a:ext cx="4409587" cy="100811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2" name="TextBox 11"/>
            <p:cNvSpPr txBox="1"/>
            <p:nvPr/>
          </p:nvSpPr>
          <p:spPr>
            <a:xfrm>
              <a:off x="2574190" y="755025"/>
              <a:ext cx="822867" cy="369332"/>
            </a:xfrm>
            <a:prstGeom prst="rect">
              <a:avLst/>
            </a:prstGeom>
            <a:noFill/>
          </p:spPr>
          <p:txBody>
            <a:bodyPr wrap="square" rtlCol="0">
              <a:spAutoFit/>
            </a:bodyPr>
            <a:lstStyle/>
            <a:p>
              <a:r>
                <a:rPr lang="vi-VN" dirty="0">
                  <a:latin typeface="Times New Roman" pitchFamily="18" charset="0"/>
                  <a:cs typeface="Times New Roman" pitchFamily="18" charset="0"/>
                </a:rPr>
                <a:t>chổi ,</a:t>
              </a:r>
            </a:p>
          </p:txBody>
        </p:sp>
        <p:sp>
          <p:nvSpPr>
            <p:cNvPr id="13" name="TextBox 12"/>
            <p:cNvSpPr txBox="1"/>
            <p:nvPr/>
          </p:nvSpPr>
          <p:spPr>
            <a:xfrm>
              <a:off x="3131840" y="743674"/>
              <a:ext cx="706471" cy="369332"/>
            </a:xfrm>
            <a:prstGeom prst="rect">
              <a:avLst/>
            </a:prstGeom>
            <a:noFill/>
          </p:spPr>
          <p:txBody>
            <a:bodyPr wrap="square" rtlCol="0">
              <a:spAutoFit/>
            </a:bodyPr>
            <a:lstStyle/>
            <a:p>
              <a:r>
                <a:rPr lang="vi-VN" dirty="0">
                  <a:latin typeface="Times New Roman" pitchFamily="18" charset="0"/>
                  <a:cs typeface="Times New Roman" pitchFamily="18" charset="0"/>
                </a:rPr>
                <a:t>kim ,</a:t>
              </a:r>
            </a:p>
          </p:txBody>
        </p:sp>
        <p:sp>
          <p:nvSpPr>
            <p:cNvPr id="14" name="TextBox 13"/>
            <p:cNvSpPr txBox="1"/>
            <p:nvPr/>
          </p:nvSpPr>
          <p:spPr>
            <a:xfrm>
              <a:off x="3703302" y="743674"/>
              <a:ext cx="652674" cy="369332"/>
            </a:xfrm>
            <a:prstGeom prst="rect">
              <a:avLst/>
            </a:prstGeom>
            <a:noFill/>
          </p:spPr>
          <p:txBody>
            <a:bodyPr wrap="square" rtlCol="0">
              <a:spAutoFit/>
            </a:bodyPr>
            <a:lstStyle/>
            <a:p>
              <a:r>
                <a:rPr lang="vi-VN" dirty="0">
                  <a:latin typeface="Times New Roman" pitchFamily="18" charset="0"/>
                  <a:cs typeface="Times New Roman" pitchFamily="18" charset="0"/>
                </a:rPr>
                <a:t>chỉ ,</a:t>
              </a:r>
            </a:p>
          </p:txBody>
        </p:sp>
        <p:sp>
          <p:nvSpPr>
            <p:cNvPr id="15" name="TextBox 14"/>
            <p:cNvSpPr txBox="1"/>
            <p:nvPr/>
          </p:nvSpPr>
          <p:spPr>
            <a:xfrm>
              <a:off x="4499992" y="725090"/>
              <a:ext cx="576064" cy="369332"/>
            </a:xfrm>
            <a:prstGeom prst="rect">
              <a:avLst/>
            </a:prstGeom>
            <a:noFill/>
          </p:spPr>
          <p:txBody>
            <a:bodyPr wrap="square" rtlCol="0">
              <a:spAutoFit/>
            </a:bodyPr>
            <a:lstStyle/>
            <a:p>
              <a:r>
                <a:rPr lang="vi-VN" dirty="0">
                  <a:latin typeface="Times New Roman" pitchFamily="18" charset="0"/>
                  <a:cs typeface="Times New Roman" pitchFamily="18" charset="0"/>
                </a:rPr>
                <a:t>vở ,</a:t>
              </a:r>
            </a:p>
          </p:txBody>
        </p:sp>
        <p:sp>
          <p:nvSpPr>
            <p:cNvPr id="16" name="TextBox 15"/>
            <p:cNvSpPr txBox="1"/>
            <p:nvPr/>
          </p:nvSpPr>
          <p:spPr>
            <a:xfrm>
              <a:off x="4139952" y="734382"/>
              <a:ext cx="648072" cy="369332"/>
            </a:xfrm>
            <a:prstGeom prst="rect">
              <a:avLst/>
            </a:prstGeom>
            <a:noFill/>
          </p:spPr>
          <p:txBody>
            <a:bodyPr wrap="square" rtlCol="0">
              <a:spAutoFit/>
            </a:bodyPr>
            <a:lstStyle/>
            <a:p>
              <a:r>
                <a:rPr lang="vi-VN" dirty="0">
                  <a:latin typeface="Times New Roman" pitchFamily="18" charset="0"/>
                  <a:cs typeface="Times New Roman" pitchFamily="18" charset="0"/>
                </a:rPr>
                <a:t>bà ,</a:t>
              </a:r>
            </a:p>
          </p:txBody>
        </p:sp>
        <p:sp>
          <p:nvSpPr>
            <p:cNvPr id="17" name="TextBox 16"/>
            <p:cNvSpPr txBox="1"/>
            <p:nvPr/>
          </p:nvSpPr>
          <p:spPr>
            <a:xfrm>
              <a:off x="4932038" y="734382"/>
              <a:ext cx="864097" cy="369332"/>
            </a:xfrm>
            <a:prstGeom prst="rect">
              <a:avLst/>
            </a:prstGeom>
            <a:noFill/>
          </p:spPr>
          <p:txBody>
            <a:bodyPr wrap="square" rtlCol="0">
              <a:spAutoFit/>
            </a:bodyPr>
            <a:lstStyle/>
            <a:p>
              <a:r>
                <a:rPr lang="vi-VN" dirty="0">
                  <a:latin typeface="Times New Roman" pitchFamily="18" charset="0"/>
                  <a:cs typeface="Times New Roman" pitchFamily="18" charset="0"/>
                </a:rPr>
                <a:t>ngày ,</a:t>
              </a:r>
            </a:p>
          </p:txBody>
        </p:sp>
        <p:sp>
          <p:nvSpPr>
            <p:cNvPr id="18" name="TextBox 17"/>
            <p:cNvSpPr txBox="1"/>
            <p:nvPr/>
          </p:nvSpPr>
          <p:spPr>
            <a:xfrm>
              <a:off x="5580112" y="762258"/>
              <a:ext cx="936104" cy="369332"/>
            </a:xfrm>
            <a:prstGeom prst="rect">
              <a:avLst/>
            </a:prstGeom>
            <a:noFill/>
          </p:spPr>
          <p:txBody>
            <a:bodyPr wrap="square" rtlCol="0">
              <a:spAutoFit/>
            </a:bodyPr>
            <a:lstStyle/>
            <a:p>
              <a:r>
                <a:rPr lang="vi-VN" dirty="0">
                  <a:latin typeface="Times New Roman" pitchFamily="18" charset="0"/>
                  <a:cs typeface="Times New Roman" pitchFamily="18" charset="0"/>
                </a:rPr>
                <a:t>mướp ,</a:t>
              </a:r>
            </a:p>
          </p:txBody>
        </p:sp>
        <p:sp>
          <p:nvSpPr>
            <p:cNvPr id="19" name="TextBox 18"/>
            <p:cNvSpPr txBox="1"/>
            <p:nvPr/>
          </p:nvSpPr>
          <p:spPr>
            <a:xfrm>
              <a:off x="6317291" y="752966"/>
              <a:ext cx="576064" cy="369332"/>
            </a:xfrm>
            <a:prstGeom prst="rect">
              <a:avLst/>
            </a:prstGeom>
            <a:noFill/>
          </p:spPr>
          <p:txBody>
            <a:bodyPr wrap="square" rtlCol="0">
              <a:spAutoFit/>
            </a:bodyPr>
            <a:lstStyle/>
            <a:p>
              <a:r>
                <a:rPr lang="vi-VN" dirty="0">
                  <a:latin typeface="Times New Roman" pitchFamily="18" charset="0"/>
                  <a:cs typeface="Times New Roman" pitchFamily="18" charset="0"/>
                </a:rPr>
                <a:t>lá ,</a:t>
              </a:r>
            </a:p>
          </p:txBody>
        </p:sp>
        <p:sp>
          <p:nvSpPr>
            <p:cNvPr id="20" name="TextBox 19"/>
            <p:cNvSpPr txBox="1"/>
            <p:nvPr/>
          </p:nvSpPr>
          <p:spPr>
            <a:xfrm>
              <a:off x="2771800" y="1194306"/>
              <a:ext cx="769273" cy="369332"/>
            </a:xfrm>
            <a:prstGeom prst="rect">
              <a:avLst/>
            </a:prstGeom>
            <a:noFill/>
          </p:spPr>
          <p:txBody>
            <a:bodyPr wrap="square" rtlCol="0">
              <a:spAutoFit/>
            </a:bodyPr>
            <a:lstStyle/>
            <a:p>
              <a:r>
                <a:rPr lang="vi-VN" dirty="0">
                  <a:latin typeface="Times New Roman" pitchFamily="18" charset="0"/>
                  <a:cs typeface="Times New Roman" pitchFamily="18" charset="0"/>
                </a:rPr>
                <a:t>than ,</a:t>
              </a:r>
            </a:p>
          </p:txBody>
        </p:sp>
        <p:sp>
          <p:nvSpPr>
            <p:cNvPr id="21" name="TextBox 20"/>
            <p:cNvSpPr txBox="1"/>
            <p:nvPr/>
          </p:nvSpPr>
          <p:spPr>
            <a:xfrm>
              <a:off x="3334254" y="1182955"/>
              <a:ext cx="733690" cy="369332"/>
            </a:xfrm>
            <a:prstGeom prst="rect">
              <a:avLst/>
            </a:prstGeom>
            <a:noFill/>
          </p:spPr>
          <p:txBody>
            <a:bodyPr wrap="square" rtlCol="0">
              <a:spAutoFit/>
            </a:bodyPr>
            <a:lstStyle/>
            <a:p>
              <a:r>
                <a:rPr lang="vi-VN" dirty="0">
                  <a:latin typeface="Times New Roman" pitchFamily="18" charset="0"/>
                  <a:cs typeface="Times New Roman" pitchFamily="18" charset="0"/>
                </a:rPr>
                <a:t>gạo ,</a:t>
              </a:r>
            </a:p>
          </p:txBody>
        </p:sp>
        <p:sp>
          <p:nvSpPr>
            <p:cNvPr id="22" name="TextBox 21"/>
            <p:cNvSpPr txBox="1"/>
            <p:nvPr/>
          </p:nvSpPr>
          <p:spPr>
            <a:xfrm>
              <a:off x="3905717" y="1182955"/>
              <a:ext cx="594275" cy="369332"/>
            </a:xfrm>
            <a:prstGeom prst="rect">
              <a:avLst/>
            </a:prstGeom>
            <a:noFill/>
          </p:spPr>
          <p:txBody>
            <a:bodyPr wrap="square" rtlCol="0">
              <a:spAutoFit/>
            </a:bodyPr>
            <a:lstStyle/>
            <a:p>
              <a:r>
                <a:rPr lang="vi-VN" dirty="0">
                  <a:latin typeface="Times New Roman" pitchFamily="18" charset="0"/>
                  <a:cs typeface="Times New Roman" pitchFamily="18" charset="0"/>
                </a:rPr>
                <a:t>gà , </a:t>
              </a:r>
            </a:p>
          </p:txBody>
        </p:sp>
        <p:sp>
          <p:nvSpPr>
            <p:cNvPr id="23" name="TextBox 22"/>
            <p:cNvSpPr txBox="1"/>
            <p:nvPr/>
          </p:nvSpPr>
          <p:spPr>
            <a:xfrm>
              <a:off x="4792829" y="1166430"/>
              <a:ext cx="1435355" cy="369332"/>
            </a:xfrm>
            <a:prstGeom prst="rect">
              <a:avLst/>
            </a:prstGeom>
            <a:noFill/>
          </p:spPr>
          <p:txBody>
            <a:bodyPr wrap="square" rtlCol="0">
              <a:spAutoFit/>
            </a:bodyPr>
            <a:lstStyle/>
            <a:p>
              <a:r>
                <a:rPr lang="vi-VN" dirty="0">
                  <a:latin typeface="Times New Roman" pitchFamily="18" charset="0"/>
                  <a:cs typeface="Times New Roman" pitchFamily="18" charset="0"/>
                </a:rPr>
                <a:t>(buổi) sáng ,</a:t>
              </a:r>
            </a:p>
          </p:txBody>
        </p:sp>
        <p:sp>
          <p:nvSpPr>
            <p:cNvPr id="24" name="TextBox 23"/>
            <p:cNvSpPr txBox="1"/>
            <p:nvPr/>
          </p:nvSpPr>
          <p:spPr>
            <a:xfrm>
              <a:off x="4270359" y="1173663"/>
              <a:ext cx="661679" cy="369332"/>
            </a:xfrm>
            <a:prstGeom prst="rect">
              <a:avLst/>
            </a:prstGeom>
            <a:noFill/>
          </p:spPr>
          <p:txBody>
            <a:bodyPr wrap="square" rtlCol="0">
              <a:spAutoFit/>
            </a:bodyPr>
            <a:lstStyle/>
            <a:p>
              <a:r>
                <a:rPr lang="vi-VN" dirty="0">
                  <a:latin typeface="Times New Roman" pitchFamily="18" charset="0"/>
                  <a:cs typeface="Times New Roman" pitchFamily="18" charset="0"/>
                </a:rPr>
                <a:t>cửa ,</a:t>
              </a:r>
            </a:p>
          </p:txBody>
        </p:sp>
        <p:sp>
          <p:nvSpPr>
            <p:cNvPr id="25" name="TextBox 24"/>
            <p:cNvSpPr txBox="1"/>
            <p:nvPr/>
          </p:nvSpPr>
          <p:spPr>
            <a:xfrm>
              <a:off x="6012160" y="1164371"/>
              <a:ext cx="576064" cy="369332"/>
            </a:xfrm>
            <a:prstGeom prst="rect">
              <a:avLst/>
            </a:prstGeom>
            <a:noFill/>
          </p:spPr>
          <p:txBody>
            <a:bodyPr wrap="square" rtlCol="0">
              <a:spAutoFit/>
            </a:bodyPr>
            <a:lstStyle/>
            <a:p>
              <a:r>
                <a:rPr lang="vi-VN" dirty="0">
                  <a:latin typeface="Times New Roman" pitchFamily="18" charset="0"/>
                  <a:cs typeface="Times New Roman" pitchFamily="18" charset="0"/>
                </a:rPr>
                <a:t>bé </a:t>
              </a:r>
            </a:p>
          </p:txBody>
        </p:sp>
      </p:grpSp>
      <p:sp>
        <p:nvSpPr>
          <p:cNvPr id="27" name="Rectangle 26"/>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75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7" name="Flowchart: Alternate Process 26"/>
          <p:cNvSpPr/>
          <p:nvPr/>
        </p:nvSpPr>
        <p:spPr>
          <a:xfrm>
            <a:off x="257705" y="2571750"/>
            <a:ext cx="1584176" cy="227877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28" name="Flowchart: Alternate Process 27"/>
          <p:cNvSpPr/>
          <p:nvPr/>
        </p:nvSpPr>
        <p:spPr>
          <a:xfrm>
            <a:off x="251520" y="3831890"/>
            <a:ext cx="1584176" cy="104411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a:latin typeface="Times New Roman" pitchFamily="18" charset="0"/>
                <a:cs typeface="Times New Roman" pitchFamily="18" charset="0"/>
              </a:rPr>
              <a:t>Người</a:t>
            </a:r>
          </a:p>
        </p:txBody>
      </p:sp>
      <p:sp>
        <p:nvSpPr>
          <p:cNvPr id="29" name="Flowchart: Alternate Process 28"/>
          <p:cNvSpPr/>
          <p:nvPr/>
        </p:nvSpPr>
        <p:spPr>
          <a:xfrm>
            <a:off x="7250482" y="2603399"/>
            <a:ext cx="1584176" cy="227877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0" name="Flowchart: Alternate Process 29"/>
          <p:cNvSpPr/>
          <p:nvPr/>
        </p:nvSpPr>
        <p:spPr>
          <a:xfrm>
            <a:off x="7236296" y="3863539"/>
            <a:ext cx="1584176" cy="104411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200" dirty="0">
                <a:latin typeface="Times New Roman" pitchFamily="18" charset="0"/>
                <a:cs typeface="Times New Roman" pitchFamily="18" charset="0"/>
              </a:rPr>
              <a:t>Thời gian</a:t>
            </a:r>
          </a:p>
        </p:txBody>
      </p:sp>
      <p:sp>
        <p:nvSpPr>
          <p:cNvPr id="35" name="Flowchart: Alternate Process 34"/>
          <p:cNvSpPr/>
          <p:nvPr/>
        </p:nvSpPr>
        <p:spPr>
          <a:xfrm>
            <a:off x="2381717" y="2546272"/>
            <a:ext cx="1584176" cy="227877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6" name="Flowchart: Alternate Process 35"/>
          <p:cNvSpPr/>
          <p:nvPr/>
        </p:nvSpPr>
        <p:spPr>
          <a:xfrm>
            <a:off x="2367531" y="3806412"/>
            <a:ext cx="1584176" cy="104411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Vật</a:t>
            </a:r>
          </a:p>
        </p:txBody>
      </p:sp>
      <p:sp>
        <p:nvSpPr>
          <p:cNvPr id="37" name="Flowchart: Alternate Process 36"/>
          <p:cNvSpPr/>
          <p:nvPr/>
        </p:nvSpPr>
        <p:spPr>
          <a:xfrm>
            <a:off x="4806812" y="2519326"/>
            <a:ext cx="1584176" cy="2278778"/>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8" name="Flowchart: Alternate Process 37"/>
          <p:cNvSpPr/>
          <p:nvPr/>
        </p:nvSpPr>
        <p:spPr>
          <a:xfrm>
            <a:off x="4792626" y="3779466"/>
            <a:ext cx="1584176" cy="104411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Con vật</a:t>
            </a:r>
          </a:p>
        </p:txBody>
      </p:sp>
      <p:sp>
        <p:nvSpPr>
          <p:cNvPr id="2" name="TextBox 1"/>
          <p:cNvSpPr txBox="1"/>
          <p:nvPr/>
        </p:nvSpPr>
        <p:spPr>
          <a:xfrm>
            <a:off x="899592" y="150597"/>
            <a:ext cx="8352928" cy="400110"/>
          </a:xfrm>
          <a:prstGeom prst="rect">
            <a:avLst/>
          </a:prstGeom>
          <a:noFill/>
        </p:spPr>
        <p:txBody>
          <a:bodyPr wrap="square" rtlCol="0">
            <a:spAutoFit/>
          </a:bodyPr>
          <a:lstStyle/>
          <a:p>
            <a:r>
              <a:rPr lang="vi-VN" sz="2000" b="1" dirty="0">
                <a:latin typeface="Times New Roman" pitchFamily="18" charset="0"/>
                <a:cs typeface="Times New Roman" pitchFamily="18" charset="0"/>
              </a:rPr>
              <a:t>1. Xếp các từ ngữ dưới đây vào nhóm thích hợp:</a:t>
            </a:r>
          </a:p>
        </p:txBody>
      </p:sp>
      <p:sp>
        <p:nvSpPr>
          <p:cNvPr id="3" name="Rounded Rectangle 2"/>
          <p:cNvSpPr/>
          <p:nvPr/>
        </p:nvSpPr>
        <p:spPr>
          <a:xfrm>
            <a:off x="2411760" y="699542"/>
            <a:ext cx="4409587" cy="100811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4" name="TextBox 3"/>
          <p:cNvSpPr txBox="1"/>
          <p:nvPr/>
        </p:nvSpPr>
        <p:spPr>
          <a:xfrm>
            <a:off x="2574190" y="755025"/>
            <a:ext cx="822867" cy="369332"/>
          </a:xfrm>
          <a:prstGeom prst="rect">
            <a:avLst/>
          </a:prstGeom>
          <a:noFill/>
        </p:spPr>
        <p:txBody>
          <a:bodyPr wrap="square" rtlCol="0">
            <a:spAutoFit/>
          </a:bodyPr>
          <a:lstStyle/>
          <a:p>
            <a:r>
              <a:rPr lang="vi-VN" dirty="0">
                <a:latin typeface="Times New Roman" pitchFamily="18" charset="0"/>
                <a:cs typeface="Times New Roman" pitchFamily="18" charset="0"/>
              </a:rPr>
              <a:t>chổi ,</a:t>
            </a:r>
          </a:p>
        </p:txBody>
      </p:sp>
      <p:sp>
        <p:nvSpPr>
          <p:cNvPr id="5" name="TextBox 4"/>
          <p:cNvSpPr txBox="1"/>
          <p:nvPr/>
        </p:nvSpPr>
        <p:spPr>
          <a:xfrm>
            <a:off x="3131840" y="743674"/>
            <a:ext cx="706471" cy="369332"/>
          </a:xfrm>
          <a:prstGeom prst="rect">
            <a:avLst/>
          </a:prstGeom>
          <a:noFill/>
        </p:spPr>
        <p:txBody>
          <a:bodyPr wrap="square" rtlCol="0">
            <a:spAutoFit/>
          </a:bodyPr>
          <a:lstStyle/>
          <a:p>
            <a:r>
              <a:rPr lang="vi-VN" dirty="0">
                <a:latin typeface="Times New Roman" pitchFamily="18" charset="0"/>
                <a:cs typeface="Times New Roman" pitchFamily="18" charset="0"/>
              </a:rPr>
              <a:t>kim ,</a:t>
            </a:r>
          </a:p>
        </p:txBody>
      </p:sp>
      <p:sp>
        <p:nvSpPr>
          <p:cNvPr id="7" name="TextBox 6"/>
          <p:cNvSpPr txBox="1"/>
          <p:nvPr/>
        </p:nvSpPr>
        <p:spPr>
          <a:xfrm>
            <a:off x="3703302" y="743674"/>
            <a:ext cx="652674" cy="369332"/>
          </a:xfrm>
          <a:prstGeom prst="rect">
            <a:avLst/>
          </a:prstGeom>
          <a:noFill/>
        </p:spPr>
        <p:txBody>
          <a:bodyPr wrap="square" rtlCol="0">
            <a:spAutoFit/>
          </a:bodyPr>
          <a:lstStyle/>
          <a:p>
            <a:r>
              <a:rPr lang="vi-VN" dirty="0">
                <a:latin typeface="Times New Roman" pitchFamily="18" charset="0"/>
                <a:cs typeface="Times New Roman" pitchFamily="18" charset="0"/>
              </a:rPr>
              <a:t>chỉ ,</a:t>
            </a:r>
          </a:p>
        </p:txBody>
      </p:sp>
      <p:sp>
        <p:nvSpPr>
          <p:cNvPr id="11" name="TextBox 10"/>
          <p:cNvSpPr txBox="1"/>
          <p:nvPr/>
        </p:nvSpPr>
        <p:spPr>
          <a:xfrm>
            <a:off x="4499992" y="725090"/>
            <a:ext cx="576064" cy="369332"/>
          </a:xfrm>
          <a:prstGeom prst="rect">
            <a:avLst/>
          </a:prstGeom>
          <a:noFill/>
        </p:spPr>
        <p:txBody>
          <a:bodyPr wrap="square" rtlCol="0">
            <a:spAutoFit/>
          </a:bodyPr>
          <a:lstStyle/>
          <a:p>
            <a:r>
              <a:rPr lang="vi-VN" dirty="0">
                <a:latin typeface="Times New Roman" pitchFamily="18" charset="0"/>
                <a:cs typeface="Times New Roman" pitchFamily="18" charset="0"/>
              </a:rPr>
              <a:t>vở ,</a:t>
            </a:r>
          </a:p>
        </p:txBody>
      </p:sp>
      <p:sp>
        <p:nvSpPr>
          <p:cNvPr id="9" name="TextBox 8"/>
          <p:cNvSpPr txBox="1"/>
          <p:nvPr/>
        </p:nvSpPr>
        <p:spPr>
          <a:xfrm>
            <a:off x="4139952" y="734382"/>
            <a:ext cx="648072" cy="369332"/>
          </a:xfrm>
          <a:prstGeom prst="rect">
            <a:avLst/>
          </a:prstGeom>
          <a:noFill/>
        </p:spPr>
        <p:txBody>
          <a:bodyPr wrap="square" rtlCol="0">
            <a:spAutoFit/>
          </a:bodyPr>
          <a:lstStyle/>
          <a:p>
            <a:r>
              <a:rPr lang="vi-VN" dirty="0">
                <a:latin typeface="Times New Roman" pitchFamily="18" charset="0"/>
                <a:cs typeface="Times New Roman" pitchFamily="18" charset="0"/>
              </a:rPr>
              <a:t>bà ,</a:t>
            </a:r>
          </a:p>
        </p:txBody>
      </p:sp>
      <p:sp>
        <p:nvSpPr>
          <p:cNvPr id="13" name="TextBox 12"/>
          <p:cNvSpPr txBox="1"/>
          <p:nvPr/>
        </p:nvSpPr>
        <p:spPr>
          <a:xfrm>
            <a:off x="4932038" y="734382"/>
            <a:ext cx="864097" cy="369332"/>
          </a:xfrm>
          <a:prstGeom prst="rect">
            <a:avLst/>
          </a:prstGeom>
          <a:noFill/>
        </p:spPr>
        <p:txBody>
          <a:bodyPr wrap="square" rtlCol="0">
            <a:spAutoFit/>
          </a:bodyPr>
          <a:lstStyle/>
          <a:p>
            <a:r>
              <a:rPr lang="vi-VN" dirty="0">
                <a:latin typeface="Times New Roman" pitchFamily="18" charset="0"/>
                <a:cs typeface="Times New Roman" pitchFamily="18" charset="0"/>
              </a:rPr>
              <a:t>ngày ,</a:t>
            </a:r>
          </a:p>
        </p:txBody>
      </p:sp>
      <p:sp>
        <p:nvSpPr>
          <p:cNvPr id="15" name="TextBox 14"/>
          <p:cNvSpPr txBox="1"/>
          <p:nvPr/>
        </p:nvSpPr>
        <p:spPr>
          <a:xfrm>
            <a:off x="5580112" y="762258"/>
            <a:ext cx="936104" cy="369332"/>
          </a:xfrm>
          <a:prstGeom prst="rect">
            <a:avLst/>
          </a:prstGeom>
          <a:noFill/>
        </p:spPr>
        <p:txBody>
          <a:bodyPr wrap="square" rtlCol="0">
            <a:spAutoFit/>
          </a:bodyPr>
          <a:lstStyle/>
          <a:p>
            <a:r>
              <a:rPr lang="vi-VN" dirty="0">
                <a:latin typeface="Times New Roman" pitchFamily="18" charset="0"/>
                <a:cs typeface="Times New Roman" pitchFamily="18" charset="0"/>
              </a:rPr>
              <a:t>mướp ,</a:t>
            </a:r>
          </a:p>
        </p:txBody>
      </p:sp>
      <p:sp>
        <p:nvSpPr>
          <p:cNvPr id="17" name="TextBox 16"/>
          <p:cNvSpPr txBox="1"/>
          <p:nvPr/>
        </p:nvSpPr>
        <p:spPr>
          <a:xfrm>
            <a:off x="6317291" y="752966"/>
            <a:ext cx="576064" cy="369332"/>
          </a:xfrm>
          <a:prstGeom prst="rect">
            <a:avLst/>
          </a:prstGeom>
          <a:noFill/>
        </p:spPr>
        <p:txBody>
          <a:bodyPr wrap="square" rtlCol="0">
            <a:spAutoFit/>
          </a:bodyPr>
          <a:lstStyle/>
          <a:p>
            <a:r>
              <a:rPr lang="vi-VN" dirty="0">
                <a:latin typeface="Times New Roman" pitchFamily="18" charset="0"/>
                <a:cs typeface="Times New Roman" pitchFamily="18" charset="0"/>
              </a:rPr>
              <a:t>lá ,</a:t>
            </a:r>
          </a:p>
        </p:txBody>
      </p:sp>
      <p:sp>
        <p:nvSpPr>
          <p:cNvPr id="39" name="TextBox 38"/>
          <p:cNvSpPr txBox="1"/>
          <p:nvPr/>
        </p:nvSpPr>
        <p:spPr>
          <a:xfrm>
            <a:off x="2771800" y="1194306"/>
            <a:ext cx="769273" cy="369332"/>
          </a:xfrm>
          <a:prstGeom prst="rect">
            <a:avLst/>
          </a:prstGeom>
          <a:noFill/>
        </p:spPr>
        <p:txBody>
          <a:bodyPr wrap="square" rtlCol="0">
            <a:spAutoFit/>
          </a:bodyPr>
          <a:lstStyle/>
          <a:p>
            <a:r>
              <a:rPr lang="vi-VN" dirty="0">
                <a:latin typeface="Times New Roman" pitchFamily="18" charset="0"/>
                <a:cs typeface="Times New Roman" pitchFamily="18" charset="0"/>
              </a:rPr>
              <a:t>than ,</a:t>
            </a:r>
          </a:p>
        </p:txBody>
      </p:sp>
      <p:sp>
        <p:nvSpPr>
          <p:cNvPr id="41" name="TextBox 40"/>
          <p:cNvSpPr txBox="1"/>
          <p:nvPr/>
        </p:nvSpPr>
        <p:spPr>
          <a:xfrm>
            <a:off x="3334254" y="1182955"/>
            <a:ext cx="733690" cy="369332"/>
          </a:xfrm>
          <a:prstGeom prst="rect">
            <a:avLst/>
          </a:prstGeom>
          <a:noFill/>
        </p:spPr>
        <p:txBody>
          <a:bodyPr wrap="square" rtlCol="0">
            <a:spAutoFit/>
          </a:bodyPr>
          <a:lstStyle/>
          <a:p>
            <a:r>
              <a:rPr lang="vi-VN" dirty="0">
                <a:latin typeface="Times New Roman" pitchFamily="18" charset="0"/>
                <a:cs typeface="Times New Roman" pitchFamily="18" charset="0"/>
              </a:rPr>
              <a:t>gạo ,</a:t>
            </a:r>
          </a:p>
        </p:txBody>
      </p:sp>
      <p:sp>
        <p:nvSpPr>
          <p:cNvPr id="43" name="TextBox 42"/>
          <p:cNvSpPr txBox="1"/>
          <p:nvPr/>
        </p:nvSpPr>
        <p:spPr>
          <a:xfrm>
            <a:off x="3905717" y="1182955"/>
            <a:ext cx="594275" cy="369332"/>
          </a:xfrm>
          <a:prstGeom prst="rect">
            <a:avLst/>
          </a:prstGeom>
          <a:noFill/>
        </p:spPr>
        <p:txBody>
          <a:bodyPr wrap="square" rtlCol="0">
            <a:spAutoFit/>
          </a:bodyPr>
          <a:lstStyle/>
          <a:p>
            <a:r>
              <a:rPr lang="vi-VN" dirty="0">
                <a:latin typeface="Times New Roman" pitchFamily="18" charset="0"/>
                <a:cs typeface="Times New Roman" pitchFamily="18" charset="0"/>
              </a:rPr>
              <a:t>gà , </a:t>
            </a:r>
          </a:p>
        </p:txBody>
      </p:sp>
      <p:sp>
        <p:nvSpPr>
          <p:cNvPr id="45" name="TextBox 44"/>
          <p:cNvSpPr txBox="1"/>
          <p:nvPr/>
        </p:nvSpPr>
        <p:spPr>
          <a:xfrm>
            <a:off x="4792829" y="1166430"/>
            <a:ext cx="1435355" cy="369332"/>
          </a:xfrm>
          <a:prstGeom prst="rect">
            <a:avLst/>
          </a:prstGeom>
          <a:noFill/>
        </p:spPr>
        <p:txBody>
          <a:bodyPr wrap="square" rtlCol="0">
            <a:spAutoFit/>
          </a:bodyPr>
          <a:lstStyle/>
          <a:p>
            <a:r>
              <a:rPr lang="vi-VN" dirty="0">
                <a:latin typeface="Times New Roman" pitchFamily="18" charset="0"/>
                <a:cs typeface="Times New Roman" pitchFamily="18" charset="0"/>
              </a:rPr>
              <a:t>(buổi) sáng ,</a:t>
            </a:r>
          </a:p>
        </p:txBody>
      </p:sp>
      <p:sp>
        <p:nvSpPr>
          <p:cNvPr id="46" name="TextBox 45"/>
          <p:cNvSpPr txBox="1"/>
          <p:nvPr/>
        </p:nvSpPr>
        <p:spPr>
          <a:xfrm>
            <a:off x="4270359" y="1173663"/>
            <a:ext cx="661679" cy="369332"/>
          </a:xfrm>
          <a:prstGeom prst="rect">
            <a:avLst/>
          </a:prstGeom>
          <a:noFill/>
        </p:spPr>
        <p:txBody>
          <a:bodyPr wrap="square" rtlCol="0">
            <a:spAutoFit/>
          </a:bodyPr>
          <a:lstStyle/>
          <a:p>
            <a:r>
              <a:rPr lang="vi-VN" dirty="0">
                <a:latin typeface="Times New Roman" pitchFamily="18" charset="0"/>
                <a:cs typeface="Times New Roman" pitchFamily="18" charset="0"/>
              </a:rPr>
              <a:t>cửa ,</a:t>
            </a:r>
          </a:p>
        </p:txBody>
      </p:sp>
      <p:sp>
        <p:nvSpPr>
          <p:cNvPr id="56" name="TextBox 55"/>
          <p:cNvSpPr txBox="1"/>
          <p:nvPr/>
        </p:nvSpPr>
        <p:spPr>
          <a:xfrm>
            <a:off x="6012160" y="1164371"/>
            <a:ext cx="576064" cy="369332"/>
          </a:xfrm>
          <a:prstGeom prst="rect">
            <a:avLst/>
          </a:prstGeom>
          <a:noFill/>
        </p:spPr>
        <p:txBody>
          <a:bodyPr wrap="square" rtlCol="0">
            <a:spAutoFit/>
          </a:bodyPr>
          <a:lstStyle/>
          <a:p>
            <a:r>
              <a:rPr lang="vi-VN" dirty="0">
                <a:latin typeface="Times New Roman" pitchFamily="18" charset="0"/>
                <a:cs typeface="Times New Roman" pitchFamily="18" charset="0"/>
              </a:rPr>
              <a:t>bé </a:t>
            </a:r>
          </a:p>
        </p:txBody>
      </p:sp>
      <p:sp>
        <p:nvSpPr>
          <p:cNvPr id="6" name="Rectangle 5"/>
          <p:cNvSpPr/>
          <p:nvPr/>
        </p:nvSpPr>
        <p:spPr>
          <a:xfrm>
            <a:off x="5652120" y="3507854"/>
            <a:ext cx="144015" cy="271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13600" t="9400" r="15001" b="13600"/>
          <a:stretch/>
        </p:blipFill>
        <p:spPr>
          <a:xfrm>
            <a:off x="323528" y="0"/>
            <a:ext cx="666486" cy="718759"/>
          </a:xfrm>
          <a:prstGeom prst="rect">
            <a:avLst/>
          </a:prstGeom>
        </p:spPr>
      </p:pic>
    </p:spTree>
    <p:extLst>
      <p:ext uri="{BB962C8B-B14F-4D97-AF65-F5344CB8AC3E}">
        <p14:creationId xmlns:p14="http://schemas.microsoft.com/office/powerpoint/2010/main" val="36151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4.44444E-6 -3.7037E-6 L -0.41336 0.53858 " pathEditMode="relative" rAng="0" ptsTypes="AA">
                                      <p:cBhvr>
                                        <p:cTn id="29" dur="2000" fill="hold"/>
                                        <p:tgtEl>
                                          <p:spTgt spid="9"/>
                                        </p:tgtEl>
                                        <p:attrNameLst>
                                          <p:attrName>ppt_x</p:attrName>
                                          <p:attrName>ppt_y</p:attrName>
                                        </p:attrNameLst>
                                      </p:cBhvr>
                                      <p:rCtr x="-20677" y="26914"/>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11111E-6 2.96296E-6 L -0.56684 0.45524 " pathEditMode="relative" rAng="0" ptsTypes="AA">
                                      <p:cBhvr>
                                        <p:cTn id="33" dur="2000" fill="hold"/>
                                        <p:tgtEl>
                                          <p:spTgt spid="56"/>
                                        </p:tgtEl>
                                        <p:attrNameLst>
                                          <p:attrName>ppt_x</p:attrName>
                                          <p:attrName>ppt_y</p:attrName>
                                        </p:attrNameLst>
                                      </p:cBhvr>
                                      <p:rCtr x="-28351" y="22747"/>
                                    </p:animMotion>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5E-6 3.95062E-6 L -0.02534 0.52716 " pathEditMode="relative" rAng="0" ptsTypes="AA">
                                      <p:cBhvr>
                                        <p:cTn id="38" dur="2000" fill="hold"/>
                                        <p:tgtEl>
                                          <p:spTgt spid="4"/>
                                        </p:tgtEl>
                                        <p:attrNameLst>
                                          <p:attrName>ppt_x</p:attrName>
                                          <p:attrName>ppt_y</p:attrName>
                                        </p:attrNameLst>
                                      </p:cBhvr>
                                      <p:rCtr x="-1267" y="2635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61111E-6 3.08642E-6 L -0.03125 0.52963 " pathEditMode="relative" rAng="0" ptsTypes="AA">
                                      <p:cBhvr>
                                        <p:cTn id="42" dur="2000" fill="hold"/>
                                        <p:tgtEl>
                                          <p:spTgt spid="5"/>
                                        </p:tgtEl>
                                        <p:attrNameLst>
                                          <p:attrName>ppt_x</p:attrName>
                                          <p:attrName>ppt_y</p:attrName>
                                        </p:attrNameLst>
                                      </p:cBhvr>
                                      <p:rCtr x="-1563" y="2648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5E-6 3.08642E-6 L -0.03907 0.52963 " pathEditMode="relative" rAng="0" ptsTypes="AA">
                                      <p:cBhvr>
                                        <p:cTn id="46" dur="2000" fill="hold"/>
                                        <p:tgtEl>
                                          <p:spTgt spid="7"/>
                                        </p:tgtEl>
                                        <p:attrNameLst>
                                          <p:attrName>ppt_x</p:attrName>
                                          <p:attrName>ppt_y</p:attrName>
                                        </p:attrNameLst>
                                      </p:cBhvr>
                                      <p:rCtr x="-1962" y="2648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1.11111E-6 -1.85185E-6 L -0.22361 0.48056 " pathEditMode="relative" rAng="0" ptsTypes="AA">
                                      <p:cBhvr>
                                        <p:cTn id="50" dur="2000" fill="hold"/>
                                        <p:tgtEl>
                                          <p:spTgt spid="11"/>
                                        </p:tgtEl>
                                        <p:attrNameLst>
                                          <p:attrName>ppt_x</p:attrName>
                                          <p:attrName>ppt_y</p:attrName>
                                        </p:attrNameLst>
                                      </p:cBhvr>
                                      <p:rCtr x="-11181" y="24012"/>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2.22222E-6 1.23457E-6 L -0.37187 0.47191 " pathEditMode="relative" rAng="0" ptsTypes="AA">
                                      <p:cBhvr>
                                        <p:cTn id="54" dur="2000" fill="hold"/>
                                        <p:tgtEl>
                                          <p:spTgt spid="17"/>
                                        </p:tgtEl>
                                        <p:attrNameLst>
                                          <p:attrName>ppt_x</p:attrName>
                                          <p:attrName>ppt_y</p:attrName>
                                        </p:attrNameLst>
                                      </p:cBhvr>
                                      <p:rCtr x="-18594" y="2358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5E-6 1.11111E-6 L -0.11424 0.39012 " pathEditMode="relative" rAng="0" ptsTypes="AA">
                                      <p:cBhvr>
                                        <p:cTn id="58" dur="2000" fill="hold"/>
                                        <p:tgtEl>
                                          <p:spTgt spid="46"/>
                                        </p:tgtEl>
                                        <p:attrNameLst>
                                          <p:attrName>ppt_x</p:attrName>
                                          <p:attrName>ppt_y</p:attrName>
                                        </p:attrNameLst>
                                      </p:cBhvr>
                                      <p:rCtr x="-5712" y="19506"/>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66667E-6 -6.17284E-7 L -0.35833 0.3929 " pathEditMode="relative" rAng="0" ptsTypes="AA">
                                      <p:cBhvr>
                                        <p:cTn id="62" dur="2000" fill="hold"/>
                                        <p:tgtEl>
                                          <p:spTgt spid="15"/>
                                        </p:tgtEl>
                                        <p:attrNameLst>
                                          <p:attrName>ppt_x</p:attrName>
                                          <p:attrName>ppt_y</p:attrName>
                                        </p:attrNameLst>
                                      </p:cBhvr>
                                      <p:rCtr x="-17917" y="19630"/>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0.00261 -0.00586 L 0.01719 0.30895 " pathEditMode="relative" rAng="0" ptsTypes="AA">
                                      <p:cBhvr>
                                        <p:cTn id="66" dur="2000" fill="hold"/>
                                        <p:tgtEl>
                                          <p:spTgt spid="39"/>
                                        </p:tgtEl>
                                        <p:attrNameLst>
                                          <p:attrName>ppt_x</p:attrName>
                                          <p:attrName>ppt_y</p:attrName>
                                        </p:attrNameLst>
                                      </p:cBhvr>
                                      <p:rCtr x="990" y="1574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2.5E-6 -7.40741E-7 L 0.01458 0.31111 " pathEditMode="relative" rAng="0" ptsTypes="AA">
                                      <p:cBhvr>
                                        <p:cTn id="70" dur="2000" fill="hold"/>
                                        <p:tgtEl>
                                          <p:spTgt spid="41"/>
                                        </p:tgtEl>
                                        <p:attrNameLst>
                                          <p:attrName>ppt_x</p:attrName>
                                          <p:attrName>ppt_y</p:attrName>
                                        </p:attrNameLst>
                                      </p:cBhvr>
                                      <p:rCtr x="729" y="15556"/>
                                    </p:animMotion>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8"/>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1.38889E-6 -7.40741E-7 L 0.15069 0.43889 " pathEditMode="relative" rAng="0" ptsTypes="AA">
                                      <p:cBhvr>
                                        <p:cTn id="75" dur="2000" fill="hold"/>
                                        <p:tgtEl>
                                          <p:spTgt spid="43"/>
                                        </p:tgtEl>
                                        <p:attrNameLst>
                                          <p:attrName>ppt_x</p:attrName>
                                          <p:attrName>ppt_y</p:attrName>
                                        </p:attrNameLst>
                                      </p:cBhvr>
                                      <p:rCtr x="7535" y="21944"/>
                                    </p:animMotion>
                                  </p:childTnLst>
                                </p:cTn>
                              </p:par>
                            </p:childTnLst>
                          </p:cTn>
                        </p:par>
                      </p:childTnLst>
                    </p:cTn>
                  </p:par>
                </p:childTnLst>
              </p:cTn>
              <p:nextCondLst>
                <p:cond evt="onClick" delay="0">
                  <p:tgtEl>
                    <p:spTgt spid="38"/>
                  </p:tgtEl>
                </p:cond>
              </p:nextCondLst>
            </p:seq>
            <p:seq concurrent="1" nextAc="seek">
              <p:cTn id="76" restart="whenNotActive" fill="hold" evtFilter="cancelBubble" nodeType="interactiveSeq">
                <p:stCondLst>
                  <p:cond evt="onClick" delay="0">
                    <p:tgtEl>
                      <p:spTgt spid="30"/>
                    </p:tgtEl>
                  </p:cond>
                </p:stCondLst>
                <p:endSync evt="end" delay="0">
                  <p:rtn val="all"/>
                </p:endSync>
                <p:childTnLst>
                  <p:par>
                    <p:cTn id="77" fill="hold">
                      <p:stCondLst>
                        <p:cond delay="0"/>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0.00035 -0.00061 L 0.26025 0.53118 " pathEditMode="relative" rAng="0" ptsTypes="AA">
                                      <p:cBhvr>
                                        <p:cTn id="80" dur="2000" fill="hold"/>
                                        <p:tgtEl>
                                          <p:spTgt spid="13"/>
                                        </p:tgtEl>
                                        <p:attrNameLst>
                                          <p:attrName>ppt_x</p:attrName>
                                          <p:attrName>ppt_y</p:attrName>
                                        </p:attrNameLst>
                                      </p:cBhvr>
                                      <p:rCtr x="13021" y="26574"/>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4.16667E-6 -4.32099E-6 L 0.27535 0.39136 " pathEditMode="relative" rAng="0" ptsTypes="AA">
                                      <p:cBhvr>
                                        <p:cTn id="84" dur="2000" fill="hold"/>
                                        <p:tgtEl>
                                          <p:spTgt spid="45"/>
                                        </p:tgtEl>
                                        <p:attrNameLst>
                                          <p:attrName>ppt_x</p:attrName>
                                          <p:attrName>ppt_y</p:attrName>
                                        </p:attrNameLst>
                                      </p:cBhvr>
                                      <p:rCtr x="13767" y="19568"/>
                                    </p:animMotion>
                                  </p:childTnLst>
                                </p:cTn>
                              </p:par>
                            </p:childTnLst>
                          </p:cTn>
                        </p:par>
                      </p:childTnLst>
                    </p:cTn>
                  </p:par>
                </p:childTnLst>
              </p:cTn>
              <p:nextCondLst>
                <p:cond evt="onClick" delay="0">
                  <p:tgtEl>
                    <p:spTgt spid="30"/>
                  </p:tgtEl>
                </p:cond>
              </p:nextCondLst>
            </p:seq>
          </p:childTnLst>
        </p:cTn>
      </p:par>
    </p:tnLst>
    <p:bldLst>
      <p:bldP spid="27" grpId="0" animBg="1"/>
      <p:bldP spid="29" grpId="0" animBg="1"/>
      <p:bldP spid="35" grpId="0" animBg="1"/>
      <p:bldP spid="37" grpId="0" animBg="1"/>
      <p:bldP spid="4" grpId="0"/>
      <p:bldP spid="5" grpId="0"/>
      <p:bldP spid="7" grpId="0"/>
      <p:bldP spid="11" grpId="0"/>
      <p:bldP spid="9" grpId="0"/>
      <p:bldP spid="13" grpId="0"/>
      <p:bldP spid="15" grpId="0"/>
      <p:bldP spid="17" grpId="0"/>
      <p:bldP spid="39" grpId="0"/>
      <p:bldP spid="41" grpId="0"/>
      <p:bldP spid="43" grpId="0"/>
      <p:bldP spid="45" grpId="0"/>
      <p:bldP spid="46"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TextBox 1"/>
          <p:cNvSpPr txBox="1"/>
          <p:nvPr/>
        </p:nvSpPr>
        <p:spPr>
          <a:xfrm>
            <a:off x="230961" y="676890"/>
            <a:ext cx="7416824" cy="3046988"/>
          </a:xfrm>
          <a:prstGeom prst="rect">
            <a:avLst/>
          </a:prstGeom>
          <a:noFill/>
        </p:spPr>
        <p:txBody>
          <a:bodyPr wrap="square" rtlCol="0">
            <a:spAutoFit/>
          </a:bodyPr>
          <a:lstStyle/>
          <a:p>
            <a:r>
              <a:rPr lang="en-US" sz="2400" b="1" dirty="0">
                <a:latin typeface="+mj-lt"/>
              </a:rPr>
              <a:t>               </a:t>
            </a:r>
            <a:r>
              <a:rPr lang="vi-VN" sz="2400" b="1" dirty="0">
                <a:latin typeface="+mj-lt"/>
              </a:rPr>
              <a:t>2. Tìm trong các từ trên:</a:t>
            </a:r>
          </a:p>
          <a:p>
            <a:r>
              <a:rPr lang="vi-VN" sz="2400" dirty="0">
                <a:latin typeface="+mj-lt"/>
              </a:rPr>
              <a:t>    a) Một từ trả lời cho câu hỏi </a:t>
            </a:r>
            <a:r>
              <a:rPr lang="vi-VN" sz="2400" b="1" dirty="0">
                <a:latin typeface="+mj-lt"/>
              </a:rPr>
              <a:t>Ai?</a:t>
            </a:r>
          </a:p>
          <a:p>
            <a:endParaRPr lang="vi-VN" sz="2400" b="1" dirty="0">
              <a:latin typeface="+mj-lt"/>
            </a:endParaRPr>
          </a:p>
          <a:p>
            <a:endParaRPr lang="vi-VN" sz="2400" b="1" dirty="0">
              <a:latin typeface="+mj-lt"/>
            </a:endParaRPr>
          </a:p>
          <a:p>
            <a:r>
              <a:rPr lang="vi-VN" sz="2400" b="1" dirty="0">
                <a:latin typeface="+mj-lt"/>
              </a:rPr>
              <a:t>    </a:t>
            </a:r>
            <a:r>
              <a:rPr lang="vi-VN" sz="2400" dirty="0">
                <a:latin typeface="+mj-lt"/>
              </a:rPr>
              <a:t>b) Một từ trả lời cho câu hỏi </a:t>
            </a:r>
            <a:r>
              <a:rPr lang="vi-VN" sz="2400" b="1" dirty="0">
                <a:latin typeface="+mj-lt"/>
              </a:rPr>
              <a:t>Con gì?</a:t>
            </a:r>
          </a:p>
          <a:p>
            <a:endParaRPr lang="vi-VN" sz="2400" b="1" dirty="0">
              <a:latin typeface="+mj-lt"/>
            </a:endParaRPr>
          </a:p>
          <a:p>
            <a:endParaRPr lang="vi-VN" sz="2400" b="1" dirty="0">
              <a:latin typeface="+mj-lt"/>
            </a:endParaRPr>
          </a:p>
          <a:p>
            <a:r>
              <a:rPr lang="vi-VN" sz="2400" b="1" dirty="0">
                <a:latin typeface="+mj-lt"/>
              </a:rPr>
              <a:t>    </a:t>
            </a:r>
            <a:r>
              <a:rPr lang="vi-VN" sz="2400" dirty="0">
                <a:latin typeface="+mj-lt"/>
              </a:rPr>
              <a:t>c) Một từ trả lời cho câu hỏi </a:t>
            </a:r>
            <a:r>
              <a:rPr lang="vi-VN" sz="2400" b="1" dirty="0">
                <a:latin typeface="+mj-lt"/>
              </a:rPr>
              <a:t>Cái gì?</a:t>
            </a:r>
          </a:p>
        </p:txBody>
      </p:sp>
      <p:sp>
        <p:nvSpPr>
          <p:cNvPr id="9" name="Rounded Rectangle 8"/>
          <p:cNvSpPr/>
          <p:nvPr/>
        </p:nvSpPr>
        <p:spPr>
          <a:xfrm>
            <a:off x="5724128" y="976248"/>
            <a:ext cx="3329997" cy="2448272"/>
          </a:xfrm>
          <a:prstGeom prst="roundRect">
            <a:avLst/>
          </a:prstGeom>
          <a:solidFill>
            <a:srgbClr val="6779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itchFamily="18" charset="0"/>
                <a:cs typeface="Times New Roman" pitchFamily="18" charset="0"/>
              </a:rPr>
              <a:t>Chổi, kim, chỉ, vở, ngày, ngọn mướp , đồng hồ, gà, cánh cửa, buổi sáng, bé</a:t>
            </a:r>
          </a:p>
        </p:txBody>
      </p:sp>
      <p:sp>
        <p:nvSpPr>
          <p:cNvPr id="5" name="TextBox 4"/>
          <p:cNvSpPr txBox="1"/>
          <p:nvPr/>
        </p:nvSpPr>
        <p:spPr>
          <a:xfrm>
            <a:off x="1115616" y="1419622"/>
            <a:ext cx="1008112" cy="646331"/>
          </a:xfrm>
          <a:prstGeom prst="rect">
            <a:avLst/>
          </a:prstGeom>
          <a:noFill/>
        </p:spPr>
        <p:txBody>
          <a:bodyPr wrap="square" rtlCol="0">
            <a:spAutoFit/>
          </a:bodyPr>
          <a:lstStyle/>
          <a:p>
            <a:r>
              <a:rPr lang="vi-VN" sz="3600" dirty="0">
                <a:solidFill>
                  <a:srgbClr val="0000FF"/>
                </a:solidFill>
                <a:latin typeface="Times New Roman" pitchFamily="18" charset="0"/>
                <a:cs typeface="Times New Roman" pitchFamily="18" charset="0"/>
              </a:rPr>
              <a:t>Bé</a:t>
            </a:r>
          </a:p>
        </p:txBody>
      </p:sp>
      <p:sp>
        <p:nvSpPr>
          <p:cNvPr id="24" name="TextBox 23"/>
          <p:cNvSpPr txBox="1"/>
          <p:nvPr/>
        </p:nvSpPr>
        <p:spPr>
          <a:xfrm>
            <a:off x="1124000" y="2643758"/>
            <a:ext cx="999728" cy="646331"/>
          </a:xfrm>
          <a:prstGeom prst="rect">
            <a:avLst/>
          </a:prstGeom>
          <a:noFill/>
        </p:spPr>
        <p:txBody>
          <a:bodyPr wrap="square" rtlCol="0">
            <a:spAutoFit/>
          </a:bodyPr>
          <a:lstStyle/>
          <a:p>
            <a:r>
              <a:rPr lang="vi-VN" sz="3600" dirty="0">
                <a:solidFill>
                  <a:srgbClr val="0000FF"/>
                </a:solidFill>
                <a:latin typeface="Times New Roman" pitchFamily="18" charset="0"/>
                <a:cs typeface="Times New Roman" pitchFamily="18" charset="0"/>
              </a:rPr>
              <a:t>Gà </a:t>
            </a:r>
          </a:p>
        </p:txBody>
      </p:sp>
      <p:sp>
        <p:nvSpPr>
          <p:cNvPr id="25" name="Rectangle 24"/>
          <p:cNvSpPr/>
          <p:nvPr/>
        </p:nvSpPr>
        <p:spPr>
          <a:xfrm>
            <a:off x="899592" y="3870796"/>
            <a:ext cx="7344816" cy="1077218"/>
          </a:xfrm>
          <a:prstGeom prst="rect">
            <a:avLst/>
          </a:prstGeom>
        </p:spPr>
        <p:txBody>
          <a:bodyPr wrap="square">
            <a:spAutoFit/>
          </a:bodyPr>
          <a:lstStyle/>
          <a:p>
            <a:r>
              <a:rPr lang="vi-VN" sz="3200" dirty="0">
                <a:solidFill>
                  <a:srgbClr val="0000FF"/>
                </a:solidFill>
                <a:latin typeface="Times New Roman" pitchFamily="18" charset="0"/>
                <a:cs typeface="Times New Roman" pitchFamily="18" charset="0"/>
              </a:rPr>
              <a:t>Chổi, kim, chỉ, vở, ngọn mướp , đồng hồ, cánh cửa,</a:t>
            </a:r>
            <a:endParaRPr lang="vi-VN" sz="3200" dirty="0">
              <a:solidFill>
                <a:srgbClr val="0000FF"/>
              </a:solidFill>
            </a:endParaRPr>
          </a:p>
        </p:txBody>
      </p:sp>
      <p:sp>
        <p:nvSpPr>
          <p:cNvPr id="7" name="Rectangle 6"/>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75" y="252086"/>
            <a:ext cx="878633" cy="878633"/>
          </a:xfrm>
          <a:prstGeom prst="rect">
            <a:avLst/>
          </a:prstGeom>
        </p:spPr>
      </p:pic>
    </p:spTree>
    <p:extLst>
      <p:ext uri="{BB962C8B-B14F-4D97-AF65-F5344CB8AC3E}">
        <p14:creationId xmlns:p14="http://schemas.microsoft.com/office/powerpoint/2010/main" val="72358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8" name="Rectangle 7"/>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1727" y="988829"/>
            <a:ext cx="5760640" cy="3908762"/>
          </a:xfrm>
          <a:prstGeom prst="rect">
            <a:avLst/>
          </a:prstGeom>
        </p:spPr>
        <p:txBody>
          <a:bodyPr wrap="square">
            <a:spAutoFit/>
          </a:bodyPr>
          <a:lstStyle/>
          <a:p>
            <a:pPr algn="ctr">
              <a:spcBef>
                <a:spcPts val="600"/>
              </a:spcBef>
            </a:pPr>
            <a:r>
              <a:rPr lang="vi-VN" dirty="0">
                <a:latin typeface="+mj-lt"/>
              </a:rPr>
              <a:t>Cái chổi thấy rác, quét nhà</a:t>
            </a:r>
          </a:p>
          <a:p>
            <a:pPr algn="ctr">
              <a:spcBef>
                <a:spcPts val="600"/>
              </a:spcBef>
            </a:pPr>
            <a:r>
              <a:rPr lang="vi-VN" dirty="0">
                <a:latin typeface="+mj-lt"/>
              </a:rPr>
              <a:t>Cây kim sợi chỉ giúp bà và may </a:t>
            </a:r>
          </a:p>
          <a:p>
            <a:pPr algn="ctr">
              <a:spcBef>
                <a:spcPts val="600"/>
              </a:spcBef>
            </a:pPr>
            <a:r>
              <a:rPr lang="vi-VN" dirty="0">
                <a:latin typeface="+mj-lt"/>
              </a:rPr>
              <a:t>Quyển vở chép chữ cả ngày </a:t>
            </a:r>
          </a:p>
          <a:p>
            <a:pPr algn="ctr">
              <a:spcBef>
                <a:spcPts val="600"/>
              </a:spcBef>
            </a:pPr>
            <a:r>
              <a:rPr lang="vi-VN" dirty="0">
                <a:latin typeface="+mj-lt"/>
              </a:rPr>
              <a:t>Ngọn mướp xoè lá, vươn “tay’’ leo giàn </a:t>
            </a:r>
          </a:p>
          <a:p>
            <a:pPr algn="ctr">
              <a:spcBef>
                <a:spcPts val="600"/>
              </a:spcBef>
            </a:pPr>
            <a:r>
              <a:rPr lang="vi-VN" dirty="0">
                <a:latin typeface="+mj-lt"/>
              </a:rPr>
              <a:t>Đồng hồ biết chỉ thời gian </a:t>
            </a:r>
          </a:p>
          <a:p>
            <a:pPr algn="ctr">
              <a:spcBef>
                <a:spcPts val="600"/>
              </a:spcBef>
            </a:pPr>
            <a:r>
              <a:rPr lang="vi-VN" dirty="0">
                <a:latin typeface="+mj-lt"/>
              </a:rPr>
              <a:t>Cái rả vo gạo, hòn than đốt lò </a:t>
            </a:r>
          </a:p>
          <a:p>
            <a:pPr algn="ctr">
              <a:spcBef>
                <a:spcPts val="600"/>
              </a:spcBef>
            </a:pPr>
            <a:r>
              <a:rPr lang="vi-VN" dirty="0">
                <a:latin typeface="+mj-lt"/>
              </a:rPr>
              <a:t>Con gà bảo sáng “Ó... o...’’ </a:t>
            </a:r>
          </a:p>
          <a:p>
            <a:pPr algn="ctr">
              <a:spcBef>
                <a:spcPts val="600"/>
              </a:spcBef>
            </a:pPr>
            <a:r>
              <a:rPr lang="vi-VN" dirty="0">
                <a:latin typeface="+mj-lt"/>
              </a:rPr>
              <a:t>Cánh cửa biết mở để cho nắng vào </a:t>
            </a:r>
          </a:p>
          <a:p>
            <a:pPr algn="ctr">
              <a:spcBef>
                <a:spcPts val="600"/>
              </a:spcBef>
            </a:pPr>
            <a:r>
              <a:rPr lang="vi-VN" dirty="0">
                <a:latin typeface="+mj-lt"/>
              </a:rPr>
              <a:t>Mỗi người một việc vui sao </a:t>
            </a:r>
          </a:p>
          <a:p>
            <a:pPr algn="ctr">
              <a:spcBef>
                <a:spcPts val="600"/>
              </a:spcBef>
            </a:pPr>
            <a:r>
              <a:rPr lang="vi-VN" dirty="0">
                <a:latin typeface="+mj-lt"/>
              </a:rPr>
              <a:t>Bé ngoan làm được việc nào, bé ơi?</a:t>
            </a:r>
          </a:p>
          <a:p>
            <a:pPr algn="r">
              <a:spcBef>
                <a:spcPts val="600"/>
              </a:spcBef>
            </a:pPr>
            <a:r>
              <a:rPr lang="vi-VN" dirty="0">
                <a:latin typeface="+mj-lt"/>
              </a:rPr>
              <a:t>NGUYỄN VĂN CHƯƠNG</a:t>
            </a:r>
          </a:p>
        </p:txBody>
      </p:sp>
      <p:sp>
        <p:nvSpPr>
          <p:cNvPr id="3" name="TextBox 2"/>
          <p:cNvSpPr txBox="1"/>
          <p:nvPr/>
        </p:nvSpPr>
        <p:spPr>
          <a:xfrm>
            <a:off x="1338785" y="372921"/>
            <a:ext cx="7200800" cy="461665"/>
          </a:xfrm>
          <a:prstGeom prst="rect">
            <a:avLst/>
          </a:prstGeom>
          <a:noFill/>
        </p:spPr>
        <p:txBody>
          <a:bodyPr wrap="square" rtlCol="0">
            <a:spAutoFit/>
          </a:bodyPr>
          <a:lstStyle/>
          <a:p>
            <a:pPr algn="ctr"/>
            <a:r>
              <a:rPr lang="en-US" sz="2400" b="1" dirty="0">
                <a:solidFill>
                  <a:srgbClr val="0000FF"/>
                </a:solidFill>
                <a:latin typeface="Times New Roman" pitchFamily="18" charset="0"/>
                <a:cs typeface="Times New Roman" pitchFamily="18" charset="0"/>
              </a:rPr>
              <a:t>MỖI NGƯỜI MỘT VIỆC</a:t>
            </a:r>
            <a:endParaRPr lang="vi-VN" sz="2400" b="1"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7504" y="839202"/>
            <a:ext cx="2983042" cy="181138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1300" y="138203"/>
            <a:ext cx="1034559" cy="931103"/>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622434" y="2571750"/>
            <a:ext cx="1691819" cy="2903161"/>
          </a:xfrm>
          <a:prstGeom prst="rect">
            <a:avLst/>
          </a:prstGeom>
        </p:spPr>
      </p:pic>
    </p:spTree>
    <p:extLst>
      <p:ext uri="{BB962C8B-B14F-4D97-AF65-F5344CB8AC3E}">
        <p14:creationId xmlns:p14="http://schemas.microsoft.com/office/powerpoint/2010/main" val="22703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3000" r="-6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3131840" y="30386"/>
            <a:ext cx="2664296" cy="769441"/>
          </a:xfrm>
          <a:prstGeom prst="rect">
            <a:avLst/>
          </a:prstGeom>
          <a:noFill/>
        </p:spPr>
        <p:txBody>
          <a:bodyPr wrap="square" rtlCol="0">
            <a:spAutoFit/>
          </a:bodyPr>
          <a:lstStyle/>
          <a:p>
            <a:pPr algn="ctr"/>
            <a:r>
              <a:rPr lang="en-US" sz="4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a:t>
            </a:r>
            <a:r>
              <a:rPr lang="en-US"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dò</a:t>
            </a:r>
            <a:endParaRPr lang="en-US"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6220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Rectangle 1"/>
          <p:cNvSpPr/>
          <p:nvPr/>
        </p:nvSpPr>
        <p:spPr>
          <a:xfrm>
            <a:off x="2555776" y="2499742"/>
            <a:ext cx="4176464" cy="1578952"/>
          </a:xfrm>
          <a:prstGeom prst="rect">
            <a:avLst/>
          </a:prstGeom>
          <a:noFill/>
        </p:spPr>
        <p:txBody>
          <a:bodyPr wrap="square" lIns="91440" tIns="45720" rIns="91440" bIns="45720">
            <a:prstTxWarp prst="textArchUp">
              <a:avLst>
                <a:gd name="adj" fmla="val 10927435"/>
              </a:avLst>
            </a:prstTxWarp>
            <a:spAutoFit/>
          </a:bodyPr>
          <a:lstStyle/>
          <a:p>
            <a:pPr algn="ctr"/>
            <a:r>
              <a:rPr lang="en-US" sz="8000" b="1" dirty="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THANK YOU</a:t>
            </a:r>
          </a:p>
          <a:p>
            <a:pPr algn="ctr"/>
            <a:r>
              <a:rPr lang="en-US" sz="8000" b="1" dirty="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TẠM BIỆT VÀ HẸN GẶP LẠI.</a:t>
            </a:r>
          </a:p>
        </p:txBody>
      </p:sp>
      <p:pic>
        <p:nvPicPr>
          <p:cNvPr id="3" name="Picture 2" descr="Pin on ~Cute wittle thing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91984"/>
            <a:ext cx="1922124" cy="15584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40" y="4227934"/>
            <a:ext cx="2880320" cy="915566"/>
          </a:xfrm>
          <a:prstGeom prst="rect">
            <a:avLst/>
          </a:prstGeom>
          <a:solidFill>
            <a:srgbClr val="E89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8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198" t="18346" r="16905" b="12154"/>
          <a:stretch/>
        </p:blipFill>
        <p:spPr>
          <a:xfrm>
            <a:off x="1078555" y="2676418"/>
            <a:ext cx="1315093" cy="1387011"/>
          </a:xfrm>
          <a:prstGeom prst="rect">
            <a:avLst/>
          </a:prstGeom>
        </p:spPr>
      </p:pic>
      <p:pic>
        <p:nvPicPr>
          <p:cNvPr id="6" name="Picture 5">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992215" y="2038543"/>
            <a:ext cx="1673021" cy="23334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2613" y="2407245"/>
            <a:ext cx="1605336" cy="1656184"/>
          </a:xfrm>
          <a:prstGeom prst="rect">
            <a:avLst/>
          </a:prstGeom>
        </p:spPr>
      </p:pic>
      <p:pic>
        <p:nvPicPr>
          <p:cNvPr id="9" name="Picture 8">
            <a:hlinkClick r:id="rId8"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2712700" y="2038543"/>
            <a:ext cx="1673021" cy="233340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729" y="2571750"/>
            <a:ext cx="1724135" cy="1724135"/>
          </a:xfrm>
          <a:prstGeom prst="rect">
            <a:avLst/>
          </a:prstGeom>
        </p:spPr>
      </p:pic>
      <p:pic>
        <p:nvPicPr>
          <p:cNvPr id="11" name="Picture 10">
            <a:hlinkClick r:id="rId10"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4444376" y="2026994"/>
            <a:ext cx="1673021" cy="233340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236296" y="2189391"/>
            <a:ext cx="1734893" cy="2139702"/>
          </a:xfrm>
          <a:prstGeom prst="rect">
            <a:avLst/>
          </a:prstGeom>
        </p:spPr>
      </p:pic>
      <p:pic>
        <p:nvPicPr>
          <p:cNvPr id="13" name="Picture 1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3533224" y="826454"/>
            <a:ext cx="2234971" cy="3490592"/>
          </a:xfrm>
          <a:prstGeom prst="rect">
            <a:avLst/>
          </a:prstGeom>
        </p:spPr>
      </p:pic>
      <p:sp>
        <p:nvSpPr>
          <p:cNvPr id="14" name="Rectangle 13"/>
          <p:cNvSpPr/>
          <p:nvPr/>
        </p:nvSpPr>
        <p:spPr>
          <a:xfrm>
            <a:off x="-26908" y="3943171"/>
            <a:ext cx="9144000" cy="1200329"/>
          </a:xfrm>
          <a:prstGeom prst="rect">
            <a:avLst/>
          </a:prstGeom>
          <a:noFill/>
        </p:spPr>
        <p:txBody>
          <a:bodyPr wrap="square" lIns="91440" tIns="45720" rIns="91440" bIns="45720">
            <a:spAutoFit/>
          </a:bodyPr>
          <a:lstStyle/>
          <a:p>
            <a:pPr algn="ct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Các</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em</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đã</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giải</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thoát</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cho</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những</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bạn</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thú</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rồi</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Bác</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thợ</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săn</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cũng</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đã</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bị</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bắt</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ngay</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sau</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đó</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568" y="339502"/>
            <a:ext cx="4762500" cy="2676525"/>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920" y="517172"/>
            <a:ext cx="4762500" cy="2676525"/>
          </a:xfrm>
          <a:prstGeom prst="rect">
            <a:avLst/>
          </a:prstGeom>
        </p:spPr>
      </p:pic>
      <p:sp>
        <p:nvSpPr>
          <p:cNvPr id="17" name="Right Arrow 16">
            <a:hlinkClick r:id="rId13" action="ppaction://hlinksldjump"/>
          </p:cNvPr>
          <p:cNvSpPr/>
          <p:nvPr/>
        </p:nvSpPr>
        <p:spPr>
          <a:xfrm>
            <a:off x="8472558" y="164514"/>
            <a:ext cx="498631" cy="33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Callout 17"/>
          <p:cNvSpPr/>
          <p:nvPr/>
        </p:nvSpPr>
        <p:spPr>
          <a:xfrm>
            <a:off x="836889" y="1501031"/>
            <a:ext cx="2538392" cy="906214"/>
          </a:xfrm>
          <a:prstGeom prst="wedgeEllipseCallout">
            <a:avLst>
              <a:gd name="adj1" fmla="val 34039"/>
              <a:gd name="adj2" fmla="val 67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hãy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cứu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săn</a:t>
            </a:r>
            <a:endParaRPr lang="vi-VN" sz="1600" dirty="0">
              <a:latin typeface="Times New Roman" pitchFamily="18" charset="0"/>
              <a:cs typeface="Times New Roman" pitchFamily="18" charset="0"/>
            </a:endParaRPr>
          </a:p>
        </p:txBody>
      </p:sp>
    </p:spTree>
    <p:extLst>
      <p:ext uri="{BB962C8B-B14F-4D97-AF65-F5344CB8AC3E}">
        <p14:creationId xmlns:p14="http://schemas.microsoft.com/office/powerpoint/2010/main" val="2819756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0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5" presetClass="path" presetSubtype="0" accel="50000" decel="50000" fill="hold" nodeType="withEffect">
                                  <p:stCondLst>
                                    <p:cond delay="0"/>
                                  </p:stCondLst>
                                  <p:childTnLst>
                                    <p:animMotion origin="layout" path="M 3.05556E-6 -2.6897E-6 L -0.27257 -2.6897E-6 " pathEditMode="relative" rAng="0" ptsTypes="AA">
                                      <p:cBhvr>
                                        <p:cTn id="16" dur="2000" fill="hold"/>
                                        <p:tgtEl>
                                          <p:spTgt spid="4"/>
                                        </p:tgtEl>
                                        <p:attrNameLst>
                                          <p:attrName>ppt_x</p:attrName>
                                          <p:attrName>ppt_y</p:attrName>
                                        </p:attrNameLst>
                                      </p:cBhvr>
                                      <p:rCtr x="-13628" y="0"/>
                                    </p:animMotion>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par>
                          <p:cTn id="23" fill="hold">
                            <p:stCondLst>
                              <p:cond delay="2000"/>
                            </p:stCondLst>
                            <p:childTnLst>
                              <p:par>
                                <p:cTn id="24" presetID="35" presetClass="path" presetSubtype="0" accel="50000" decel="50000" fill="hold" nodeType="afterEffect">
                                  <p:stCondLst>
                                    <p:cond delay="0"/>
                                  </p:stCondLst>
                                  <p:childTnLst>
                                    <p:animMotion origin="layout" path="M 2.77778E-6 -4.30598E-6 L -0.46754 -4.30598E-6 " pathEditMode="relative" rAng="0" ptsTypes="AA">
                                      <p:cBhvr>
                                        <p:cTn id="25" dur="2000" fill="hold"/>
                                        <p:tgtEl>
                                          <p:spTgt spid="8"/>
                                        </p:tgtEl>
                                        <p:attrNameLst>
                                          <p:attrName>ppt_x</p:attrName>
                                          <p:attrName>ppt_y</p:attrName>
                                        </p:attrNameLst>
                                      </p:cBhvr>
                                      <p:rCtr x="-23385" y="0"/>
                                    </p:animMotion>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35" presetClass="path" presetSubtype="0" accel="50000" decel="50000" fill="hold" nodeType="afterEffect">
                                  <p:stCondLst>
                                    <p:cond delay="0"/>
                                  </p:stCondLst>
                                  <p:childTnLst>
                                    <p:animMotion origin="layout" path="M 2.77778E-7 -7.52622E-7 L -0.70069 -7.52622E-7 " pathEditMode="relative" rAng="0" ptsTypes="AA">
                                      <p:cBhvr>
                                        <p:cTn id="40" dur="2000" fill="hold"/>
                                        <p:tgtEl>
                                          <p:spTgt spid="10"/>
                                        </p:tgtEl>
                                        <p:attrNameLst>
                                          <p:attrName>ppt_x</p:attrName>
                                          <p:attrName>ppt_y</p:attrName>
                                        </p:attrNameLst>
                                      </p:cBhvr>
                                      <p:rCtr x="-35035" y="0"/>
                                    </p:animMotion>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35" presetClass="path" presetSubtype="0" accel="50000" decel="50000" fill="hold" nodeType="withEffect">
                                  <p:stCondLst>
                                    <p:cond delay="0"/>
                                  </p:stCondLst>
                                  <p:childTnLst>
                                    <p:animMotion origin="layout" path="M -1.11111E-6 -1.07958E-6 L -0.39392 -0.07773 " pathEditMode="relative" rAng="0" ptsTypes="AA">
                                      <p:cBhvr>
                                        <p:cTn id="54" dur="2000" fill="hold"/>
                                        <p:tgtEl>
                                          <p:spTgt spid="12"/>
                                        </p:tgtEl>
                                        <p:attrNameLst>
                                          <p:attrName>ppt_x</p:attrName>
                                          <p:attrName>ppt_y</p:attrName>
                                        </p:attrNameLst>
                                      </p:cBhvr>
                                      <p:rCtr x="-19705" y="-3886"/>
                                    </p:animMotion>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par>
                                <p:cTn id="62" presetID="1"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4"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043" t="19715" r="12238" b="11771"/>
          <a:stretch/>
        </p:blipFill>
        <p:spPr>
          <a:xfrm>
            <a:off x="-4889" y="2161810"/>
            <a:ext cx="1937008" cy="2050598"/>
          </a:xfrm>
          <a:prstGeom prst="rect">
            <a:avLst/>
          </a:prstGeom>
        </p:spPr>
      </p:pic>
      <p:sp>
        <p:nvSpPr>
          <p:cNvPr id="6" name="Oval Callout 5"/>
          <p:cNvSpPr/>
          <p:nvPr/>
        </p:nvSpPr>
        <p:spPr>
          <a:xfrm>
            <a:off x="1619672" y="348246"/>
            <a:ext cx="5688632" cy="978282"/>
          </a:xfrm>
          <a:prstGeom prst="wedgeEllipseCallout">
            <a:avLst>
              <a:gd name="adj1" fmla="val -57112"/>
              <a:gd name="adj2" fmla="val 14681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vi-VN" dirty="0">
                <a:latin typeface="Times New Roman" pitchFamily="18" charset="0"/>
                <a:cs typeface="Times New Roman" pitchFamily="18" charset="0"/>
              </a:rPr>
              <a:t>Trong bài ‘‘ Làm việc thật là vui’’ những con vật được nhắc đến trong bài là ? Chọn ý đúng:</a:t>
            </a:r>
          </a:p>
        </p:txBody>
      </p:sp>
      <p:sp>
        <p:nvSpPr>
          <p:cNvPr id="7" name="Oval 6"/>
          <p:cNvSpPr/>
          <p:nvPr/>
        </p:nvSpPr>
        <p:spPr>
          <a:xfrm>
            <a:off x="2493638" y="2022529"/>
            <a:ext cx="756733" cy="447882"/>
          </a:xfrm>
          <a:prstGeom prst="ellipse">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lowchart: Stored Data 9"/>
          <p:cNvSpPr/>
          <p:nvPr/>
        </p:nvSpPr>
        <p:spPr>
          <a:xfrm flipH="1">
            <a:off x="2596715" y="1940107"/>
            <a:ext cx="5256585" cy="612725"/>
          </a:xfrm>
          <a:prstGeom prst="flowChartOnlineStorage">
            <a:avLst/>
          </a:prstGeom>
          <a:solidFill>
            <a:srgbClr val="FFFF00"/>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a:solidFill>
                  <a:schemeClr val="tx1"/>
                </a:solidFill>
                <a:latin typeface="Times New Roman" pitchFamily="18" charset="0"/>
                <a:cs typeface="Times New Roman" pitchFamily="18" charset="0"/>
              </a:rPr>
              <a:t>Con </a:t>
            </a:r>
            <a:r>
              <a:rPr lang="en-US" sz="2000" dirty="0" err="1">
                <a:solidFill>
                  <a:schemeClr val="tx1"/>
                </a:solidFill>
                <a:latin typeface="Times New Roman" pitchFamily="18" charset="0"/>
                <a:cs typeface="Times New Roman" pitchFamily="18" charset="0"/>
              </a:rPr>
              <a:t>gà</a:t>
            </a:r>
            <a:r>
              <a:rPr lang="en-US" sz="2000" dirty="0">
                <a:solidFill>
                  <a:schemeClr val="tx1"/>
                </a:solidFill>
                <a:latin typeface="Times New Roman" pitchFamily="18" charset="0"/>
                <a:cs typeface="Times New Roman" pitchFamily="18" charset="0"/>
              </a:rPr>
              <a:t>, con </a:t>
            </a:r>
            <a:r>
              <a:rPr lang="en-US" sz="2000" dirty="0" err="1">
                <a:solidFill>
                  <a:schemeClr val="tx1"/>
                </a:solidFill>
                <a:latin typeface="Times New Roman" pitchFamily="18" charset="0"/>
                <a:cs typeface="Times New Roman" pitchFamily="18" charset="0"/>
              </a:rPr>
              <a:t>tu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hú</a:t>
            </a:r>
            <a:endParaRPr lang="vi-VN" sz="2000" dirty="0">
              <a:solidFill>
                <a:schemeClr val="tx1"/>
              </a:solidFill>
              <a:latin typeface="Times New Roman" pitchFamily="18" charset="0"/>
              <a:cs typeface="Times New Roman" pitchFamily="18" charset="0"/>
            </a:endParaRPr>
          </a:p>
        </p:txBody>
      </p:sp>
      <p:sp>
        <p:nvSpPr>
          <p:cNvPr id="13" name="Oval 12"/>
          <p:cNvSpPr/>
          <p:nvPr/>
        </p:nvSpPr>
        <p:spPr>
          <a:xfrm>
            <a:off x="2524706" y="2828620"/>
            <a:ext cx="756733" cy="447882"/>
          </a:xfrm>
          <a:prstGeom prst="ellipse">
            <a:avLst/>
          </a:prstGeom>
          <a:solidFill>
            <a:schemeClr val="accent6">
              <a:lumMod val="60000"/>
              <a:lumOff val="40000"/>
            </a:schemeClr>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Flowchart: Stored Data 13"/>
          <p:cNvSpPr/>
          <p:nvPr/>
        </p:nvSpPr>
        <p:spPr>
          <a:xfrm flipH="1">
            <a:off x="2627783" y="2746198"/>
            <a:ext cx="5256585" cy="612725"/>
          </a:xfrm>
          <a:prstGeom prst="flowChartOnlineStorage">
            <a:avLst/>
          </a:prstGeom>
          <a:solidFill>
            <a:schemeClr val="accent6">
              <a:lumMod val="60000"/>
              <a:lumOff val="40000"/>
            </a:schemeClr>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a:solidFill>
                  <a:schemeClr val="tx1"/>
                </a:solidFill>
                <a:latin typeface="Times New Roman" pitchFamily="18" charset="0"/>
                <a:cs typeface="Times New Roman" pitchFamily="18" charset="0"/>
              </a:rPr>
              <a:t>Con </a:t>
            </a:r>
            <a:r>
              <a:rPr lang="en-US" sz="2000" dirty="0" err="1">
                <a:solidFill>
                  <a:schemeClr val="tx1"/>
                </a:solidFill>
                <a:latin typeface="Times New Roman" pitchFamily="18" charset="0"/>
                <a:cs typeface="Times New Roman" pitchFamily="18" charset="0"/>
              </a:rPr>
              <a:t>chim</a:t>
            </a:r>
            <a:r>
              <a:rPr lang="en-US" sz="2000" dirty="0">
                <a:solidFill>
                  <a:schemeClr val="tx1"/>
                </a:solidFill>
                <a:latin typeface="Times New Roman" pitchFamily="18" charset="0"/>
                <a:cs typeface="Times New Roman" pitchFamily="18" charset="0"/>
              </a:rPr>
              <a:t>, con </a:t>
            </a:r>
            <a:r>
              <a:rPr lang="en-US" sz="2000" dirty="0" err="1">
                <a:solidFill>
                  <a:schemeClr val="tx1"/>
                </a:solidFill>
                <a:latin typeface="Times New Roman" pitchFamily="18" charset="0"/>
                <a:cs typeface="Times New Roman" pitchFamily="18" charset="0"/>
              </a:rPr>
              <a:t>tu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hú</a:t>
            </a:r>
            <a:endParaRPr lang="vi-VN" sz="2000" dirty="0">
              <a:solidFill>
                <a:schemeClr val="tx1"/>
              </a:solidFill>
              <a:latin typeface="Times New Roman" pitchFamily="18" charset="0"/>
              <a:cs typeface="Times New Roman" pitchFamily="18" charset="0"/>
            </a:endParaRPr>
          </a:p>
        </p:txBody>
      </p:sp>
      <p:sp>
        <p:nvSpPr>
          <p:cNvPr id="15" name="Oval 14"/>
          <p:cNvSpPr/>
          <p:nvPr/>
        </p:nvSpPr>
        <p:spPr>
          <a:xfrm>
            <a:off x="2524705" y="3653421"/>
            <a:ext cx="756733" cy="447882"/>
          </a:xfrm>
          <a:prstGeom prst="ellipse">
            <a:avLst/>
          </a:prstGeom>
          <a:solidFill>
            <a:srgbClr val="66FF33"/>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Flowchart: Stored Data 15"/>
          <p:cNvSpPr/>
          <p:nvPr/>
        </p:nvSpPr>
        <p:spPr>
          <a:xfrm flipH="1">
            <a:off x="2627782" y="3570999"/>
            <a:ext cx="5256585" cy="612725"/>
          </a:xfrm>
          <a:prstGeom prst="flowChartOnlineStorage">
            <a:avLst/>
          </a:prstGeom>
          <a:solidFill>
            <a:srgbClr val="66FF33"/>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a:solidFill>
                  <a:schemeClr val="tx1"/>
                </a:solidFill>
                <a:latin typeface="Times New Roman" pitchFamily="18" charset="0"/>
                <a:cs typeface="Times New Roman" pitchFamily="18" charset="0"/>
              </a:rPr>
              <a:t>Con </a:t>
            </a:r>
            <a:r>
              <a:rPr lang="en-US" sz="2000" dirty="0" err="1">
                <a:solidFill>
                  <a:schemeClr val="tx1"/>
                </a:solidFill>
                <a:latin typeface="Times New Roman" pitchFamily="18" charset="0"/>
                <a:cs typeface="Times New Roman" pitchFamily="18" charset="0"/>
              </a:rPr>
              <a:t>gà</a:t>
            </a:r>
            <a:r>
              <a:rPr lang="en-US" sz="2000" dirty="0">
                <a:solidFill>
                  <a:schemeClr val="tx1"/>
                </a:solidFill>
                <a:latin typeface="Times New Roman" pitchFamily="18" charset="0"/>
                <a:cs typeface="Times New Roman" pitchFamily="18" charset="0"/>
              </a:rPr>
              <a:t>, con </a:t>
            </a:r>
            <a:r>
              <a:rPr lang="en-US" sz="2000" dirty="0" err="1">
                <a:solidFill>
                  <a:schemeClr val="tx1"/>
                </a:solidFill>
                <a:latin typeface="Times New Roman" pitchFamily="18" charset="0"/>
                <a:cs typeface="Times New Roman" pitchFamily="18" charset="0"/>
              </a:rPr>
              <a:t>tu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hú</a:t>
            </a:r>
            <a:r>
              <a:rPr lang="en-US" sz="2000" dirty="0">
                <a:solidFill>
                  <a:schemeClr val="tx1"/>
                </a:solidFill>
                <a:latin typeface="Times New Roman" pitchFamily="18" charset="0"/>
                <a:cs typeface="Times New Roman" pitchFamily="18" charset="0"/>
              </a:rPr>
              <a:t>, con </a:t>
            </a:r>
            <a:r>
              <a:rPr lang="en-US" sz="2000" dirty="0" err="1">
                <a:solidFill>
                  <a:schemeClr val="tx1"/>
                </a:solidFill>
                <a:latin typeface="Times New Roman" pitchFamily="18" charset="0"/>
                <a:cs typeface="Times New Roman" pitchFamily="18" charset="0"/>
              </a:rPr>
              <a:t>chim</a:t>
            </a:r>
            <a:endParaRPr lang="vi-VN" sz="2000" dirty="0">
              <a:solidFill>
                <a:schemeClr val="tx1"/>
              </a:solidFill>
              <a:latin typeface="Times New Roman" pitchFamily="18" charset="0"/>
              <a:cs typeface="Times New Roman" pitchFamily="18" charset="0"/>
            </a:endParaRPr>
          </a:p>
        </p:txBody>
      </p:sp>
      <p:sp>
        <p:nvSpPr>
          <p:cNvPr id="17" name="Right Arrow 16">
            <a:hlinkClick r:id="rId4" action="ppaction://hlinksldjump"/>
          </p:cNvPr>
          <p:cNvSpPr/>
          <p:nvPr/>
        </p:nvSpPr>
        <p:spPr>
          <a:xfrm rot="10800000">
            <a:off x="8388424" y="4640555"/>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9892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5" presetClass="entr" presetSubtype="0" repeatCount="indefinite"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0"/>
                                        <p:tgtEl>
                                          <p:spTgt spid="7"/>
                                        </p:tgtEl>
                                      </p:cBhvr>
                                    </p:animEffec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5" presetClass="entr" presetSubtype="0" repeatCount="indefinite"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0"/>
                                        <p:tgtEl>
                                          <p:spTgt spid="13"/>
                                        </p:tgtEl>
                                      </p:cBhvr>
                                    </p:animEffect>
                                    <p:anim calcmode="lin" valueType="num">
                                      <p:cBhvr>
                                        <p:cTn id="40" dur="5000" fill="hold"/>
                                        <p:tgtEl>
                                          <p:spTgt spid="13"/>
                                        </p:tgtEl>
                                        <p:attrNameLst>
                                          <p:attrName>ppt_w</p:attrName>
                                        </p:attrNameLst>
                                      </p:cBhvr>
                                      <p:tavLst>
                                        <p:tav tm="0" fmla="#ppt_w*sin(2.5*pi*$)">
                                          <p:val>
                                            <p:fltVal val="0"/>
                                          </p:val>
                                        </p:tav>
                                        <p:tav tm="100000">
                                          <p:val>
                                            <p:fltVal val="1"/>
                                          </p:val>
                                        </p:tav>
                                      </p:tavLst>
                                    </p:anim>
                                    <p:anim calcmode="lin" valueType="num">
                                      <p:cBhvr>
                                        <p:cTn id="41" dur="5000" fill="hold"/>
                                        <p:tgtEl>
                                          <p:spTgt spid="13"/>
                                        </p:tgtEl>
                                        <p:attrNameLst>
                                          <p:attrName>ppt_h</p:attrName>
                                        </p:attrNameLst>
                                      </p:cBhvr>
                                      <p:tavLst>
                                        <p:tav tm="0">
                                          <p:val>
                                            <p:strVal val="#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5" presetClass="entr" presetSubtype="0" repeatCount="indefinite"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0"/>
                                        <p:tgtEl>
                                          <p:spTgt spid="15"/>
                                        </p:tgtEl>
                                      </p:cBhvr>
                                    </p:animEffect>
                                    <p:anim calcmode="lin" valueType="num">
                                      <p:cBhvr>
                                        <p:cTn id="55" dur="5000" fill="hold"/>
                                        <p:tgtEl>
                                          <p:spTgt spid="15"/>
                                        </p:tgtEl>
                                        <p:attrNameLst>
                                          <p:attrName>ppt_w</p:attrName>
                                        </p:attrNameLst>
                                      </p:cBhvr>
                                      <p:tavLst>
                                        <p:tav tm="0" fmla="#ppt_w*sin(2.5*pi*$)">
                                          <p:val>
                                            <p:fltVal val="0"/>
                                          </p:val>
                                        </p:tav>
                                        <p:tav tm="100000">
                                          <p:val>
                                            <p:fltVal val="1"/>
                                          </p:val>
                                        </p:tav>
                                      </p:tavLst>
                                    </p:anim>
                                    <p:anim calcmode="lin" valueType="num">
                                      <p:cBhvr>
                                        <p:cTn id="56" dur="5000" fill="hold"/>
                                        <p:tgtEl>
                                          <p:spTgt spid="15"/>
                                        </p:tgtEl>
                                        <p:attrNameLst>
                                          <p:attrName>ppt_h</p:attrName>
                                        </p:attrNameLst>
                                      </p:cBhvr>
                                      <p:tavLst>
                                        <p:tav tm="0">
                                          <p:val>
                                            <p:strVal val="#ppt_h"/>
                                          </p:val>
                                        </p:tav>
                                        <p:tav tm="100000">
                                          <p:val>
                                            <p:strVal val="#ppt_h"/>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FF0000"/>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6"/>
                                        </p:tgtEl>
                                        <p:attrNameLst>
                                          <p:attrName>fillcolor</p:attrName>
                                        </p:attrNameLst>
                                      </p:cBhvr>
                                      <p:to>
                                        <a:srgbClr val="FF0000"/>
                                      </p:to>
                                    </p:animClr>
                                    <p:set>
                                      <p:cBhvr>
                                        <p:cTn id="70" dur="2000" fill="hold"/>
                                        <p:tgtEl>
                                          <p:spTgt spid="16"/>
                                        </p:tgtEl>
                                        <p:attrNameLst>
                                          <p:attrName>fill.type</p:attrName>
                                        </p:attrNameLst>
                                      </p:cBhvr>
                                      <p:to>
                                        <p:strVal val="solid"/>
                                      </p:to>
                                    </p:set>
                                    <p:set>
                                      <p:cBhvr>
                                        <p:cTn id="71" dur="2000" fill="hold"/>
                                        <p:tgtEl>
                                          <p:spTgt spid="16"/>
                                        </p:tgtEl>
                                        <p:attrNameLst>
                                          <p:attrName>fill.on</p:attrName>
                                        </p:attrNameLst>
                                      </p:cBhvr>
                                      <p:to>
                                        <p:strVal val="true"/>
                                      </p:to>
                                    </p:set>
                                  </p:childTnLst>
                                </p:cTn>
                              </p:par>
                              <p:par>
                                <p:cTn id="72" presetID="64" presetClass="path" presetSubtype="0" accel="50000" decel="50000" fill="hold" grpId="2" nodeType="withEffect">
                                  <p:stCondLst>
                                    <p:cond delay="0"/>
                                  </p:stCondLst>
                                  <p:childTnLst>
                                    <p:animMotion origin="layout" path="M 0 0 L 0 -0.25 E" pathEditMode="relative" ptsTypes="">
                                      <p:cBhvr>
                                        <p:cTn id="73" dur="2000" fill="hold"/>
                                        <p:tgtEl>
                                          <p:spTgt spid="15"/>
                                        </p:tgtEl>
                                        <p:attrNameLst>
                                          <p:attrName>ppt_x</p:attrName>
                                          <p:attrName>ppt_y</p:attrName>
                                        </p:attrNameLst>
                                      </p:cBhvr>
                                    </p:animMotion>
                                  </p:childTnLst>
                                </p:cTn>
                              </p:par>
                              <p:par>
                                <p:cTn id="74" presetID="64" presetClass="path" presetSubtype="0" accel="50000" decel="50000" fill="hold" grpId="1" nodeType="withEffect">
                                  <p:stCondLst>
                                    <p:cond delay="0"/>
                                  </p:stCondLst>
                                  <p:childTnLst>
                                    <p:animMotion origin="layout" path="M 0 0 L 0 -0.25 E" pathEditMode="relative" ptsTypes="">
                                      <p:cBhvr>
                                        <p:cTn id="75" dur="2000" fill="hold"/>
                                        <p:tgtEl>
                                          <p:spTgt spid="16"/>
                                        </p:tgtEl>
                                        <p:attrNameLst>
                                          <p:attrName>ppt_x</p:attrName>
                                          <p:attrName>ppt_y</p:attrName>
                                        </p:attrNameLst>
                                      </p:cBhvr>
                                    </p:animMotion>
                                  </p:childTnLst>
                                </p:cTn>
                              </p:par>
                              <p:par>
                                <p:cTn id="76" presetID="16" presetClass="exit" presetSubtype="21" fill="hold" grpId="2" nodeType="withEffect">
                                  <p:stCondLst>
                                    <p:cond delay="0"/>
                                  </p:stCondLst>
                                  <p:childTnLst>
                                    <p:animEffect transition="out" filter="barn(inVertical)">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6" presetClass="exit" presetSubtype="21" fill="hold" grpId="1" nodeType="withEffect">
                                  <p:stCondLst>
                                    <p:cond delay="0"/>
                                  </p:stCondLst>
                                  <p:childTnLst>
                                    <p:animEffect transition="out" filter="barn(inVertical)">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6" presetClass="exit" presetSubtype="21" fill="hold" grpId="2" nodeType="withEffect">
                                  <p:stCondLst>
                                    <p:cond delay="0"/>
                                  </p:stCondLst>
                                  <p:childTnLst>
                                    <p:animEffect transition="out" filter="barn(inVertical)">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10" grpId="0" animBg="1"/>
      <p:bldP spid="10" grpId="1" animBg="1"/>
      <p:bldP spid="13" grpId="0" animBg="1"/>
      <p:bldP spid="13" grpId="1" animBg="1"/>
      <p:bldP spid="13" grpId="2" animBg="1"/>
      <p:bldP spid="14" grpId="0" animBg="1"/>
      <p:bldP spid="14" grpId="1" animBg="1"/>
      <p:bldP spid="15" grpId="0" animBg="1"/>
      <p:bldP spid="15" grpId="1" animBg="1"/>
      <p:bldP spid="15" grpId="2"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067694"/>
            <a:ext cx="2105025" cy="2171700"/>
          </a:xfrm>
          <a:prstGeom prst="rect">
            <a:avLst/>
          </a:prstGeom>
        </p:spPr>
      </p:pic>
      <p:sp>
        <p:nvSpPr>
          <p:cNvPr id="4" name="Rounded Rectangular Callout 3"/>
          <p:cNvSpPr/>
          <p:nvPr/>
        </p:nvSpPr>
        <p:spPr>
          <a:xfrm>
            <a:off x="2555776" y="192392"/>
            <a:ext cx="5040560" cy="1152128"/>
          </a:xfrm>
          <a:prstGeom prst="wedgeRoundRectCallout">
            <a:avLst>
              <a:gd name="adj1" fmla="val -83645"/>
              <a:gd name="adj2" fmla="val 151584"/>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Trong bài ‘‘Làm việc thật là vui’’</a:t>
            </a:r>
          </a:p>
          <a:p>
            <a:pPr algn="ctr"/>
            <a:r>
              <a:rPr lang="vi-VN" sz="2400" dirty="0">
                <a:latin typeface="+mj-lt"/>
              </a:rPr>
              <a:t>Bé bận rộn như thế nào? </a:t>
            </a:r>
          </a:p>
        </p:txBody>
      </p:sp>
      <p:sp>
        <p:nvSpPr>
          <p:cNvPr id="5" name="TextBox 4"/>
          <p:cNvSpPr txBox="1"/>
          <p:nvPr/>
        </p:nvSpPr>
        <p:spPr>
          <a:xfrm>
            <a:off x="2555776" y="2283718"/>
            <a:ext cx="4680520" cy="830997"/>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400" dirty="0">
                <a:latin typeface="+mj-lt"/>
              </a:rPr>
              <a:t>Bé làm bài, bé đi học, bé quét nhà, nhặt rau, chơi với em đỡ mẹ</a:t>
            </a:r>
          </a:p>
        </p:txBody>
      </p:sp>
    </p:spTree>
    <p:extLst>
      <p:ext uri="{BB962C8B-B14F-4D97-AF65-F5344CB8AC3E}">
        <p14:creationId xmlns:p14="http://schemas.microsoft.com/office/powerpoint/2010/main" val="954092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7" y="1707654"/>
            <a:ext cx="2304256" cy="2304256"/>
          </a:xfrm>
          <a:prstGeom prst="rect">
            <a:avLst/>
          </a:prstGeom>
        </p:spPr>
      </p:pic>
      <p:sp>
        <p:nvSpPr>
          <p:cNvPr id="4" name="Cloud Callout 3"/>
          <p:cNvSpPr/>
          <p:nvPr/>
        </p:nvSpPr>
        <p:spPr>
          <a:xfrm>
            <a:off x="1179395" y="51470"/>
            <a:ext cx="6408712" cy="1119914"/>
          </a:xfrm>
          <a:prstGeom prst="cloudCallout">
            <a:avLst>
              <a:gd name="adj1" fmla="val -57551"/>
              <a:gd name="adj2" fmla="val 143041"/>
            </a:avLst>
          </a:prstGeom>
          <a:solidFill>
            <a:srgbClr val="283903"/>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việc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vui</a:t>
            </a:r>
            <a:r>
              <a:rPr lang="en-US" sz="2000" dirty="0">
                <a:solidFill>
                  <a:schemeClr val="bg1"/>
                </a:solidFill>
                <a:latin typeface="Times New Roman" panose="02020603050405020304" pitchFamily="18" charset="0"/>
                <a:cs typeface="Times New Roman" panose="02020603050405020304" pitchFamily="18" charset="0"/>
              </a:rPr>
              <a:t>”</a:t>
            </a:r>
          </a:p>
          <a:p>
            <a:pPr algn="ctr"/>
            <a:r>
              <a:rPr lang="en-US" sz="2000" dirty="0" err="1">
                <a:solidFill>
                  <a:schemeClr val="bg1"/>
                </a:solidFill>
                <a:latin typeface="Times New Roman" panose="02020603050405020304" pitchFamily="18" charset="0"/>
                <a:cs typeface="Times New Roman" panose="02020603050405020304" pitchFamily="18" charset="0"/>
              </a:rPr>
              <a:t>Vật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nhắc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Chọn</a:t>
            </a:r>
            <a:r>
              <a:rPr lang="en-US" sz="2000" dirty="0">
                <a:solidFill>
                  <a:schemeClr val="bg1"/>
                </a:solidFill>
                <a:latin typeface="Times New Roman" panose="02020603050405020304" pitchFamily="18" charset="0"/>
                <a:cs typeface="Times New Roman" panose="02020603050405020304" pitchFamily="18" charset="0"/>
              </a:rPr>
              <a:t> ý </a:t>
            </a:r>
            <a:r>
              <a:rPr lang="en-US" sz="2000" dirty="0" err="1">
                <a:solidFill>
                  <a:schemeClr val="bg1"/>
                </a:solidFill>
                <a:latin typeface="Times New Roman" panose="02020603050405020304" pitchFamily="18" charset="0"/>
                <a:cs typeface="Times New Roman" panose="02020603050405020304" pitchFamily="18" charset="0"/>
              </a:rPr>
              <a:t>đúng</a:t>
            </a:r>
            <a:r>
              <a:rPr lang="en-US" sz="2000" dirty="0">
                <a:solidFill>
                  <a:schemeClr val="bg1"/>
                </a:solidFill>
                <a:latin typeface="Times New Roman" panose="02020603050405020304" pitchFamily="18" charset="0"/>
                <a:cs typeface="Times New Roman" panose="02020603050405020304" pitchFamily="18" charset="0"/>
              </a:rPr>
              <a:t>:</a:t>
            </a:r>
          </a:p>
        </p:txBody>
      </p:sp>
      <p:graphicFrame>
        <p:nvGraphicFramePr>
          <p:cNvPr id="6" name="Diagram 5"/>
          <p:cNvGraphicFramePr/>
          <p:nvPr>
            <p:extLst>
              <p:ext uri="{D42A27DB-BD31-4B8C-83A1-F6EECF244321}">
                <p14:modId xmlns:p14="http://schemas.microsoft.com/office/powerpoint/2010/main" val="2146438217"/>
              </p:ext>
            </p:extLst>
          </p:nvPr>
        </p:nvGraphicFramePr>
        <p:xfrm>
          <a:off x="2501770" y="1419622"/>
          <a:ext cx="4068452"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7790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graphicEl>
                                              <a:dgm id="{34A53836-9DDD-4F86-941E-4003A6B57021}"/>
                                            </p:graphicEl>
                                          </p:spTgt>
                                        </p:tgtEl>
                                        <p:attrNameLst>
                                          <p:attrName>style.visibility</p:attrName>
                                        </p:attrNameLst>
                                      </p:cBhvr>
                                      <p:to>
                                        <p:strVal val="visible"/>
                                      </p:to>
                                    </p:set>
                                    <p:animEffect transition="in" filter="wipe(right)">
                                      <p:cBhvr>
                                        <p:cTn id="14" dur="500"/>
                                        <p:tgtEl>
                                          <p:spTgt spid="6">
                                            <p:graphicEl>
                                              <a:dgm id="{34A53836-9DDD-4F86-941E-4003A6B57021}"/>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graphicEl>
                                              <a:dgm id="{BA7CAAF4-9CEC-4D38-9843-86159631F82B}"/>
                                            </p:graphicEl>
                                          </p:spTgt>
                                        </p:tgtEl>
                                        <p:attrNameLst>
                                          <p:attrName>style.visibility</p:attrName>
                                        </p:attrNameLst>
                                      </p:cBhvr>
                                      <p:to>
                                        <p:strVal val="visible"/>
                                      </p:to>
                                    </p:set>
                                    <p:animEffect transition="in" filter="wipe(right)">
                                      <p:cBhvr>
                                        <p:cTn id="17" dur="500"/>
                                        <p:tgtEl>
                                          <p:spTgt spid="6">
                                            <p:graphicEl>
                                              <a:dgm id="{BA7CAAF4-9CEC-4D38-9843-86159631F82B}"/>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D3E32F3F-7DA1-4EB0-83A4-FA4537D59A2A}"/>
                                            </p:graphicEl>
                                          </p:spTgt>
                                        </p:tgtEl>
                                        <p:attrNameLst>
                                          <p:attrName>style.visibility</p:attrName>
                                        </p:attrNameLst>
                                      </p:cBhvr>
                                      <p:to>
                                        <p:strVal val="visible"/>
                                      </p:to>
                                    </p:set>
                                    <p:animEffect transition="in" filter="wipe(right)">
                                      <p:cBhvr>
                                        <p:cTn id="20" dur="500"/>
                                        <p:tgtEl>
                                          <p:spTgt spid="6">
                                            <p:graphicEl>
                                              <a:dgm id="{D3E32F3F-7DA1-4EB0-83A4-FA4537D59A2A}"/>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graphicEl>
                                              <a:dgm id="{E30362FD-8816-469A-A8AD-CF2852C1C89F}"/>
                                            </p:graphicEl>
                                          </p:spTgt>
                                        </p:tgtEl>
                                        <p:attrNameLst>
                                          <p:attrName>style.visibility</p:attrName>
                                        </p:attrNameLst>
                                      </p:cBhvr>
                                      <p:to>
                                        <p:strVal val="visible"/>
                                      </p:to>
                                    </p:set>
                                    <p:animEffect transition="in" filter="wipe(right)">
                                      <p:cBhvr>
                                        <p:cTn id="24" dur="500"/>
                                        <p:tgtEl>
                                          <p:spTgt spid="6">
                                            <p:graphicEl>
                                              <a:dgm id="{E30362FD-8816-469A-A8AD-CF2852C1C89F}"/>
                                            </p:graphic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graphicEl>
                                              <a:dgm id="{0C522B73-BE18-4686-8D4E-B59BE3F0B451}"/>
                                            </p:graphicEl>
                                          </p:spTgt>
                                        </p:tgtEl>
                                        <p:attrNameLst>
                                          <p:attrName>style.visibility</p:attrName>
                                        </p:attrNameLst>
                                      </p:cBhvr>
                                      <p:to>
                                        <p:strVal val="visible"/>
                                      </p:to>
                                    </p:set>
                                    <p:animEffect transition="in" filter="wipe(right)">
                                      <p:cBhvr>
                                        <p:cTn id="27" dur="500"/>
                                        <p:tgtEl>
                                          <p:spTgt spid="6">
                                            <p:graphicEl>
                                              <a:dgm id="{0C522B73-BE18-4686-8D4E-B59BE3F0B451}"/>
                                            </p:graphicEl>
                                          </p:spTgt>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6">
                                            <p:graphicEl>
                                              <a:dgm id="{F5D8F6F8-AEC3-48F0-8A13-6232094F009F}"/>
                                            </p:graphicEl>
                                          </p:spTgt>
                                        </p:tgtEl>
                                        <p:attrNameLst>
                                          <p:attrName>style.visibility</p:attrName>
                                        </p:attrNameLst>
                                      </p:cBhvr>
                                      <p:to>
                                        <p:strVal val="visible"/>
                                      </p:to>
                                    </p:set>
                                    <p:animEffect transition="in" filter="wipe(right)">
                                      <p:cBhvr>
                                        <p:cTn id="31" dur="500"/>
                                        <p:tgtEl>
                                          <p:spTgt spid="6">
                                            <p:graphicEl>
                                              <a:dgm id="{F5D8F6F8-AEC3-48F0-8A13-6232094F009F}"/>
                                            </p:graphic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
                                            <p:graphicEl>
                                              <a:dgm id="{D82B6370-A95C-4344-A6EB-7614FB29D00C}"/>
                                            </p:graphicEl>
                                          </p:spTgt>
                                        </p:tgtEl>
                                        <p:attrNameLst>
                                          <p:attrName>style.visibility</p:attrName>
                                        </p:attrNameLst>
                                      </p:cBhvr>
                                      <p:to>
                                        <p:strVal val="visible"/>
                                      </p:to>
                                    </p:set>
                                    <p:animEffect transition="in" filter="wipe(right)">
                                      <p:cBhvr>
                                        <p:cTn id="34" dur="500"/>
                                        <p:tgtEl>
                                          <p:spTgt spid="6">
                                            <p:graphicEl>
                                              <a:dgm id="{D82B6370-A95C-4344-A6EB-7614FB29D00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6">
                                            <p:graphicEl>
                                              <a:dgm id="{E30362FD-8816-469A-A8AD-CF2852C1C89F}"/>
                                            </p:graphicEl>
                                          </p:spTgt>
                                        </p:tgtEl>
                                        <p:attrNameLst>
                                          <p:attrName>ppt_w</p:attrName>
                                        </p:attrNameLst>
                                      </p:cBhvr>
                                      <p:tavLst>
                                        <p:tav tm="0">
                                          <p:val>
                                            <p:strVal val="ppt_w"/>
                                          </p:val>
                                        </p:tav>
                                        <p:tav tm="100000">
                                          <p:val>
                                            <p:fltVal val="0"/>
                                          </p:val>
                                        </p:tav>
                                      </p:tavLst>
                                    </p:anim>
                                    <p:anim calcmode="lin" valueType="num">
                                      <p:cBhvr>
                                        <p:cTn id="39" dur="1000"/>
                                        <p:tgtEl>
                                          <p:spTgt spid="6">
                                            <p:graphicEl>
                                              <a:dgm id="{E30362FD-8816-469A-A8AD-CF2852C1C89F}"/>
                                            </p:graphicEl>
                                          </p:spTgt>
                                        </p:tgtEl>
                                        <p:attrNameLst>
                                          <p:attrName>ppt_h</p:attrName>
                                        </p:attrNameLst>
                                      </p:cBhvr>
                                      <p:tavLst>
                                        <p:tav tm="0">
                                          <p:val>
                                            <p:strVal val="ppt_h"/>
                                          </p:val>
                                        </p:tav>
                                        <p:tav tm="100000">
                                          <p:val>
                                            <p:fltVal val="0"/>
                                          </p:val>
                                        </p:tav>
                                      </p:tavLst>
                                    </p:anim>
                                    <p:anim calcmode="lin" valueType="num">
                                      <p:cBhvr>
                                        <p:cTn id="40" dur="1000"/>
                                        <p:tgtEl>
                                          <p:spTgt spid="6">
                                            <p:graphicEl>
                                              <a:dgm id="{E30362FD-8816-469A-A8AD-CF2852C1C89F}"/>
                                            </p:graphicEl>
                                          </p:spTgt>
                                        </p:tgtEl>
                                        <p:attrNameLst>
                                          <p:attrName>style.rotation</p:attrName>
                                        </p:attrNameLst>
                                      </p:cBhvr>
                                      <p:tavLst>
                                        <p:tav tm="0">
                                          <p:val>
                                            <p:fltVal val="0"/>
                                          </p:val>
                                        </p:tav>
                                        <p:tav tm="100000">
                                          <p:val>
                                            <p:fltVal val="90"/>
                                          </p:val>
                                        </p:tav>
                                      </p:tavLst>
                                    </p:anim>
                                    <p:animEffect transition="out" filter="fade">
                                      <p:cBhvr>
                                        <p:cTn id="41" dur="1000"/>
                                        <p:tgtEl>
                                          <p:spTgt spid="6">
                                            <p:graphicEl>
                                              <a:dgm id="{E30362FD-8816-469A-A8AD-CF2852C1C89F}"/>
                                            </p:graphicEl>
                                          </p:spTgt>
                                        </p:tgtEl>
                                      </p:cBhvr>
                                    </p:animEffect>
                                    <p:set>
                                      <p:cBhvr>
                                        <p:cTn id="42" dur="1" fill="hold">
                                          <p:stCondLst>
                                            <p:cond delay="999"/>
                                          </p:stCondLst>
                                        </p:cTn>
                                        <p:tgtEl>
                                          <p:spTgt spid="6">
                                            <p:graphicEl>
                                              <a:dgm id="{E30362FD-8816-469A-A8AD-CF2852C1C89F}"/>
                                            </p:graphicEl>
                                          </p:spTgt>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6">
                                            <p:graphicEl>
                                              <a:dgm id="{0C522B73-BE18-4686-8D4E-B59BE3F0B451}"/>
                                            </p:graphicEl>
                                          </p:spTgt>
                                        </p:tgtEl>
                                        <p:attrNameLst>
                                          <p:attrName>ppt_w</p:attrName>
                                        </p:attrNameLst>
                                      </p:cBhvr>
                                      <p:tavLst>
                                        <p:tav tm="0">
                                          <p:val>
                                            <p:strVal val="ppt_w"/>
                                          </p:val>
                                        </p:tav>
                                        <p:tav tm="100000">
                                          <p:val>
                                            <p:fltVal val="0"/>
                                          </p:val>
                                        </p:tav>
                                      </p:tavLst>
                                    </p:anim>
                                    <p:anim calcmode="lin" valueType="num">
                                      <p:cBhvr>
                                        <p:cTn id="45" dur="1000"/>
                                        <p:tgtEl>
                                          <p:spTgt spid="6">
                                            <p:graphicEl>
                                              <a:dgm id="{0C522B73-BE18-4686-8D4E-B59BE3F0B451}"/>
                                            </p:graphicEl>
                                          </p:spTgt>
                                        </p:tgtEl>
                                        <p:attrNameLst>
                                          <p:attrName>ppt_h</p:attrName>
                                        </p:attrNameLst>
                                      </p:cBhvr>
                                      <p:tavLst>
                                        <p:tav tm="0">
                                          <p:val>
                                            <p:strVal val="ppt_h"/>
                                          </p:val>
                                        </p:tav>
                                        <p:tav tm="100000">
                                          <p:val>
                                            <p:fltVal val="0"/>
                                          </p:val>
                                        </p:tav>
                                      </p:tavLst>
                                    </p:anim>
                                    <p:anim calcmode="lin" valueType="num">
                                      <p:cBhvr>
                                        <p:cTn id="46" dur="1000"/>
                                        <p:tgtEl>
                                          <p:spTgt spid="6">
                                            <p:graphicEl>
                                              <a:dgm id="{0C522B73-BE18-4686-8D4E-B59BE3F0B451}"/>
                                            </p:graphicEl>
                                          </p:spTgt>
                                        </p:tgtEl>
                                        <p:attrNameLst>
                                          <p:attrName>style.rotation</p:attrName>
                                        </p:attrNameLst>
                                      </p:cBhvr>
                                      <p:tavLst>
                                        <p:tav tm="0">
                                          <p:val>
                                            <p:fltVal val="0"/>
                                          </p:val>
                                        </p:tav>
                                        <p:tav tm="100000">
                                          <p:val>
                                            <p:fltVal val="90"/>
                                          </p:val>
                                        </p:tav>
                                      </p:tavLst>
                                    </p:anim>
                                    <p:animEffect transition="out" filter="fade">
                                      <p:cBhvr>
                                        <p:cTn id="47" dur="1000"/>
                                        <p:tgtEl>
                                          <p:spTgt spid="6">
                                            <p:graphicEl>
                                              <a:dgm id="{0C522B73-BE18-4686-8D4E-B59BE3F0B451}"/>
                                            </p:graphicEl>
                                          </p:spTgt>
                                        </p:tgtEl>
                                      </p:cBhvr>
                                    </p:animEffect>
                                    <p:set>
                                      <p:cBhvr>
                                        <p:cTn id="48" dur="1" fill="hold">
                                          <p:stCondLst>
                                            <p:cond delay="999"/>
                                          </p:stCondLst>
                                        </p:cTn>
                                        <p:tgtEl>
                                          <p:spTgt spid="6">
                                            <p:graphicEl>
                                              <a:dgm id="{0C522B73-BE18-4686-8D4E-B59BE3F0B451}"/>
                                            </p:graphicEl>
                                          </p:spTgt>
                                        </p:tgtEl>
                                        <p:attrNameLst>
                                          <p:attrName>style.visibility</p:attrName>
                                        </p:attrNameLst>
                                      </p:cBhvr>
                                      <p:to>
                                        <p:strVal val="hidden"/>
                                      </p:to>
                                    </p:set>
                                  </p:childTnLst>
                                </p:cTn>
                              </p:par>
                            </p:childTnLst>
                          </p:cTn>
                        </p:par>
                        <p:par>
                          <p:cTn id="49" fill="hold">
                            <p:stCondLst>
                              <p:cond delay="1000"/>
                            </p:stCondLst>
                            <p:childTnLst>
                              <p:par>
                                <p:cTn id="50" presetID="31" presetClass="exit" presetSubtype="0" fill="hold" grpId="1" nodeType="afterEffect">
                                  <p:stCondLst>
                                    <p:cond delay="0"/>
                                  </p:stCondLst>
                                  <p:childTnLst>
                                    <p:anim calcmode="lin" valueType="num">
                                      <p:cBhvr>
                                        <p:cTn id="51" dur="1000"/>
                                        <p:tgtEl>
                                          <p:spTgt spid="6">
                                            <p:graphicEl>
                                              <a:dgm id="{F5D8F6F8-AEC3-48F0-8A13-6232094F009F}"/>
                                            </p:graphicEl>
                                          </p:spTgt>
                                        </p:tgtEl>
                                        <p:attrNameLst>
                                          <p:attrName>ppt_w</p:attrName>
                                        </p:attrNameLst>
                                      </p:cBhvr>
                                      <p:tavLst>
                                        <p:tav tm="0">
                                          <p:val>
                                            <p:strVal val="ppt_w"/>
                                          </p:val>
                                        </p:tav>
                                        <p:tav tm="100000">
                                          <p:val>
                                            <p:fltVal val="0"/>
                                          </p:val>
                                        </p:tav>
                                      </p:tavLst>
                                    </p:anim>
                                    <p:anim calcmode="lin" valueType="num">
                                      <p:cBhvr>
                                        <p:cTn id="52" dur="1000"/>
                                        <p:tgtEl>
                                          <p:spTgt spid="6">
                                            <p:graphicEl>
                                              <a:dgm id="{F5D8F6F8-AEC3-48F0-8A13-6232094F009F}"/>
                                            </p:graphicEl>
                                          </p:spTgt>
                                        </p:tgtEl>
                                        <p:attrNameLst>
                                          <p:attrName>ppt_h</p:attrName>
                                        </p:attrNameLst>
                                      </p:cBhvr>
                                      <p:tavLst>
                                        <p:tav tm="0">
                                          <p:val>
                                            <p:strVal val="ppt_h"/>
                                          </p:val>
                                        </p:tav>
                                        <p:tav tm="100000">
                                          <p:val>
                                            <p:fltVal val="0"/>
                                          </p:val>
                                        </p:tav>
                                      </p:tavLst>
                                    </p:anim>
                                    <p:anim calcmode="lin" valueType="num">
                                      <p:cBhvr>
                                        <p:cTn id="53" dur="1000"/>
                                        <p:tgtEl>
                                          <p:spTgt spid="6">
                                            <p:graphicEl>
                                              <a:dgm id="{F5D8F6F8-AEC3-48F0-8A13-6232094F009F}"/>
                                            </p:graphicEl>
                                          </p:spTgt>
                                        </p:tgtEl>
                                        <p:attrNameLst>
                                          <p:attrName>style.rotation</p:attrName>
                                        </p:attrNameLst>
                                      </p:cBhvr>
                                      <p:tavLst>
                                        <p:tav tm="0">
                                          <p:val>
                                            <p:fltVal val="0"/>
                                          </p:val>
                                        </p:tav>
                                        <p:tav tm="100000">
                                          <p:val>
                                            <p:fltVal val="90"/>
                                          </p:val>
                                        </p:tav>
                                      </p:tavLst>
                                    </p:anim>
                                    <p:animEffect transition="out" filter="fade">
                                      <p:cBhvr>
                                        <p:cTn id="54" dur="1000"/>
                                        <p:tgtEl>
                                          <p:spTgt spid="6">
                                            <p:graphicEl>
                                              <a:dgm id="{F5D8F6F8-AEC3-48F0-8A13-6232094F009F}"/>
                                            </p:graphicEl>
                                          </p:spTgt>
                                        </p:tgtEl>
                                      </p:cBhvr>
                                    </p:animEffect>
                                    <p:set>
                                      <p:cBhvr>
                                        <p:cTn id="55" dur="1" fill="hold">
                                          <p:stCondLst>
                                            <p:cond delay="999"/>
                                          </p:stCondLst>
                                        </p:cTn>
                                        <p:tgtEl>
                                          <p:spTgt spid="6">
                                            <p:graphicEl>
                                              <a:dgm id="{F5D8F6F8-AEC3-48F0-8A13-6232094F009F}"/>
                                            </p:graphicEl>
                                          </p:spTgt>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6">
                                            <p:graphicEl>
                                              <a:dgm id="{D82B6370-A95C-4344-A6EB-7614FB29D00C}"/>
                                            </p:graphicEl>
                                          </p:spTgt>
                                        </p:tgtEl>
                                        <p:attrNameLst>
                                          <p:attrName>ppt_w</p:attrName>
                                        </p:attrNameLst>
                                      </p:cBhvr>
                                      <p:tavLst>
                                        <p:tav tm="0">
                                          <p:val>
                                            <p:strVal val="ppt_w"/>
                                          </p:val>
                                        </p:tav>
                                        <p:tav tm="100000">
                                          <p:val>
                                            <p:fltVal val="0"/>
                                          </p:val>
                                        </p:tav>
                                      </p:tavLst>
                                    </p:anim>
                                    <p:anim calcmode="lin" valueType="num">
                                      <p:cBhvr>
                                        <p:cTn id="58" dur="1000"/>
                                        <p:tgtEl>
                                          <p:spTgt spid="6">
                                            <p:graphicEl>
                                              <a:dgm id="{D82B6370-A95C-4344-A6EB-7614FB29D00C}"/>
                                            </p:graphicEl>
                                          </p:spTgt>
                                        </p:tgtEl>
                                        <p:attrNameLst>
                                          <p:attrName>ppt_h</p:attrName>
                                        </p:attrNameLst>
                                      </p:cBhvr>
                                      <p:tavLst>
                                        <p:tav tm="0">
                                          <p:val>
                                            <p:strVal val="ppt_h"/>
                                          </p:val>
                                        </p:tav>
                                        <p:tav tm="100000">
                                          <p:val>
                                            <p:fltVal val="0"/>
                                          </p:val>
                                        </p:tav>
                                      </p:tavLst>
                                    </p:anim>
                                    <p:anim calcmode="lin" valueType="num">
                                      <p:cBhvr>
                                        <p:cTn id="59" dur="1000"/>
                                        <p:tgtEl>
                                          <p:spTgt spid="6">
                                            <p:graphicEl>
                                              <a:dgm id="{D82B6370-A95C-4344-A6EB-7614FB29D00C}"/>
                                            </p:graphicEl>
                                          </p:spTgt>
                                        </p:tgtEl>
                                        <p:attrNameLst>
                                          <p:attrName>style.rotation</p:attrName>
                                        </p:attrNameLst>
                                      </p:cBhvr>
                                      <p:tavLst>
                                        <p:tav tm="0">
                                          <p:val>
                                            <p:fltVal val="0"/>
                                          </p:val>
                                        </p:tav>
                                        <p:tav tm="100000">
                                          <p:val>
                                            <p:fltVal val="90"/>
                                          </p:val>
                                        </p:tav>
                                      </p:tavLst>
                                    </p:anim>
                                    <p:animEffect transition="out" filter="fade">
                                      <p:cBhvr>
                                        <p:cTn id="60" dur="1000"/>
                                        <p:tgtEl>
                                          <p:spTgt spid="6">
                                            <p:graphicEl>
                                              <a:dgm id="{D82B6370-A95C-4344-A6EB-7614FB29D00C}"/>
                                            </p:graphicEl>
                                          </p:spTgt>
                                        </p:tgtEl>
                                      </p:cBhvr>
                                    </p:animEffect>
                                    <p:set>
                                      <p:cBhvr>
                                        <p:cTn id="61" dur="1" fill="hold">
                                          <p:stCondLst>
                                            <p:cond delay="999"/>
                                          </p:stCondLst>
                                        </p:cTn>
                                        <p:tgtEl>
                                          <p:spTgt spid="6">
                                            <p:graphicEl>
                                              <a:dgm id="{D82B6370-A95C-4344-A6EB-7614FB29D00C}"/>
                                            </p:graphicEl>
                                          </p:spTgt>
                                        </p:tgtEl>
                                        <p:attrNameLst>
                                          <p:attrName>style.visibility</p:attrName>
                                        </p:attrNameLst>
                                      </p:cBhvr>
                                      <p:to>
                                        <p:strVal val="hidden"/>
                                      </p:to>
                                    </p:set>
                                  </p:childTnLst>
                                </p:cTn>
                              </p:par>
                              <p:par>
                                <p:cTn id="62" presetID="42" presetClass="path" presetSubtype="0" accel="50000" decel="50000" fill="hold" grpId="2" nodeType="withEffect">
                                  <p:stCondLst>
                                    <p:cond delay="0"/>
                                  </p:stCondLst>
                                  <p:childTnLst>
                                    <p:animMotion origin="layout" path="M 3.05556E-6 -6.17284E-7 L 0.0434 0.19599 " pathEditMode="relative" rAng="0" ptsTypes="AA">
                                      <p:cBhvr>
                                        <p:cTn id="63" dur="2000" fill="hold"/>
                                        <p:tgtEl>
                                          <p:spTgt spid="6">
                                            <p:graphicEl>
                                              <a:dgm id="{BA7CAAF4-9CEC-4D38-9843-86159631F82B}"/>
                                            </p:graphicEl>
                                          </p:spTgt>
                                        </p:tgtEl>
                                        <p:attrNameLst>
                                          <p:attrName>ppt_x</p:attrName>
                                          <p:attrName>ppt_y</p:attrName>
                                        </p:attrNameLst>
                                      </p:cBhvr>
                                      <p:rCtr x="2170" y="9784"/>
                                    </p:animMotion>
                                  </p:childTnLst>
                                </p:cTn>
                              </p:par>
                              <p:par>
                                <p:cTn id="64" presetID="42" presetClass="path" presetSubtype="0" accel="50000" decel="50000" fill="hold" grpId="2" nodeType="withEffect">
                                  <p:stCondLst>
                                    <p:cond delay="0"/>
                                  </p:stCondLst>
                                  <p:childTnLst>
                                    <p:animMotion origin="layout" path="M 3.05556E-6 -6.17284E-7 L 0.0434 0.19599 " pathEditMode="relative" rAng="0" ptsTypes="AA">
                                      <p:cBhvr>
                                        <p:cTn id="65" dur="2000" fill="hold"/>
                                        <p:tgtEl>
                                          <p:spTgt spid="6">
                                            <p:graphicEl>
                                              <a:dgm id="{D3E32F3F-7DA1-4EB0-83A4-FA4537D59A2A}"/>
                                            </p:graphicEl>
                                          </p:spTgt>
                                        </p:tgtEl>
                                        <p:attrNameLst>
                                          <p:attrName>ppt_x</p:attrName>
                                          <p:attrName>ppt_y</p:attrName>
                                        </p:attrNameLst>
                                      </p:cBhvr>
                                      <p:rCtr x="2170" y="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uiExpand="1">
        <p:bldSub>
          <a:bldDgm bld="one"/>
        </p:bldSub>
      </p:bldGraphic>
      <p:bldGraphic spid="6" grpId="1" uiExpand="1">
        <p:bldSub>
          <a:bldDgm bld="one"/>
        </p:bldSub>
      </p:bldGraphic>
      <p:bldGraphic spid="6" grpId="2"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1101140" y="821956"/>
            <a:ext cx="7071261" cy="2554545"/>
          </a:xfrm>
          <a:prstGeom prst="rect">
            <a:avLst/>
          </a:prstGeom>
          <a:noFill/>
        </p:spPr>
        <p:txBody>
          <a:bodyPr wrap="square" rtlCol="0">
            <a:spAutoFit/>
          </a:bodyPr>
          <a:lstStyle/>
          <a:p>
            <a:pPr algn="ctr"/>
            <a:r>
              <a:rPr lang="en-US" sz="8000" b="1" dirty="0">
                <a:solidFill>
                  <a:srgbClr val="FFFF00"/>
                </a:solidFill>
                <a:latin typeface="Times New Roman" pitchFamily="18" charset="0"/>
                <a:cs typeface="Times New Roman" pitchFamily="18" charset="0"/>
              </a:rPr>
              <a:t>MỖI NGƯỜI MỘT VIỆC</a:t>
            </a:r>
            <a:endParaRPr lang="vi-VN" sz="8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991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2627784" y="1275606"/>
            <a:ext cx="3168352"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2792151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464" y="2934406"/>
            <a:ext cx="2116265" cy="18661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034" y="513523"/>
            <a:ext cx="1590412" cy="18554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760" y="3996384"/>
            <a:ext cx="1046223" cy="1147117"/>
          </a:xfrm>
          <a:prstGeom prst="rect">
            <a:avLst/>
          </a:prstGeom>
        </p:spPr>
      </p:pic>
      <p:sp>
        <p:nvSpPr>
          <p:cNvPr id="6" name="TextBox 5"/>
          <p:cNvSpPr txBox="1"/>
          <p:nvPr/>
        </p:nvSpPr>
        <p:spPr>
          <a:xfrm>
            <a:off x="3141406" y="1537870"/>
            <a:ext cx="3141407" cy="1419619"/>
          </a:xfrm>
          <a:prstGeom prst="rect">
            <a:avLst/>
          </a:prstGeom>
          <a:noFill/>
        </p:spPr>
        <p:txBody>
          <a:bodyPr wrap="square" rtlCol="0">
            <a:spAutoFit/>
          </a:bodyPr>
          <a:lstStyle/>
          <a:p>
            <a:pPr algn="ctr"/>
            <a:r>
              <a:rPr lang="en-US" sz="8625"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p>
        </p:txBody>
      </p:sp>
      <p:sp>
        <p:nvSpPr>
          <p:cNvPr id="2" name="Oval 1"/>
          <p:cNvSpPr/>
          <p:nvPr/>
        </p:nvSpPr>
        <p:spPr>
          <a:xfrm>
            <a:off x="35496" y="4371950"/>
            <a:ext cx="792088" cy="720080"/>
          </a:xfrm>
          <a:prstGeom prst="ellipse">
            <a:avLst/>
          </a:prstGeom>
          <a:solidFill>
            <a:srgbClr val="209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4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1303</Words>
  <Application>Microsoft Office PowerPoint</Application>
  <PresentationFormat>On-screen Show (16:9)</PresentationFormat>
  <Paragraphs>212</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等线</vt:lpstr>
      <vt:lpstr>Microsoft YaHei</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Administrator</cp:lastModifiedBy>
  <cp:revision>59</cp:revision>
  <dcterms:created xsi:type="dcterms:W3CDTF">2021-07-09T00:14:03Z</dcterms:created>
  <dcterms:modified xsi:type="dcterms:W3CDTF">2025-04-11T01:11:31Z</dcterms:modified>
</cp:coreProperties>
</file>