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6" r:id="rId1"/>
  </p:sldMasterIdLst>
  <p:sldIdLst>
    <p:sldId id="370" r:id="rId2"/>
    <p:sldId id="380" r:id="rId3"/>
    <p:sldId id="381" r:id="rId4"/>
    <p:sldId id="382" r:id="rId5"/>
    <p:sldId id="385" r:id="rId6"/>
    <p:sldId id="386" r:id="rId7"/>
    <p:sldId id="387" r:id="rId8"/>
    <p:sldId id="383" r:id="rId9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CC"/>
    <a:srgbClr val="FF00FF"/>
    <a:srgbClr val="000066"/>
    <a:srgbClr val="FF0000"/>
    <a:srgbClr val="0000FF"/>
    <a:srgbClr val="FFFF00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64" autoAdjust="0"/>
    <p:restoredTop sz="94175" autoAdjust="0"/>
  </p:normalViewPr>
  <p:slideViewPr>
    <p:cSldViewPr>
      <p:cViewPr varScale="1">
        <p:scale>
          <a:sx n="68" d="100"/>
          <a:sy n="68" d="100"/>
        </p:scale>
        <p:origin x="1518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41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A727EA-BCCE-422A-9196-8BDA82B6E50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00D4A0-5F7F-4627-96AF-D6187AFB8E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28AA2-09B2-410B-A0BB-9385A1D233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D56D59-CCEA-4F48-A1A8-544C1FE14F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ABDCFD-F1C6-4413-B45F-573CC126777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367E5F-64C8-4FB0-9287-3206FFF11B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222ED5-B388-4A56-B2F8-86C390F5D3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3D796-DEAB-412D-A8F3-2D5F160D5A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484836-304B-4C8C-B0AC-3779B1A8D4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7AA069-1ED6-443D-AA88-BF151CF354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73707F-35D5-46A2-9C60-0C881521DB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FD290-4929-4F43-9846-A650AE08FF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505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05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1E321A8E-17E1-46FC-AD22-E90D4B015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Ảnh Nền Powerpoint Đẹp ❤️ Background PPT Chuyên Nghiệ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2286000" y="900752"/>
            <a:ext cx="662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TRƯỜNG </a:t>
            </a:r>
            <a:r>
              <a:rPr lang="en-US" sz="2400" b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TIỂU HỌC NGŨ HÙNG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71800" y="2070949"/>
            <a:ext cx="525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kern="0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Đạo</a:t>
            </a:r>
            <a:r>
              <a:rPr lang="en-US" sz="3200" b="1" kern="0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b="1" kern="0" dirty="0" err="1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đức</a:t>
            </a:r>
            <a:r>
              <a:rPr lang="en-US" sz="3200" b="1" kern="0" dirty="0">
                <a:solidFill>
                  <a:srgbClr val="0000FF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: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57400" y="3097425"/>
            <a:ext cx="6172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44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algn="l" eaLnBrk="1" hangingPunct="1"/>
            <a:br>
              <a:rPr lang="en-US" sz="2800" dirty="0">
                <a:solidFill>
                  <a:srgbClr val="0000FF"/>
                </a:solidFill>
              </a:rPr>
            </a:br>
            <a:r>
              <a:rPr lang="en-US" sz="3200" b="1" u="sng" dirty="0" err="1">
                <a:solidFill>
                  <a:srgbClr val="0000FF"/>
                </a:solidFill>
              </a:rPr>
              <a:t>Đạo</a:t>
            </a:r>
            <a:r>
              <a:rPr lang="en-US" sz="3200" b="1" u="sng" dirty="0">
                <a:solidFill>
                  <a:srgbClr val="0000FF"/>
                </a:solidFill>
              </a:rPr>
              <a:t> </a:t>
            </a:r>
            <a:r>
              <a:rPr lang="en-US" sz="3200" b="1" u="sng" dirty="0" err="1">
                <a:solidFill>
                  <a:srgbClr val="0000FF"/>
                </a:solidFill>
              </a:rPr>
              <a:t>đức</a:t>
            </a:r>
            <a:r>
              <a:rPr lang="en-US" sz="3200" b="1" u="sng" dirty="0">
                <a:solidFill>
                  <a:srgbClr val="0000FF"/>
                </a:solidFill>
              </a:rPr>
              <a:t> </a:t>
            </a:r>
            <a:br>
              <a:rPr lang="en-US" sz="3200" dirty="0">
                <a:latin typeface="Times New Roman" pitchFamily="18" charset="0"/>
                <a:cs typeface="Times New Roman" pitchFamily="18" charset="0"/>
              </a:rPr>
            </a:br>
            <a:endParaRPr lang="en-US" sz="3200" b="1" u="sng" dirty="0">
              <a:solidFill>
                <a:srgbClr val="0000FF"/>
              </a:solidFill>
            </a:endParaRP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1066800" y="609600"/>
            <a:ext cx="76962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 eaLnBrk="1" hangingPunct="1">
              <a:spcBef>
                <a:spcPct val="50000"/>
              </a:spcBef>
              <a:defRPr/>
            </a:pPr>
            <a:r>
              <a:rPr lang="en-US" sz="28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Bài</a:t>
            </a:r>
            <a:r>
              <a:rPr lang="en-US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3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: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Yêu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32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2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 1) 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>
              <a:spcBef>
                <a:spcPct val="50000"/>
              </a:spcBef>
              <a:defRPr/>
            </a:pPr>
            <a:endParaRPr lang="en-US" sz="3200" b="1" i="1" dirty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/>
            </a:endParaRPr>
          </a:p>
        </p:txBody>
      </p:sp>
      <p:sp>
        <p:nvSpPr>
          <p:cNvPr id="6" name="Text Box 4"/>
          <p:cNvSpPr txBox="1">
            <a:spLocks noGrp="1" noChangeArrowheads="1"/>
          </p:cNvSpPr>
          <p:nvPr>
            <p:ph idx="1"/>
          </p:nvPr>
        </p:nvSpPr>
        <p:spPr bwMode="auto">
          <a:xfrm>
            <a:off x="457200" y="1600200"/>
            <a:ext cx="18473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buNone/>
            </a:pP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13" name="Trapezoid 12"/>
          <p:cNvSpPr/>
          <p:nvPr/>
        </p:nvSpPr>
        <p:spPr>
          <a:xfrm rot="16200000">
            <a:off x="1011247" y="436555"/>
            <a:ext cx="1025510" cy="3048000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1"/>
          <p:cNvSpPr txBox="1">
            <a:spLocks/>
          </p:cNvSpPr>
          <p:nvPr/>
        </p:nvSpPr>
        <p:spPr bwMode="auto">
          <a:xfrm>
            <a:off x="-1371600" y="1371600"/>
            <a:ext cx="5791200" cy="1196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HP-089" pitchFamily="34" charset="0"/>
                <a:ea typeface="+mj-ea"/>
                <a:cs typeface="+mj-cs"/>
              </a:rPr>
              <a:t> Khởi động</a:t>
            </a:r>
            <a:endParaRPr kumimoji="0" lang="vi-VN" sz="36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HP001 TD 4H" pitchFamily="34" charset="-93"/>
              <a:ea typeface="+mj-ea"/>
              <a:cs typeface="+mj-cs"/>
            </a:endParaRPr>
          </a:p>
        </p:txBody>
      </p:sp>
      <p:pic>
        <p:nvPicPr>
          <p:cNvPr id="14338" name="Picture 2" descr="https://tech12h.com/sites/default/files/styles/inbody400/public/anh_chup_man_hinh_2021-03-04_luc_17.05.04.png?itok=uqM1q8K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0" y="2590800"/>
            <a:ext cx="6705600" cy="4267200"/>
          </a:xfrm>
          <a:prstGeom prst="rect">
            <a:avLst/>
          </a:prstGeom>
          <a:noFill/>
        </p:spPr>
      </p:pic>
      <p:sp>
        <p:nvSpPr>
          <p:cNvPr id="16" name="Rounded Rectangle 15"/>
          <p:cNvSpPr/>
          <p:nvPr/>
        </p:nvSpPr>
        <p:spPr>
          <a:xfrm>
            <a:off x="3429000" y="1371600"/>
            <a:ext cx="4724400" cy="10668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chơi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Đoán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ai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67262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3" grpId="0" animBg="1"/>
      <p:bldP spid="14" grpId="0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 descr="đọc sách | Thư viện stock vector đẹp miễn phí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ellipse">
            <a:avLst/>
          </a:prstGeom>
          <a:noFill/>
        </p:spPr>
      </p:pic>
      <p:sp>
        <p:nvSpPr>
          <p:cNvPr id="2" name="Trapezoid 1"/>
          <p:cNvSpPr/>
          <p:nvPr/>
        </p:nvSpPr>
        <p:spPr>
          <a:xfrm rot="16200000">
            <a:off x="959428" y="-730828"/>
            <a:ext cx="1219199" cy="3138056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1295400" y="0"/>
            <a:ext cx="6019800" cy="130453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-089" pitchFamily="34" charset="0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P-089" pitchFamily="34" charset="0"/>
                <a:ea typeface="+mj-ea"/>
                <a:cs typeface="+mj-cs"/>
              </a:rPr>
              <a:t>Khám phá</a:t>
            </a:r>
            <a:endParaRPr kumimoji="0" lang="vi-VN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001 TD 4H" pitchFamily="34" charset="-93"/>
              <a:ea typeface="+mj-ea"/>
              <a:cs typeface="+mj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2438400" y="1295400"/>
            <a:ext cx="4343400" cy="2362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 một người bạn mà em yêu quý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59428" y="-730828"/>
            <a:ext cx="1219199" cy="3138056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1295400" y="0"/>
            <a:ext cx="6019800" cy="130453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-089" pitchFamily="34" charset="0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P-089" pitchFamily="34" charset="0"/>
                <a:ea typeface="+mj-ea"/>
                <a:cs typeface="+mj-cs"/>
              </a:rPr>
              <a:t>Khám phá</a:t>
            </a:r>
            <a:endParaRPr kumimoji="0" lang="vi-VN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001 TD 4H" pitchFamily="34" charset="-93"/>
              <a:ea typeface="+mj-ea"/>
              <a:cs typeface="+mj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3429000" y="0"/>
            <a:ext cx="57150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Tìm hiểu lời nói hành động thể hiện sự yêu quý bạn bè</a:t>
            </a:r>
          </a:p>
          <a:p>
            <a:pPr algn="ctr"/>
            <a:b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6" name="Picture 2" descr="https://tech12h.com/sites/default/files/styles/inbody400/public/anh_chup_man_hinh_2021-03-04_luc_17.09.12.png?itok=O-Hibwv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676400"/>
            <a:ext cx="6705600" cy="495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59428" y="-730828"/>
            <a:ext cx="1219199" cy="3138056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1295400" y="0"/>
            <a:ext cx="6019800" cy="130453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-089" pitchFamily="34" charset="0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P-089" pitchFamily="34" charset="0"/>
                <a:ea typeface="+mj-ea"/>
                <a:cs typeface="+mj-cs"/>
              </a:rPr>
              <a:t>Khám phá</a:t>
            </a:r>
            <a:endParaRPr kumimoji="0" lang="vi-VN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001 TD 4H" pitchFamily="34" charset="-93"/>
              <a:ea typeface="+mj-ea"/>
              <a:cs typeface="+mj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3429000" y="0"/>
            <a:ext cx="5715000" cy="1600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vi-VN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Tìm hiểu lời nói hành động thể hiện sự yêu quý bạn bè</a:t>
            </a:r>
          </a:p>
          <a:p>
            <a:pPr algn="ctr"/>
            <a:br>
              <a:rPr lang="vi-VN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592" y="2743200"/>
            <a:ext cx="9328195" cy="212365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=&gt;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4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44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giúp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đỡ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endParaRPr lang="en-US" sz="44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đoàn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r>
              <a:rPr lang="en-US" sz="44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59428" y="-730828"/>
            <a:ext cx="1219199" cy="3138056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1295400" y="0"/>
            <a:ext cx="6019800" cy="130453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-089" pitchFamily="34" charset="0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P-089" pitchFamily="34" charset="0"/>
                <a:ea typeface="+mj-ea"/>
                <a:cs typeface="+mj-cs"/>
              </a:rPr>
              <a:t>Khám phá</a:t>
            </a:r>
            <a:endParaRPr kumimoji="0" lang="vi-VN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001 TD 4H" pitchFamily="34" charset="-93"/>
              <a:ea typeface="+mj-ea"/>
              <a:cs typeface="+mj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3429000" y="0"/>
            <a:ext cx="5715000" cy="2514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3400" y="2971800"/>
            <a:ext cx="8305800" cy="3352800"/>
          </a:xfrm>
          <a:prstGeom prst="roundRect">
            <a:avLst/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6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THẢO LUẬN NHÓM</a:t>
            </a:r>
            <a:endParaRPr lang="vi-VN" sz="6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59428" y="-730828"/>
            <a:ext cx="1219199" cy="3138056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1295400" y="0"/>
            <a:ext cx="6019800" cy="130453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-089" pitchFamily="34" charset="0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P-089" pitchFamily="34" charset="0"/>
                <a:ea typeface="+mj-ea"/>
                <a:cs typeface="+mj-cs"/>
              </a:rPr>
              <a:t>Khám phá</a:t>
            </a:r>
            <a:endParaRPr kumimoji="0" lang="vi-VN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001 TD 4H" pitchFamily="34" charset="-93"/>
              <a:ea typeface="+mj-ea"/>
              <a:cs typeface="+mj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3429000" y="0"/>
            <a:ext cx="5715000" cy="2514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3400" y="2971800"/>
            <a:ext cx="8305800" cy="838200"/>
          </a:xfrm>
          <a:prstGeom prst="roundRect">
            <a:avLst/>
          </a:prstGeom>
          <a:solidFill>
            <a:schemeClr val="accent3">
              <a:lumMod val="6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NHÓM 1: CÁCH XƯNG HÔ</a:t>
            </a:r>
            <a:endParaRPr lang="vi-VN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838200" y="4114800"/>
            <a:ext cx="8305800" cy="838200"/>
          </a:xfrm>
          <a:prstGeom prst="roundRect">
            <a:avLst/>
          </a:prstGeom>
          <a:solidFill>
            <a:schemeClr val="accent1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NHÓM 2: THÁI ĐỘ, CỬ CHỈ</a:t>
            </a:r>
            <a:endParaRPr lang="vi-VN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1143000" y="5257800"/>
            <a:ext cx="8001000" cy="838200"/>
          </a:xfrm>
          <a:prstGeom prst="roundRect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NHÓM 3: HÀNH ĐỘNG</a:t>
            </a:r>
            <a:endParaRPr lang="vi-VN" sz="4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  <p:bldP spid="8" grpId="0" animBg="1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rapezoid 1"/>
          <p:cNvSpPr/>
          <p:nvPr/>
        </p:nvSpPr>
        <p:spPr>
          <a:xfrm rot="16200000">
            <a:off x="959428" y="-730828"/>
            <a:ext cx="1219199" cy="3138056"/>
          </a:xfrm>
          <a:prstGeom prst="trapezoid">
            <a:avLst/>
          </a:prstGeom>
          <a:solidFill>
            <a:srgbClr val="FFFF00"/>
          </a:solidFill>
          <a:ln>
            <a:solidFill>
              <a:schemeClr val="accent2">
                <a:lumMod val="20000"/>
                <a:lumOff val="80000"/>
              </a:schemeClr>
            </a:solidFill>
          </a:ln>
          <a:scene3d>
            <a:camera prst="perspectiveAbove"/>
            <a:lightRig rig="threePt" dir="t"/>
          </a:scene3d>
          <a:sp3d>
            <a:bevelT w="152400" h="50800" prst="softRound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1295400" y="0"/>
            <a:ext cx="6019800" cy="130453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3600" b="1" i="0" u="none" strike="noStrike" kern="0" cap="none" spc="0" normalizeH="0" baseline="0" noProof="1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-089" pitchFamily="34" charset="0"/>
              <a:ea typeface="+mj-ea"/>
              <a:cs typeface="+mj-cs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1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HP-089" pitchFamily="34" charset="0"/>
                <a:ea typeface="+mj-ea"/>
                <a:cs typeface="+mj-cs"/>
              </a:rPr>
              <a:t>Khám phá</a:t>
            </a:r>
            <a:endParaRPr kumimoji="0" lang="vi-VN" sz="3600" b="1" i="0" u="none" strike="noStrike" kern="0" cap="none" spc="0" normalizeH="0" baseline="0" noProof="0" dirty="0">
              <a:ln>
                <a:noFill/>
              </a:ln>
              <a:solidFill>
                <a:srgbClr val="0000FF"/>
              </a:solidFill>
              <a:effectLst/>
              <a:uLnTx/>
              <a:uFillTx/>
              <a:latin typeface="HP001 TD 4H" pitchFamily="34" charset="-93"/>
              <a:ea typeface="+mj-ea"/>
              <a:cs typeface="+mj-cs"/>
            </a:endParaRPr>
          </a:p>
        </p:txBody>
      </p:sp>
      <p:sp>
        <p:nvSpPr>
          <p:cNvPr id="7" name="Oval 6"/>
          <p:cNvSpPr/>
          <p:nvPr/>
        </p:nvSpPr>
        <p:spPr>
          <a:xfrm>
            <a:off x="3429000" y="0"/>
            <a:ext cx="5715000" cy="2514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Hoạt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3: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Thảo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ứng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xử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hiện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quý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bè</a:t>
            </a:r>
            <a:endParaRPr lang="en-US" sz="36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33400" y="2971800"/>
            <a:ext cx="8305800" cy="3352800"/>
          </a:xfrm>
          <a:prstGeom prst="roundRect">
            <a:avLst/>
          </a:prstGeom>
          <a:solidFill>
            <a:schemeClr val="accent3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Cách xưng hô: Cậu- tớ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bạn-tôi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bạn-mình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,..</a:t>
            </a:r>
            <a:endParaRPr lang="vi-VN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Thái độ, cử chỉ: Thân thiện, tươi cười khi gặp bạn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chân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tâm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,..</a:t>
            </a:r>
            <a:endParaRPr lang="vi-VN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vi-VN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Thực hiện hành động: luôn giúp đỡ bạn bè trong khó khăn và lúc học tập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sẻ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,..</a:t>
            </a:r>
            <a:endParaRPr lang="vi-VN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2356</TotalTime>
  <Words>258</Words>
  <Application>Microsoft Office PowerPoint</Application>
  <PresentationFormat>On-screen Show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HP001 TD 4H</vt:lpstr>
      <vt:lpstr>HP-089</vt:lpstr>
      <vt:lpstr>Times New Roman</vt:lpstr>
      <vt:lpstr>Default Design</vt:lpstr>
      <vt:lpstr>PowerPoint Presentation</vt:lpstr>
      <vt:lpstr> Đạo đức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VTC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 Do 1</dc:title>
  <dc:creator>Van Thanh Cong</dc:creator>
  <cp:lastModifiedBy>Administrator</cp:lastModifiedBy>
  <cp:revision>159</cp:revision>
  <dcterms:created xsi:type="dcterms:W3CDTF">2006-04-13T09:22:01Z</dcterms:created>
  <dcterms:modified xsi:type="dcterms:W3CDTF">2025-04-11T01:13:41Z</dcterms:modified>
</cp:coreProperties>
</file>