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86" r:id="rId3"/>
    <p:sldMasterId id="2147483711" r:id="rId4"/>
  </p:sldMasterIdLst>
  <p:notesMasterIdLst>
    <p:notesMasterId r:id="rId27"/>
  </p:notesMasterIdLst>
  <p:sldIdLst>
    <p:sldId id="270" r:id="rId5"/>
    <p:sldId id="287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88" r:id="rId18"/>
    <p:sldId id="280" r:id="rId19"/>
    <p:sldId id="281" r:id="rId20"/>
    <p:sldId id="282" r:id="rId21"/>
    <p:sldId id="284" r:id="rId22"/>
    <p:sldId id="285" r:id="rId23"/>
    <p:sldId id="283" r:id="rId24"/>
    <p:sldId id="286" r:id="rId25"/>
    <p:sldId id="277" r:id="rId26"/>
  </p:sldIdLst>
  <p:sldSz cx="12192000" cy="6858000"/>
  <p:notesSz cx="6858000" cy="9144000"/>
  <p:embeddedFontLst>
    <p:embeddedFont>
      <p:font typeface="Calibri Light" panose="020F0302020204030204" pitchFamily="34" charset="0"/>
      <p:regular r:id="rId28"/>
      <p:italic r:id="rId29"/>
    </p:embeddedFont>
    <p:embeddedFont>
      <p:font typeface="VNI-Avo" pitchFamily="2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EFF6A-9BF2-4B9B-9BA0-7566106D2F80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2D2D-65EF-41EE-90D7-9DAFBF7829F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5735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9B46-499B-48EB-941F-58A3EE9C679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40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7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4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18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29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99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03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19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38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069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07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90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20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33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45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42A3-00DA-4411-88DE-22EB70561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8DA8-D291-4FD4-844F-391E9AF76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79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FC37CA3-8158-4F67-A82F-C2CDB3AA285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94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E011028-804D-4447-9013-EBAF2AC2A0CE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1005077-816B-4EB3-BB92-E4378D714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23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CE80875-1C5A-430F-B626-DAD0FB5797A5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CD3A08F-2C4B-4B0F-92E1-A1B7972AA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64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713D4C9-9286-48A1-BF2B-4742D7F13615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39106B-7183-4814-AE06-F1411DE23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44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7693E1-C63C-486B-BB26-93AA71EE2D49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5DB5D9-9A69-44CB-A009-CFC93531B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27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89B0CF-CB81-427B-9304-DF1FABE17E69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A389539-5E60-4052-B549-0E4323D77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308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A4C8B5-6111-498C-A3CD-5F717E04FEE1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6EE8E7B-85B7-4623-BE14-1CEFC6073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25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92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1DB5F36-5FEB-4F50-A138-49906D6BAD46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C25FA5-9427-4A36-B0F2-7A83B4536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96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545917C-974F-4322-826E-552BADA5759F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DF3F55F-7A74-4785-B084-2A7D1F3E3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58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876AC71-7316-420C-A398-C0B89E91DFB1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FB601C7-B011-436E-921F-0B0336484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480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BFBD281-7473-425B-92D8-9F89FFDBDDD1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63ED74D-5CF9-4754-9F10-3DE2FC9CD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261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D86D04B-A912-4A3C-9672-5A64251F6242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EA77E3F-2F02-473B-B409-78B729F22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910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BCDDCAC-4A7B-4632-BBE3-EE8E14912784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36AD72A-CB13-4D26-88B7-D0FEC7BF4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858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C28495C-BF59-4EF6-9F73-69CBFA1E6F43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CFE4196-319C-49DE-918F-0AF625889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321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F03EC93-FC3A-464C-B9C6-9971F17BF315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E5B965C-7D50-45C4-8380-BAEDAB28D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874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BB61F97-9953-4163-8D6D-C5763E96738A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9161C34-FE47-486F-881B-25DFEB432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459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FCE5CA8-D87F-4A80-A00A-EA32F64E878D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A6EE93C-B73F-4E10-BF7B-6ECDEE3EF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6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46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F52612B-A841-41ED-8DF0-406185A32ECD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52457D-9BB0-40EB-8E0B-DAADD6856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630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475570A-8BB4-4002-B4A1-ED604DE42CA4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B38C1E-800C-4F92-92CC-2590A5645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606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84657EE-FD90-4E55-AFE8-FA0753141839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08D933C-1815-46EE-A77B-123F1F28A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888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2C3646-39A0-4DD7-93AA-6D813184438D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A37A37-AE7A-4926-BB5F-EA7315B52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247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ADFE48A-310D-4B42-A4D8-105C4A5A36E8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1E409F4-B295-4E91-B1B5-516C94B62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973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F9F161-6042-4A5D-9864-F6BD3A3B89B0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34CFC54-D4D1-4B18-97C5-D01010679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9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3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7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9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F1FC-8BB6-4DBB-9940-F696B5579502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3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C42A3-00DA-4411-88DE-22EB705619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88DA8-D291-4FD4-844F-391E9AF76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8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t="-30000" r="-5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1550CEE-B4C3-4B59-B9B9-9016DAA57BA3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A8C1100-FAE0-4D99-A211-07336E1E9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7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t="-30000" r="-5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8C32D41-47FE-479E-B25F-BDD62E4F750C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A65428D-A46D-48EA-A680-B885A2169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5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.gif"/><Relationship Id="rId3" Type="http://schemas.openxmlformats.org/officeDocument/2006/relationships/slide" Target="slide5.xml"/><Relationship Id="rId7" Type="http://schemas.openxmlformats.org/officeDocument/2006/relationships/slide" Target="slide10.xml"/><Relationship Id="rId12" Type="http://schemas.openxmlformats.org/officeDocument/2006/relationships/slide" Target="slide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5" Type="http://schemas.openxmlformats.org/officeDocument/2006/relationships/slide" Target="slide9.xml"/><Relationship Id="rId10" Type="http://schemas.openxmlformats.org/officeDocument/2006/relationships/slide" Target="slide12.xml"/><Relationship Id="rId4" Type="http://schemas.openxmlformats.org/officeDocument/2006/relationships/slide" Target="slide8.xml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backgroud for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438" y="16750"/>
            <a:ext cx="9134563" cy="684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16416" y="2714100"/>
            <a:ext cx="130426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VNI-Avo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0828" y="3786671"/>
            <a:ext cx="73997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solidFill>
                  <a:srgbClr val="FF0000"/>
                </a:solidFill>
              </a:rPr>
              <a:t>CHỤC VÀ ĐƠN VỊ (TIẾT 2)</a:t>
            </a:r>
            <a:endParaRPr lang="en-US" sz="5400" b="1" dirty="0">
              <a:solidFill>
                <a:srgbClr val="FF0000"/>
              </a:solidFill>
            </a:endParaRPr>
          </a:p>
          <a:p>
            <a:pPr algn="ctr"/>
            <a:endParaRPr lang="en-US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6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mtClean="0">
                <a:solidFill>
                  <a:prstClr val="white"/>
                </a:solidFill>
                <a:latin typeface="Calibri" panose="020F0502020204030204"/>
              </a:rPr>
              <a:t>50 + 40 = 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smtClean="0">
                <a:solidFill>
                  <a:srgbClr val="002060"/>
                </a:solidFill>
              </a:rPr>
              <a:t>50 + 40 = 90 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07122" y="3013502"/>
            <a:ext cx="41777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mtClean="0">
                <a:solidFill>
                  <a:srgbClr val="FF0000"/>
                </a:solidFill>
                <a:latin typeface="Calibri" panose="020F0502020204030204"/>
              </a:rPr>
              <a:t>Con được 3 sao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31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mtClean="0">
                <a:solidFill>
                  <a:prstClr val="white"/>
                </a:solidFill>
                <a:latin typeface="Calibri" panose="020F0502020204030204"/>
              </a:rPr>
              <a:t>30 + 30 = 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smtClean="0">
                <a:solidFill>
                  <a:srgbClr val="002060"/>
                </a:solidFill>
              </a:rPr>
              <a:t>30 + 30 = 60 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07122" y="3013502"/>
            <a:ext cx="41777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mtClean="0">
                <a:solidFill>
                  <a:srgbClr val="FF0000"/>
                </a:solidFill>
                <a:latin typeface="Calibri" panose="020F0502020204030204"/>
              </a:rPr>
              <a:t>Con được 4 sao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16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 + 50 = 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smtClean="0">
                <a:solidFill>
                  <a:srgbClr val="002060"/>
                </a:solidFill>
              </a:rPr>
              <a:t>40 + 50 = 90 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07122" y="3013502"/>
            <a:ext cx="41777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mtClean="0">
                <a:solidFill>
                  <a:srgbClr val="FF0000"/>
                </a:solidFill>
                <a:latin typeface="Calibri" panose="020F0502020204030204"/>
              </a:rPr>
              <a:t>Con được 2 sao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5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mtClean="0">
                <a:solidFill>
                  <a:prstClr val="white"/>
                </a:solidFill>
                <a:latin typeface="Calibri" panose="020F0502020204030204"/>
              </a:rPr>
              <a:t>20 + 70 = 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smtClean="0">
                <a:solidFill>
                  <a:srgbClr val="002060"/>
                </a:solidFill>
              </a:rPr>
              <a:t>20 + 70 = 90 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07122" y="3013502"/>
            <a:ext cx="41777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mtClean="0">
                <a:solidFill>
                  <a:srgbClr val="FF0000"/>
                </a:solidFill>
                <a:latin typeface="Calibri" panose="020F0502020204030204"/>
              </a:rPr>
              <a:t>Con được 3 sao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98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vi-VN" sz="8800" dirty="0" smtClean="0">
                <a:solidFill>
                  <a:srgbClr val="FF0000"/>
                </a:solidFill>
              </a:rPr>
              <a:t>Thực hành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04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4979988"/>
            <a:ext cx="1752600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299" y="1231060"/>
            <a:ext cx="10025359" cy="374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4979988"/>
            <a:ext cx="1752600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134" y="1156166"/>
            <a:ext cx="7743825" cy="4276725"/>
          </a:xfrm>
          <a:prstGeom prst="rect">
            <a:avLst/>
          </a:prstGeom>
        </p:spPr>
      </p:pic>
      <p:sp>
        <p:nvSpPr>
          <p:cNvPr id="3" name="Flowchart: Connector 2"/>
          <p:cNvSpPr/>
          <p:nvPr/>
        </p:nvSpPr>
        <p:spPr>
          <a:xfrm>
            <a:off x="3939988" y="4464424"/>
            <a:ext cx="739588" cy="72614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22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6822141" y="3110754"/>
            <a:ext cx="739588" cy="72614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2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8664388" y="3110753"/>
            <a:ext cx="739588" cy="72614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2</a:t>
            </a:r>
            <a:endParaRPr lang="vi-VN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9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4979988"/>
            <a:ext cx="1752600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203" y="1534365"/>
            <a:ext cx="7534275" cy="3762375"/>
          </a:xfrm>
          <a:prstGeom prst="rect">
            <a:avLst/>
          </a:prstGeom>
        </p:spPr>
      </p:pic>
      <p:sp>
        <p:nvSpPr>
          <p:cNvPr id="4" name="Flowchart: Connector 3"/>
          <p:cNvSpPr/>
          <p:nvPr/>
        </p:nvSpPr>
        <p:spPr>
          <a:xfrm>
            <a:off x="4303058" y="4437530"/>
            <a:ext cx="739588" cy="72614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53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6562165" y="3052481"/>
            <a:ext cx="739588" cy="72614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5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8232821" y="3052481"/>
            <a:ext cx="739588" cy="72614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3</a:t>
            </a:r>
            <a:endParaRPr lang="vi-VN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2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4979988"/>
            <a:ext cx="1752600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112" y="1547812"/>
            <a:ext cx="7343775" cy="3762375"/>
          </a:xfrm>
          <a:prstGeom prst="rect">
            <a:avLst/>
          </a:prstGeom>
        </p:spPr>
      </p:pic>
      <p:sp>
        <p:nvSpPr>
          <p:cNvPr id="4" name="Flowchart: Connector 3"/>
          <p:cNvSpPr/>
          <p:nvPr/>
        </p:nvSpPr>
        <p:spPr>
          <a:xfrm>
            <a:off x="4491317" y="4410636"/>
            <a:ext cx="739588" cy="72614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76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7073152" y="3160059"/>
            <a:ext cx="739588" cy="72614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7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8552330" y="3160059"/>
            <a:ext cx="739588" cy="72614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6</a:t>
            </a:r>
            <a:endParaRPr lang="vi-VN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6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4979988"/>
            <a:ext cx="1752600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837" y="1462087"/>
            <a:ext cx="7172325" cy="3933825"/>
          </a:xfrm>
          <a:prstGeom prst="rect">
            <a:avLst/>
          </a:prstGeom>
        </p:spPr>
      </p:pic>
      <p:sp>
        <p:nvSpPr>
          <p:cNvPr id="4" name="Flowchart: Connector 3"/>
          <p:cNvSpPr/>
          <p:nvPr/>
        </p:nvSpPr>
        <p:spPr>
          <a:xfrm>
            <a:off x="4034117" y="4383742"/>
            <a:ext cx="739588" cy="72614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60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6615953" y="2958353"/>
            <a:ext cx="739588" cy="72614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6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8149057" y="2958353"/>
            <a:ext cx="739588" cy="72614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</a:t>
            </a:r>
            <a:endParaRPr lang="vi-VN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39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9722"/>
            <a:ext cx="9144000" cy="2387600"/>
          </a:xfrm>
        </p:spPr>
        <p:txBody>
          <a:bodyPr>
            <a:normAutofit/>
          </a:bodyPr>
          <a:lstStyle/>
          <a:p>
            <a:r>
              <a:rPr lang="vi-VN" sz="9600" dirty="0" smtClean="0">
                <a:solidFill>
                  <a:srgbClr val="FF0000"/>
                </a:solidFill>
              </a:rPr>
              <a:t>Khởi động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vi-VN" sz="8000" dirty="0" smtClean="0">
                <a:solidFill>
                  <a:srgbClr val="C00000"/>
                </a:solidFill>
                <a:latin typeface="+mj-lt"/>
              </a:rPr>
              <a:t>Trò chơi: Hái sao</a:t>
            </a:r>
            <a:endParaRPr lang="en-US" sz="80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896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347" y="58270"/>
            <a:ext cx="7334250" cy="259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178" y="2841812"/>
            <a:ext cx="3307766" cy="310178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99448" y="3350559"/>
            <a:ext cx="2312894" cy="7664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Số 49 gồm 4 chục và 9 đơn vị</a:t>
            </a:r>
            <a:endParaRPr lang="vi-VN" sz="1600"/>
          </a:p>
        </p:txBody>
      </p:sp>
      <p:grpSp>
        <p:nvGrpSpPr>
          <p:cNvPr id="6" name="Group 5"/>
          <p:cNvGrpSpPr/>
          <p:nvPr/>
        </p:nvGrpSpPr>
        <p:grpSpPr>
          <a:xfrm>
            <a:off x="4827213" y="2841812"/>
            <a:ext cx="3307766" cy="3101788"/>
            <a:chOff x="4827213" y="2841812"/>
            <a:chExt cx="3307766" cy="310178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27213" y="2841812"/>
              <a:ext cx="3307766" cy="3101788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5719483" y="3350559"/>
              <a:ext cx="2312894" cy="76648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smtClean="0"/>
                <a:t>Số 80 gồm 8 chục và 0 đơn vị</a:t>
              </a:r>
              <a:endParaRPr lang="vi-VN" sz="16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247248" y="3021106"/>
            <a:ext cx="3307766" cy="3101788"/>
            <a:chOff x="8247248" y="3021106"/>
            <a:chExt cx="3307766" cy="310178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47248" y="3021106"/>
              <a:ext cx="3307766" cy="3101788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9139518" y="3529853"/>
              <a:ext cx="2312894" cy="76648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smtClean="0"/>
                <a:t>Số 66 gồm 6 chục và 6 đơn vị</a:t>
              </a:r>
              <a:endParaRPr lang="vi-VN" sz="1600"/>
            </a:p>
          </p:txBody>
        </p:sp>
      </p:grpSp>
    </p:spTree>
    <p:extLst>
      <p:ext uri="{BB962C8B-B14F-4D97-AF65-F5344CB8AC3E}">
        <p14:creationId xmlns:p14="http://schemas.microsoft.com/office/powerpoint/2010/main" val="348430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4979988"/>
            <a:ext cx="1752600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910" y="1635033"/>
            <a:ext cx="6819900" cy="21717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605617" y="3442447"/>
            <a:ext cx="1519518" cy="1483753"/>
            <a:chOff x="4605617" y="3442447"/>
            <a:chExt cx="1519518" cy="1483753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5351929" y="3442447"/>
              <a:ext cx="13447" cy="5782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4605617" y="4052141"/>
              <a:ext cx="1519518" cy="87405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Có 3 chục hạt</a:t>
              </a:r>
              <a:endParaRPr lang="vi-VN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797052" y="3594847"/>
            <a:ext cx="1519518" cy="1483753"/>
            <a:chOff x="4605617" y="3442447"/>
            <a:chExt cx="1519518" cy="1483753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5351929" y="3442447"/>
              <a:ext cx="13447" cy="5782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4605617" y="4052141"/>
              <a:ext cx="1519518" cy="87405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Có 5 chục hạt</a:t>
              </a:r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19152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634875">
            <a:off x="2743200" y="2240812"/>
            <a:ext cx="10210800" cy="1015663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800" b="1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8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8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5800" b="1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8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58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430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971800"/>
            <a:ext cx="2667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3962400"/>
            <a:ext cx="20574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4678363"/>
            <a:ext cx="1752600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6400" y="415925"/>
            <a:ext cx="2667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8600" y="376238"/>
            <a:ext cx="20574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304801"/>
            <a:ext cx="17526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129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3729858" y="4992693"/>
            <a:ext cx="3900652" cy="185043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20475" y="52715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2701" y="4319752"/>
            <a:ext cx="5350548" cy="2538248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hlinkClick r:id="rId2" action="ppaction://hlinksldjump"/>
          </p:cNvPr>
          <p:cNvSpPr/>
          <p:nvPr/>
        </p:nvSpPr>
        <p:spPr>
          <a:xfrm>
            <a:off x="1710558" y="961436"/>
            <a:ext cx="612890" cy="612890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533330" y="138629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3" name="5-Point Star 52">
            <a:hlinkClick r:id="rId3" action="ppaction://hlinksldjump"/>
          </p:cNvPr>
          <p:cNvSpPr/>
          <p:nvPr/>
        </p:nvSpPr>
        <p:spPr>
          <a:xfrm>
            <a:off x="3300287" y="1820576"/>
            <a:ext cx="859141" cy="85914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346086" y="52245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55" name="5-Point Star 54">
            <a:hlinkClick r:id="rId4" action="ppaction://hlinksldjump"/>
          </p:cNvPr>
          <p:cNvSpPr/>
          <p:nvPr/>
        </p:nvSpPr>
        <p:spPr>
          <a:xfrm>
            <a:off x="6113043" y="956728"/>
            <a:ext cx="859141" cy="859141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9158842" y="181586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57" name="5-Point Star 56">
            <a:hlinkClick r:id="rId5" action="ppaction://hlinksldjump"/>
          </p:cNvPr>
          <p:cNvSpPr/>
          <p:nvPr/>
        </p:nvSpPr>
        <p:spPr>
          <a:xfrm>
            <a:off x="8925799" y="2250146"/>
            <a:ext cx="859141" cy="859141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088705" y="279717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9" name="5-Point Star 58">
            <a:hlinkClick r:id="rId6" action="ppaction://hlinksldjump"/>
          </p:cNvPr>
          <p:cNvSpPr/>
          <p:nvPr/>
        </p:nvSpPr>
        <p:spPr>
          <a:xfrm>
            <a:off x="6972184" y="3231447"/>
            <a:ext cx="626099" cy="626099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0325605" y="2433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61" name="5-Point Star 60">
            <a:hlinkClick r:id="rId7" action="ppaction://hlinksldjump"/>
          </p:cNvPr>
          <p:cNvSpPr/>
          <p:nvPr/>
        </p:nvSpPr>
        <p:spPr>
          <a:xfrm>
            <a:off x="10092562" y="677655"/>
            <a:ext cx="859141" cy="859141"/>
          </a:xfrm>
          <a:prstGeom prst="star5">
            <a:avLst>
              <a:gd name="adj" fmla="val 1411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50954" y="18158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63" name="5-Point Star 62">
            <a:hlinkClick r:id="rId8" action="ppaction://hlinksldjump"/>
          </p:cNvPr>
          <p:cNvSpPr/>
          <p:nvPr/>
        </p:nvSpPr>
        <p:spPr>
          <a:xfrm>
            <a:off x="732697" y="2250146"/>
            <a:ext cx="429571" cy="4295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568198" y="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65" name="5-Point Star 64">
            <a:hlinkClick r:id="rId9" action="ppaction://hlinksldjump"/>
          </p:cNvPr>
          <p:cNvSpPr/>
          <p:nvPr/>
        </p:nvSpPr>
        <p:spPr>
          <a:xfrm>
            <a:off x="4503501" y="434277"/>
            <a:ext cx="522451" cy="52245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8102992" y="39387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67" name="5-Point Star 66">
            <a:hlinkClick r:id="rId10" action="ppaction://hlinksldjump"/>
          </p:cNvPr>
          <p:cNvSpPr/>
          <p:nvPr/>
        </p:nvSpPr>
        <p:spPr>
          <a:xfrm>
            <a:off x="8020447" y="828154"/>
            <a:ext cx="558146" cy="558146"/>
          </a:xfrm>
          <a:prstGeom prst="star5">
            <a:avLst>
              <a:gd name="adj" fmla="val 293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156513" y="2012205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69" name="5-Point Star 68">
            <a:hlinkClick r:id="rId11" action="ppaction://hlinksldjump"/>
          </p:cNvPr>
          <p:cNvSpPr/>
          <p:nvPr/>
        </p:nvSpPr>
        <p:spPr>
          <a:xfrm>
            <a:off x="5027666" y="2446482"/>
            <a:ext cx="859141" cy="85914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entagon 69">
            <a:hlinkClick r:id="rId12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pipi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82448" y="4848027"/>
            <a:ext cx="57415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LUCKY STAR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74" y="3081916"/>
            <a:ext cx="149974" cy="13266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30" y="1336023"/>
            <a:ext cx="247650" cy="2190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66" y="1866180"/>
            <a:ext cx="206475" cy="18265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80" y="1889180"/>
            <a:ext cx="174279" cy="1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4" grpId="0"/>
      <p:bldP spid="55" grpId="0" animBg="1"/>
      <p:bldP spid="55" grpId="1" animBg="1"/>
      <p:bldP spid="56" grpId="0"/>
      <p:bldP spid="57" grpId="0" animBg="1"/>
      <p:bldP spid="57" grpId="1" animBg="1"/>
      <p:bldP spid="58" grpId="0"/>
      <p:bldP spid="59" grpId="0" animBg="1"/>
      <p:bldP spid="59" grpId="1" animBg="1"/>
      <p:bldP spid="60" grpId="0"/>
      <p:bldP spid="61" grpId="0" animBg="1"/>
      <p:bldP spid="61" grpId="1" animBg="1"/>
      <p:bldP spid="62" grpId="0"/>
      <p:bldP spid="63" grpId="0" animBg="1"/>
      <p:bldP spid="63" grpId="1" animBg="1"/>
      <p:bldP spid="64" grpId="0"/>
      <p:bldP spid="65" grpId="0" animBg="1"/>
      <p:bldP spid="65" grpId="1" animBg="1"/>
      <p:bldP spid="66" grpId="0"/>
      <p:bldP spid="67" grpId="0" animBg="1"/>
      <p:bldP spid="67" grpId="1" animBg="1"/>
      <p:bldP spid="68" grpId="0"/>
      <p:bldP spid="69" grpId="0" animBg="1"/>
      <p:bldP spid="69" grpId="1" animBg="1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50 + 10 = </a:t>
            </a:r>
            <a:endParaRPr lang="en-US" sz="3200" b="1"/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</a:rPr>
              <a:t>50 + 10 = 60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07121" y="3013502"/>
            <a:ext cx="41777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</a:rPr>
              <a:t>Con được 2 sao</a:t>
            </a:r>
            <a:endParaRPr lang="en-US" sz="4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mtClean="0">
                <a:solidFill>
                  <a:prstClr val="white"/>
                </a:solidFill>
                <a:latin typeface="Calibri" panose="020F0502020204030204"/>
              </a:rPr>
              <a:t>20 + 20 = 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prstClr val="white"/>
                </a:solidFill>
              </a:rPr>
              <a:t>20 + 20 = </a:t>
            </a:r>
            <a:r>
              <a:rPr lang="en-US" sz="3200" b="1" smtClean="0">
                <a:solidFill>
                  <a:prstClr val="white"/>
                </a:solidFill>
              </a:rPr>
              <a:t> 40 </a:t>
            </a: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07130" y="3013502"/>
            <a:ext cx="41777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được 3 sao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35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mtClean="0">
                <a:solidFill>
                  <a:prstClr val="white"/>
                </a:solidFill>
                <a:latin typeface="Calibri" panose="020F0502020204030204"/>
              </a:rPr>
              <a:t>30 + 50 = 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prstClr val="white"/>
                </a:solidFill>
              </a:rPr>
              <a:t>30 + 50 = </a:t>
            </a:r>
            <a:r>
              <a:rPr lang="en-US" sz="3200" b="1" smtClean="0">
                <a:solidFill>
                  <a:prstClr val="white"/>
                </a:solidFill>
              </a:rPr>
              <a:t> 80 </a:t>
            </a: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37392" y="3013502"/>
            <a:ext cx="43172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mtClean="0">
                <a:solidFill>
                  <a:srgbClr val="FF0000"/>
                </a:solidFill>
                <a:latin typeface="Calibri" panose="020F0502020204030204"/>
              </a:rPr>
              <a:t>Con được  1 sao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0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 + 30 = 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</a:rPr>
              <a:t>40 + 30 </a:t>
            </a:r>
            <a:r>
              <a:rPr lang="en-US" sz="3200" b="1" smtClean="0">
                <a:solidFill>
                  <a:prstClr val="white"/>
                </a:solidFill>
              </a:rPr>
              <a:t>= 70  </a:t>
            </a:r>
            <a:endParaRPr lang="en-US" sz="3200" b="1">
              <a:solidFill>
                <a:prstClr val="white"/>
              </a:solidFill>
            </a:endParaRPr>
          </a:p>
          <a:p>
            <a:pPr lvl="0" algn="ctr">
              <a:defRPr/>
            </a:pP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07129" y="3013502"/>
            <a:ext cx="41777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 được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sao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0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mtClean="0">
                <a:solidFill>
                  <a:prstClr val="white"/>
                </a:solidFill>
                <a:latin typeface="Calibri" panose="020F0502020204030204"/>
              </a:rPr>
              <a:t>20 + 60 = 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</a:rPr>
              <a:t>20 + 60 </a:t>
            </a:r>
            <a:r>
              <a:rPr lang="en-US" sz="3200" b="1" smtClean="0">
                <a:solidFill>
                  <a:prstClr val="white"/>
                </a:solidFill>
              </a:rPr>
              <a:t>= 80 </a:t>
            </a:r>
            <a:endParaRPr lang="en-US" sz="3200" b="1">
              <a:solidFill>
                <a:prstClr val="white"/>
              </a:solidFill>
            </a:endParaRPr>
          </a:p>
          <a:p>
            <a:pPr lvl="0" algn="ctr">
              <a:defRPr/>
            </a:pP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07130" y="3013502"/>
            <a:ext cx="41777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 được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sao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18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 + 20 = 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smtClean="0">
                <a:solidFill>
                  <a:srgbClr val="002060"/>
                </a:solidFill>
              </a:rPr>
              <a:t>70 + 20 = 90 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07122" y="3013502"/>
            <a:ext cx="41777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mtClean="0">
                <a:solidFill>
                  <a:srgbClr val="FF0000"/>
                </a:solidFill>
                <a:latin typeface="Calibri" panose="020F0502020204030204"/>
              </a:rPr>
              <a:t>Con được 5 sao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22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235</Words>
  <Application>Microsoft Office PowerPoint</Application>
  <PresentationFormat>Widescreen</PresentationFormat>
  <Paragraphs>76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Times New Roman</vt:lpstr>
      <vt:lpstr>Arial</vt:lpstr>
      <vt:lpstr>Calibri Light</vt:lpstr>
      <vt:lpstr>VNI-Avo</vt:lpstr>
      <vt:lpstr>Calibri</vt:lpstr>
      <vt:lpstr>Office Theme</vt:lpstr>
      <vt:lpstr>1_Office Theme</vt:lpstr>
      <vt:lpstr>3_Office Theme</vt:lpstr>
      <vt:lpstr>5_Office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TUAN ANH PHAM</cp:lastModifiedBy>
  <cp:revision>41</cp:revision>
  <dcterms:created xsi:type="dcterms:W3CDTF">2018-04-11T05:48:28Z</dcterms:created>
  <dcterms:modified xsi:type="dcterms:W3CDTF">2025-04-10T09:00:12Z</dcterms:modified>
</cp:coreProperties>
</file>