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60" r:id="rId4"/>
    <p:sldId id="275" r:id="rId5"/>
    <p:sldId id="261" r:id="rId6"/>
    <p:sldId id="262" r:id="rId7"/>
    <p:sldId id="256" r:id="rId8"/>
    <p:sldId id="263" r:id="rId9"/>
    <p:sldId id="264" r:id="rId10"/>
    <p:sldId id="265" r:id="rId11"/>
    <p:sldId id="266" r:id="rId12"/>
    <p:sldId id="269" r:id="rId13"/>
    <p:sldId id="267" r:id="rId14"/>
    <p:sldId id="270" r:id="rId15"/>
    <p:sldId id="268" r:id="rId16"/>
    <p:sldId id="274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4B38D-B1D5-4EA7-80F0-9366FEC09943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DA692-A935-44C0-8E15-FA3CA1144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25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3028F-45BD-48ED-B44B-E86A89F7F6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2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7C5-91D9-4DCF-AFE5-6B6F5D24B7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16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073C-62C3-477E-99F0-375CB1409AA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CA6C-F2C8-408D-8E13-76E1F8806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7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073C-62C3-477E-99F0-375CB1409AA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CA6C-F2C8-408D-8E13-76E1F8806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7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073C-62C3-477E-99F0-375CB1409AA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CA6C-F2C8-408D-8E13-76E1F8806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4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073C-62C3-477E-99F0-375CB1409AA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CA6C-F2C8-408D-8E13-76E1F8806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7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073C-62C3-477E-99F0-375CB1409AA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CA6C-F2C8-408D-8E13-76E1F8806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6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073C-62C3-477E-99F0-375CB1409AA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CA6C-F2C8-408D-8E13-76E1F8806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3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073C-62C3-477E-99F0-375CB1409AA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CA6C-F2C8-408D-8E13-76E1F8806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20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073C-62C3-477E-99F0-375CB1409AA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CA6C-F2C8-408D-8E13-76E1F8806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0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073C-62C3-477E-99F0-375CB1409AA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CA6C-F2C8-408D-8E13-76E1F8806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36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073C-62C3-477E-99F0-375CB1409AA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CA6C-F2C8-408D-8E13-76E1F8806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8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073C-62C3-477E-99F0-375CB1409AA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CA6C-F2C8-408D-8E13-76E1F8806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0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0073C-62C3-477E-99F0-375CB1409AA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6CA6C-F2C8-408D-8E13-76E1F8806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4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457200" y="2514600"/>
            <a:ext cx="8763000" cy="2971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 con học sinh</a:t>
            </a:r>
          </a:p>
          <a:p>
            <a:pPr algn="ctr"/>
            <a:endParaRPr lang="en-US" sz="3600" kern="10">
              <a:ln w="9525">
                <a:solidFill>
                  <a:srgbClr val="FF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328613" y="1655763"/>
            <a:ext cx="9744076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vi-VN" sz="7200" b="1" smtClean="0">
                <a:solidFill>
                  <a:srgbClr val="FF0000"/>
                </a:solidFill>
                <a:latin typeface="+mn-lt"/>
              </a:rPr>
              <a:t>Nhiệt liệt chào mừng</a:t>
            </a:r>
            <a:endParaRPr lang="en-US" altLang="vi-VN" sz="1800" smtClean="0">
              <a:solidFill>
                <a:srgbClr val="CC00CC"/>
              </a:solidFill>
              <a:latin typeface="+mn-lt"/>
            </a:endParaRPr>
          </a:p>
        </p:txBody>
      </p:sp>
      <p:sp>
        <p:nvSpPr>
          <p:cNvPr id="5" name="32-Point Star 2"/>
          <p:cNvSpPr>
            <a:spLocks noChangeArrowheads="1"/>
          </p:cNvSpPr>
          <p:nvPr/>
        </p:nvSpPr>
        <p:spPr bwMode="auto">
          <a:xfrm>
            <a:off x="6629400" y="1295400"/>
            <a:ext cx="609600" cy="609600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/>
          <a:lstStyle/>
          <a:p>
            <a:endParaRPr lang="vi-VN" altLang="vi-VN" sz="1800" b="1">
              <a:latin typeface="Calibri" pitchFamily="34" charset="0"/>
            </a:endParaRPr>
          </a:p>
        </p:txBody>
      </p:sp>
      <p:sp>
        <p:nvSpPr>
          <p:cNvPr id="6" name="32-Point Star 2"/>
          <p:cNvSpPr>
            <a:spLocks noChangeArrowheads="1"/>
          </p:cNvSpPr>
          <p:nvPr/>
        </p:nvSpPr>
        <p:spPr bwMode="auto">
          <a:xfrm>
            <a:off x="7924800" y="457200"/>
            <a:ext cx="609600" cy="457200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/>
          <a:lstStyle/>
          <a:p>
            <a:endParaRPr lang="vi-VN" altLang="vi-VN" sz="1800" b="1">
              <a:latin typeface="Calibri" pitchFamily="34" charset="0"/>
            </a:endParaRPr>
          </a:p>
        </p:txBody>
      </p:sp>
      <p:sp>
        <p:nvSpPr>
          <p:cNvPr id="7" name="32-Point Star 2"/>
          <p:cNvSpPr>
            <a:spLocks noChangeArrowheads="1"/>
          </p:cNvSpPr>
          <p:nvPr/>
        </p:nvSpPr>
        <p:spPr bwMode="auto">
          <a:xfrm>
            <a:off x="4267200" y="1066800"/>
            <a:ext cx="838200" cy="685800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/>
          <a:lstStyle/>
          <a:p>
            <a:endParaRPr lang="vi-VN" altLang="vi-VN" sz="1800" b="1">
              <a:latin typeface="Calibri" pitchFamily="34" charset="0"/>
            </a:endParaRPr>
          </a:p>
        </p:txBody>
      </p:sp>
      <p:sp>
        <p:nvSpPr>
          <p:cNvPr id="8" name="32-Point Star 2"/>
          <p:cNvSpPr>
            <a:spLocks noChangeArrowheads="1"/>
          </p:cNvSpPr>
          <p:nvPr/>
        </p:nvSpPr>
        <p:spPr bwMode="auto">
          <a:xfrm>
            <a:off x="914400" y="381000"/>
            <a:ext cx="685800" cy="762000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/>
          <a:lstStyle/>
          <a:p>
            <a:endParaRPr lang="vi-VN" altLang="vi-VN" sz="1800" b="1">
              <a:latin typeface="Calibri" pitchFamily="34" charset="0"/>
            </a:endParaRPr>
          </a:p>
        </p:txBody>
      </p:sp>
      <p:sp>
        <p:nvSpPr>
          <p:cNvPr id="9" name="32-Point Star 2"/>
          <p:cNvSpPr>
            <a:spLocks noChangeArrowheads="1"/>
          </p:cNvSpPr>
          <p:nvPr/>
        </p:nvSpPr>
        <p:spPr bwMode="auto">
          <a:xfrm>
            <a:off x="2590800" y="1219200"/>
            <a:ext cx="609600" cy="609600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/>
          <a:lstStyle/>
          <a:p>
            <a:endParaRPr lang="vi-VN" altLang="vi-VN" sz="1800" b="1">
              <a:latin typeface="Calibri" pitchFamily="34" charset="0"/>
            </a:endParaRPr>
          </a:p>
        </p:txBody>
      </p:sp>
      <p:sp>
        <p:nvSpPr>
          <p:cNvPr id="10" name="32-Point Star 2"/>
          <p:cNvSpPr>
            <a:spLocks noChangeArrowheads="1"/>
          </p:cNvSpPr>
          <p:nvPr/>
        </p:nvSpPr>
        <p:spPr bwMode="auto">
          <a:xfrm>
            <a:off x="685800" y="1676400"/>
            <a:ext cx="609600" cy="609600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/>
          <a:lstStyle/>
          <a:p>
            <a:endParaRPr lang="vi-VN" altLang="vi-VN" sz="1800" b="1">
              <a:latin typeface="Calibri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209800" y="5562600"/>
            <a:ext cx="617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vi-VN" sz="4000" b="1">
              <a:solidFill>
                <a:srgbClr val="FF3300"/>
              </a:solidFill>
              <a:latin typeface=".VnAristote" pitchFamily="34" charset="0"/>
            </a:endParaRPr>
          </a:p>
        </p:txBody>
      </p:sp>
      <p:sp>
        <p:nvSpPr>
          <p:cNvPr id="12" name="WordArt 3"/>
          <p:cNvSpPr>
            <a:spLocks noChangeArrowheads="1" noChangeShapeType="1" noTextEdit="1"/>
          </p:cNvSpPr>
          <p:nvPr/>
        </p:nvSpPr>
        <p:spPr bwMode="auto">
          <a:xfrm>
            <a:off x="2243138" y="4621213"/>
            <a:ext cx="4486275" cy="105568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400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Tiếng</a:t>
            </a:r>
            <a:r>
              <a:rPr lang="en-US" sz="24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Việt</a:t>
            </a:r>
            <a:r>
              <a:rPr lang="en-US" sz="24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– </a:t>
            </a:r>
            <a:r>
              <a:rPr lang="en-US" sz="24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24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  <a:endParaRPr lang="en-US" sz="24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>
            <a:off x="1066800" y="685800"/>
            <a:ext cx="7162800" cy="2438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543524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vi-VN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Ngũ Hùng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6275" y="0"/>
            <a:ext cx="4400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575" y="14288"/>
            <a:ext cx="485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45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-1.96532E-6 L 0.49167 -1.96532E-6 " pathEditMode="relative" rAng="0" ptsTypes="AA">
                                      <p:cBhvr>
                                        <p:cTn id="9" dur="5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89017E-6 L -0.53507 -0.00208 " pathEditMode="relative" rAng="0" ptsTypes="AA">
                                      <p:cBhvr>
                                        <p:cTn id="11" dur="5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00" y="-1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1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23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4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0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7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82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1100" y="1899191"/>
            <a:ext cx="67818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4. TËp viÕt (b¶ng con)</a:t>
            </a:r>
            <a:endParaRPr lang="en-US" sz="440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90678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22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 deo viết bài 4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381000"/>
            <a:ext cx="8534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1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799"/>
            <a:ext cx="7315200" cy="594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400" y="0"/>
            <a:ext cx="24130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320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3. TËp ®äc</a:t>
            </a:r>
            <a:endParaRPr lang="en-US" sz="320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0" y="107717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HP-222" pitchFamily="34" charset="0"/>
              </a:rPr>
              <a:t>Tiết 2</a:t>
            </a:r>
            <a:endParaRPr lang="en-US" b="1">
              <a:solidFill>
                <a:srgbClr val="FF0000"/>
              </a:solidFill>
              <a:latin typeface="HP-22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63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00" y="0"/>
            <a:ext cx="24130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320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3. TËp ®äc</a:t>
            </a:r>
            <a:endParaRPr lang="en-US" sz="320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1634" y="152400"/>
            <a:ext cx="1582366" cy="707878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 vẽ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762000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P-222" pitchFamily="34" charset="0"/>
              </a:rPr>
              <a:t>  </a:t>
            </a:r>
            <a:r>
              <a:rPr lang="en-US" sz="2800" dirty="0" err="1" smtClean="0">
                <a:latin typeface="HP-222" pitchFamily="34" charset="0"/>
              </a:rPr>
              <a:t>Cá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chép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và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gà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nhép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thi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vẽ</a:t>
            </a:r>
            <a:r>
              <a:rPr lang="en-US" sz="2800" dirty="0" smtClean="0">
                <a:latin typeface="HP-222" pitchFamily="34" charset="0"/>
              </a:rPr>
              <a:t>.</a:t>
            </a:r>
          </a:p>
          <a:p>
            <a:r>
              <a:rPr lang="en-US" sz="2800" dirty="0" smtClean="0">
                <a:latin typeface="HP-222" pitchFamily="34" charset="0"/>
              </a:rPr>
              <a:t>  </a:t>
            </a:r>
            <a:r>
              <a:rPr lang="en-US" sz="2800" dirty="0" err="1" smtClean="0">
                <a:latin typeface="HP-222" pitchFamily="34" charset="0"/>
              </a:rPr>
              <a:t>Cá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chép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vẽ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nó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làm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vua</a:t>
            </a:r>
            <a:r>
              <a:rPr lang="en-US" sz="2800" dirty="0" smtClean="0">
                <a:latin typeface="HP-222" pitchFamily="34" charset="0"/>
              </a:rPr>
              <a:t>. </a:t>
            </a:r>
            <a:r>
              <a:rPr lang="en-US" sz="2800" dirty="0" err="1" smtClean="0">
                <a:latin typeface="HP-222" pitchFamily="34" charset="0"/>
              </a:rPr>
              <a:t>Gà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nhép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vẽ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gà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mẹ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chăm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lũ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gà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em</a:t>
            </a:r>
            <a:r>
              <a:rPr lang="en-US" sz="2800" dirty="0" smtClean="0">
                <a:latin typeface="HP-222" pitchFamily="34" charset="0"/>
              </a:rPr>
              <a:t>.</a:t>
            </a:r>
          </a:p>
          <a:p>
            <a:r>
              <a:rPr lang="en-US" sz="2800" dirty="0" smtClean="0">
                <a:latin typeface="HP-222" pitchFamily="34" charset="0"/>
              </a:rPr>
              <a:t>   </a:t>
            </a:r>
            <a:r>
              <a:rPr lang="en-US" sz="2800" dirty="0" err="1" smtClean="0">
                <a:latin typeface="HP-222" pitchFamily="34" charset="0"/>
              </a:rPr>
              <a:t>Cô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cò</a:t>
            </a:r>
            <a:r>
              <a:rPr lang="en-US" sz="2800" dirty="0" smtClean="0">
                <a:latin typeface="HP-222" pitchFamily="34" charset="0"/>
              </a:rPr>
              <a:t>, </a:t>
            </a:r>
            <a:r>
              <a:rPr lang="en-US" sz="2800" dirty="0" err="1" smtClean="0">
                <a:latin typeface="HP-222" pitchFamily="34" charset="0"/>
              </a:rPr>
              <a:t>chú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trắm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chấm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thi</a:t>
            </a:r>
            <a:r>
              <a:rPr lang="en-US" sz="2800" dirty="0" smtClean="0">
                <a:latin typeface="HP-222" pitchFamily="34" charset="0"/>
              </a:rPr>
              <a:t>. </a:t>
            </a:r>
            <a:r>
              <a:rPr lang="en-US" sz="2800" dirty="0" err="1" smtClean="0">
                <a:latin typeface="HP-222" pitchFamily="34" charset="0"/>
              </a:rPr>
              <a:t>Họ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cho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là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gà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nhép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vẽ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vừa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đẹp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vừa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có</a:t>
            </a:r>
            <a:r>
              <a:rPr lang="en-US" sz="2800" dirty="0" smtClean="0">
                <a:latin typeface="HP-222" pitchFamily="34" charset="0"/>
              </a:rPr>
              <a:t> ý </a:t>
            </a:r>
            <a:r>
              <a:rPr lang="en-US" sz="2800" dirty="0" err="1" smtClean="0">
                <a:latin typeface="HP-222" pitchFamily="34" charset="0"/>
              </a:rPr>
              <a:t>nghĩa</a:t>
            </a:r>
            <a:r>
              <a:rPr lang="en-US" sz="2800" dirty="0" smtClean="0">
                <a:latin typeface="HP-222" pitchFamily="34" charset="0"/>
              </a:rPr>
              <a:t>.</a:t>
            </a:r>
            <a:endParaRPr lang="en-US" sz="2800" dirty="0">
              <a:latin typeface="HP-222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17" y="3070324"/>
            <a:ext cx="8763000" cy="355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3400" y="831574"/>
            <a:ext cx="1760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HP-222" pitchFamily="34" charset="0"/>
              </a:rPr>
              <a:t>Cá chép 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7301" y="828261"/>
            <a:ext cx="19353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HP-222" pitchFamily="34" charset="0"/>
              </a:rPr>
              <a:t>gà</a:t>
            </a:r>
            <a:r>
              <a:rPr lang="en-US" sz="2800" dirty="0">
                <a:solidFill>
                  <a:srgbClr val="FF0000"/>
                </a:solidFill>
                <a:latin typeface="HP-222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22" pitchFamily="34" charset="0"/>
              </a:rPr>
              <a:t>nhép</a:t>
            </a:r>
            <a:r>
              <a:rPr lang="en-US" sz="2800" dirty="0">
                <a:solidFill>
                  <a:srgbClr val="FF0000"/>
                </a:solidFill>
                <a:latin typeface="HP-222" pitchFamily="34" charset="0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91400" y="1259198"/>
            <a:ext cx="1804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HP-222" pitchFamily="34" charset="0"/>
              </a:rPr>
              <a:t>chăm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1683508"/>
            <a:ext cx="1698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HP-222" pitchFamily="34" charset="0"/>
              </a:rPr>
              <a:t>gà</a:t>
            </a:r>
            <a:r>
              <a:rPr lang="en-US" sz="2800" dirty="0">
                <a:solidFill>
                  <a:srgbClr val="FF0000"/>
                </a:solidFill>
                <a:latin typeface="HP-222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22" pitchFamily="34" charset="0"/>
              </a:rPr>
              <a:t>em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7301" y="2120348"/>
            <a:ext cx="10413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HP-222" pitchFamily="34" charset="0"/>
              </a:rPr>
              <a:t>trắm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400" y="2120348"/>
            <a:ext cx="1866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HP-222" pitchFamily="34" charset="0"/>
              </a:rPr>
              <a:t>chấm</a:t>
            </a:r>
            <a:r>
              <a:rPr lang="en-US" sz="2800" dirty="0">
                <a:solidFill>
                  <a:srgbClr val="FF0000"/>
                </a:solidFill>
                <a:latin typeface="HP-222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22" pitchFamily="34" charset="0"/>
              </a:rPr>
              <a:t>thi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2547104"/>
            <a:ext cx="1637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HP-222" pitchFamily="34" charset="0"/>
              </a:rPr>
              <a:t>đẹp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26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00" y="0"/>
            <a:ext cx="24130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320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3. TËp ®äc</a:t>
            </a:r>
            <a:endParaRPr lang="en-US" sz="320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1634" y="152400"/>
            <a:ext cx="1582366" cy="707878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 vẽ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762000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P-222" pitchFamily="34" charset="0"/>
              </a:rPr>
              <a:t>  </a:t>
            </a:r>
            <a:r>
              <a:rPr lang="en-US" sz="2800" dirty="0" err="1" smtClean="0">
                <a:latin typeface="HP-222" pitchFamily="34" charset="0"/>
              </a:rPr>
              <a:t>Cá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chép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và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gà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>
                <a:latin typeface="HP-222" pitchFamily="34" charset="0"/>
              </a:rPr>
              <a:t>n</a:t>
            </a:r>
            <a:r>
              <a:rPr lang="en-US" sz="2800" dirty="0" err="1" smtClean="0">
                <a:latin typeface="HP-222" pitchFamily="34" charset="0"/>
              </a:rPr>
              <a:t>hép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thi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vẽ</a:t>
            </a:r>
            <a:r>
              <a:rPr lang="en-US" sz="2800" dirty="0" smtClean="0">
                <a:latin typeface="HP-222" pitchFamily="34" charset="0"/>
              </a:rPr>
              <a:t>.</a:t>
            </a:r>
          </a:p>
          <a:p>
            <a:r>
              <a:rPr lang="en-US" sz="2800" dirty="0" smtClean="0">
                <a:latin typeface="HP-222" pitchFamily="34" charset="0"/>
              </a:rPr>
              <a:t>  </a:t>
            </a:r>
            <a:r>
              <a:rPr lang="en-US" sz="2800" dirty="0" err="1" smtClean="0">
                <a:latin typeface="HP-222" pitchFamily="34" charset="0"/>
              </a:rPr>
              <a:t>Cá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chép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vẽ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nó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làm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vua</a:t>
            </a:r>
            <a:r>
              <a:rPr lang="en-US" sz="2800" dirty="0" smtClean="0">
                <a:latin typeface="HP-222" pitchFamily="34" charset="0"/>
              </a:rPr>
              <a:t>. </a:t>
            </a:r>
            <a:r>
              <a:rPr lang="en-US" sz="2800" dirty="0" err="1" smtClean="0">
                <a:latin typeface="HP-222" pitchFamily="34" charset="0"/>
              </a:rPr>
              <a:t>Gà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nhép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vẽ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gà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mẹ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chăm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lũ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gà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em</a:t>
            </a:r>
            <a:r>
              <a:rPr lang="en-US" sz="2800" dirty="0" smtClean="0">
                <a:latin typeface="HP-222" pitchFamily="34" charset="0"/>
              </a:rPr>
              <a:t>.</a:t>
            </a:r>
          </a:p>
          <a:p>
            <a:r>
              <a:rPr lang="en-US" sz="2800" dirty="0" smtClean="0">
                <a:latin typeface="HP-222" pitchFamily="34" charset="0"/>
              </a:rPr>
              <a:t>   </a:t>
            </a:r>
            <a:r>
              <a:rPr lang="en-US" sz="2800" dirty="0" err="1" smtClean="0">
                <a:latin typeface="HP-222" pitchFamily="34" charset="0"/>
              </a:rPr>
              <a:t>Cô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cò</a:t>
            </a:r>
            <a:r>
              <a:rPr lang="en-US" sz="2800" dirty="0" smtClean="0">
                <a:latin typeface="HP-222" pitchFamily="34" charset="0"/>
              </a:rPr>
              <a:t>, </a:t>
            </a:r>
            <a:r>
              <a:rPr lang="en-US" sz="2800" dirty="0" err="1" smtClean="0">
                <a:latin typeface="HP-222" pitchFamily="34" charset="0"/>
              </a:rPr>
              <a:t>chú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trắm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chấm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thi</a:t>
            </a:r>
            <a:r>
              <a:rPr lang="en-US" sz="2800" dirty="0" smtClean="0">
                <a:latin typeface="HP-222" pitchFamily="34" charset="0"/>
              </a:rPr>
              <a:t>. </a:t>
            </a:r>
            <a:r>
              <a:rPr lang="en-US" sz="2800" dirty="0" err="1" smtClean="0">
                <a:latin typeface="HP-222" pitchFamily="34" charset="0"/>
              </a:rPr>
              <a:t>Họ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cho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là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gà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nhép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vẽ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vừa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đẹp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vừa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có</a:t>
            </a:r>
            <a:r>
              <a:rPr lang="en-US" sz="2800" dirty="0" smtClean="0">
                <a:latin typeface="HP-222" pitchFamily="34" charset="0"/>
              </a:rPr>
              <a:t> ý </a:t>
            </a:r>
            <a:r>
              <a:rPr lang="en-US" sz="2800" dirty="0" err="1" smtClean="0">
                <a:latin typeface="HP-222" pitchFamily="34" charset="0"/>
              </a:rPr>
              <a:t>nghĩa</a:t>
            </a:r>
            <a:r>
              <a:rPr lang="en-US" sz="2800" dirty="0" smtClean="0">
                <a:latin typeface="HP-222" pitchFamily="34" charset="0"/>
              </a:rPr>
              <a:t>.</a:t>
            </a:r>
            <a:endParaRPr lang="en-US" sz="2800" dirty="0">
              <a:latin typeface="HP-222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17" y="3070324"/>
            <a:ext cx="8763000" cy="355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457200" y="768626"/>
            <a:ext cx="177800" cy="34189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solidFill>
                  <a:srgbClr val="FF0000"/>
                </a:solidFill>
              </a:rPr>
              <a:t>1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98117" y="1222513"/>
            <a:ext cx="177800" cy="34189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2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8922" y="1214062"/>
            <a:ext cx="158356" cy="34189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6100" y="2057400"/>
            <a:ext cx="177800" cy="34189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4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629427" y="2057400"/>
            <a:ext cx="321284" cy="34189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-914400" y="3810000"/>
            <a:ext cx="762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094509" y="839369"/>
            <a:ext cx="1092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HP-222" pitchFamily="34" charset="0"/>
              </a:rPr>
              <a:t>chép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35426" y="1270018"/>
            <a:ext cx="1131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HP-222" pitchFamily="34" charset="0"/>
              </a:rPr>
              <a:t>chép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95600" y="811355"/>
            <a:ext cx="13733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HP-222" pitchFamily="34" charset="0"/>
              </a:rPr>
              <a:t>nhép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50710" y="1270946"/>
            <a:ext cx="1457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HP-222" pitchFamily="34" charset="0"/>
              </a:rPr>
              <a:t>nhép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58000" y="2118579"/>
            <a:ext cx="1584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HP-222" pitchFamily="34" charset="0"/>
              </a:rPr>
              <a:t>nhép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5855" y="1705127"/>
            <a:ext cx="9655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HP-222" pitchFamily="34" charset="0"/>
              </a:rPr>
              <a:t>em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/>
      <p:bldP spid="22" grpId="0"/>
      <p:bldP spid="21" grpId="0"/>
      <p:bldP spid="24" grpId="0"/>
      <p:bldP spid="25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199"/>
            <a:ext cx="3657600" cy="294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199"/>
            <a:ext cx="3962400" cy="327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52400" y="389808"/>
            <a:ext cx="685800" cy="56269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HP-222" pitchFamily="34" charset="0"/>
              </a:rPr>
              <a:t>?</a:t>
            </a:r>
            <a:endParaRPr lang="en-US" sz="4000" b="1">
              <a:solidFill>
                <a:schemeClr val="tx2">
                  <a:lumMod val="60000"/>
                  <a:lumOff val="40000"/>
                </a:schemeClr>
              </a:solidFill>
              <a:latin typeface="HP-222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78767"/>
            <a:ext cx="822959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HP-222" pitchFamily="34" charset="0"/>
              </a:rPr>
              <a:t>1)Em đoán xem: Ai thắng trong cuộc thi? </a:t>
            </a:r>
            <a:endParaRPr lang="en-US" sz="3200">
              <a:latin typeface="HP-222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1" y="2705481"/>
            <a:ext cx="838199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FF0000"/>
                </a:solidFill>
                <a:latin typeface="HP-222" pitchFamily="34" charset="0"/>
              </a:rPr>
              <a:t>?</a:t>
            </a:r>
            <a:endParaRPr lang="en-US" sz="8000" b="1">
              <a:solidFill>
                <a:srgbClr val="FF0000"/>
              </a:solidFill>
              <a:latin typeface="HP-222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257799"/>
            <a:ext cx="70104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HP-222" pitchFamily="34" charset="0"/>
              </a:rPr>
              <a:t>2) Vì sao em nghĩ là bạn đó thắng </a:t>
            </a:r>
            <a:endParaRPr lang="en-US" sz="3200">
              <a:latin typeface="HP-22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45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08722"/>
            <a:ext cx="4038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HP-222" pitchFamily="34" charset="0"/>
              </a:rPr>
              <a:t>Bài 2: Tập đọc (thi vẽ)</a:t>
            </a:r>
            <a:endParaRPr lang="en-US" sz="2800">
              <a:latin typeface="HP-222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9906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HP-222" pitchFamily="34" charset="0"/>
              </a:rPr>
              <a:t>Ai thắng trong cuộc thi? Vì sao em nghĩ là bạn đó thắng? Khoanh tròn chữ cái trước ý đúng:</a:t>
            </a:r>
            <a:endParaRPr lang="en-US" sz="2800">
              <a:latin typeface="HP-222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09800"/>
            <a:ext cx="86868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HP-222" pitchFamily="34" charset="0"/>
              </a:rPr>
              <a:t>a) Cá chép thắng. Vì nó vẽ mình làm vua rất đẹp.</a:t>
            </a:r>
            <a:endParaRPr lang="en-US" sz="2800">
              <a:latin typeface="HP-222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124199"/>
            <a:ext cx="8229600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HP-222" pitchFamily="34" charset="0"/>
              </a:rPr>
              <a:t>b) Gà nhép thắng. Vì nó vẽ vừa đẹp vừa có ý nghĩa.</a:t>
            </a:r>
            <a:endParaRPr lang="en-US" sz="2800">
              <a:latin typeface="HP-222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2643" y="3124199"/>
            <a:ext cx="533400" cy="5532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595718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4111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88620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6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6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6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76226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5" y="2658110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5" y="569596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3940176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6208396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718608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 smtClean="0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81770" y="2634220"/>
            <a:ext cx="3370263" cy="3211530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7170" y="3048000"/>
            <a:ext cx="2796672" cy="209287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3000" smtClean="0">
                <a:solidFill>
                  <a:srgbClr val="008000"/>
                </a:solidFill>
                <a:latin typeface="HP-222" pitchFamily="34" charset="0"/>
              </a:rPr>
              <a:t>em</a:t>
            </a:r>
            <a:endParaRPr lang="en-US" sz="13000">
              <a:solidFill>
                <a:srgbClr val="008000"/>
              </a:solidFill>
              <a:latin typeface="HP-222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06740"/>
            <a:ext cx="7696200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2021</a:t>
            </a:r>
            <a:endParaRPr lang="en-US" sz="3200" b="1" dirty="0">
              <a:latin typeface="HP001 4 hàng" pitchFamily="34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Tiếng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Việt</a:t>
            </a:r>
            <a:endParaRPr lang="en-US" sz="32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52400" y="1509831"/>
            <a:ext cx="76962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Bài </a:t>
            </a:r>
            <a:r>
              <a:rPr lang="en-US" sz="4000" b="1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41: </a:t>
            </a:r>
            <a:endParaRPr lang="en-US" sz="4000" b="1">
              <a:solidFill>
                <a:srgbClr val="7030A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0" y="1310959"/>
            <a:ext cx="6564894" cy="133882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smtClean="0">
                <a:solidFill>
                  <a:srgbClr val="FF0000"/>
                </a:solidFill>
                <a:latin typeface="HP-222" pitchFamily="34" charset="0"/>
                <a:cs typeface="Times New Roman" pitchFamily="18" charset="0"/>
              </a:rPr>
              <a:t>em</a:t>
            </a:r>
            <a:r>
              <a:rPr lang="en-US" sz="540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540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– </a:t>
            </a:r>
            <a:r>
              <a:rPr lang="en-US" sz="5400" smtClean="0">
                <a:solidFill>
                  <a:srgbClr val="FF0000"/>
                </a:solidFill>
                <a:latin typeface="HP-222" pitchFamily="34" charset="0"/>
                <a:cs typeface="Times New Roman" pitchFamily="18" charset="0"/>
              </a:rPr>
              <a:t>ep</a:t>
            </a:r>
            <a:endParaRPr lang="en-US" sz="5400">
              <a:solidFill>
                <a:srgbClr val="FF0000"/>
              </a:solidFill>
              <a:latin typeface="HP-222" pitchFamily="34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495800" y="2649779"/>
            <a:ext cx="3370263" cy="3211530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00600" y="3124200"/>
            <a:ext cx="2895599" cy="209287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3000" smtClean="0">
                <a:solidFill>
                  <a:srgbClr val="008000"/>
                </a:solidFill>
                <a:latin typeface="HP-222" pitchFamily="34" charset="0"/>
              </a:rPr>
              <a:t>ep</a:t>
            </a:r>
            <a:endParaRPr lang="en-US" sz="13000">
              <a:solidFill>
                <a:srgbClr val="008000"/>
              </a:solidFill>
              <a:latin typeface="HP-22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4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5" grpId="0"/>
      <p:bldP spid="16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4600" y="76200"/>
            <a:ext cx="40386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Lµm quen</a:t>
            </a:r>
            <a:endParaRPr lang="en-US" sz="440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429591"/>
            <a:ext cx="36576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smtClean="0">
                <a:latin typeface="HP-222" pitchFamily="34" charset="0"/>
              </a:rPr>
              <a:t>k</a:t>
            </a:r>
            <a:r>
              <a:rPr lang="en-US" sz="7200" smtClean="0">
                <a:solidFill>
                  <a:srgbClr val="FF0000"/>
                </a:solidFill>
                <a:latin typeface="HP-222" pitchFamily="34" charset="0"/>
              </a:rPr>
              <a:t>em</a:t>
            </a:r>
            <a:r>
              <a:rPr lang="en-US" sz="7200" smtClean="0">
                <a:latin typeface="HP-222" pitchFamily="34" charset="0"/>
              </a:rPr>
              <a:t> </a:t>
            </a:r>
            <a:endParaRPr lang="en-US" sz="7200">
              <a:solidFill>
                <a:srgbClr val="00B050"/>
              </a:solidFill>
              <a:latin typeface="HP-222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4439744"/>
            <a:ext cx="36576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smtClean="0">
                <a:latin typeface="HP-222" pitchFamily="34" charset="0"/>
              </a:rPr>
              <a:t>d</a:t>
            </a:r>
            <a:r>
              <a:rPr lang="en-US" sz="7200" smtClean="0">
                <a:solidFill>
                  <a:srgbClr val="FF0000"/>
                </a:solidFill>
                <a:latin typeface="HP-222" pitchFamily="34" charset="0"/>
              </a:rPr>
              <a:t>ep</a:t>
            </a:r>
            <a:endParaRPr lang="en-US" sz="7200">
              <a:solidFill>
                <a:srgbClr val="FF0000"/>
              </a:solidFill>
              <a:latin typeface="HP-222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07917" y="3752158"/>
            <a:ext cx="76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mtClean="0">
                <a:latin typeface="HP-222" pitchFamily="34" charset="0"/>
              </a:rPr>
              <a:t>,</a:t>
            </a:r>
            <a:endParaRPr lang="en-US" sz="7200">
              <a:latin typeface="HP-222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1499" y="5518835"/>
            <a:ext cx="1590675" cy="745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solidFill>
                  <a:schemeClr val="tx1"/>
                </a:solidFill>
                <a:latin typeface="HP-222" pitchFamily="34" charset="0"/>
              </a:rPr>
              <a:t>e</a:t>
            </a:r>
            <a:endParaRPr lang="en-US" sz="6600">
              <a:solidFill>
                <a:schemeClr val="tx1"/>
              </a:solidFill>
              <a:latin typeface="HP-222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62175" y="5518835"/>
            <a:ext cx="1529877" cy="745356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solidFill>
                  <a:srgbClr val="00B050"/>
                </a:solidFill>
                <a:latin typeface=".VnAvant" pitchFamily="34" charset="0"/>
              </a:rPr>
              <a:t>m</a:t>
            </a:r>
            <a:endParaRPr lang="en-US" sz="660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852" y="4591050"/>
            <a:ext cx="3124200" cy="910991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solidFill>
                  <a:schemeClr val="tx1"/>
                </a:solidFill>
                <a:latin typeface="HP-222" pitchFamily="34" charset="0"/>
              </a:rPr>
              <a:t>em</a:t>
            </a:r>
            <a:endParaRPr lang="en-US" sz="6600">
              <a:solidFill>
                <a:schemeClr val="tx1"/>
              </a:solidFill>
              <a:latin typeface="HP-222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499" y="5525154"/>
            <a:ext cx="1597161" cy="745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solidFill>
                  <a:schemeClr val="tx1"/>
                </a:solidFill>
                <a:latin typeface="HP-222" pitchFamily="34" charset="0"/>
              </a:rPr>
              <a:t>k</a:t>
            </a:r>
            <a:endParaRPr lang="en-US" sz="6600">
              <a:solidFill>
                <a:schemeClr val="tx1"/>
              </a:solidFill>
              <a:latin typeface="HP-222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71903" y="5525154"/>
            <a:ext cx="1520149" cy="745356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solidFill>
                  <a:srgbClr val="FF0000"/>
                </a:solidFill>
                <a:latin typeface="HP-222" pitchFamily="34" charset="0"/>
              </a:rPr>
              <a:t>em</a:t>
            </a:r>
            <a:endParaRPr lang="en-US" sz="6600">
              <a:solidFill>
                <a:srgbClr val="FF0000"/>
              </a:solidFill>
              <a:latin typeface="HP-222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1499" y="4607844"/>
            <a:ext cx="3105151" cy="910991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solidFill>
                  <a:schemeClr val="tx1"/>
                </a:solidFill>
                <a:latin typeface="HP-222" pitchFamily="34" charset="0"/>
              </a:rPr>
              <a:t>kem</a:t>
            </a:r>
            <a:endParaRPr lang="en-US" sz="7200">
              <a:solidFill>
                <a:schemeClr val="tx1"/>
              </a:solidFill>
              <a:latin typeface="HP-222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00625" y="4584142"/>
            <a:ext cx="3428999" cy="1038863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solidFill>
                  <a:schemeClr val="tx1"/>
                </a:solidFill>
                <a:latin typeface="HP-222" pitchFamily="34" charset="0"/>
              </a:rPr>
              <a:t>ep</a:t>
            </a:r>
            <a:endParaRPr lang="en-US" sz="7200">
              <a:solidFill>
                <a:schemeClr val="tx1"/>
              </a:solidFill>
              <a:latin typeface="HP-222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00625" y="5629912"/>
            <a:ext cx="1781175" cy="9232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solidFill>
                  <a:schemeClr val="tx1"/>
                </a:solidFill>
                <a:latin typeface="HP-222" pitchFamily="34" charset="0"/>
              </a:rPr>
              <a:t>e</a:t>
            </a:r>
            <a:endParaRPr lang="en-US" sz="6600">
              <a:solidFill>
                <a:schemeClr val="tx1"/>
              </a:solidFill>
              <a:latin typeface="HP-222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81799" y="5629913"/>
            <a:ext cx="1647825" cy="923286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solidFill>
                  <a:srgbClr val="00B050"/>
                </a:solidFill>
                <a:latin typeface=".VnAvant" pitchFamily="34" charset="0"/>
              </a:rPr>
              <a:t>p</a:t>
            </a:r>
            <a:endParaRPr lang="en-US" sz="660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15318" y="4584142"/>
            <a:ext cx="3414305" cy="103544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HP-222" pitchFamily="34" charset="0"/>
              </a:rPr>
              <a:t>dép</a:t>
            </a:r>
            <a:endParaRPr lang="en-US" sz="7200" dirty="0">
              <a:solidFill>
                <a:schemeClr val="tx1"/>
              </a:solidFill>
              <a:latin typeface="HP-222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18458" y="5623005"/>
            <a:ext cx="1763341" cy="10063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solidFill>
                  <a:schemeClr val="tx1"/>
                </a:solidFill>
                <a:latin typeface="HP-222" pitchFamily="34" charset="0"/>
              </a:rPr>
              <a:t>d</a:t>
            </a:r>
            <a:endParaRPr lang="en-US" sz="6600">
              <a:solidFill>
                <a:schemeClr val="tx1"/>
              </a:solidFill>
              <a:latin typeface="HP-222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781798" y="5600902"/>
            <a:ext cx="1647825" cy="1028498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HP-222" pitchFamily="34" charset="0"/>
              </a:rPr>
              <a:t>ép</a:t>
            </a:r>
            <a:endParaRPr lang="en-US" sz="6600" dirty="0">
              <a:solidFill>
                <a:srgbClr val="FF0000"/>
              </a:solidFill>
              <a:latin typeface="HP-222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4190999" cy="343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2" y="1161447"/>
            <a:ext cx="479107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44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9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4600" y="76200"/>
            <a:ext cx="40386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Lµm quen</a:t>
            </a:r>
            <a:endParaRPr lang="en-US" sz="440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617" y="4097131"/>
            <a:ext cx="271007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smtClean="0">
                <a:latin typeface="HP-222" pitchFamily="34" charset="0"/>
              </a:rPr>
              <a:t>k</a:t>
            </a:r>
            <a:r>
              <a:rPr lang="en-US" sz="7200" smtClean="0">
                <a:solidFill>
                  <a:srgbClr val="FF0000"/>
                </a:solidFill>
                <a:latin typeface="HP-222" pitchFamily="34" charset="0"/>
              </a:rPr>
              <a:t>em</a:t>
            </a:r>
            <a:r>
              <a:rPr lang="en-US" sz="7200" smtClean="0">
                <a:latin typeface="HP-222" pitchFamily="34" charset="0"/>
              </a:rPr>
              <a:t> </a:t>
            </a:r>
            <a:endParaRPr lang="en-US" sz="7200">
              <a:solidFill>
                <a:srgbClr val="00B050"/>
              </a:solidFill>
              <a:latin typeface="HP-222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0137" y="4100996"/>
            <a:ext cx="36576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smtClean="0">
                <a:latin typeface="HP-222" pitchFamily="34" charset="0"/>
              </a:rPr>
              <a:t>d</a:t>
            </a:r>
            <a:r>
              <a:rPr lang="en-US" sz="7200" smtClean="0">
                <a:solidFill>
                  <a:srgbClr val="FF0000"/>
                </a:solidFill>
                <a:latin typeface="HP-222" pitchFamily="34" charset="0"/>
              </a:rPr>
              <a:t>ep</a:t>
            </a:r>
            <a:endParaRPr lang="en-US" sz="7200">
              <a:solidFill>
                <a:srgbClr val="FF0000"/>
              </a:solidFill>
              <a:latin typeface="HP-222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8198" y="3422372"/>
            <a:ext cx="76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HP-222" pitchFamily="34" charset="0"/>
              </a:rPr>
              <a:t>/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4438588"/>
            <a:ext cx="28956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HP-222" pitchFamily="34" charset="0"/>
              </a:rPr>
              <a:t>ca - em - kem</a:t>
            </a:r>
            <a:endParaRPr lang="en-US" sz="3200">
              <a:latin typeface="HP-222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4455153"/>
            <a:ext cx="5029201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HP-222" pitchFamily="34" charset="0"/>
              </a:rPr>
              <a:t>dờ - ep -dep - sắc - dép</a:t>
            </a:r>
            <a:endParaRPr lang="en-US" sz="3200">
              <a:latin typeface="HP-222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09" y="876939"/>
            <a:ext cx="3985591" cy="327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896" y="1283706"/>
            <a:ext cx="4224337" cy="281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64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9" grpId="0"/>
      <p:bldP spid="2" grpId="0" animBg="1"/>
      <p:bldP spid="2" grpId="1" animBg="1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85800" y="394971"/>
            <a:ext cx="2262731" cy="1979859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3395" y="457200"/>
            <a:ext cx="2796672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600" smtClean="0">
                <a:solidFill>
                  <a:srgbClr val="008000"/>
                </a:solidFill>
                <a:latin typeface="HP-222" pitchFamily="34" charset="0"/>
              </a:rPr>
              <a:t>em</a:t>
            </a:r>
            <a:endParaRPr lang="en-US" sz="9600">
              <a:solidFill>
                <a:srgbClr val="008000"/>
              </a:solidFill>
              <a:latin typeface="HP-222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952628" y="393349"/>
            <a:ext cx="2362201" cy="1838325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99460" y="447194"/>
            <a:ext cx="2268538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600" smtClean="0">
                <a:solidFill>
                  <a:srgbClr val="008000"/>
                </a:solidFill>
                <a:latin typeface="HP-222" pitchFamily="34" charset="0"/>
              </a:rPr>
              <a:t>ep</a:t>
            </a:r>
            <a:endParaRPr lang="en-US" sz="9600">
              <a:solidFill>
                <a:srgbClr val="008000"/>
              </a:solidFill>
              <a:latin typeface="HP-222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3058" y="527682"/>
            <a:ext cx="95410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smtClean="0">
                <a:solidFill>
                  <a:srgbClr val="008000"/>
                </a:solidFill>
                <a:latin typeface="HP-222" pitchFamily="34" charset="0"/>
              </a:rPr>
              <a:t>e</a:t>
            </a:r>
            <a:endParaRPr lang="en-US" sz="9600"/>
          </a:p>
        </p:txBody>
      </p:sp>
      <p:sp>
        <p:nvSpPr>
          <p:cNvPr id="3" name="Rectangle 2"/>
          <p:cNvSpPr/>
          <p:nvPr/>
        </p:nvSpPr>
        <p:spPr>
          <a:xfrm>
            <a:off x="1627522" y="462628"/>
            <a:ext cx="130195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>
                <a:solidFill>
                  <a:srgbClr val="008000"/>
                </a:solidFill>
                <a:latin typeface="HP-222" pitchFamily="34" charset="0"/>
              </a:rPr>
              <a:t>m</a:t>
            </a:r>
          </a:p>
        </p:txBody>
      </p:sp>
      <p:sp>
        <p:nvSpPr>
          <p:cNvPr id="7" name="Rectangle 6"/>
          <p:cNvSpPr/>
          <p:nvPr/>
        </p:nvSpPr>
        <p:spPr>
          <a:xfrm>
            <a:off x="5256886" y="521964"/>
            <a:ext cx="95410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smtClean="0">
                <a:solidFill>
                  <a:srgbClr val="008000"/>
                </a:solidFill>
                <a:latin typeface="HP-222" pitchFamily="34" charset="0"/>
              </a:rPr>
              <a:t>e</a:t>
            </a:r>
            <a:endParaRPr lang="en-US" sz="9600"/>
          </a:p>
        </p:txBody>
      </p:sp>
      <p:sp>
        <p:nvSpPr>
          <p:cNvPr id="8" name="Rectangle 7"/>
          <p:cNvSpPr/>
          <p:nvPr/>
        </p:nvSpPr>
        <p:spPr>
          <a:xfrm>
            <a:off x="6019800" y="451966"/>
            <a:ext cx="100219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>
                <a:solidFill>
                  <a:srgbClr val="008000"/>
                </a:solidFill>
                <a:latin typeface="HP-222" pitchFamily="34" charset="0"/>
              </a:rPr>
              <a:t>p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743200" y="3505200"/>
            <a:ext cx="1893449" cy="6858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38981" y="4191000"/>
            <a:ext cx="1893449" cy="71437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279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2 0.08634 L 0.08941 0.419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166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5231 L -0.39323 0.4189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53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94444E-6 -2.96296E-6 L 0.31754 0.2627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68" y="1312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8.33333E-7 -2.96296E-6 L -0.15156 0.52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87" y="2645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7" grpId="0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238250" y="981190"/>
            <a:ext cx="2608263" cy="1953984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7790" y="1173356"/>
            <a:ext cx="2796672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600" smtClean="0">
                <a:solidFill>
                  <a:srgbClr val="008000"/>
                </a:solidFill>
                <a:latin typeface="HP-222" pitchFamily="34" charset="0"/>
              </a:rPr>
              <a:t>em</a:t>
            </a:r>
            <a:endParaRPr lang="en-US" sz="9600">
              <a:solidFill>
                <a:srgbClr val="008000"/>
              </a:solidFill>
              <a:latin typeface="HP-222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181600" y="981190"/>
            <a:ext cx="2667001" cy="1953347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95902" y="1165487"/>
            <a:ext cx="2895599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600" smtClean="0">
                <a:solidFill>
                  <a:srgbClr val="008000"/>
                </a:solidFill>
                <a:latin typeface="HP-222" pitchFamily="34" charset="0"/>
              </a:rPr>
              <a:t>ep</a:t>
            </a:r>
            <a:endParaRPr lang="en-US" sz="9600">
              <a:solidFill>
                <a:srgbClr val="008000"/>
              </a:solidFill>
              <a:latin typeface="HP-222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6825" y="3505200"/>
            <a:ext cx="278634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smtClean="0">
                <a:latin typeface="HP-222" pitchFamily="34" charset="0"/>
              </a:rPr>
              <a:t>k</a:t>
            </a:r>
            <a:r>
              <a:rPr lang="en-US" sz="9600" smtClean="0">
                <a:solidFill>
                  <a:srgbClr val="FF0000"/>
                </a:solidFill>
                <a:latin typeface="HP-222" pitchFamily="34" charset="0"/>
              </a:rPr>
              <a:t>em</a:t>
            </a:r>
            <a:endParaRPr lang="en-US" sz="9600"/>
          </a:p>
        </p:txBody>
      </p:sp>
      <p:sp>
        <p:nvSpPr>
          <p:cNvPr id="10" name="TextBox 9"/>
          <p:cNvSpPr txBox="1"/>
          <p:nvPr/>
        </p:nvSpPr>
        <p:spPr>
          <a:xfrm>
            <a:off x="5162551" y="3454020"/>
            <a:ext cx="3019426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600" dirty="0" err="1" smtClean="0">
                <a:latin typeface="HP-222" pitchFamily="34" charset="0"/>
              </a:rPr>
              <a:t>d</a:t>
            </a:r>
            <a:r>
              <a:rPr lang="en-US" sz="9600" dirty="0" err="1" smtClean="0">
                <a:solidFill>
                  <a:srgbClr val="FF0000"/>
                </a:solidFill>
                <a:latin typeface="HP-222" pitchFamily="34" charset="0"/>
              </a:rPr>
              <a:t>ép</a:t>
            </a:r>
            <a:endParaRPr lang="en-US" sz="9600" dirty="0">
              <a:solidFill>
                <a:srgbClr val="FF0000"/>
              </a:solidFill>
              <a:latin typeface="HP-22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360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396" y="119974"/>
            <a:ext cx="88392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2. </a:t>
            </a:r>
            <a:r>
              <a:rPr lang="vi-VN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HP-222" pitchFamily="34" charset="0"/>
              </a:rPr>
              <a:t>Tiếng nào có vần </a:t>
            </a:r>
            <a:r>
              <a:rPr lang="vi-VN" sz="2800" smtClean="0">
                <a:solidFill>
                  <a:srgbClr val="FF0000"/>
                </a:solidFill>
                <a:latin typeface="HP-222" pitchFamily="34" charset="0"/>
              </a:rPr>
              <a:t>âm</a:t>
            </a:r>
            <a:r>
              <a:rPr lang="vi-VN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HP-222" pitchFamily="34" charset="0"/>
              </a:rPr>
              <a:t>? Tiếng nào có vần </a:t>
            </a:r>
            <a:r>
              <a:rPr lang="vi-VN" sz="2800" smtClean="0">
                <a:solidFill>
                  <a:srgbClr val="FF0000"/>
                </a:solidFill>
                <a:latin typeface="HP-222" pitchFamily="34" charset="0"/>
              </a:rPr>
              <a:t>âp</a:t>
            </a:r>
            <a:r>
              <a:rPr lang="vi-VN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HP-222" pitchFamily="34" charset="0"/>
              </a:rPr>
              <a:t>?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  <a:latin typeface="HP-222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1"/>
            <a:ext cx="2667000" cy="266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62001"/>
            <a:ext cx="2695575" cy="266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311" y="762001"/>
            <a:ext cx="2800350" cy="266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581400"/>
            <a:ext cx="2667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523" y="3581400"/>
            <a:ext cx="2648052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311" y="3581400"/>
            <a:ext cx="279082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59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602477" y="2057400"/>
            <a:ext cx="1905000" cy="10668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b="1" smtClean="0">
                <a:solidFill>
                  <a:schemeClr val="bg1"/>
                </a:solidFill>
                <a:latin typeface=".VnAvant" pitchFamily="34" charset="0"/>
              </a:rPr>
              <a:t>em</a:t>
            </a:r>
            <a:endParaRPr lang="en-US" sz="5400" b="1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678677" y="3862091"/>
            <a:ext cx="1828800" cy="11430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b="1" smtClean="0">
                <a:solidFill>
                  <a:schemeClr val="bg1"/>
                </a:solidFill>
                <a:latin typeface=".VnAvant" pitchFamily="34" charset="0"/>
              </a:rPr>
              <a:t>ep</a:t>
            </a:r>
            <a:endParaRPr lang="en-US" sz="5400" b="1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" y="1524000"/>
            <a:ext cx="25908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HP-222" pitchFamily="34" charset="0"/>
              </a:rPr>
              <a:t>    lễ phép</a:t>
            </a:r>
            <a:endParaRPr lang="en-US" sz="3600">
              <a:latin typeface="HP-222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" y="19050"/>
            <a:ext cx="83439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Bài 1: Nối em với h</a:t>
            </a:r>
            <a:r>
              <a:rPr lang="en-US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ì</a:t>
            </a:r>
            <a:r>
              <a:rPr lang="en-US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nh chứa tiếng cã ©m </a:t>
            </a:r>
            <a:r>
              <a:rPr lang="en-US" sz="2800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 </a:t>
            </a:r>
          </a:p>
          <a:p>
            <a:pPr algn="ctr"/>
            <a:r>
              <a:rPr lang="en-US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       Nối ep với h</a:t>
            </a:r>
            <a:r>
              <a:rPr lang="en-US" sz="280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ì</a:t>
            </a:r>
            <a:r>
              <a:rPr lang="en-US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nh chứa tiếng cã ©m </a:t>
            </a:r>
            <a:r>
              <a:rPr lang="en-US" sz="2800" smtClean="0">
                <a:solidFill>
                  <a:srgbClr val="FF0000"/>
                </a:solidFill>
                <a:latin typeface=".VnAvant" pitchFamily="34" charset="0"/>
              </a:rPr>
              <a:t>ep</a:t>
            </a:r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9" name="Oval 8"/>
          <p:cNvSpPr/>
          <p:nvPr/>
        </p:nvSpPr>
        <p:spPr>
          <a:xfrm>
            <a:off x="190500" y="1651202"/>
            <a:ext cx="540696" cy="39192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solidFill>
                  <a:schemeClr val="tx1"/>
                </a:solidFill>
              </a:rPr>
              <a:t>1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506" y="3084546"/>
            <a:ext cx="25908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HP-222" pitchFamily="34" charset="0"/>
              </a:rPr>
              <a:t>    cá chép</a:t>
            </a:r>
            <a:endParaRPr lang="en-US" sz="3600">
              <a:latin typeface="HP-222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3748" y="3200399"/>
            <a:ext cx="540696" cy="39192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3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074" y="4654433"/>
            <a:ext cx="25908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HP-222" pitchFamily="34" charset="0"/>
              </a:rPr>
              <a:t>    rèm</a:t>
            </a:r>
            <a:endParaRPr lang="en-US" sz="3600">
              <a:latin typeface="HP-222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58074" y="4781635"/>
            <a:ext cx="540696" cy="39192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5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3384" y="4681926"/>
            <a:ext cx="25908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HP-222" pitchFamily="34" charset="0"/>
              </a:rPr>
              <a:t>    ngõ hẹp</a:t>
            </a:r>
            <a:endParaRPr lang="en-US" sz="3600">
              <a:latin typeface="HP-222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323384" y="4809128"/>
            <a:ext cx="540696" cy="39192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6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39597" y="3106366"/>
            <a:ext cx="25908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HP-222" pitchFamily="34" charset="0"/>
              </a:rPr>
              <a:t>    xem ti vi</a:t>
            </a:r>
            <a:endParaRPr lang="en-US" sz="3600">
              <a:latin typeface="HP-222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40407" y="3233568"/>
            <a:ext cx="540696" cy="39192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4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3384" y="1618429"/>
            <a:ext cx="25908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HP-222" pitchFamily="34" charset="0"/>
              </a:rPr>
              <a:t>    tem thư</a:t>
            </a:r>
            <a:endParaRPr lang="en-US" sz="3600">
              <a:latin typeface="HP-222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23384" y="1745631"/>
            <a:ext cx="540696" cy="39192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2</a:t>
            </a:r>
            <a:endParaRPr lang="en-US" sz="2400" b="1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>
            <a:stCxn id="4" idx="4"/>
          </p:cNvCxnSpPr>
          <p:nvPr/>
        </p:nvCxnSpPr>
        <p:spPr>
          <a:xfrm flipV="1">
            <a:off x="4554977" y="1913637"/>
            <a:ext cx="1768407" cy="121056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93077" y="3106366"/>
            <a:ext cx="1790294" cy="30533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4"/>
            <a:endCxn id="12" idx="3"/>
          </p:cNvCxnSpPr>
          <p:nvPr/>
        </p:nvCxnSpPr>
        <p:spPr>
          <a:xfrm flipH="1">
            <a:off x="2748874" y="3124200"/>
            <a:ext cx="1806103" cy="185339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0"/>
            <a:endCxn id="6" idx="3"/>
          </p:cNvCxnSpPr>
          <p:nvPr/>
        </p:nvCxnSpPr>
        <p:spPr>
          <a:xfrm flipH="1" flipV="1">
            <a:off x="2781300" y="1847166"/>
            <a:ext cx="1811777" cy="2014925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2713613" y="3357948"/>
            <a:ext cx="1879464" cy="53509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0"/>
            <a:endCxn id="15" idx="2"/>
          </p:cNvCxnSpPr>
          <p:nvPr/>
        </p:nvCxnSpPr>
        <p:spPr>
          <a:xfrm>
            <a:off x="4593077" y="3862091"/>
            <a:ext cx="1730307" cy="11430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64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76199"/>
            <a:ext cx="8610600" cy="1200321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600" smtClean="0">
                <a:solidFill>
                  <a:schemeClr val="tx1">
                    <a:lumMod val="85000"/>
                    <a:lumOff val="15000"/>
                  </a:schemeClr>
                </a:solidFill>
                <a:latin typeface="HP-222" pitchFamily="34" charset="0"/>
              </a:rPr>
              <a:t>Mở rộng: Tìm các tiếng ngoài bài chứa vần </a:t>
            </a:r>
            <a:r>
              <a:rPr lang="en-US" sz="3600" smtClean="0">
                <a:solidFill>
                  <a:srgbClr val="FF0000"/>
                </a:solidFill>
                <a:latin typeface="HP-222" pitchFamily="34" charset="0"/>
              </a:rPr>
              <a:t>em, ép </a:t>
            </a:r>
            <a:endParaRPr lang="en-US" sz="3600">
              <a:solidFill>
                <a:srgbClr val="FF0000"/>
              </a:solidFill>
              <a:latin typeface="HP-22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7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409</Words>
  <Application>Microsoft Office PowerPoint</Application>
  <PresentationFormat>On-screen Show (4:3)</PresentationFormat>
  <Paragraphs>106</Paragraphs>
  <Slides>18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宋体</vt:lpstr>
      <vt:lpstr>.VnAristote</vt:lpstr>
      <vt:lpstr>.VnAvant</vt:lpstr>
      <vt:lpstr>Arial</vt:lpstr>
      <vt:lpstr>Calibri</vt:lpstr>
      <vt:lpstr>HP001 4 hàng</vt:lpstr>
      <vt:lpstr>HP-222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 Computer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Quan Vu</dc:creator>
  <cp:lastModifiedBy>TUAN ANH PHAM</cp:lastModifiedBy>
  <cp:revision>40</cp:revision>
  <dcterms:created xsi:type="dcterms:W3CDTF">2020-08-15T06:51:26Z</dcterms:created>
  <dcterms:modified xsi:type="dcterms:W3CDTF">2025-04-10T17:06:03Z</dcterms:modified>
</cp:coreProperties>
</file>