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774" r:id="rId4"/>
    <p:sldMasterId id="2147483786" r:id="rId5"/>
  </p:sldMasterIdLst>
  <p:notesMasterIdLst>
    <p:notesMasterId r:id="rId25"/>
  </p:notesMasterIdLst>
  <p:sldIdLst>
    <p:sldId id="256" r:id="rId6"/>
    <p:sldId id="324" r:id="rId7"/>
    <p:sldId id="269" r:id="rId8"/>
    <p:sldId id="306" r:id="rId9"/>
    <p:sldId id="307" r:id="rId10"/>
    <p:sldId id="308" r:id="rId11"/>
    <p:sldId id="309" r:id="rId12"/>
    <p:sldId id="310" r:id="rId13"/>
    <p:sldId id="311" r:id="rId14"/>
    <p:sldId id="322" r:id="rId15"/>
    <p:sldId id="313" r:id="rId16"/>
    <p:sldId id="314" r:id="rId17"/>
    <p:sldId id="323" r:id="rId18"/>
    <p:sldId id="315" r:id="rId19"/>
    <p:sldId id="316" r:id="rId20"/>
    <p:sldId id="317" r:id="rId21"/>
    <p:sldId id="319" r:id="rId22"/>
    <p:sldId id="282" r:id="rId23"/>
    <p:sldId id="283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660"/>
  </p:normalViewPr>
  <p:slideViewPr>
    <p:cSldViewPr>
      <p:cViewPr varScale="1">
        <p:scale>
          <a:sx n="86" d="100"/>
          <a:sy n="86" d="100"/>
        </p:scale>
        <p:origin x="1368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1AD561-DFA3-4516-993A-A8C95365B202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EDEB4F-4A7C-4DE9-B5AC-41A9D6A523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518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726847-7BA5-4468-B0DE-9158B3FC2565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244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7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259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055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8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8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208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E256E-8FB7-4214-847A-C094DC4B8D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A48E42-6A7A-440C-9936-C6AA9CA460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52CB2A-CF6C-4D8E-AD3F-70D65F936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702BD-F081-4C26-904A-DE687D9FB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40358-EB66-4176-BE51-89D52DF10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4714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5315A-EB9D-4D07-97B1-447431271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EEF92C-0E3E-4183-8B25-C3B8398F15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6CDB72-52CE-417F-A4E9-D95241B5A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DF5719-45BA-41ED-818C-7E67559A7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CEE78F-B6C8-4FF6-9886-90372AD95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8985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0D5F4-607D-452F-946A-43A3BCD2A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8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18CDE-BA56-416D-9208-12A6EDE8E8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50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3E4E9C-1FBE-44BF-93D8-6C57A36ED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06F559-1C9E-4DCF-813D-DB831D34B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692CF-C246-45C8-B299-6490B08A9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5550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1AC50-07F6-4727-9DD6-2528E28D3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0129B0-E9D4-4AE9-B2BD-D30BBBE6E0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18EE15-F02C-4C2A-BF91-045A73E4DD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70CFB2-48F6-4EB5-9A1C-98D935597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F9A7B8-F384-46CC-82F0-D81FF1912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A9F148-4724-427B-9B13-BC5763E32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3228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68DC4-3E21-4637-ABD7-C046611B8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E105AB-86EA-4923-8755-D5C13C81A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7CF1AA-E21F-4646-BC5B-15ACACEA5B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4E1337-4933-40F6-B7A9-EA5780B8CD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56AEFB-59CB-4F8F-BD71-59082DA1DD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26F50E-F5B7-4DEA-9ECE-AA9F3F07C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0DDC8C-B3C1-4D3B-9195-8E09DFF81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38E504-8076-4225-8403-153B3552F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4266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57C00-764A-4C27-B542-371C5FB84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0383D0-13FD-4D4F-A549-E636E3555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BD29D0-B9D5-48AF-B3AC-969C4C70A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A48FEF-4BB0-4586-94A6-2B8100D80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6619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13F759-511F-42A2-A9EB-7EE557F13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93A980-14C2-4616-ADE3-83AF62CA6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C48BDE-64D4-4411-B731-2D45206A5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2533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8F0FC-A75E-4F23-8E00-7C6CB484F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F55487-6FC0-4439-9F16-E9E8A3100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6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73659E-1591-44C0-B3B3-F433BD7A52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E51910-EE8C-4B20-8D1A-47DF5E632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613CB7-C29D-4C13-BAF6-D7E1D486E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7D45FE-A46E-4D20-B666-18BA61576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998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2825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9E158-F0DA-4B96-823D-B9FB70374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24B1AC-E612-4086-AA59-888AC0E6C5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6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254F1B-C759-4E0D-8129-4432F6FBF2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89F6F8-9E8B-4D0C-A127-A13C24F8A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D124F0-2D40-47C8-B3DF-A58F6F80F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28337A-BAD4-4129-BD29-B5CE7CC8E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5296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4E5AF-42C2-467D-A838-2C0EAE1DD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F43651-28AE-4EE0-8B10-3DE005755E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FC34C0-F951-4BD1-A729-0C105B56E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E2FB98-BE1E-46A2-BBF5-A438ABEA2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E755DC-7788-4A35-B50F-65B939F80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7077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7E66F0-63DD-4DA8-B90C-41D21538B2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184359-5FC7-4A1C-A307-B8972ED3CD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3AE869-6086-46A5-B374-1C053B349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E45C93-A413-49F9-9EA2-A55DA27DA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42CBA5-9E90-46DD-8DFD-A3DA69750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1163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7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7844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425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0925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2143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7942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204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088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9290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722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6838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4731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8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8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4620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60268-7F88-45A0-A3C7-A655348EB6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16FCBA-A452-4659-9547-9002DFD6FB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33B1B9-4D3D-408E-97DC-57C993EF5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44FA1-EB53-4B7F-ABF9-0FD72FA5E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5982DD-52AF-4FE4-80C4-852F67D55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9934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E89DD-60A4-4C69-B8F5-DDD3B7313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36ABE-2A66-44D1-A6B1-4DBCB098C5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3F22E2-8DC3-4970-8B28-1FC6004B7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DFCCF-0662-49A1-9822-7652F6AF4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D06C49-F1C5-4792-B473-43FAC020F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4859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D2CDD-22CA-4C87-A825-0E376AAD1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840338-611E-4C6C-806A-EE19F16173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0DD50F-557C-4BFE-87F6-4D4830CE9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FE2CFC-A206-46FF-981A-B30898868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E0909A-B71B-47B7-B1B8-8E03D72C8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72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39391-83A5-48B4-A209-5AA177997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C0761D-090F-4374-B4E9-44A145FF3E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34BD62-1F8B-4885-983E-93FA828AC3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0A7BFA-8CC7-427F-9ED6-947F38648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44ABA3-D91C-47A3-B9F0-C6FB399F8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CFDD5C-8673-475A-B379-5B04F6785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9188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356C6-2B33-44FD-A891-261D1224A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A54C33-0A59-46A1-BE3A-40A6C7241E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8158C3-9234-468C-B60D-201F9DC7B9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71A90F-1B8A-4615-9581-8B9113A45D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D99C97-0190-4B5E-9253-E56434D821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F2D857-1EEB-41E7-9064-1D3897FA1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3E7A6E-8EFB-4585-A6C3-E6DFEEDEF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023A61-1ABC-4B67-8742-07905C55A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5351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F97C2-8A21-465F-A673-F50626FAE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4D796D-1570-4043-96F0-DDD5C0F18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4AFFA3-5956-4280-8AB0-08FA519E0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FB1185-5209-4F05-BA4C-54B63FA6E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195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5982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B0ED6F-BDB4-4EF1-AEC5-D099A7200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F038C4-1ED1-47D2-8162-BD06C478E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A872ED-1DDA-415B-A19F-D8F1B6A6F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7408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F3B74-002F-46B0-B87D-2A61FFE85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195DEA-BE21-4D34-8627-9D6247EEE2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21DFD2-8223-41AD-8D54-B7F2055AB1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B7ED5D-5720-4470-81AD-B10E50E96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4FE793-CCA4-474F-9696-C4B30C587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34FCEB-3540-4AE2-BE4B-9AA1A97DC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5119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9E30A-A0B6-4E68-9D12-1C0F7299C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E77F43-4B97-4002-8B2B-152AC07FE2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E264FE-DFE4-4EC0-8EFB-412A585B41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B96FB8-E5ED-4D59-A365-99C18D2B1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7C586B-90CC-4CCC-9EC5-B65F8CAAE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4B6784-A2F8-46A0-86F2-EBF1DE599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6109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03667-7E62-48E1-AF6C-9D33540C4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0172F8-280C-4D72-85E1-EEEAC87F60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5A80AE-AEB4-460A-A771-9085B3BAE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384D9E-17B5-4B9F-93D6-742E4B945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4B97F7-7BE6-4D58-83A1-71D263DE5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4095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29F223-EC97-4BCA-A266-3C377258DE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609F89-F736-45CD-8EE3-631FA9FB34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CEBCDB-209E-46DB-ABAB-7534AEA8F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87F917-0931-48E0-A430-F68604730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53144A-3552-434F-90F2-B3777C4F6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2681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7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114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8158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43840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77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528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93279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1988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4280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94334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22826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6198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8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8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721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402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044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109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255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9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ADDFA7-A8A6-4A1B-B975-B415B4AE7FA8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9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9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115F5-555F-4513-A9A1-BE0F9A852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882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844747-C6EE-48B1-8FAF-4EA25F551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5D2A5D-94D4-4F70-B4CD-546402865C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A36AE0-8733-4F6B-9E85-1D89E790CC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9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48CF7E-5A72-4574-A4CC-B93BCE1203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9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5A6B69-EFD0-4348-B569-E094F60903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9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818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9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ADDFA7-A8A6-4A1B-B975-B415B4AE7F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9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9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115F5-555F-4513-A9A1-BE0F9A852E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973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034FF9-77D4-43D7-9D05-B1D4882C5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C7944E-6B7A-40A2-80C3-17949FC24B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2EBA18-DF7D-460C-9ABD-EE01AAB580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347825-A5BB-41F2-8891-F020F6AC86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5283D1-8567-4E42-8E53-6A12AD7D78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981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9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ADDFA7-A8A6-4A1B-B975-B415B4AE7F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9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9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115F5-555F-4513-A9A1-BE0F9A852E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361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3.mp3"/><Relationship Id="rId7" Type="http://schemas.openxmlformats.org/officeDocument/2006/relationships/image" Target="../media/image12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35.xml"/><Relationship Id="rId4" Type="http://schemas.openxmlformats.org/officeDocument/2006/relationships/audio" Target="../media/media3.mp3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5" Type="http://schemas.openxmlformats.org/officeDocument/2006/relationships/image" Target="../media/image8.gif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microsoft.com/office/2007/relationships/media" Target="../media/media12.mp3"/><Relationship Id="rId7" Type="http://schemas.openxmlformats.org/officeDocument/2006/relationships/slideLayout" Target="../slideLayouts/slideLayout35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audio" Target="../media/media13.mp3"/><Relationship Id="rId11" Type="http://schemas.openxmlformats.org/officeDocument/2006/relationships/image" Target="../media/image4.png"/><Relationship Id="rId5" Type="http://schemas.microsoft.com/office/2007/relationships/media" Target="../media/media13.mp3"/><Relationship Id="rId10" Type="http://schemas.openxmlformats.org/officeDocument/2006/relationships/image" Target="../media/image10.png"/><Relationship Id="rId4" Type="http://schemas.openxmlformats.org/officeDocument/2006/relationships/audio" Target="../media/media12.mp3"/><Relationship Id="rId9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5" Type="http://schemas.openxmlformats.org/officeDocument/2006/relationships/image" Target="../media/image2.jpe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1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35.xml"/><Relationship Id="rId4" Type="http://schemas.openxmlformats.org/officeDocument/2006/relationships/audio" Target="../media/media3.mp3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9512" y="0"/>
            <a:ext cx="7752068" cy="908720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r>
              <a:rPr lang="en-US" sz="44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Chào mừng quý thầy cô các em đến với tiết âm nhạc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533" y="2636936"/>
            <a:ext cx="1461943" cy="7920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727" y="3104776"/>
            <a:ext cx="575529" cy="432450"/>
          </a:xfrm>
          <a:prstGeom prst="rect">
            <a:avLst/>
          </a:prstGeom>
        </p:spPr>
      </p:pic>
      <p:pic>
        <p:nvPicPr>
          <p:cNvPr id="3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29727" y="1213520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19673" y="6453336"/>
            <a:ext cx="6719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Bản quyền TT-ÂN-Phi Trường 0987508433 cấm chia sẻ mọi hình thức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204864"/>
            <a:ext cx="285327" cy="22874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45922F4-815E-4F4B-9032-FB108FF94E38}"/>
              </a:ext>
            </a:extLst>
          </p:cNvPr>
          <p:cNvSpPr txBox="1"/>
          <p:nvPr/>
        </p:nvSpPr>
        <p:spPr>
          <a:xfrm>
            <a:off x="1259632" y="1556793"/>
            <a:ext cx="50405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1800" dirty="0">
                <a:solidFill>
                  <a:srgbClr val="00B050"/>
                </a:solidFill>
              </a:rPr>
              <a:t>Giáo viên giảng dạy: Phạm Thị Thùy Giang</a:t>
            </a:r>
          </a:p>
          <a:p>
            <a:pPr algn="ctr"/>
            <a:r>
              <a:rPr lang="vi-VN" sz="1800" dirty="0">
                <a:solidFill>
                  <a:srgbClr val="00B050"/>
                </a:solidFill>
              </a:rPr>
              <a:t>Trường tiểu học Ngũ Hùng</a:t>
            </a:r>
            <a:endParaRPr lang="en-US" sz="1800" dirty="0">
              <a:solidFill>
                <a:srgbClr val="00B050"/>
              </a:solidFill>
              <a:latin typeface=".VnBlack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6818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4865F2B-68DD-4483-9E57-A8F7BF8F7FB8}"/>
              </a:ext>
            </a:extLst>
          </p:cNvPr>
          <p:cNvSpPr txBox="1">
            <a:spLocks/>
          </p:cNvSpPr>
          <p:nvPr/>
        </p:nvSpPr>
        <p:spPr>
          <a:xfrm>
            <a:off x="1540111" y="1124744"/>
            <a:ext cx="5949706" cy="9597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8000" b="1" dirty="0" err="1">
                <a:solidFill>
                  <a:prstClr val="black"/>
                </a:solidFill>
              </a:rPr>
              <a:t>Líu</a:t>
            </a:r>
            <a:r>
              <a:rPr lang="en-US" sz="8000" b="1" dirty="0">
                <a:solidFill>
                  <a:prstClr val="black"/>
                </a:solidFill>
              </a:rPr>
              <a:t> lo </a:t>
            </a:r>
            <a:r>
              <a:rPr lang="en-US" sz="8000" b="1" dirty="0" err="1">
                <a:solidFill>
                  <a:prstClr val="black"/>
                </a:solidFill>
              </a:rPr>
              <a:t>là</a:t>
            </a:r>
            <a:r>
              <a:rPr lang="en-US" sz="8000" b="1" dirty="0">
                <a:solidFill>
                  <a:prstClr val="black"/>
                </a:solidFill>
              </a:rPr>
              <a:t> </a:t>
            </a:r>
            <a:r>
              <a:rPr lang="en-US" sz="8000" b="1" dirty="0" err="1">
                <a:solidFill>
                  <a:prstClr val="black"/>
                </a:solidFill>
              </a:rPr>
              <a:t>líu</a:t>
            </a:r>
            <a:r>
              <a:rPr lang="en-US" sz="8000" b="1" dirty="0">
                <a:solidFill>
                  <a:prstClr val="black"/>
                </a:solidFill>
              </a:rPr>
              <a:t> lo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8000" b="1" dirty="0">
              <a:solidFill>
                <a:prstClr val="black"/>
              </a:solidFill>
            </a:endParaRPr>
          </a:p>
        </p:txBody>
      </p:sp>
      <p:pic>
        <p:nvPicPr>
          <p:cNvPr id="2" name="3">
            <a:hlinkClick r:id="" action="ppaction://media"/>
            <a:extLst>
              <a:ext uri="{FF2B5EF4-FFF2-40B4-BE49-F238E27FC236}">
                <a16:creationId xmlns:a16="http://schemas.microsoft.com/office/drawing/2014/main" id="{1D71EC05-AFFB-4969-B9BF-3CD2F334AD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86364" y="3429000"/>
            <a:ext cx="457200" cy="609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55776" y="45650"/>
            <a:ext cx="4536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CÂU 4(giống câu 3)</a:t>
            </a:r>
          </a:p>
        </p:txBody>
      </p:sp>
    </p:spTree>
    <p:extLst>
      <p:ext uri="{BB962C8B-B14F-4D97-AF65-F5344CB8AC3E}">
        <p14:creationId xmlns:p14="http://schemas.microsoft.com/office/powerpoint/2010/main" val="164508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4865F2B-68DD-4483-9E57-A8F7BF8F7FB8}"/>
              </a:ext>
            </a:extLst>
          </p:cNvPr>
          <p:cNvSpPr txBox="1">
            <a:spLocks/>
          </p:cNvSpPr>
          <p:nvPr/>
        </p:nvSpPr>
        <p:spPr>
          <a:xfrm>
            <a:off x="2502521" y="2149184"/>
            <a:ext cx="5537167" cy="3355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800" b="1" dirty="0" err="1">
                <a:solidFill>
                  <a:prstClr val="black"/>
                </a:solidFill>
              </a:rPr>
              <a:t>Líu</a:t>
            </a:r>
            <a:r>
              <a:rPr lang="en-US" sz="4800" b="1" dirty="0">
                <a:solidFill>
                  <a:prstClr val="black"/>
                </a:solidFill>
              </a:rPr>
              <a:t> lo </a:t>
            </a:r>
            <a:r>
              <a:rPr lang="en-US" sz="4800" b="1" dirty="0" err="1">
                <a:solidFill>
                  <a:prstClr val="black"/>
                </a:solidFill>
              </a:rPr>
              <a:t>là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líu</a:t>
            </a:r>
            <a:r>
              <a:rPr lang="en-US" sz="4800" b="1" dirty="0">
                <a:solidFill>
                  <a:prstClr val="black"/>
                </a:solidFill>
              </a:rPr>
              <a:t> lo.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800" b="1" dirty="0" err="1">
                <a:solidFill>
                  <a:prstClr val="black"/>
                </a:solidFill>
              </a:rPr>
              <a:t>Líu</a:t>
            </a:r>
            <a:r>
              <a:rPr lang="en-US" sz="4800" b="1" dirty="0">
                <a:solidFill>
                  <a:prstClr val="black"/>
                </a:solidFill>
              </a:rPr>
              <a:t> lo </a:t>
            </a:r>
            <a:r>
              <a:rPr lang="en-US" sz="4800" b="1" dirty="0" err="1">
                <a:solidFill>
                  <a:prstClr val="black"/>
                </a:solidFill>
              </a:rPr>
              <a:t>là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líu</a:t>
            </a:r>
            <a:r>
              <a:rPr lang="en-US" sz="4800" b="1" dirty="0">
                <a:solidFill>
                  <a:prstClr val="black"/>
                </a:solidFill>
              </a:rPr>
              <a:t> lo.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4800" b="1" dirty="0">
              <a:solidFill>
                <a:prstClr val="black"/>
              </a:solidFill>
            </a:endParaRPr>
          </a:p>
        </p:txBody>
      </p:sp>
      <p:pic>
        <p:nvPicPr>
          <p:cNvPr id="2" name="C3+4">
            <a:hlinkClick r:id="" action="ppaction://media"/>
            <a:extLst>
              <a:ext uri="{FF2B5EF4-FFF2-40B4-BE49-F238E27FC236}">
                <a16:creationId xmlns:a16="http://schemas.microsoft.com/office/drawing/2014/main" id="{3446D277-A726-4FBF-9A16-4B332CFC98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43400" y="3879922"/>
            <a:ext cx="4572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55776" y="45650"/>
            <a:ext cx="4536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CÂU 3+4</a:t>
            </a:r>
          </a:p>
        </p:txBody>
      </p:sp>
    </p:spTree>
    <p:extLst>
      <p:ext uri="{BB962C8B-B14F-4D97-AF65-F5344CB8AC3E}">
        <p14:creationId xmlns:p14="http://schemas.microsoft.com/office/powerpoint/2010/main" val="2563114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A99B6-C0B6-431D-9732-7E091333C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40725"/>
            <a:ext cx="7886700" cy="874714"/>
          </a:xfrm>
        </p:spPr>
        <p:txBody>
          <a:bodyPr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Hát cả bài với các hình thức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4865F2B-68DD-4483-9E57-A8F7BF8F7FB8}"/>
              </a:ext>
            </a:extLst>
          </p:cNvPr>
          <p:cNvSpPr txBox="1">
            <a:spLocks/>
          </p:cNvSpPr>
          <p:nvPr/>
        </p:nvSpPr>
        <p:spPr>
          <a:xfrm>
            <a:off x="1403648" y="923118"/>
            <a:ext cx="7004603" cy="3355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800" b="1" dirty="0" err="1">
                <a:solidFill>
                  <a:prstClr val="black"/>
                </a:solidFill>
              </a:rPr>
              <a:t>Cái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cây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xanh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xanh</a:t>
            </a:r>
            <a:r>
              <a:rPr lang="en-US" sz="4800" b="1" dirty="0">
                <a:solidFill>
                  <a:prstClr val="black"/>
                </a:solidFill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800" b="1" dirty="0" err="1">
                <a:solidFill>
                  <a:prstClr val="black"/>
                </a:solidFill>
              </a:rPr>
              <a:t>Thì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lá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cũng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xanh</a:t>
            </a:r>
            <a:r>
              <a:rPr lang="en-US" sz="4800" b="1" dirty="0">
                <a:solidFill>
                  <a:prstClr val="black"/>
                </a:solidFill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800" b="1" dirty="0" err="1">
                <a:solidFill>
                  <a:prstClr val="black"/>
                </a:solidFill>
              </a:rPr>
              <a:t>Chim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đậu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trên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cành</a:t>
            </a:r>
            <a:r>
              <a:rPr lang="en-US" sz="4800" b="1" dirty="0">
                <a:solidFill>
                  <a:prstClr val="black"/>
                </a:solidFill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800" b="1" dirty="0" err="1">
                <a:solidFill>
                  <a:prstClr val="black"/>
                </a:solidFill>
              </a:rPr>
              <a:t>Chim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hót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líu</a:t>
            </a:r>
            <a:r>
              <a:rPr lang="en-US" sz="4800" b="1" dirty="0">
                <a:solidFill>
                  <a:prstClr val="black"/>
                </a:solidFill>
              </a:rPr>
              <a:t> lo.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800" b="1" dirty="0" err="1">
                <a:solidFill>
                  <a:prstClr val="black"/>
                </a:solidFill>
              </a:rPr>
              <a:t>Líu</a:t>
            </a:r>
            <a:r>
              <a:rPr lang="en-US" sz="4800" b="1" dirty="0">
                <a:solidFill>
                  <a:prstClr val="black"/>
                </a:solidFill>
              </a:rPr>
              <a:t> lo </a:t>
            </a:r>
            <a:r>
              <a:rPr lang="en-US" sz="4800" b="1" dirty="0" err="1">
                <a:solidFill>
                  <a:prstClr val="black"/>
                </a:solidFill>
              </a:rPr>
              <a:t>là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líu</a:t>
            </a:r>
            <a:r>
              <a:rPr lang="en-US" sz="4800" b="1" dirty="0">
                <a:solidFill>
                  <a:prstClr val="black"/>
                </a:solidFill>
              </a:rPr>
              <a:t> lo.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800" b="1" dirty="0" err="1">
                <a:solidFill>
                  <a:prstClr val="black"/>
                </a:solidFill>
              </a:rPr>
              <a:t>Líu</a:t>
            </a:r>
            <a:r>
              <a:rPr lang="en-US" sz="4800" b="1" dirty="0">
                <a:solidFill>
                  <a:prstClr val="black"/>
                </a:solidFill>
              </a:rPr>
              <a:t> lo </a:t>
            </a:r>
            <a:r>
              <a:rPr lang="en-US" sz="4800" b="1" dirty="0" err="1">
                <a:solidFill>
                  <a:prstClr val="black"/>
                </a:solidFill>
              </a:rPr>
              <a:t>là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líu</a:t>
            </a:r>
            <a:r>
              <a:rPr lang="en-US" sz="4800" b="1" dirty="0">
                <a:solidFill>
                  <a:prstClr val="black"/>
                </a:solidFill>
              </a:rPr>
              <a:t> lo.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4800" b="1" dirty="0">
              <a:solidFill>
                <a:prstClr val="black"/>
              </a:solidFill>
            </a:endParaRPr>
          </a:p>
        </p:txBody>
      </p:sp>
      <p:pic>
        <p:nvPicPr>
          <p:cNvPr id="6" name="C1+2+3+4 CA BAI">
            <a:hlinkClick r:id="" action="ppaction://media"/>
            <a:extLst>
              <a:ext uri="{FF2B5EF4-FFF2-40B4-BE49-F238E27FC236}">
                <a16:creationId xmlns:a16="http://schemas.microsoft.com/office/drawing/2014/main" id="{D5F7867B-A4BD-4139-BB15-4569C75192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9651" y="793687"/>
            <a:ext cx="457200" cy="609600"/>
          </a:xfrm>
          <a:prstGeom prst="rect">
            <a:avLst/>
          </a:prstGeom>
        </p:spPr>
      </p:pic>
      <p:pic>
        <p:nvPicPr>
          <p:cNvPr id="7" name="LI CAY XAH BEAT 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74851" y="41956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306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65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araoke Lí cây xanh - SGK Âm nhạc 1 - Cánh diều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509" y="0"/>
            <a:ext cx="9124301" cy="63093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03648" y="0"/>
            <a:ext cx="8107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SLIDE BỔ XUNG CHO GV CHO HS HÁT CẢ BÀI BẰNG VIDEO KARAOKE</a:t>
            </a:r>
          </a:p>
        </p:txBody>
      </p:sp>
    </p:spTree>
    <p:extLst>
      <p:ext uri="{BB962C8B-B14F-4D97-AF65-F5344CB8AC3E}">
        <p14:creationId xmlns:p14="http://schemas.microsoft.com/office/powerpoint/2010/main" val="1601389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695DE5-B12A-4462-B76D-3319669150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961" t="20292" r="27885" b="21012"/>
          <a:stretch/>
        </p:blipFill>
        <p:spPr>
          <a:xfrm>
            <a:off x="1688999" y="836712"/>
            <a:ext cx="4827218" cy="37276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5536" y="-61529"/>
            <a:ext cx="8352928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/>
              <a:t>Trong 2 tư thế vỗ tay sau em thấy tư thế vỗ tay nào đẹp</a:t>
            </a:r>
          </a:p>
        </p:txBody>
      </p:sp>
      <p:sp>
        <p:nvSpPr>
          <p:cNvPr id="3" name="Rectangle 2"/>
          <p:cNvSpPr/>
          <p:nvPr/>
        </p:nvSpPr>
        <p:spPr>
          <a:xfrm>
            <a:off x="5724128" y="6381328"/>
            <a:ext cx="3443763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b="1"/>
              <a:t>2.</a:t>
            </a:r>
            <a:r>
              <a:rPr lang="vi-VN" b="1"/>
              <a:t>HƯỚNG DẪN CÁCH VỖ TAY</a:t>
            </a:r>
          </a:p>
        </p:txBody>
      </p:sp>
    </p:spTree>
    <p:extLst>
      <p:ext uri="{BB962C8B-B14F-4D97-AF65-F5344CB8AC3E}">
        <p14:creationId xmlns:p14="http://schemas.microsoft.com/office/powerpoint/2010/main" val="1437813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2021-07-02_12422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764704"/>
            <a:ext cx="4968552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01714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017E3-6124-43AC-B469-8EDB323DE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52736" y="0"/>
            <a:ext cx="7886700" cy="575779"/>
          </a:xfrm>
        </p:spPr>
        <p:txBody>
          <a:bodyPr>
            <a:normAutofit/>
          </a:bodyPr>
          <a:lstStyle/>
          <a:p>
            <a:pPr algn="ctr"/>
            <a:r>
              <a:rPr lang="en-US" sz="2800" b="1"/>
              <a:t>HD hát gõ đệm theo nhịp</a:t>
            </a:r>
            <a:endParaRPr lang="en-US" sz="28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5FEA0-335D-47DF-983A-3B15AA13F1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32657"/>
            <a:ext cx="8064896" cy="335597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1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đậu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hót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líu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lo.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Líu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líu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lo.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Líu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líu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lo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40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572592"/>
            <a:ext cx="896635" cy="7528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572592"/>
            <a:ext cx="896635" cy="7528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1" y="1628800"/>
            <a:ext cx="896635" cy="75287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439" y="3645024"/>
            <a:ext cx="896635" cy="75287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028" y="3645024"/>
            <a:ext cx="896635" cy="75287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2649769"/>
            <a:ext cx="896635" cy="75287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672" y="2636912"/>
            <a:ext cx="896635" cy="75287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509" y="1641657"/>
            <a:ext cx="896635" cy="75287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416" y="5661248"/>
            <a:ext cx="896635" cy="75287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5733256"/>
            <a:ext cx="896635" cy="75287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416" y="4643286"/>
            <a:ext cx="896635" cy="75287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0" y="4653136"/>
            <a:ext cx="896635" cy="752872"/>
          </a:xfrm>
          <a:prstGeom prst="rect">
            <a:avLst/>
          </a:prstGeom>
        </p:spPr>
      </p:pic>
      <p:pic>
        <p:nvPicPr>
          <p:cNvPr id="23" name="LI CAY XAH BEAT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91680" y="1628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412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3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z2588466946774_9d561dc7dd01899425dcc03aa446c2f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1" y="4509119"/>
            <a:ext cx="8172400" cy="2316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-1188640" y="-33727"/>
            <a:ext cx="1065718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0" lvl="0">
              <a:lnSpc>
                <a:spcPct val="150000"/>
              </a:lnSpc>
            </a:pPr>
            <a:r>
              <a:rPr lang="en-US" sz="2000" b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3.TRẢI NGHIỆM VÀ KHÁM PHÁ: VẬN ĐỘNG THEO TIẾNG TRỐNG</a:t>
            </a:r>
            <a:endParaRPr lang="en-US" sz="200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1520" y="464936"/>
            <a:ext cx="84249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vi-VN" sz="2400">
                <a:latin typeface="Times New Roman"/>
                <a:ea typeface="Calibri"/>
                <a:cs typeface="Times New Roman"/>
              </a:rPr>
              <a:t>GV gõ trống, </a:t>
            </a:r>
            <a:r>
              <a:rPr lang="en-US" sz="2400">
                <a:latin typeface="Times New Roman"/>
                <a:ea typeface="Calibri"/>
                <a:cs typeface="Times New Roman"/>
              </a:rPr>
              <a:t>vận động mẫu và HD </a:t>
            </a:r>
            <a:r>
              <a:rPr lang="vi-VN" sz="2400">
                <a:latin typeface="Times New Roman"/>
                <a:ea typeface="Calibri"/>
                <a:cs typeface="Times New Roman"/>
              </a:rPr>
              <a:t>Hs nghe và quan sát vận động phù hợp với nhịp điệu.</a:t>
            </a:r>
            <a:endParaRPr lang="en-US" sz="2400">
              <a:effectLst/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2051" name="Picture 3" descr="C:\Users\Administrator\Desktop\2021-07-02_124851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4645"/>
            <a:ext cx="9144000" cy="3184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T1 TUG TUG TUG TU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69638" y="5667196"/>
            <a:ext cx="609600" cy="609600"/>
          </a:xfrm>
          <a:prstGeom prst="rect">
            <a:avLst/>
          </a:prstGeom>
        </p:spPr>
      </p:pic>
      <p:pic>
        <p:nvPicPr>
          <p:cNvPr id="3" name="AT2 CACH CACH CACH CACH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736233" y="5667196"/>
            <a:ext cx="609600" cy="609600"/>
          </a:xfrm>
          <a:prstGeom prst="rect">
            <a:avLst/>
          </a:prstGeom>
        </p:spPr>
      </p:pic>
      <p:pic>
        <p:nvPicPr>
          <p:cNvPr id="4" name="AT3 TUG +CACH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84368" y="57288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10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7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5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1635"/>
            <a:ext cx="4464496" cy="2924944"/>
          </a:xfrm>
          <a:prstGeom prst="rect">
            <a:avLst/>
          </a:prstGeom>
          <a:noFill/>
        </p:spPr>
        <p:txBody>
          <a:bodyPr wrap="square" rtlCol="0">
            <a:prstTxWarp prst="textCurveDown">
              <a:avLst/>
            </a:prstTxWarp>
            <a:spAutoFit/>
          </a:bodyPr>
          <a:lstStyle/>
          <a:p>
            <a:r>
              <a:rPr lang="en-US" sz="4400">
                <a:solidFill>
                  <a:srgbClr val="002060"/>
                </a:solidFill>
              </a:rPr>
              <a:t>Củng cố-Giáo dục-Dặn dò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F95689-DAD8-4952-85A3-734E644886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000" t="20499" r="37346" b="60163"/>
          <a:stretch/>
        </p:blipFill>
        <p:spPr>
          <a:xfrm>
            <a:off x="6516216" y="-17218"/>
            <a:ext cx="2627784" cy="148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7589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87625" y="0"/>
            <a:ext cx="7956376" cy="1446550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r>
              <a:rPr lang="en-US" sz="4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Chúc quý thầy cô mạnh khỏe các bạn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533" y="2636936"/>
            <a:ext cx="1461943" cy="792087"/>
          </a:xfrm>
          <a:prstGeom prst="rect">
            <a:avLst/>
          </a:prstGeom>
        </p:spPr>
      </p:pic>
      <p:pic>
        <p:nvPicPr>
          <p:cNvPr id="9" name="LI CAY XAH BEAT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466" y="5733256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87625" y="6488668"/>
            <a:ext cx="72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>
                <a:solidFill>
                  <a:prstClr val="black"/>
                </a:solidFill>
              </a:rPr>
              <a:t>Bản quyền TT-ÂN-Phi Trường 0987508433 cấm chia sẻ mọi hình thức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204864"/>
            <a:ext cx="285327" cy="22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081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3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CDEEFD7-B084-4F41-961E-DFA0C8621118}"/>
              </a:ext>
            </a:extLst>
          </p:cNvPr>
          <p:cNvSpPr txBox="1"/>
          <p:nvPr/>
        </p:nvSpPr>
        <p:spPr>
          <a:xfrm>
            <a:off x="3203849" y="0"/>
            <a:ext cx="40324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kern="0" dirty="0" err="1">
                <a:solidFill>
                  <a:sysClr val="windowText" lastClr="000000"/>
                </a:solidFill>
              </a:rPr>
              <a:t>Xem</a:t>
            </a:r>
            <a:r>
              <a:rPr lang="en-US" sz="2400" b="1" kern="0" dirty="0">
                <a:solidFill>
                  <a:sysClr val="windowText" lastClr="000000"/>
                </a:solidFill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</a:rPr>
              <a:t>bức</a:t>
            </a:r>
            <a:r>
              <a:rPr lang="en-US" sz="2400" b="1" kern="0" dirty="0">
                <a:solidFill>
                  <a:sysClr val="windowText" lastClr="000000"/>
                </a:solidFill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</a:rPr>
              <a:t>tranh</a:t>
            </a:r>
            <a:r>
              <a:rPr lang="en-US" sz="2400" b="1" kern="0" dirty="0">
                <a:solidFill>
                  <a:sysClr val="windowText" lastClr="000000"/>
                </a:solidFill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</a:rPr>
              <a:t>này</a:t>
            </a:r>
            <a:r>
              <a:rPr lang="en-US" sz="2400" b="1" kern="0" dirty="0">
                <a:solidFill>
                  <a:sysClr val="windowText" lastClr="000000"/>
                </a:solidFill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</a:rPr>
              <a:t>em</a:t>
            </a:r>
            <a:r>
              <a:rPr lang="en-US" sz="2400" b="1" kern="0" dirty="0">
                <a:solidFill>
                  <a:sysClr val="windowText" lastClr="000000"/>
                </a:solidFill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</a:rPr>
              <a:t>nghĩ</a:t>
            </a:r>
            <a:r>
              <a:rPr lang="en-US" sz="2400" b="1" kern="0" dirty="0">
                <a:solidFill>
                  <a:sysClr val="windowText" lastClr="000000"/>
                </a:solidFill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</a:rPr>
              <a:t>đến</a:t>
            </a:r>
            <a:r>
              <a:rPr lang="en-US" sz="2400" b="1" kern="0" dirty="0">
                <a:solidFill>
                  <a:sysClr val="windowText" lastClr="000000"/>
                </a:solidFill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</a:rPr>
              <a:t>những</a:t>
            </a:r>
            <a:r>
              <a:rPr lang="en-US" sz="2400" b="1" kern="0" dirty="0">
                <a:solidFill>
                  <a:sysClr val="windowText" lastClr="000000"/>
                </a:solidFill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</a:rPr>
              <a:t>âm</a:t>
            </a:r>
            <a:r>
              <a:rPr lang="en-US" sz="2400" b="1" kern="0" dirty="0">
                <a:solidFill>
                  <a:sysClr val="windowText" lastClr="000000"/>
                </a:solidFill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</a:rPr>
              <a:t>thanh</a:t>
            </a:r>
            <a:r>
              <a:rPr lang="en-US" sz="2400" b="1" kern="0" dirty="0">
                <a:solidFill>
                  <a:sysClr val="windowText" lastClr="000000"/>
                </a:solidFill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</a:rPr>
              <a:t>nào</a:t>
            </a:r>
            <a:r>
              <a:rPr lang="en-US" sz="2400" b="1" kern="0" dirty="0">
                <a:solidFill>
                  <a:sysClr val="windowText" lastClr="00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019882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5759008" y="1038535"/>
            <a:ext cx="345638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0" lvl="0">
              <a:lnSpc>
                <a:spcPct val="150000"/>
              </a:lnSpc>
            </a:pPr>
            <a:r>
              <a:rPr lang="en-US" b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Dan ca: Nam Bộ</a:t>
            </a:r>
            <a:endParaRPr lang="en-US" sz="200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610701" y="621218"/>
            <a:ext cx="71642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0" lvl="0">
              <a:lnSpc>
                <a:spcPct val="150000"/>
              </a:lnSpc>
            </a:pPr>
            <a:r>
              <a:rPr lang="en-US" sz="2400" b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HỌC HÁT BÀI: LÝ CÂY XANH</a:t>
            </a:r>
            <a:endParaRPr lang="en-US" sz="240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1521" y="5589264"/>
            <a:ext cx="3528392" cy="1268759"/>
          </a:xfrm>
          <a:prstGeom prst="rect">
            <a:avLst/>
          </a:prstGeom>
          <a:noFill/>
        </p:spPr>
        <p:txBody>
          <a:bodyPr wrap="square" rtlCol="0">
            <a:prstTxWarp prst="textCurveDown">
              <a:avLst/>
            </a:prstTxWarp>
            <a:spAutoFit/>
          </a:bodyPr>
          <a:lstStyle/>
          <a:p>
            <a:r>
              <a:rPr lang="en-US" sz="4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ÂM NHẠC 1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295702" y="-121292"/>
            <a:ext cx="146764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3200" b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TIẾT 4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2" y="92450"/>
            <a:ext cx="775912" cy="59732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28462" y="1881969"/>
            <a:ext cx="8424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0" lvl="0">
              <a:lnSpc>
                <a:spcPct val="150000"/>
              </a:lnSpc>
            </a:pPr>
            <a:r>
              <a:rPr lang="en-US" sz="2400" b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TNKP: VẬN ĐỘNG THEO TIẾNG TRỐNG</a:t>
            </a:r>
            <a:endParaRPr lang="en-US" sz="240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2" y="1038535"/>
            <a:ext cx="1267918" cy="9823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40352" y="4836392"/>
            <a:ext cx="864095" cy="7528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4" y="2082904"/>
            <a:ext cx="285327" cy="22874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546540" y="1267549"/>
            <a:ext cx="8424936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0" lvl="0">
              <a:lnSpc>
                <a:spcPct val="150000"/>
              </a:lnSpc>
            </a:pPr>
            <a:r>
              <a:rPr lang="en-US" sz="2400" b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HƯỚNG DẪN CÁCH VỖ TAY</a:t>
            </a:r>
            <a:endParaRPr lang="en-US" sz="240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894485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í cây xanh (Bài hát mẫu)">
            <a:hlinkClick r:id="" action="ppaction://media"/>
            <a:extLst>
              <a:ext uri="{FF2B5EF4-FFF2-40B4-BE49-F238E27FC236}">
                <a16:creationId xmlns:a16="http://schemas.microsoft.com/office/drawing/2014/main" id="{3460375D-D845-44B9-A400-DC235931284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"/>
            <a:ext cx="9144000" cy="623731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A0AE9D-B4A9-41AC-A1D8-7368D7563469}"/>
              </a:ext>
            </a:extLst>
          </p:cNvPr>
          <p:cNvSpPr txBox="1"/>
          <p:nvPr/>
        </p:nvSpPr>
        <p:spPr>
          <a:xfrm>
            <a:off x="5056102" y="0"/>
            <a:ext cx="2267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Nghe </a:t>
            </a:r>
            <a:r>
              <a:rPr lang="en-US" sz="2800" dirty="0" err="1">
                <a:solidFill>
                  <a:prstClr val="black"/>
                </a:solidFill>
              </a:rPr>
              <a:t>hát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mẫu</a:t>
            </a:r>
            <a:endParaRPr lang="en-US" sz="2800" dirty="0">
              <a:solidFill>
                <a:prstClr val="black"/>
              </a:solidFill>
            </a:endParaRPr>
          </a:p>
        </p:txBody>
      </p:sp>
      <p:pic>
        <p:nvPicPr>
          <p:cNvPr id="2" name="LI CAY XAH BEAT 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84368" y="1287924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188640" y="-24828"/>
            <a:ext cx="716428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0" lvl="0">
              <a:lnSpc>
                <a:spcPct val="150000"/>
              </a:lnSpc>
            </a:pPr>
            <a:r>
              <a:rPr lang="en-US" sz="2000" b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1.HỌC HÁT BÀI: LÝ CÂY XANH</a:t>
            </a:r>
            <a:endParaRPr lang="en-US" sz="2000">
              <a:solidFill>
                <a:schemeClr val="bg1"/>
              </a:solidFill>
              <a:latin typeface="Times New Roman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87049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3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65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A99B6-C0B6-431D-9732-7E091333C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469" y="0"/>
            <a:ext cx="7886700" cy="874714"/>
          </a:xfrm>
        </p:spPr>
        <p:txBody>
          <a:bodyPr>
            <a:norm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ĐỌC LỜI CA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4865F2B-68DD-4483-9E57-A8F7BF8F7FB8}"/>
              </a:ext>
            </a:extLst>
          </p:cNvPr>
          <p:cNvSpPr txBox="1">
            <a:spLocks/>
          </p:cNvSpPr>
          <p:nvPr/>
        </p:nvSpPr>
        <p:spPr>
          <a:xfrm>
            <a:off x="1470307" y="620688"/>
            <a:ext cx="7494181" cy="3355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800" b="1">
                <a:solidFill>
                  <a:prstClr val="black"/>
                </a:solidFill>
              </a:rPr>
              <a:t>CÂU 1: Cái </a:t>
            </a:r>
            <a:r>
              <a:rPr lang="en-US" sz="4800" b="1" dirty="0" err="1">
                <a:solidFill>
                  <a:prstClr val="black"/>
                </a:solidFill>
              </a:rPr>
              <a:t>cây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xanh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xanh</a:t>
            </a:r>
            <a:r>
              <a:rPr lang="en-US" sz="4800" b="1" dirty="0">
                <a:solidFill>
                  <a:prstClr val="black"/>
                </a:solidFill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800" b="1">
                <a:solidFill>
                  <a:prstClr val="black"/>
                </a:solidFill>
              </a:rPr>
              <a:t>CÂU 2: Thì </a:t>
            </a:r>
            <a:r>
              <a:rPr lang="en-US" sz="4800" b="1" dirty="0" err="1">
                <a:solidFill>
                  <a:prstClr val="black"/>
                </a:solidFill>
              </a:rPr>
              <a:t>lá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cũng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xanh</a:t>
            </a:r>
            <a:r>
              <a:rPr lang="en-US" sz="4800" b="1" dirty="0">
                <a:solidFill>
                  <a:prstClr val="black"/>
                </a:solidFill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800" b="1">
                <a:solidFill>
                  <a:prstClr val="black"/>
                </a:solidFill>
              </a:rPr>
              <a:t>CÂU 3: Chim </a:t>
            </a:r>
            <a:r>
              <a:rPr lang="en-US" sz="4800" b="1" dirty="0" err="1">
                <a:solidFill>
                  <a:prstClr val="black"/>
                </a:solidFill>
              </a:rPr>
              <a:t>đậu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trên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cành</a:t>
            </a:r>
            <a:r>
              <a:rPr lang="en-US" sz="4800" b="1" dirty="0">
                <a:solidFill>
                  <a:prstClr val="black"/>
                </a:solidFill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800" b="1">
                <a:solidFill>
                  <a:prstClr val="black"/>
                </a:solidFill>
              </a:rPr>
              <a:t>CÂU 4: Chim </a:t>
            </a:r>
            <a:r>
              <a:rPr lang="en-US" sz="4800" b="1" dirty="0" err="1">
                <a:solidFill>
                  <a:prstClr val="black"/>
                </a:solidFill>
              </a:rPr>
              <a:t>hót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líu</a:t>
            </a:r>
            <a:r>
              <a:rPr lang="en-US" sz="4800" b="1" dirty="0">
                <a:solidFill>
                  <a:prstClr val="black"/>
                </a:solidFill>
              </a:rPr>
              <a:t> lo.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800" b="1">
                <a:solidFill>
                  <a:prstClr val="black"/>
                </a:solidFill>
              </a:rPr>
              <a:t>CÂU 5: Líu </a:t>
            </a:r>
            <a:r>
              <a:rPr lang="en-US" sz="4800" b="1" dirty="0">
                <a:solidFill>
                  <a:prstClr val="black"/>
                </a:solidFill>
              </a:rPr>
              <a:t>lo </a:t>
            </a:r>
            <a:r>
              <a:rPr lang="en-US" sz="4800" b="1" dirty="0" err="1">
                <a:solidFill>
                  <a:prstClr val="black"/>
                </a:solidFill>
              </a:rPr>
              <a:t>là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líu</a:t>
            </a:r>
            <a:r>
              <a:rPr lang="en-US" sz="4800" b="1" dirty="0">
                <a:solidFill>
                  <a:prstClr val="black"/>
                </a:solidFill>
              </a:rPr>
              <a:t> lo.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800" b="1">
                <a:solidFill>
                  <a:prstClr val="black"/>
                </a:solidFill>
              </a:rPr>
              <a:t>CÂU 6: Líu </a:t>
            </a:r>
            <a:r>
              <a:rPr lang="en-US" sz="4800" b="1" dirty="0">
                <a:solidFill>
                  <a:prstClr val="black"/>
                </a:solidFill>
              </a:rPr>
              <a:t>lo </a:t>
            </a:r>
            <a:r>
              <a:rPr lang="en-US" sz="4800" b="1" dirty="0" err="1">
                <a:solidFill>
                  <a:prstClr val="black"/>
                </a:solidFill>
              </a:rPr>
              <a:t>là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líu</a:t>
            </a:r>
            <a:r>
              <a:rPr lang="en-US" sz="4800" b="1" dirty="0">
                <a:solidFill>
                  <a:prstClr val="black"/>
                </a:solidFill>
              </a:rPr>
              <a:t> lo.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4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0023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4865F2B-68DD-4483-9E57-A8F7BF8F7FB8}"/>
              </a:ext>
            </a:extLst>
          </p:cNvPr>
          <p:cNvSpPr txBox="1">
            <a:spLocks/>
          </p:cNvSpPr>
          <p:nvPr/>
        </p:nvSpPr>
        <p:spPr>
          <a:xfrm>
            <a:off x="0" y="2092912"/>
            <a:ext cx="9299654" cy="3355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800" b="1" dirty="0" err="1">
                <a:solidFill>
                  <a:prstClr val="black"/>
                </a:solidFill>
              </a:rPr>
              <a:t>Cái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cây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err="1">
                <a:solidFill>
                  <a:prstClr val="black"/>
                </a:solidFill>
              </a:rPr>
              <a:t>xanh</a:t>
            </a:r>
            <a:r>
              <a:rPr lang="en-US" sz="4800" b="1">
                <a:solidFill>
                  <a:prstClr val="black"/>
                </a:solidFill>
              </a:rPr>
              <a:t> xanh. Thì </a:t>
            </a:r>
            <a:r>
              <a:rPr lang="en-US" sz="4800" b="1" dirty="0" err="1">
                <a:solidFill>
                  <a:prstClr val="black"/>
                </a:solidFill>
              </a:rPr>
              <a:t>lá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cũng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xanh</a:t>
            </a:r>
            <a:endParaRPr lang="en-US" sz="4800" b="1" dirty="0">
              <a:solidFill>
                <a:prstClr val="black"/>
              </a:solidFill>
            </a:endParaRPr>
          </a:p>
        </p:txBody>
      </p:sp>
      <p:pic>
        <p:nvPicPr>
          <p:cNvPr id="2" name="1">
            <a:hlinkClick r:id="" action="ppaction://media"/>
            <a:extLst>
              <a:ext uri="{FF2B5EF4-FFF2-40B4-BE49-F238E27FC236}">
                <a16:creationId xmlns:a16="http://schemas.microsoft.com/office/drawing/2014/main" id="{78A577EF-C4C7-494C-8173-F482F4E0BE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43400" y="3940126"/>
            <a:ext cx="457200" cy="6096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32A99B6-C0B6-431D-9732-7E091333C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469" y="0"/>
            <a:ext cx="7886700" cy="874714"/>
          </a:xfrm>
        </p:spPr>
        <p:txBody>
          <a:bodyPr>
            <a:norm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DẠY HÁT NỐI TIẾP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35646" y="698793"/>
            <a:ext cx="2304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CÂU 1</a:t>
            </a:r>
          </a:p>
        </p:txBody>
      </p:sp>
    </p:spTree>
    <p:extLst>
      <p:ext uri="{BB962C8B-B14F-4D97-AF65-F5344CB8AC3E}">
        <p14:creationId xmlns:p14="http://schemas.microsoft.com/office/powerpoint/2010/main" val="1767639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4865F2B-68DD-4483-9E57-A8F7BF8F7FB8}"/>
              </a:ext>
            </a:extLst>
          </p:cNvPr>
          <p:cNvSpPr txBox="1">
            <a:spLocks/>
          </p:cNvSpPr>
          <p:nvPr/>
        </p:nvSpPr>
        <p:spPr>
          <a:xfrm>
            <a:off x="0" y="1966302"/>
            <a:ext cx="9612560" cy="3355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800" b="1" dirty="0" err="1">
                <a:solidFill>
                  <a:prstClr val="black"/>
                </a:solidFill>
              </a:rPr>
              <a:t>Chim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đậu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err="1">
                <a:solidFill>
                  <a:prstClr val="black"/>
                </a:solidFill>
              </a:rPr>
              <a:t>trên</a:t>
            </a:r>
            <a:r>
              <a:rPr lang="en-US" sz="4800" b="1">
                <a:solidFill>
                  <a:prstClr val="black"/>
                </a:solidFill>
              </a:rPr>
              <a:t> cành. Chim </a:t>
            </a:r>
            <a:r>
              <a:rPr lang="en-US" sz="4800" b="1" dirty="0" err="1">
                <a:solidFill>
                  <a:prstClr val="black"/>
                </a:solidFill>
              </a:rPr>
              <a:t>hót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líu</a:t>
            </a:r>
            <a:r>
              <a:rPr lang="en-US" sz="4800" b="1" dirty="0">
                <a:solidFill>
                  <a:prstClr val="black"/>
                </a:solidFill>
              </a:rPr>
              <a:t> lo</a:t>
            </a:r>
          </a:p>
        </p:txBody>
      </p:sp>
      <p:pic>
        <p:nvPicPr>
          <p:cNvPr id="2" name="2">
            <a:hlinkClick r:id="" action="ppaction://media"/>
            <a:extLst>
              <a:ext uri="{FF2B5EF4-FFF2-40B4-BE49-F238E27FC236}">
                <a16:creationId xmlns:a16="http://schemas.microsoft.com/office/drawing/2014/main" id="{A0211DA0-C8D7-4887-8D08-43B6A8C690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43400" y="3654839"/>
            <a:ext cx="4572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19872" y="188640"/>
            <a:ext cx="2304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CÂU 2</a:t>
            </a:r>
          </a:p>
        </p:txBody>
      </p:sp>
      <p:sp>
        <p:nvSpPr>
          <p:cNvPr id="3" name="Oval 2"/>
          <p:cNvSpPr/>
          <p:nvPr/>
        </p:nvSpPr>
        <p:spPr>
          <a:xfrm>
            <a:off x="1547664" y="1966302"/>
            <a:ext cx="1008112" cy="81462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640810" y="1938716"/>
            <a:ext cx="1008112" cy="81462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804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4865F2B-68DD-4483-9E57-A8F7BF8F7FB8}"/>
              </a:ext>
            </a:extLst>
          </p:cNvPr>
          <p:cNvSpPr txBox="1">
            <a:spLocks/>
          </p:cNvSpPr>
          <p:nvPr/>
        </p:nvSpPr>
        <p:spPr>
          <a:xfrm>
            <a:off x="179512" y="1484784"/>
            <a:ext cx="8293495" cy="16033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4000" b="1" dirty="0" err="1">
                <a:solidFill>
                  <a:prstClr val="black"/>
                </a:solidFill>
              </a:rPr>
              <a:t>Cái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cây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err="1">
                <a:solidFill>
                  <a:prstClr val="black"/>
                </a:solidFill>
              </a:rPr>
              <a:t>xanh</a:t>
            </a:r>
            <a:r>
              <a:rPr lang="en-US" sz="4000" b="1">
                <a:solidFill>
                  <a:prstClr val="black"/>
                </a:solidFill>
              </a:rPr>
              <a:t> xanh. Thì </a:t>
            </a:r>
            <a:r>
              <a:rPr lang="en-US" sz="4000" b="1" dirty="0" err="1">
                <a:solidFill>
                  <a:prstClr val="black"/>
                </a:solidFill>
              </a:rPr>
              <a:t>lá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err="1">
                <a:solidFill>
                  <a:prstClr val="black"/>
                </a:solidFill>
              </a:rPr>
              <a:t>cũng</a:t>
            </a:r>
            <a:r>
              <a:rPr lang="en-US" sz="4000" b="1">
                <a:solidFill>
                  <a:prstClr val="black"/>
                </a:solidFill>
              </a:rPr>
              <a:t> xanh. Chim </a:t>
            </a:r>
            <a:r>
              <a:rPr lang="en-US" sz="4000" b="1" dirty="0" err="1">
                <a:solidFill>
                  <a:prstClr val="black"/>
                </a:solidFill>
              </a:rPr>
              <a:t>đậu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err="1">
                <a:solidFill>
                  <a:prstClr val="black"/>
                </a:solidFill>
              </a:rPr>
              <a:t>trên</a:t>
            </a:r>
            <a:r>
              <a:rPr lang="en-US" sz="4000" b="1">
                <a:solidFill>
                  <a:prstClr val="black"/>
                </a:solidFill>
              </a:rPr>
              <a:t> cành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>
                <a:solidFill>
                  <a:prstClr val="black"/>
                </a:solidFill>
              </a:rPr>
              <a:t>Chim </a:t>
            </a:r>
            <a:r>
              <a:rPr lang="en-US" sz="4000" b="1" dirty="0" err="1">
                <a:solidFill>
                  <a:prstClr val="black"/>
                </a:solidFill>
              </a:rPr>
              <a:t>hót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líu</a:t>
            </a:r>
            <a:r>
              <a:rPr lang="en-US" sz="4000" b="1" dirty="0">
                <a:solidFill>
                  <a:prstClr val="black"/>
                </a:solidFill>
              </a:rPr>
              <a:t> lo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4000" b="1" dirty="0">
              <a:solidFill>
                <a:prstClr val="black"/>
              </a:solidFill>
            </a:endParaRPr>
          </a:p>
        </p:txBody>
      </p:sp>
      <p:pic>
        <p:nvPicPr>
          <p:cNvPr id="2" name="C1+2">
            <a:hlinkClick r:id="" action="ppaction://media"/>
            <a:extLst>
              <a:ext uri="{FF2B5EF4-FFF2-40B4-BE49-F238E27FC236}">
                <a16:creationId xmlns:a16="http://schemas.microsoft.com/office/drawing/2014/main" id="{61F0C792-CDDE-4233-8DA9-5050F27D89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43400" y="4446563"/>
            <a:ext cx="4572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91272" y="-9093"/>
            <a:ext cx="2304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CÂU 1+2</a:t>
            </a:r>
          </a:p>
        </p:txBody>
      </p:sp>
    </p:spTree>
    <p:extLst>
      <p:ext uri="{BB962C8B-B14F-4D97-AF65-F5344CB8AC3E}">
        <p14:creationId xmlns:p14="http://schemas.microsoft.com/office/powerpoint/2010/main" val="659489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4865F2B-68DD-4483-9E57-A8F7BF8F7FB8}"/>
              </a:ext>
            </a:extLst>
          </p:cNvPr>
          <p:cNvSpPr txBox="1">
            <a:spLocks/>
          </p:cNvSpPr>
          <p:nvPr/>
        </p:nvSpPr>
        <p:spPr>
          <a:xfrm>
            <a:off x="1540111" y="1124744"/>
            <a:ext cx="5949706" cy="9597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8000" b="1" dirty="0" err="1">
                <a:solidFill>
                  <a:prstClr val="black"/>
                </a:solidFill>
              </a:rPr>
              <a:t>Líu</a:t>
            </a:r>
            <a:r>
              <a:rPr lang="en-US" sz="8000" b="1" dirty="0">
                <a:solidFill>
                  <a:prstClr val="black"/>
                </a:solidFill>
              </a:rPr>
              <a:t> lo </a:t>
            </a:r>
            <a:r>
              <a:rPr lang="en-US" sz="8000" b="1" dirty="0" err="1">
                <a:solidFill>
                  <a:prstClr val="black"/>
                </a:solidFill>
              </a:rPr>
              <a:t>là</a:t>
            </a:r>
            <a:r>
              <a:rPr lang="en-US" sz="8000" b="1" dirty="0">
                <a:solidFill>
                  <a:prstClr val="black"/>
                </a:solidFill>
              </a:rPr>
              <a:t> </a:t>
            </a:r>
            <a:r>
              <a:rPr lang="en-US" sz="8000" b="1" dirty="0" err="1">
                <a:solidFill>
                  <a:prstClr val="black"/>
                </a:solidFill>
              </a:rPr>
              <a:t>líu</a:t>
            </a:r>
            <a:r>
              <a:rPr lang="en-US" sz="8000" b="1" dirty="0">
                <a:solidFill>
                  <a:prstClr val="black"/>
                </a:solidFill>
              </a:rPr>
              <a:t> lo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8000" b="1" dirty="0">
              <a:solidFill>
                <a:prstClr val="black"/>
              </a:solidFill>
            </a:endParaRPr>
          </a:p>
        </p:txBody>
      </p:sp>
      <p:pic>
        <p:nvPicPr>
          <p:cNvPr id="2" name="3">
            <a:hlinkClick r:id="" action="ppaction://media"/>
            <a:extLst>
              <a:ext uri="{FF2B5EF4-FFF2-40B4-BE49-F238E27FC236}">
                <a16:creationId xmlns:a16="http://schemas.microsoft.com/office/drawing/2014/main" id="{1D71EC05-AFFB-4969-B9BF-3CD2F334AD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86364" y="3429000"/>
            <a:ext cx="457200" cy="609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51920" y="45650"/>
            <a:ext cx="2304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CÂU 3</a:t>
            </a:r>
          </a:p>
        </p:txBody>
      </p:sp>
    </p:spTree>
    <p:extLst>
      <p:ext uri="{BB962C8B-B14F-4D97-AF65-F5344CB8AC3E}">
        <p14:creationId xmlns:p14="http://schemas.microsoft.com/office/powerpoint/2010/main" val="96852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</TotalTime>
  <Words>397</Words>
  <Application>Microsoft Office PowerPoint</Application>
  <PresentationFormat>On-screen Show (4:3)</PresentationFormat>
  <Paragraphs>62</Paragraphs>
  <Slides>19</Slides>
  <Notes>1</Notes>
  <HiddenSlides>0</HiddenSlides>
  <MMClips>17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.VnBlack</vt:lpstr>
      <vt:lpstr>Arial</vt:lpstr>
      <vt:lpstr>Calibri</vt:lpstr>
      <vt:lpstr>Calibri Light</vt:lpstr>
      <vt:lpstr>Times New Roman</vt:lpstr>
      <vt:lpstr>Office Theme</vt:lpstr>
      <vt:lpstr>2_Office Theme</vt:lpstr>
      <vt:lpstr>3_Office Theme</vt:lpstr>
      <vt:lpstr>4_Office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ĐỌC LỜI CA</vt:lpstr>
      <vt:lpstr>DẠY HÁT NỐI TIẾP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Hát cả bài với các hình thức</vt:lpstr>
      <vt:lpstr>PowerPoint Presentation</vt:lpstr>
      <vt:lpstr>PowerPoint Presentation</vt:lpstr>
      <vt:lpstr>PowerPoint Presentation</vt:lpstr>
      <vt:lpstr>HD hát gõ đệm theo nhịp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Phạm Thị Thuỳ Giang</cp:lastModifiedBy>
  <cp:revision>84</cp:revision>
  <dcterms:created xsi:type="dcterms:W3CDTF">2021-07-01T08:24:34Z</dcterms:created>
  <dcterms:modified xsi:type="dcterms:W3CDTF">2025-04-09T14:15:55Z</dcterms:modified>
</cp:coreProperties>
</file>