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sldIdLst>
    <p:sldId id="257" r:id="rId4"/>
    <p:sldId id="277" r:id="rId5"/>
    <p:sldId id="265" r:id="rId6"/>
    <p:sldId id="279" r:id="rId7"/>
    <p:sldId id="258" r:id="rId8"/>
    <p:sldId id="262" r:id="rId9"/>
    <p:sldId id="280" r:id="rId10"/>
    <p:sldId id="259" r:id="rId11"/>
    <p:sldId id="266" r:id="rId12"/>
    <p:sldId id="260" r:id="rId13"/>
    <p:sldId id="261" r:id="rId14"/>
    <p:sldId id="263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53F46-5747-494A-A848-34E3CB17CA27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52206-3307-481C-9F26-0AE9CE070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en-US" dirty="0" err="1"/>
              <a:t>Kiem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bai</a:t>
            </a:r>
            <a:r>
              <a:rPr lang="en-US" dirty="0"/>
              <a:t> cu: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en-US" dirty="0" err="1"/>
              <a:t>Nen</a:t>
            </a:r>
            <a:r>
              <a:rPr lang="en-US" dirty="0"/>
              <a:t> de </a:t>
            </a:r>
            <a:r>
              <a:rPr lang="en-US" dirty="0" err="1"/>
              <a:t>anh</a:t>
            </a:r>
            <a:r>
              <a:rPr lang="en-US" dirty="0"/>
              <a:t> slide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Song </a:t>
            </a:r>
            <a:r>
              <a:rPr lang="en-US" dirty="0" err="1"/>
              <a:t>hong</a:t>
            </a:r>
            <a:r>
              <a:rPr lang="en-US" dirty="0"/>
              <a:t>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 </a:t>
            </a:r>
            <a:r>
              <a:rPr lang="en-US" dirty="0" err="1"/>
              <a:t>Vao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 Chu y </a:t>
            </a:r>
            <a:r>
              <a:rPr lang="en-US" dirty="0" err="1"/>
              <a:t>giong</a:t>
            </a:r>
            <a:r>
              <a:rPr lang="en-US" dirty="0"/>
              <a:t> doc.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Luu</a:t>
            </a:r>
            <a:r>
              <a:rPr lang="en-US" dirty="0"/>
              <a:t> y doc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tiep</a:t>
            </a:r>
            <a:r>
              <a:rPr lang="en-US" dirty="0"/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Hoi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cảnh</a:t>
            </a:r>
            <a:endParaRPr lang="en-US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Chiếu</a:t>
            </a:r>
            <a:r>
              <a:rPr lang="en-US" dirty="0"/>
              <a:t> slide </a:t>
            </a:r>
            <a:r>
              <a:rPr lang="en-US" dirty="0" err="1"/>
              <a:t>ảnh</a:t>
            </a:r>
            <a:r>
              <a:rPr lang="en-US" dirty="0"/>
              <a:t>, clip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: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ở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: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endParaRPr lang="en-US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90BC09AF-54C2-464F-9238-B8CE24603CD1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C067-484C-4EF8-8CBA-A5FCA5B79CF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3542-0B30-4944-BF9B-56C592B4698F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6215" y="2252345"/>
            <a:ext cx="765873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altLang="vi-VN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03" y="0"/>
            <a:ext cx="6241325" cy="2290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03" y="2119092"/>
            <a:ext cx="6322514" cy="2372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35" y="4333460"/>
            <a:ext cx="6308882" cy="2524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69" b="93594" l="8438" r="81875">
                        <a14:foregroundMark x1="43281" y1="49688" x2="49844" y2="80469"/>
                        <a14:foregroundMark x1="42813" y1="80469" x2="41094" y2="75000"/>
                        <a14:foregroundMark x1="24531" y1="74063" x2="26563" y2="80313"/>
                        <a14:foregroundMark x1="30000" y1="74375" x2="30938" y2="80938"/>
                        <a14:foregroundMark x1="53906" y1="53906" x2="57969" y2="55937"/>
                        <a14:foregroundMark x1="51094" y1="75469" x2="77031" y2="74531"/>
                        <a14:foregroundMark x1="77656" y1="75625" x2="79219" y2="92969"/>
                        <a14:foregroundMark x1="19219" y1="75156" x2="12500" y2="75000"/>
                        <a14:foregroundMark x1="12031" y1="75156" x2="13125" y2="9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7" t="47536" r="17786"/>
          <a:stretch>
            <a:fillRect/>
          </a:stretch>
        </p:blipFill>
        <p:spPr>
          <a:xfrm>
            <a:off x="698196" y="2249223"/>
            <a:ext cx="2893139" cy="2097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2655" y="3594829"/>
            <a:ext cx="22269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3. Tập đọc</a:t>
            </a:r>
          </a:p>
        </p:txBody>
      </p:sp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11599816" y="6439989"/>
            <a:ext cx="592183" cy="418011"/>
          </a:xfrm>
          <a:prstGeom prst="rightArrow">
            <a:avLst/>
          </a:prstGeom>
          <a:solidFill>
            <a:srgbClr val="EB8E9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3" t="20101" r="30808" b="59110"/>
          <a:stretch>
            <a:fillRect/>
          </a:stretch>
        </p:blipFill>
        <p:spPr>
          <a:xfrm>
            <a:off x="2563946" y="2065108"/>
            <a:ext cx="7778212" cy="300445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172893" y="796834"/>
            <a:ext cx="2717073" cy="69232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UTM Avo" panose="02040603050506020204" pitchFamily="18" charset="0"/>
              </a:rPr>
              <a:t>Tập viết</a:t>
            </a:r>
            <a:endParaRPr 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40" y="91356"/>
            <a:ext cx="1554564" cy="15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-8890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D viết ê 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2838450" y="-80010"/>
            <a:ext cx="6985635" cy="4615815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/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hạy Lê Tay Trong Tay Chạy Lê Phiên Bản Q Hoạt Hình, Trong, Nhâ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00" b="73333" l="625" r="99271">
                        <a14:foregroundMark x1="11979" y1="39167" x2="13333" y2="41979"/>
                        <a14:foregroundMark x1="11146" y1="42917" x2="3438" y2="50833"/>
                        <a14:foregroundMark x1="36563" y1="56771" x2="42708" y2="58542"/>
                        <a14:foregroundMark x1="84896" y1="54375" x2="78438" y2="71563"/>
                        <a14:foregroundMark x1="75208" y1="69167" x2="73438" y2="69792"/>
                        <a14:foregroundMark x1="51146" y1="66250" x2="45833" y2="69167"/>
                        <a14:foregroundMark x1="61875" y1="65833" x2="63438" y2="68958"/>
                        <a14:foregroundMark x1="15729" y1="65000" x2="8750" y2="69167"/>
                        <a14:foregroundMark x1="30104" y1="65208" x2="31458" y2="69583"/>
                        <a14:foregroundMark x1="8021" y1="47292" x2="12917" y2="52604"/>
                        <a14:foregroundMark x1="7813" y1="48646" x2="12292" y2="52188"/>
                        <a14:foregroundMark x1="66354" y1="59271" x2="71875" y2="61458"/>
                        <a14:foregroundMark x1="45104" y1="58958" x2="49792" y2="56771"/>
                        <a14:foregroundMark x1="92188" y1="62083" x2="96354" y2="62708"/>
                        <a14:foregroundMark x1="78229" y1="67396" x2="73854" y2="70000"/>
                        <a14:foregroundMark x1="88229" y1="68229" x2="91250" y2="6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21" b="26533"/>
          <a:stretch>
            <a:fillRect/>
          </a:stretch>
        </p:blipFill>
        <p:spPr bwMode="auto">
          <a:xfrm>
            <a:off x="5853961" y="3816675"/>
            <a:ext cx="5833101" cy="26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28" b="86982" l="4734" r="62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2" y="1707648"/>
            <a:ext cx="5387219" cy="449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7770" y="509270"/>
            <a:ext cx="529272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HP001 4 hàng" panose="020B0603050302020204" pitchFamily="34" charset="0"/>
                <a:cs typeface="HP001 4 hàng" panose="020B0603050302020204" pitchFamily="34" charset="0"/>
              </a:rPr>
              <a:t>Cùng họ hàng với táo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HP001 4 hàng" panose="020B0603050302020204" pitchFamily="34" charset="0"/>
                <a:cs typeface="HP001 4 hàng" panose="020B0603050302020204" pitchFamily="34" charset="0"/>
              </a:rPr>
              <a:t>Da vàng quả lại dài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HP001 4 hàng" panose="020B0603050302020204" pitchFamily="34" charset="0"/>
                <a:cs typeface="HP001 4 hàng" panose="020B0603050302020204" pitchFamily="34" charset="0"/>
              </a:rPr>
              <a:t>Ăn vào liền hết khát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HP001 4 hàng" panose="020B0603050302020204" pitchFamily="34" charset="0"/>
                <a:cs typeface="HP001 4 hàng" panose="020B0603050302020204" pitchFamily="34" charset="0"/>
              </a:rPr>
              <a:t>Đoán thật đúng mới tài.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ẢNH DUNG\Ảnh\KHUNG HÌNH\Picture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gừa nhiều bệnh nhờ quả lê - Báo Quảng Ngãi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70" y="2918655"/>
            <a:ext cx="4584735" cy="34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17072" y="4151793"/>
            <a:ext cx="17772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1759" r="8414" b="71412"/>
          <a:stretch>
            <a:fillRect/>
          </a:stretch>
        </p:blipFill>
        <p:spPr>
          <a:xfrm>
            <a:off x="2421227" y="-3"/>
            <a:ext cx="7907629" cy="22601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0912" y="217577"/>
            <a:ext cx="3152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4996" y="1075545"/>
            <a:ext cx="3129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vi-VN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ẢNH DUNG\Ảnh\KHUNG HÌNH\Pictur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46054" y="2708696"/>
            <a:ext cx="16217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avant"/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6046" y="2843843"/>
            <a:ext cx="16217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  <a:cs typeface="Times New Roman" pitchFamily="18" charset="0"/>
              </a:rPr>
              <a:t>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7682" y="2567073"/>
            <a:ext cx="1639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avant"/>
              </a:rPr>
              <a:t>^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48138" y="2651187"/>
            <a:ext cx="16217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  <a:cs typeface="Times New Roman" pitchFamily="18" charset="0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8915" y="2774831"/>
            <a:ext cx="16217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pic>
        <p:nvPicPr>
          <p:cNvPr id="11" name="Picture 4" descr="Happy Funny Children Large Banner Child Stock Vector (Royalty Fre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r="275" b="15432"/>
          <a:stretch>
            <a:fillRect/>
          </a:stretch>
        </p:blipFill>
        <p:spPr bwMode="auto">
          <a:xfrm>
            <a:off x="337060" y="207034"/>
            <a:ext cx="5048519" cy="194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63958" y="1325461"/>
            <a:ext cx="24003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1. Làm quen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0431" y="4482863"/>
            <a:ext cx="80254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8800" b="1" dirty="0">
                <a:solidFill>
                  <a:srgbClr val="0070C0"/>
                </a:solidFill>
                <a:latin typeface="Vnavant"/>
                <a:cs typeface="Times New Roman" pitchFamily="18" charset="0"/>
              </a:rPr>
              <a:t>ê</a:t>
            </a:r>
            <a:r>
              <a:rPr lang="en-US" sz="8800" b="1" dirty="0">
                <a:solidFill>
                  <a:srgbClr val="0070C0"/>
                </a:solidFill>
                <a:cs typeface="Times New Roman" pitchFamily="18" charset="0"/>
              </a:rPr>
              <a:t>       </a:t>
            </a:r>
            <a:r>
              <a:rPr lang="en-US" sz="8800" b="1" dirty="0" err="1">
                <a:solidFill>
                  <a:srgbClr val="0070C0"/>
                </a:solidFill>
                <a:cs typeface="Times New Roman" pitchFamily="18" charset="0"/>
              </a:rPr>
              <a:t>Ê</a:t>
            </a:r>
            <a:r>
              <a:rPr lang="en-US" sz="8800" b="1" dirty="0">
                <a:solidFill>
                  <a:srgbClr val="0070C0"/>
                </a:solidFill>
                <a:cs typeface="Times New Roman" pitchFamily="18" charset="0"/>
              </a:rPr>
              <a:t>       l       </a:t>
            </a:r>
            <a:r>
              <a:rPr lang="en-US" sz="8800" b="1" dirty="0" err="1">
                <a:solidFill>
                  <a:srgbClr val="0070C0"/>
                </a:solidFill>
                <a:cs typeface="Times New Roman" pitchFamily="18" charset="0"/>
              </a:rPr>
              <a:t>L</a:t>
            </a:r>
            <a:endParaRPr lang="en-US" sz="8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ừa nhiều bệnh nhờ quả lê - Báo Quảng Ngãi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5" y="856842"/>
            <a:ext cx="5591810" cy="35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4623758"/>
            <a:ext cx="2148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spc="3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vi-VN" sz="9600" b="1" spc="3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ê</a:t>
            </a:r>
            <a:endParaRPr lang="en-US" sz="9600" b="1" spc="3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48041" y="1000661"/>
            <a:ext cx="2993435" cy="2794961"/>
            <a:chOff x="3703867" y="1127922"/>
            <a:chExt cx="2630593" cy="1903494"/>
          </a:xfrm>
        </p:grpSpPr>
        <p:sp>
          <p:nvSpPr>
            <p:cNvPr id="9" name="Rectangle 8"/>
            <p:cNvSpPr/>
            <p:nvPr/>
          </p:nvSpPr>
          <p:spPr>
            <a:xfrm>
              <a:off x="3711510" y="1127922"/>
              <a:ext cx="2592628" cy="104574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vi-VN" sz="8000" b="1" spc="3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lê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03867" y="2168501"/>
              <a:ext cx="1281215" cy="86291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vi-VN" sz="8800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05865" y="2180252"/>
              <a:ext cx="1328595" cy="851164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vi-VN" sz="88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ê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7540777" y="4442651"/>
            <a:ext cx="3187091" cy="110799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vi-VN" sz="6600" dirty="0">
                <a:latin typeface="Calibri" pitchFamily="34" charset="0"/>
                <a:cs typeface="Calibri" pitchFamily="34" charset="0"/>
              </a:rPr>
              <a:t>lờ - ê - lê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ppy Funny Children Large Banner Child Stock Vector (Royalty Fr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r="275" b="15432"/>
          <a:stretch>
            <a:fillRect/>
          </a:stretch>
        </p:blipFill>
        <p:spPr bwMode="auto">
          <a:xfrm>
            <a:off x="0" y="0"/>
            <a:ext cx="5048519" cy="194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08857" y="1066669"/>
            <a:ext cx="2654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1. Làm quen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2208" y="2870132"/>
            <a:ext cx="3833528" cy="1293223"/>
            <a:chOff x="928253" y="4767943"/>
            <a:chExt cx="4585063" cy="1293223"/>
          </a:xfrm>
        </p:grpSpPr>
        <p:sp>
          <p:nvSpPr>
            <p:cNvPr id="2" name="Rounded Rectangle 1"/>
            <p:cNvSpPr/>
            <p:nvPr/>
          </p:nvSpPr>
          <p:spPr>
            <a:xfrm>
              <a:off x="928253" y="4767943"/>
              <a:ext cx="4585063" cy="129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56230" y="4844631"/>
              <a:ext cx="268535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72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ê – Ê </a:t>
              </a:r>
              <a:endParaRPr lang="en-US" sz="7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15758" y="2926730"/>
            <a:ext cx="3037797" cy="1293223"/>
            <a:chOff x="928253" y="4767943"/>
            <a:chExt cx="4585063" cy="1293223"/>
          </a:xfrm>
        </p:grpSpPr>
        <p:sp>
          <p:nvSpPr>
            <p:cNvPr id="18" name="Rounded Rectangle 17"/>
            <p:cNvSpPr/>
            <p:nvPr/>
          </p:nvSpPr>
          <p:spPr>
            <a:xfrm>
              <a:off x="928253" y="4767943"/>
              <a:ext cx="4585063" cy="129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92197" y="4822541"/>
              <a:ext cx="282159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72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l – L </a:t>
              </a:r>
              <a:endParaRPr lang="en-US" sz="7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94437" y="2892186"/>
            <a:ext cx="3037797" cy="1446550"/>
            <a:chOff x="928253" y="4667264"/>
            <a:chExt cx="4585063" cy="1446550"/>
          </a:xfrm>
        </p:grpSpPr>
        <p:sp>
          <p:nvSpPr>
            <p:cNvPr id="16" name="Rounded Rectangle 15"/>
            <p:cNvSpPr/>
            <p:nvPr/>
          </p:nvSpPr>
          <p:spPr>
            <a:xfrm>
              <a:off x="928253" y="4767943"/>
              <a:ext cx="4585063" cy="129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48439" y="4667264"/>
              <a:ext cx="1793316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200" spc="300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lê</a:t>
              </a:r>
              <a:r>
                <a:rPr lang="vi-VN" sz="8800" dirty="0">
                  <a:latin typeface="Calibri" pitchFamily="34" charset="0"/>
                  <a:cs typeface="Calibri" pitchFamily="34" charset="0"/>
                </a:rPr>
                <a:t> </a:t>
              </a:r>
              <a:endParaRPr lang="en-US" sz="88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3" t="16140" r="26234" b="20106"/>
          <a:stretch>
            <a:fillRect/>
          </a:stretch>
        </p:blipFill>
        <p:spPr>
          <a:xfrm>
            <a:off x="2207622" y="1115944"/>
            <a:ext cx="8399417" cy="5493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42344" l="43906" r="98438">
                        <a14:foregroundMark x1="55000" y1="23281" x2="49063" y2="23281"/>
                        <a14:foregroundMark x1="47031" y1="25938" x2="47031" y2="25938"/>
                        <a14:foregroundMark x1="61250" y1="23906" x2="61250" y2="23906"/>
                        <a14:foregroundMark x1="61250" y1="22500" x2="61250" y2="22500"/>
                        <a14:foregroundMark x1="62656" y1="22969" x2="68438" y2="22500"/>
                        <a14:foregroundMark x1="72969" y1="23281" x2="95000" y2="33594"/>
                        <a14:foregroundMark x1="95000" y1="25313" x2="90000" y2="34219"/>
                        <a14:foregroundMark x1="74531" y1="36250" x2="74531" y2="36250"/>
                        <a14:foregroundMark x1="74531" y1="36250" x2="74531" y2="36250"/>
                        <a14:foregroundMark x1="80313" y1="29531" x2="93125" y2="20156"/>
                        <a14:foregroundMark x1="67813" y1="22656" x2="93594" y2="36875"/>
                        <a14:foregroundMark x1="74688" y1="30000" x2="68906" y2="40313"/>
                        <a14:foregroundMark x1="59688" y1="33594" x2="60781" y2="39531"/>
                        <a14:foregroundMark x1="52500" y1="32969" x2="50781" y2="35156"/>
                        <a14:foregroundMark x1="46250" y1="32500" x2="49063" y2="31406"/>
                        <a14:foregroundMark x1="68906" y1="30000" x2="90000" y2="34219"/>
                        <a14:foregroundMark x1="70156" y1="20156" x2="92969" y2="20156"/>
                        <a14:foregroundMark x1="71250" y1="38906" x2="95781" y2="38594"/>
                        <a14:foregroundMark x1="71250" y1="22500" x2="88906" y2="22656"/>
                        <a14:foregroundMark x1="80313" y1="19375" x2="80313" y2="19375"/>
                        <a14:foregroundMark x1="80313" y1="19375" x2="80313" y2="19375"/>
                        <a14:foregroundMark x1="96406" y1="20469" x2="97500" y2="38594"/>
                        <a14:foregroundMark x1="49063" y1="23281" x2="45781" y2="2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72" t="4464" r="1714" b="57822"/>
          <a:stretch>
            <a:fillRect/>
          </a:stretch>
        </p:blipFill>
        <p:spPr>
          <a:xfrm flipH="1">
            <a:off x="5240854" y="-19328"/>
            <a:ext cx="2859832" cy="1356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8420" y="580549"/>
            <a:ext cx="178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2. Nối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18857" y="2573383"/>
            <a:ext cx="1084217" cy="9405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368834" y="2472905"/>
            <a:ext cx="744583" cy="102794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41125" y="4349931"/>
            <a:ext cx="502921" cy="5078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67201" y="4048926"/>
            <a:ext cx="3204753" cy="1070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608423" y="2916831"/>
            <a:ext cx="870856" cy="5970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8829555" y="4335292"/>
            <a:ext cx="649724" cy="9648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ight Arrow 12">
            <a:hlinkClick r:id="" action="ppaction://noaction"/>
          </p:cNvPr>
          <p:cNvSpPr/>
          <p:nvPr/>
        </p:nvSpPr>
        <p:spPr>
          <a:xfrm>
            <a:off x="11599816" y="6439989"/>
            <a:ext cx="592183" cy="418011"/>
          </a:xfrm>
          <a:prstGeom prst="rightArrow">
            <a:avLst/>
          </a:prstGeom>
          <a:solidFill>
            <a:srgbClr val="EB8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2664460" y="347345"/>
            <a:ext cx="14592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bê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600950" y="1226820"/>
            <a:ext cx="14592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khế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927590" y="2745740"/>
            <a:ext cx="14592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lửa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495280" y="5495290"/>
            <a:ext cx="14592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lặn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902450" y="4857750"/>
            <a:ext cx="14592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trê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459355" y="4199890"/>
            <a:ext cx="14592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lúa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  <p:bldP spid="8" grpId="0"/>
      <p:bldP spid="8" grpId="1"/>
      <p:bldP spid="11" grpId="0"/>
      <p:bldP spid="11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2542871" y="2469169"/>
            <a:ext cx="8827135" cy="11988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7200" b="1" dirty="0" err="1">
                <a:solidFill>
                  <a:srgbClr val="0070C0"/>
                </a:solidFill>
                <a:effectLst/>
              </a:rPr>
              <a:t>Xin</a:t>
            </a:r>
            <a:r>
              <a:rPr lang="en-US" altLang="zh-CN" sz="7200" b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effectLst/>
              </a:rPr>
              <a:t>chào</a:t>
            </a:r>
            <a:r>
              <a:rPr lang="en-US" altLang="zh-CN" sz="7200" b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effectLst/>
              </a:rPr>
              <a:t>và</a:t>
            </a:r>
            <a:r>
              <a:rPr lang="en-US" altLang="zh-CN" sz="7200" b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effectLst/>
              </a:rPr>
              <a:t>hẹn</a:t>
            </a:r>
            <a:r>
              <a:rPr lang="en-US" altLang="zh-CN" sz="7200" b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effectLst/>
              </a:rPr>
              <a:t>gặp</a:t>
            </a:r>
            <a:r>
              <a:rPr lang="en-US" altLang="zh-CN" sz="7200" b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effectLst/>
              </a:rPr>
              <a:t>lại</a:t>
            </a:r>
            <a:endParaRPr lang="en-US" altLang="zh-CN" sz="7200" b="1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166</Words>
  <Application>Microsoft Office PowerPoint</Application>
  <PresentationFormat>Widescreen</PresentationFormat>
  <Paragraphs>47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HP001 4 hàng</vt:lpstr>
      <vt:lpstr>Times New Roman</vt:lpstr>
      <vt:lpstr>UTM Avo</vt:lpstr>
      <vt:lpstr>Vnavant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Trần Thị Vinh</cp:lastModifiedBy>
  <cp:revision>79</cp:revision>
  <dcterms:created xsi:type="dcterms:W3CDTF">2020-08-04T01:57:00Z</dcterms:created>
  <dcterms:modified xsi:type="dcterms:W3CDTF">2025-04-09T15:34:28Z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C672C6F4000C4BFCA264A40EA7BF8854</vt:lpwstr>
  </property>
  <property fmtid="{D5CDD505-2E9C-101B-9397-08002B2CF9AE}" pid="3" name="KSOProductBuildVer">
    <vt:lpwstr>1033-11.2.0.10323</vt:lpwstr>
  </property>
</Properties>
</file>