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25" r:id="rId2"/>
    <p:sldMasterId id="2147484642" r:id="rId3"/>
  </p:sldMasterIdLst>
  <p:notesMasterIdLst>
    <p:notesMasterId r:id="rId24"/>
  </p:notesMasterIdLst>
  <p:sldIdLst>
    <p:sldId id="272" r:id="rId4"/>
    <p:sldId id="274" r:id="rId5"/>
    <p:sldId id="300" r:id="rId6"/>
    <p:sldId id="257" r:id="rId7"/>
    <p:sldId id="268" r:id="rId8"/>
    <p:sldId id="288" r:id="rId9"/>
    <p:sldId id="258" r:id="rId10"/>
    <p:sldId id="290" r:id="rId11"/>
    <p:sldId id="277" r:id="rId12"/>
    <p:sldId id="280" r:id="rId13"/>
    <p:sldId id="269" r:id="rId14"/>
    <p:sldId id="292" r:id="rId15"/>
    <p:sldId id="296" r:id="rId16"/>
    <p:sldId id="271" r:id="rId17"/>
    <p:sldId id="297" r:id="rId18"/>
    <p:sldId id="298" r:id="rId19"/>
    <p:sldId id="291" r:id="rId20"/>
    <p:sldId id="262" r:id="rId21"/>
    <p:sldId id="301" r:id="rId22"/>
    <p:sldId id="293" r:id="rId23"/>
  </p:sldIdLst>
  <p:sldSz cx="12192000" cy="6858000"/>
  <p:notesSz cx="7104063" cy="10234613"/>
  <p:custDataLst>
    <p:tags r:id="rId2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3300"/>
    <a:srgbClr val="FFFF99"/>
    <a:srgbClr val="C1D33F"/>
    <a:srgbClr val="A0C2FC"/>
    <a:srgbClr val="FEB207"/>
    <a:srgbClr val="FB736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0073" autoAdjust="0"/>
  </p:normalViewPr>
  <p:slideViewPr>
    <p:cSldViewPr snapToGrid="0">
      <p:cViewPr varScale="1">
        <p:scale>
          <a:sx n="89" d="100"/>
          <a:sy n="89" d="100"/>
        </p:scale>
        <p:origin x="3480" y="1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等线" charset="-122"/>
                <a:ea typeface="等线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等线" charset="-122"/>
                <a:ea typeface="等线" charset="-122"/>
              </a:defRPr>
            </a:lvl1pPr>
          </a:lstStyle>
          <a:p>
            <a:pPr>
              <a:defRPr/>
            </a:pPr>
            <a:fld id="{140FFD40-D1F2-44C7-8B87-BF05D4F01E20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等线" charset="-122"/>
                <a:ea typeface="等线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等线" charset="-122"/>
                <a:ea typeface="等线" charset="-122"/>
              </a:defRPr>
            </a:lvl1pPr>
          </a:lstStyle>
          <a:p>
            <a:pPr>
              <a:defRPr/>
            </a:pPr>
            <a:fld id="{70D8B6EF-32E7-494C-8FAF-CA6CEFA65B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317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52F7DAC0-87CA-41E0-A584-AA6EFAE28707}" type="slidenum">
              <a:rPr lang="en-US" altLang="zh-CN" sz="1300" b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2</a:t>
            </a:fld>
            <a:endParaRPr lang="en-US" altLang="zh-CN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844CCFC5-C004-43B0-9204-E661465135F7}" type="slidenum">
              <a:rPr lang="zh-CN" altLang="en-US" b="0" smtClean="0">
                <a:latin typeface="等线" charset="-122"/>
                <a:ea typeface="等线" charset="-122"/>
              </a:rPr>
              <a:pPr/>
              <a:t>4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F85CB42A-E1DD-4C8A-B570-5C0C3283DF82}" type="slidenum">
              <a:rPr lang="zh-CN" altLang="en-US" b="0" smtClean="0">
                <a:latin typeface="等线" charset="-122"/>
                <a:ea typeface="等线" charset="-122"/>
              </a:rPr>
              <a:pPr/>
              <a:t>5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 txBox="1">
            <a:spLocks noGrp="1"/>
          </p:cNvSpPr>
          <p:nvPr/>
        </p:nvSpPr>
        <p:spPr bwMode="auto"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CC0CC3FE-4472-46C2-A742-C2303D72E095}" type="slidenum">
              <a:rPr lang="zh-CN" altLang="en-US" sz="1200" b="0">
                <a:latin typeface="等线" charset="-122"/>
                <a:ea typeface="等线" charset="-122"/>
              </a:rPr>
              <a:pPr algn="r" eaLnBrk="1" hangingPunct="1"/>
              <a:t>6</a:t>
            </a:fld>
            <a:endParaRPr lang="en-US" altLang="zh-CN" sz="1200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AB459047-C4F7-416B-9F98-58C774EEE1F0}" type="slidenum">
              <a:rPr lang="zh-CN" altLang="en-US" b="0" smtClean="0">
                <a:latin typeface="等线" charset="-122"/>
                <a:ea typeface="等线" charset="-122"/>
              </a:rPr>
              <a:pPr/>
              <a:t>7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0B945EEC-416E-47E8-93AC-40BC42161155}" type="slidenum">
              <a:rPr lang="zh-CN" altLang="en-US" b="0" smtClean="0">
                <a:solidFill>
                  <a:srgbClr val="000000"/>
                </a:solidFill>
                <a:latin typeface="Calibri" panose="020F0502020204030204" pitchFamily="34" charset="0"/>
                <a:ea typeface="等线" charset="-122"/>
              </a:rPr>
              <a:pPr/>
              <a:t>8</a:t>
            </a:fld>
            <a:endParaRPr lang="en-US" altLang="zh-CN" b="0" smtClean="0">
              <a:solidFill>
                <a:srgbClr val="000000"/>
              </a:solidFill>
              <a:latin typeface="Calibri" panose="020F0502020204030204" pitchFamily="34" charset="0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等线" charset="-122"/>
            </a:endParaRPr>
          </a:p>
        </p:txBody>
      </p:sp>
      <p:sp>
        <p:nvSpPr>
          <p:cNvPr id="47108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C82C3339-4B2C-4F4E-9320-59691461225B}" type="slidenum">
              <a:rPr lang="en-US" altLang="zh-CN" b="0" smtClean="0">
                <a:latin typeface="等线" charset="-122"/>
                <a:ea typeface="等线" charset="-122"/>
              </a:rPr>
              <a:pPr/>
              <a:t>9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等线" charset="-122"/>
            </a:endParaRPr>
          </a:p>
        </p:txBody>
      </p:sp>
      <p:sp>
        <p:nvSpPr>
          <p:cNvPr id="49156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80F94E76-6956-4D80-B529-AA246E28BAB9}" type="slidenum">
              <a:rPr lang="en-US" altLang="zh-CN" b="0" smtClean="0">
                <a:latin typeface="等线" charset="-122"/>
                <a:ea typeface="等线" charset="-122"/>
              </a:rPr>
              <a:pPr/>
              <a:t>10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7C53786A-A3A7-438E-87C3-DDDDB2D3EE3B}" type="slidenum">
              <a:rPr lang="zh-CN" altLang="en-US" b="0" smtClean="0">
                <a:latin typeface="等线" charset="-122"/>
                <a:ea typeface="等线" charset="-122"/>
              </a:rPr>
              <a:pPr/>
              <a:t>18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77702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34391CF-353A-4583-B6DF-5462627C1847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614E89D-7D2D-4BC4-A595-F7F93BC49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8251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ACC1AF-E5BE-4AE7-A52E-FEDD7DA61042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4C04306-A9E5-46B1-95E9-7A3AB6EEE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3174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Triangle 17"/>
          <p:cNvSpPr/>
          <p:nvPr/>
        </p:nvSpPr>
        <p:spPr>
          <a:xfrm rot="5400000">
            <a:off x="1720850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2E2DBD-9B7A-4544-A956-3DFC48907C5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43434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b="1">
                <a:solidFill>
                  <a:srgbClr val="434342"/>
                </a:solidFill>
              </a:defRPr>
            </a:lvl1pPr>
          </a:lstStyle>
          <a:p>
            <a:pPr>
              <a:defRPr/>
            </a:pPr>
            <a:fld id="{40DD5CFD-6619-43CF-9D2E-6E79647B4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995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008A46A-588D-4ED8-AB69-2827DFE812F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391B60D-E5F0-4644-A851-3D1EB82BB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2962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0EEF2BD-8751-4BA5-9115-1B116FD0350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47F93C3-6A9B-4D83-85D8-E8E7D51B6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3539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F1E21B-8E38-471F-A46F-05F7A6152400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731F3A-987D-4858-B88A-C980C1626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6200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1/19/2021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1364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1/19/2021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16217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1/19/2021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4845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1/19/2021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2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8EDC06-E7B2-424E-88EE-6C73B245DFCB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50B54E2-62DB-44F7-901F-2AB1E7FD8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4294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1/19/2021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7649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1/19/2021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5114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1/19/2021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25271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1/19/2021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7231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1/19/2021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10169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1/19/2021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089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1/19/2021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21459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36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D0481E-63AE-45BE-B4A5-345CED38046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1AA2A5-A01A-4949-9C4C-0713EE029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361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393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9A43DAB-9AC6-4221-AC4A-3D07D104735A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2FCD2C1-5F28-4E03-BA8D-5B721232E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602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7716141-1FC0-446F-AE0F-5C0E319F294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C089858-2E7A-448B-889B-43E7D1584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409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5538240-8A40-42A1-8910-BCCE33F60DCE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8106BCD-C442-4BE6-8495-27BABA641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413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930E515-DE22-4919-A744-00B17A7C3ED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C6CE934-8778-4EB4-BED4-9BA4D56C2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177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BF2D37-A28F-4731-9EF3-24D09B91A6A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D33CE68-E63F-43D2-BD89-D5603C743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01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02" r:id="rId1"/>
    <p:sldLayoutId id="2147484604" r:id="rId2"/>
    <p:sldLayoutId id="2147484605" r:id="rId3"/>
    <p:sldLayoutId id="2147484603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4765675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5" y="5051425"/>
            <a:ext cx="12195175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365125"/>
            <a:ext cx="1002823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100138"/>
            <a:ext cx="1002823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D06C70-AF1F-414B-9A13-0086747B0E07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FBAE8A1-89F7-4007-9132-5091695FD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隶书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97E24530-B66F-4473-ADD6-7D32B9BE029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1/19/2021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fld id="{68CFC076-3453-4B97-B12D-D1475B2960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0149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3" r:id="rId1"/>
    <p:sldLayoutId id="2147484644" r:id="rId2"/>
    <p:sldLayoutId id="2147484645" r:id="rId3"/>
    <p:sldLayoutId id="2147484646" r:id="rId4"/>
    <p:sldLayoutId id="2147484647" r:id="rId5"/>
    <p:sldLayoutId id="2147484648" r:id="rId6"/>
    <p:sldLayoutId id="2147484649" r:id="rId7"/>
    <p:sldLayoutId id="2147484650" r:id="rId8"/>
    <p:sldLayoutId id="2147484651" r:id="rId9"/>
    <p:sldLayoutId id="2147484652" r:id="rId10"/>
    <p:sldLayoutId id="2147484653" r:id="rId11"/>
    <p:sldLayoutId id="21474846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IDEO%20TV%20HK2%20CANH%20DIEU\18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75365" tIns="37682" rIns="75365" bIns="37682" anchor="b"/>
          <a:lstStyle/>
          <a:p>
            <a:pPr eaLnBrk="1" hangingPunct="1"/>
            <a:endParaRPr lang="en-US" altLang="en-US" sz="6000" smtClean="0"/>
          </a:p>
        </p:txBody>
      </p:sp>
      <p:pic>
        <p:nvPicPr>
          <p:cNvPr id="296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2794000" y="2428875"/>
            <a:ext cx="7907338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365" tIns="37682" rIns="75365" bIns="37682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UTM Avo" panose="02040603050506020204" pitchFamily="18" charset="0"/>
              </a:rPr>
              <a:t>Chào mừng các con đến với tiết học vần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842963"/>
            <a:ext cx="6054726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427038"/>
            <a:ext cx="6705600" cy="75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504825" y="4041775"/>
            <a:ext cx="4476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>
                <a:latin typeface="Arial" panose="020B0604020202020204" pitchFamily="34" charset="0"/>
              </a:rPr>
              <a:t>Tìm các tiếng có chứa vần </a:t>
            </a:r>
            <a:r>
              <a:rPr lang="en-US" altLang="en-US" sz="4000">
                <a:solidFill>
                  <a:srgbClr val="FF0000"/>
                </a:solidFill>
              </a:rPr>
              <a:t>oat?</a:t>
            </a:r>
            <a:endParaRPr lang="en-US" altLang="en-US" sz="4000"/>
          </a:p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endParaRPr lang="en-US" altLang="en-US" sz="2900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0180" name="AutoShape 8"/>
          <p:cNvSpPr>
            <a:spLocks noChangeArrowheads="1"/>
          </p:cNvSpPr>
          <p:nvPr/>
        </p:nvSpPr>
        <p:spPr bwMode="auto">
          <a:xfrm>
            <a:off x="3170238" y="1060450"/>
            <a:ext cx="6838950" cy="2620963"/>
          </a:xfrm>
          <a:prstGeom prst="cloudCallout">
            <a:avLst>
              <a:gd name="adj1" fmla="val -32218"/>
              <a:gd name="adj2" fmla="val 11693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0181" name="Text Box 9"/>
          <p:cNvSpPr txBox="1">
            <a:spLocks noChangeArrowheads="1"/>
          </p:cNvSpPr>
          <p:nvPr/>
        </p:nvSpPr>
        <p:spPr bwMode="auto">
          <a:xfrm>
            <a:off x="4559300" y="1828800"/>
            <a:ext cx="4206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0">
                <a:latin typeface="Times New Roman" panose="02020603050405020304" pitchFamily="18" charset="0"/>
              </a:rPr>
              <a:t>Giải lao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en-US" altLang="en-US" sz="290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12192000" cy="675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en-US" altLang="en-US" sz="2900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-601663"/>
            <a:ext cx="12192000" cy="759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700463" y="2471738"/>
            <a:ext cx="6299200" cy="630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900" smtClean="0">
                <a:latin typeface="Arial" panose="020B0604020202020204" pitchFamily="34" charset="0"/>
                <a:cs typeface="Arial" panose="020B0604020202020204" pitchFamily="34" charset="0"/>
              </a:rPr>
              <a:t>Giải nghĩa từ khó</a:t>
            </a:r>
          </a:p>
        </p:txBody>
      </p:sp>
      <p:sp>
        <p:nvSpPr>
          <p:cNvPr id="53252" name="TextBox 1"/>
          <p:cNvSpPr txBox="1">
            <a:spLocks noChangeArrowheads="1"/>
          </p:cNvSpPr>
          <p:nvPr/>
        </p:nvSpPr>
        <p:spPr bwMode="auto">
          <a:xfrm>
            <a:off x="2760663" y="3213100"/>
            <a:ext cx="81772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 b="0">
                <a:solidFill>
                  <a:srgbClr val="FF0000"/>
                </a:solidFill>
              </a:rPr>
              <a:t>vuèt: mãng nhän, s¾c, cong nh</a:t>
            </a:r>
            <a:r>
              <a:rPr lang="en-US" altLang="en-US" sz="2800" b="0">
                <a:solidFill>
                  <a:srgbClr val="FF0000"/>
                </a:solidFill>
                <a:latin typeface="VNI-Avo" pitchFamily="2" charset="0"/>
              </a:rPr>
              <a:t>ö</a:t>
            </a:r>
            <a:r>
              <a:rPr lang="en-US" altLang="en-US" sz="2800" b="0">
                <a:solidFill>
                  <a:srgbClr val="FF0000"/>
                </a:solidFill>
              </a:rPr>
              <a:t>­ mét loµi ®éng vËt vu­în hæ.</a:t>
            </a:r>
            <a:endParaRPr lang="en-US" altLang="en-US" sz="2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en-US" altLang="en-US" sz="2900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H="1">
            <a:off x="11779250" y="1263650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H="1">
            <a:off x="987425" y="3159125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12477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19002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88" y="183991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24542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31511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37766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433070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088" y="44005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505142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57594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168650" y="3008313"/>
            <a:ext cx="1716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13088" y="3617913"/>
            <a:ext cx="692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13088" y="4316413"/>
            <a:ext cx="12176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912350" y="4295775"/>
            <a:ext cx="1716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96000" y="4884738"/>
            <a:ext cx="1716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95638" y="6173788"/>
            <a:ext cx="13255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en-US" altLang="en-US" sz="2900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6-Point Star 30"/>
          <p:cNvSpPr/>
          <p:nvPr/>
        </p:nvSpPr>
        <p:spPr>
          <a:xfrm>
            <a:off x="319088" y="1247775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32" name="6-Point Star 31"/>
          <p:cNvSpPr/>
          <p:nvPr/>
        </p:nvSpPr>
        <p:spPr>
          <a:xfrm>
            <a:off x="9640888" y="1003300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33" name="6-Point Star 32"/>
          <p:cNvSpPr/>
          <p:nvPr/>
        </p:nvSpPr>
        <p:spPr>
          <a:xfrm>
            <a:off x="4740275" y="1644650"/>
            <a:ext cx="407988" cy="3143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34" name="6-Point Star 33"/>
          <p:cNvSpPr/>
          <p:nvPr/>
        </p:nvSpPr>
        <p:spPr>
          <a:xfrm>
            <a:off x="319088" y="2522538"/>
            <a:ext cx="407987" cy="415925"/>
          </a:xfrm>
          <a:prstGeom prst="star6">
            <a:avLst>
              <a:gd name="adj" fmla="val 35061"/>
              <a:gd name="hf" fmla="val 11547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35" name="6-Point Star 34"/>
          <p:cNvSpPr/>
          <p:nvPr/>
        </p:nvSpPr>
        <p:spPr>
          <a:xfrm>
            <a:off x="7793038" y="2393950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36" name="6-Point Star 35"/>
          <p:cNvSpPr/>
          <p:nvPr/>
        </p:nvSpPr>
        <p:spPr>
          <a:xfrm>
            <a:off x="319088" y="3775075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37" name="6-Point Star 36"/>
          <p:cNvSpPr/>
          <p:nvPr/>
        </p:nvSpPr>
        <p:spPr>
          <a:xfrm>
            <a:off x="1768475" y="4260850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38" name="6-Point Star 37"/>
          <p:cNvSpPr/>
          <p:nvPr/>
        </p:nvSpPr>
        <p:spPr>
          <a:xfrm>
            <a:off x="4445000" y="3603625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9" name="6-Point Star 38"/>
          <p:cNvSpPr/>
          <p:nvPr/>
        </p:nvSpPr>
        <p:spPr>
          <a:xfrm>
            <a:off x="3606800" y="4749800"/>
            <a:ext cx="644525" cy="603250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40" name="6-Point Star 39"/>
          <p:cNvSpPr/>
          <p:nvPr/>
        </p:nvSpPr>
        <p:spPr>
          <a:xfrm>
            <a:off x="466725" y="5051425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prstClr val="black"/>
                </a:solidFill>
              </a:rPr>
              <a:t>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63" y="-460375"/>
            <a:ext cx="229076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3"/>
          <p:cNvSpPr txBox="1">
            <a:spLocks noChangeArrowheads="1"/>
          </p:cNvSpPr>
          <p:nvPr/>
        </p:nvSpPr>
        <p:spPr bwMode="auto">
          <a:xfrm>
            <a:off x="5851525" y="4167188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974725" y="4213225"/>
            <a:ext cx="5381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338"/>
            <a:ext cx="12192000" cy="701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263900" y="6135688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03550" y="5653088"/>
            <a:ext cx="566738" cy="506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endParaRPr 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c78f838d1ae7d68a22e392a9e53db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339725"/>
            <a:ext cx="12277725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230438" y="563563"/>
            <a:ext cx="4138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0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4. Tập viết</a:t>
            </a:r>
            <a:endParaRPr lang="zh-CN" altLang="en-US" sz="4000" b="0">
              <a:solidFill>
                <a:schemeClr val="bg1"/>
              </a:solidFill>
              <a:latin typeface="UTM Avo" panose="02040603050506020204" pitchFamily="18" charset="0"/>
              <a:ea typeface="Yu Gothic Light" panose="020B0300000000000000" pitchFamily="34" charset="-128"/>
            </a:endParaRPr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2506663"/>
            <a:ext cx="1032986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18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6051550" y="-3429000"/>
            <a:ext cx="1210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05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11303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3817938"/>
            <a:ext cx="37401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859088" y="3052763"/>
            <a:ext cx="66040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400" b="0">
                <a:solidFill>
                  <a:srgbClr val="FF0000"/>
                </a:solidFill>
                <a:latin typeface="VNI-Cooper" pitchFamily="2" charset="0"/>
                <a:cs typeface="Arial" panose="020B0604020202020204" pitchFamily="34" charset="0"/>
              </a:rPr>
              <a:t>KHÔÛI ÑOÄNG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6600">
                <a:solidFill>
                  <a:schemeClr val="bg1"/>
                </a:solidFill>
                <a:latin typeface="UTM Avo" panose="02040603050506020204" pitchFamily="18" charset="0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0600"/>
            <a:ext cx="9144000" cy="5791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469932" y="4800601"/>
            <a:ext cx="2412706" cy="58476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sz="3200" dirty="0">
              <a:solidFill>
                <a:prstClr val="black"/>
              </a:solidFill>
              <a:latin typeface="UTM Avo" panose="02040603050506020204" pitchFamily="18" charset="0"/>
              <a:ea typeface="+mn-e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010401" y="4817075"/>
            <a:ext cx="3352799" cy="58476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9143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3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Mỏ</a:t>
            </a:r>
            <a:r>
              <a:rPr lang="es-ES_tradnl" sz="3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 </a:t>
            </a:r>
            <a:r>
              <a:rPr lang="es-ES_tradnl" sz="3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khoằm</a:t>
            </a:r>
            <a:endParaRPr lang="es-ES" sz="3200" dirty="0">
              <a:solidFill>
                <a:prstClr val="black"/>
              </a:solidFill>
              <a:latin typeface="UTM Avo" panose="02040603050506020204" pitchFamily="18" charset="0"/>
              <a:ea typeface="+mn-e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490521" y="4808834"/>
            <a:ext cx="2412706" cy="58476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9143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3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oăm</a:t>
            </a:r>
            <a:endParaRPr lang="es-ES" sz="3200" dirty="0">
              <a:solidFill>
                <a:prstClr val="black"/>
              </a:solidFill>
              <a:latin typeface="UTM Avo" panose="02040603050506020204" pitchFamily="18" charset="0"/>
              <a:ea typeface="+mn-e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275360" y="4812950"/>
            <a:ext cx="2804983" cy="58476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9143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3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oam</a:t>
            </a:r>
            <a:endParaRPr lang="es-ES" sz="3200" dirty="0">
              <a:solidFill>
                <a:prstClr val="black"/>
              </a:solidFill>
              <a:latin typeface="UTM Avo" panose="02040603050506020204" pitchFamily="18" charset="0"/>
              <a:ea typeface="+mn-ea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273794" y="4817075"/>
            <a:ext cx="2804983" cy="58476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9143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3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Khoằm</a:t>
            </a:r>
            <a:endParaRPr lang="es-ES" sz="3200" dirty="0">
              <a:solidFill>
                <a:prstClr val="black"/>
              </a:solidFill>
              <a:latin typeface="UTM Avo" panose="02040603050506020204" pitchFamily="18" charset="0"/>
              <a:ea typeface="+mn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290267" y="4821190"/>
            <a:ext cx="2804983" cy="584767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9143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3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Ngoạm</a:t>
            </a:r>
            <a:endParaRPr lang="es-ES" sz="3200" dirty="0">
              <a:solidFill>
                <a:prstClr val="black"/>
              </a:solidFill>
              <a:latin typeface="UTM Avo" panose="02040603050506020204" pitchFamily="18" charset="0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3037" y="4571198"/>
            <a:ext cx="3017060" cy="259160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261568" y="1297145"/>
            <a:ext cx="1167507" cy="994477"/>
            <a:chOff x="2341807" y="722423"/>
            <a:chExt cx="1167507" cy="9944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2341807" y="1001415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_tradnl" sz="320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UTM Avo" panose="02040603050506020204" pitchFamily="18" charset="0"/>
                  <a:ea typeface="+mn-ea"/>
                </a:rPr>
                <a:t>1</a:t>
              </a:r>
              <a:endParaRPr lang="es-ES" sz="3200" b="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50058" y="3144335"/>
            <a:ext cx="1167507" cy="994477"/>
            <a:chOff x="5632842" y="2105111"/>
            <a:chExt cx="1167507" cy="9944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5632842" y="2384103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_tradnl" sz="320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UTM Avo" panose="02040603050506020204" pitchFamily="18" charset="0"/>
                  <a:ea typeface="+mn-ea"/>
                </a:rPr>
                <a:t>2</a:t>
              </a:r>
              <a:endParaRPr lang="es-ES" sz="3200" b="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77079" y="2839196"/>
            <a:ext cx="1167507" cy="994477"/>
            <a:chOff x="1559230" y="2459387"/>
            <a:chExt cx="1167507" cy="99447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_tradnl" sz="320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UTM Avo" panose="02040603050506020204" pitchFamily="18" charset="0"/>
                  <a:ea typeface="+mn-ea"/>
                </a:rPr>
                <a:t>3</a:t>
              </a:r>
              <a:endParaRPr lang="es-ES" sz="3200" b="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28496" y="1436641"/>
            <a:ext cx="1167507" cy="994477"/>
            <a:chOff x="1559230" y="2459387"/>
            <a:chExt cx="1167507" cy="9944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_tradnl" sz="320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UTM Avo" panose="02040603050506020204" pitchFamily="18" charset="0"/>
                  <a:ea typeface="+mn-ea"/>
                </a:rPr>
                <a:t>4</a:t>
              </a:r>
              <a:endParaRPr lang="es-ES" sz="3200" b="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56735" y="2380907"/>
            <a:ext cx="1167507" cy="994477"/>
            <a:chOff x="1559230" y="2459387"/>
            <a:chExt cx="1167507" cy="99447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_tradnl" sz="320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UTM Avo" panose="02040603050506020204" pitchFamily="18" charset="0"/>
                  <a:ea typeface="+mn-ea"/>
                </a:rPr>
                <a:t>5</a:t>
              </a:r>
              <a:endParaRPr lang="es-ES" sz="3200" b="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48998" y="2380907"/>
            <a:ext cx="1167507" cy="994477"/>
            <a:chOff x="1559230" y="2459387"/>
            <a:chExt cx="1167507" cy="99447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_tradnl" sz="320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UTM Avo" panose="02040603050506020204" pitchFamily="18" charset="0"/>
                  <a:ea typeface="+mn-ea"/>
                </a:rPr>
                <a:t>6</a:t>
              </a:r>
              <a:endParaRPr lang="es-ES" sz="3200" b="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8391528" y="2017654"/>
            <a:ext cx="990599" cy="1026962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200" b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0400" y="152401"/>
            <a:ext cx="55626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9143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 pitchFamily="18" charset="0"/>
                <a:ea typeface="+mn-ea"/>
              </a:rPr>
              <a:t>Kiểm</a:t>
            </a:r>
            <a:r>
              <a:rPr lang="en-US" sz="3200" b="0" dirty="0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 pitchFamily="18" charset="0"/>
                <a:ea typeface="+mn-ea"/>
              </a:rPr>
              <a:t> </a:t>
            </a:r>
            <a:r>
              <a:rPr lang="en-US" sz="32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 pitchFamily="18" charset="0"/>
                <a:ea typeface="+mn-ea"/>
              </a:rPr>
              <a:t>tra</a:t>
            </a:r>
            <a:r>
              <a:rPr lang="en-US" sz="3200" b="0" dirty="0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 pitchFamily="18" charset="0"/>
                <a:ea typeface="+mn-ea"/>
              </a:rPr>
              <a:t> </a:t>
            </a:r>
            <a:r>
              <a:rPr lang="en-US" sz="32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 pitchFamily="18" charset="0"/>
                <a:ea typeface="+mn-ea"/>
              </a:rPr>
              <a:t>bài</a:t>
            </a:r>
            <a:r>
              <a:rPr lang="en-US" sz="3200" b="0" dirty="0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 pitchFamily="18" charset="0"/>
                <a:ea typeface="+mn-ea"/>
              </a:rPr>
              <a:t> </a:t>
            </a:r>
            <a:r>
              <a:rPr lang="en-US" sz="32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 pitchFamily="18" charset="0"/>
                <a:ea typeface="+mn-ea"/>
              </a:rPr>
              <a:t>cũ</a:t>
            </a:r>
            <a:endParaRPr lang="en-US" sz="3200" b="0" dirty="0">
              <a:solidFill>
                <a:prstClr val="black">
                  <a:lumMod val="85000"/>
                  <a:lumOff val="15000"/>
                </a:prstClr>
              </a:solidFill>
              <a:latin typeface="UTM Avo" panose="02040603050506020204" pitchFamily="18" charset="0"/>
              <a:ea typeface="+mn-ea"/>
            </a:endParaRPr>
          </a:p>
        </p:txBody>
      </p:sp>
      <p:pic>
        <p:nvPicPr>
          <p:cNvPr id="2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52563" y="498496"/>
            <a:ext cx="487363" cy="487363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52564" y="1192959"/>
            <a:ext cx="487363" cy="487363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52565" y="1717176"/>
            <a:ext cx="487363" cy="487363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43691" y="2187436"/>
            <a:ext cx="487363" cy="487363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74013" y="2674799"/>
            <a:ext cx="487363" cy="487363"/>
          </a:xfrm>
          <a:prstGeom prst="rect">
            <a:avLst/>
          </a:prstGeom>
        </p:spPr>
      </p:pic>
      <p:pic>
        <p:nvPicPr>
          <p:cNvPr id="37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74013" y="31670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8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3217 L -0.06215 0.5405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863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42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23906 0.2650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324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-0.01285 0.2986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493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42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921 L -0.27778 0.5060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2625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42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-0.05885 0.3851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1925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42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139 L -0.28993 0.37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1881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342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木板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-9525"/>
            <a:ext cx="20986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6"/>
          <p:cNvSpPr txBox="1">
            <a:spLocks noChangeArrowheads="1"/>
          </p:cNvSpPr>
          <p:nvPr/>
        </p:nvSpPr>
        <p:spPr bwMode="auto">
          <a:xfrm>
            <a:off x="2362200" y="0"/>
            <a:ext cx="7696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>
                <a:latin typeface="HP001 4 hàng" panose="020B0603050302020204" pitchFamily="34" charset="0"/>
                <a:cs typeface="Times New Roman" panose="02020603050405020304" pitchFamily="18" charset="0"/>
              </a:rPr>
              <a:t>Thứ    ngày   tháng   năm 2021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>
                <a:latin typeface="HP001 4 hàng" panose="020B0603050302020204" pitchFamily="34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67350" y="1227138"/>
            <a:ext cx="482441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400" b="0">
                <a:solidFill>
                  <a:srgbClr val="FF0000"/>
                </a:solidFill>
                <a:cs typeface="Times New Roman" panose="02020603050405020304" pitchFamily="18" charset="0"/>
              </a:rPr>
              <a:t>oan – oat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52763" y="1444625"/>
            <a:ext cx="31575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 119: 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828800" y="2641600"/>
            <a:ext cx="4038600" cy="3683000"/>
            <a:chOff x="1828800" y="2641705"/>
            <a:chExt cx="4038600" cy="3682896"/>
          </a:xfrm>
        </p:grpSpPr>
        <p:sp>
          <p:nvSpPr>
            <p:cNvPr id="3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b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851" name="TextBox 11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7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en-US" sz="13000" b="0">
                  <a:solidFill>
                    <a:srgbClr val="008000"/>
                  </a:solidFill>
                </a:rPr>
                <a:t>oan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653213" y="2641600"/>
            <a:ext cx="4038600" cy="3683000"/>
            <a:chOff x="1828800" y="2641705"/>
            <a:chExt cx="4038600" cy="3682896"/>
          </a:xfrm>
        </p:grpSpPr>
        <p:sp>
          <p:nvSpPr>
            <p:cNvPr id="11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b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849" name="TextBox 11"/>
            <p:cNvSpPr txBox="1">
              <a:spLocks noChangeArrowheads="1"/>
            </p:cNvSpPr>
            <p:nvPr/>
          </p:nvSpPr>
          <p:spPr bwMode="auto">
            <a:xfrm>
              <a:off x="2095500" y="3443368"/>
              <a:ext cx="3505200" cy="207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en-US" sz="13000" b="0">
                  <a:solidFill>
                    <a:srgbClr val="008000"/>
                  </a:solidFill>
                </a:rPr>
                <a:t>oat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27900" y="4279900"/>
            <a:ext cx="3354388" cy="769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400" b="0"/>
              <a:t>m¸y khoan</a:t>
            </a:r>
            <a:endParaRPr lang="en-US" altLang="en-US" sz="4400" b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643313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latin typeface="UTM Avo" panose="02040603050506020204" pitchFamily="18" charset="0"/>
              </a:rPr>
              <a:t>1. </a:t>
            </a:r>
            <a:r>
              <a:rPr lang="en-US" sz="4400" b="0" dirty="0" err="1">
                <a:latin typeface="UTM Avo" panose="02040603050506020204" pitchFamily="18" charset="0"/>
              </a:rPr>
              <a:t>Làm</a:t>
            </a:r>
            <a:r>
              <a:rPr lang="en-US" sz="4400" b="0" dirty="0">
                <a:latin typeface="UTM Avo" panose="02040603050506020204" pitchFamily="18" charset="0"/>
              </a:rPr>
              <a:t> </a:t>
            </a:r>
            <a:r>
              <a:rPr lang="en-US" sz="4400" b="0" dirty="0" err="1">
                <a:latin typeface="UTM Avo" panose="02040603050506020204" pitchFamily="18" charset="0"/>
              </a:rPr>
              <a:t>quen</a:t>
            </a:r>
            <a:endParaRPr lang="en-US" sz="4400" b="0" dirty="0">
              <a:latin typeface="UTM Avo" panose="0204060305050602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48425" y="6054725"/>
            <a:ext cx="4730750" cy="70802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b="0" dirty="0" err="1" smtClean="0">
                <a:latin typeface=".VnAvant" panose="020B7200000000000000" pitchFamily="34" charset="0"/>
              </a:rPr>
              <a:t>khê</a:t>
            </a:r>
            <a:r>
              <a:rPr lang="en-US" sz="4000" b="0" dirty="0" smtClean="0">
                <a:latin typeface=".VnAvant" panose="020B7200000000000000" pitchFamily="34" charset="0"/>
              </a:rPr>
              <a:t> - </a:t>
            </a:r>
            <a:r>
              <a:rPr lang="en-US" sz="4000" b="0" dirty="0" err="1" smtClean="0">
                <a:latin typeface=".VnAvant" panose="020B7200000000000000" pitchFamily="34" charset="0"/>
              </a:rPr>
              <a:t>oan</a:t>
            </a:r>
            <a:r>
              <a:rPr lang="en-US" sz="4000" b="0" dirty="0" smtClean="0">
                <a:latin typeface=".VnAvant" panose="020B7200000000000000" pitchFamily="34" charset="0"/>
              </a:rPr>
              <a:t> - </a:t>
            </a:r>
            <a:r>
              <a:rPr lang="en-US" sz="4000" b="0" dirty="0" err="1" smtClean="0">
                <a:latin typeface=".VnAvant" panose="020B7200000000000000" pitchFamily="34" charset="0"/>
              </a:rPr>
              <a:t>khoan</a:t>
            </a:r>
            <a:r>
              <a:rPr lang="en-US" sz="4000" b="0" dirty="0" smtClean="0"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27900" y="4229100"/>
            <a:ext cx="3354388" cy="91122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>
                <a:latin typeface=".VnAvant" panose="020B7200000000000000" pitchFamily="34" charset="0"/>
              </a:rPr>
              <a:t>k</a:t>
            </a:r>
            <a:r>
              <a:rPr lang="en-US" sz="4800" b="0" dirty="0" err="1" smtClean="0">
                <a:latin typeface=".VnAvant" panose="020B7200000000000000" pitchFamily="34" charset="0"/>
              </a:rPr>
              <a:t>h</a:t>
            </a:r>
            <a:r>
              <a:rPr lang="en-US" sz="48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oan</a:t>
            </a:r>
            <a:endParaRPr lang="en-US" sz="4800" b="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329488" y="5137150"/>
            <a:ext cx="1479550" cy="744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 smtClean="0">
                <a:latin typeface=".VnAvant" pitchFamily="34" charset="0"/>
              </a:rPr>
              <a:t>kh</a:t>
            </a:r>
            <a:endParaRPr lang="en-US" sz="4800" b="0" dirty="0" smtClean="0">
              <a:latin typeface=".VnAvant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804275" y="5137150"/>
            <a:ext cx="1487488" cy="744538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oan</a:t>
            </a:r>
            <a:endParaRPr lang="en-US" sz="4800" b="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4884738" y="0"/>
            <a:ext cx="6367462" cy="1498600"/>
          </a:xfrm>
          <a:prstGeom prst="wedgeEllipseCallout">
            <a:avLst>
              <a:gd name="adj1" fmla="val -46259"/>
              <a:gd name="adj2" fmla="val 6610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272088" y="268288"/>
            <a:ext cx="5632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/>
              <a:t>Em h·y ph©n tÝch vµ ®¸nh vÇn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9882" y="1622253"/>
            <a:ext cx="2035433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oan</a:t>
            </a:r>
            <a:endParaRPr lang="en-US" sz="7200" b="0" dirty="0" smtClean="0">
              <a:solidFill>
                <a:srgbClr val="008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53684" y="2827795"/>
            <a:ext cx="1404003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oa</a:t>
            </a:r>
            <a:endParaRPr lang="en-US" sz="60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57687" y="2824679"/>
            <a:ext cx="914401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>
                <a:solidFill>
                  <a:srgbClr val="FFFFFF"/>
                </a:solidFill>
                <a:latin typeface=".VnAvant" panose="020B7200000000000000" pitchFamily="34" charset="0"/>
              </a:rPr>
              <a:t>n</a:t>
            </a:r>
            <a:endParaRPr lang="en-US" sz="54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19374" y="3695979"/>
            <a:ext cx="4864230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oa</a:t>
            </a:r>
            <a:r>
              <a:rPr lang="en-US" sz="6000" b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 – n - </a:t>
            </a:r>
            <a:r>
              <a:rPr lang="en-US" sz="6000" b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oan</a:t>
            </a:r>
            <a:endParaRPr lang="en-US" sz="60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pic>
        <p:nvPicPr>
          <p:cNvPr id="37910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1574800"/>
            <a:ext cx="28098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48" grpId="0" animBg="1"/>
      <p:bldP spid="45" grpId="0" animBg="1"/>
      <p:bldP spid="46" grpId="0" animBg="1"/>
      <p:bldP spid="47" grpId="0" animBg="1"/>
      <p:bldP spid="11285" grpId="0" animBg="1"/>
      <p:bldP spid="11285" grpId="1" animBg="1"/>
      <p:bldP spid="11285" grpId="2" animBg="1"/>
      <p:bldP spid="11286" grpId="0"/>
      <p:bldP spid="11286" grpId="1"/>
      <p:bldP spid="1128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407275" y="4316413"/>
            <a:ext cx="3084513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400" b="0"/>
              <a:t>trèn tho¸t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643313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latin typeface="UTM Avo" panose="02040603050506020204" pitchFamily="18" charset="0"/>
              </a:rPr>
              <a:t>1. </a:t>
            </a:r>
            <a:r>
              <a:rPr lang="en-US" sz="4400" b="0" dirty="0" err="1">
                <a:latin typeface="UTM Avo" panose="02040603050506020204" pitchFamily="18" charset="0"/>
              </a:rPr>
              <a:t>Làm</a:t>
            </a:r>
            <a:r>
              <a:rPr lang="en-US" sz="4400" b="0" dirty="0">
                <a:latin typeface="UTM Avo" panose="02040603050506020204" pitchFamily="18" charset="0"/>
              </a:rPr>
              <a:t> </a:t>
            </a:r>
            <a:r>
              <a:rPr lang="en-US" sz="4400" b="0" dirty="0" err="1">
                <a:latin typeface="UTM Avo" panose="02040603050506020204" pitchFamily="18" charset="0"/>
              </a:rPr>
              <a:t>quen</a:t>
            </a:r>
            <a:endParaRPr lang="en-US" sz="4400" b="0" dirty="0">
              <a:latin typeface="UTM Avo" panose="0204060305050602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97463" y="5991225"/>
            <a:ext cx="7094537" cy="70802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b="0" smtClean="0"/>
              <a:t>thê - oat- thoat –s¾c - tho¸t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407275" y="4303713"/>
            <a:ext cx="3171825" cy="90328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/>
              <a:t>t</a:t>
            </a:r>
            <a:r>
              <a:rPr lang="en-US" sz="4800" b="0" dirty="0" err="1" smtClean="0"/>
              <a:t>h</a:t>
            </a:r>
            <a:r>
              <a:rPr lang="en-US" sz="4800" b="0" dirty="0" err="1" smtClean="0">
                <a:solidFill>
                  <a:srgbClr val="FF0000"/>
                </a:solidFill>
              </a:rPr>
              <a:t>o¸t</a:t>
            </a:r>
            <a:endParaRPr lang="en-US" sz="4800" b="0" dirty="0" smtClean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319963" y="5199063"/>
            <a:ext cx="1585912" cy="738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b="0" dirty="0" err="1">
                <a:latin typeface=".VnAvant" pitchFamily="34" charset="0"/>
              </a:rPr>
              <a:t>t</a:t>
            </a:r>
            <a:r>
              <a:rPr lang="en-US" sz="4000" b="0" dirty="0" err="1" smtClean="0">
                <a:latin typeface=".VnAvant" pitchFamily="34" charset="0"/>
              </a:rPr>
              <a:t>h</a:t>
            </a:r>
            <a:r>
              <a:rPr lang="en-US" sz="4000" b="0" dirty="0" err="1" smtClean="0">
                <a:solidFill>
                  <a:srgbClr val="FF0000"/>
                </a:solidFill>
                <a:latin typeface=".VnAvant" pitchFamily="34" charset="0"/>
              </a:rPr>
              <a:t>oat</a:t>
            </a:r>
            <a:endParaRPr lang="en-US" sz="4000" b="0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905875" y="5205413"/>
            <a:ext cx="1585913" cy="769937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sz="4000" b="0" smtClean="0">
              <a:solidFill>
                <a:srgbClr val="FF0000"/>
              </a:solidFill>
            </a:endParaRP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4632325" y="0"/>
            <a:ext cx="6367463" cy="1498600"/>
          </a:xfrm>
          <a:prstGeom prst="wedgeEllipseCallout">
            <a:avLst>
              <a:gd name="adj1" fmla="val -46259"/>
              <a:gd name="adj2" fmla="val 6610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4819650" y="341313"/>
            <a:ext cx="65833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Em h·y ph©n tÝch vµ ®¸nh vÇn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1582" y="2090056"/>
            <a:ext cx="1855693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 smtClean="0">
                <a:solidFill>
                  <a:srgbClr val="008000"/>
                </a:solidFill>
              </a:rPr>
              <a:t>oat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42011" y="3293626"/>
            <a:ext cx="1402603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err="1" smtClean="0">
                <a:solidFill>
                  <a:srgbClr val="FFFFFF"/>
                </a:solidFill>
              </a:rPr>
              <a:t>oa</a:t>
            </a:r>
            <a:endParaRPr lang="en-US" sz="6000" b="0" dirty="0" smtClean="0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62450" y="3312809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40158" y="4407611"/>
            <a:ext cx="6335355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err="1" smtClean="0">
                <a:solidFill>
                  <a:srgbClr val="FFFFFF"/>
                </a:solidFill>
              </a:rPr>
              <a:t>oa</a:t>
            </a:r>
            <a:r>
              <a:rPr lang="en-US" sz="6000" b="0" dirty="0" smtClean="0">
                <a:solidFill>
                  <a:srgbClr val="FFFFFF"/>
                </a:solidFill>
              </a:rPr>
              <a:t> - t - oat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9578975" y="5311775"/>
            <a:ext cx="198438" cy="90488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59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317625"/>
            <a:ext cx="309562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9" grpId="0" animBg="1"/>
      <p:bldP spid="54" grpId="0" animBg="1"/>
      <p:bldP spid="55" grpId="0" animBg="1"/>
      <p:bldP spid="56" grpId="0" animBg="1"/>
      <p:bldP spid="11285" grpId="0" animBg="1"/>
      <p:bldP spid="11285" grpId="1" animBg="1"/>
      <p:bldP spid="11285" grpId="2" animBg="1"/>
      <p:bldP spid="11286" grpId="0"/>
      <p:bldP spid="11286" grpId="1"/>
      <p:bldP spid="1128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365125"/>
            <a:ext cx="54864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b="0">
              <a:solidFill>
                <a:srgbClr val="FFFFFF">
                  <a:lumMod val="6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2861" y="-32729"/>
            <a:ext cx="11927540" cy="72614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latin typeface="UTM Avo" panose="02040603050506020204" pitchFamily="18" charset="0"/>
              </a:rPr>
              <a:t>2. </a:t>
            </a:r>
            <a:r>
              <a:rPr lang="en-US" sz="4000" dirty="0" err="1" smtClean="0">
                <a:latin typeface="UTM Avo" panose="02040603050506020204" pitchFamily="18" charset="0"/>
              </a:rPr>
              <a:t>Tiếng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nào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có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vần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oan</a:t>
            </a:r>
            <a:r>
              <a:rPr lang="en-US" sz="4000" dirty="0" smtClean="0">
                <a:latin typeface="UTM Avo" panose="02040603050506020204" pitchFamily="18" charset="0"/>
              </a:rPr>
              <a:t>? </a:t>
            </a:r>
            <a:r>
              <a:rPr lang="en-US" sz="4000" dirty="0" err="1" smtClean="0">
                <a:latin typeface="UTM Avo" panose="02040603050506020204" pitchFamily="18" charset="0"/>
              </a:rPr>
              <a:t>Tiếng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nào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có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vần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oat</a:t>
            </a:r>
            <a:r>
              <a:rPr lang="en-US" sz="4000" dirty="0" smtClean="0">
                <a:latin typeface="UTM Avo" panose="02040603050506020204" pitchFamily="18" charset="0"/>
              </a:rPr>
              <a:t>?</a:t>
            </a:r>
            <a:endParaRPr lang="en-US" sz="4000" dirty="0">
              <a:latin typeface="UTM Avo" panose="02040603050506020204" pitchFamily="18" charset="0"/>
            </a:endParaRPr>
          </a:p>
        </p:txBody>
      </p:sp>
      <p:pic>
        <p:nvPicPr>
          <p:cNvPr id="4403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693738"/>
            <a:ext cx="12169775" cy="616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413125" y="2395538"/>
            <a:ext cx="3721100" cy="1030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413125" y="3522663"/>
            <a:ext cx="3451225" cy="23764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670675" y="3906838"/>
            <a:ext cx="811213" cy="2171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622800" y="2201863"/>
            <a:ext cx="1790700" cy="122396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622800" y="2305050"/>
            <a:ext cx="4778375" cy="1217613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22800" y="3522663"/>
            <a:ext cx="4354513" cy="2465387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842963"/>
            <a:ext cx="6054726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427038"/>
            <a:ext cx="6705600" cy="75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4825" y="4041775"/>
            <a:ext cx="4476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>
                <a:latin typeface="Arial" panose="020B0604020202020204" pitchFamily="34" charset="0"/>
              </a:rPr>
              <a:t>Tìm các tiếng có chứa vần </a:t>
            </a:r>
            <a:r>
              <a:rPr lang="en-US" altLang="en-US" sz="4000">
                <a:solidFill>
                  <a:srgbClr val="FF0000"/>
                </a:solidFill>
              </a:rPr>
              <a:t>oan</a:t>
            </a:r>
            <a:r>
              <a:rPr lang="en-US" altLang="en-US" sz="4000">
                <a:latin typeface="Arial" panose="020B0604020202020204" pitchFamily="34" charset="0"/>
              </a:rPr>
              <a:t>?</a:t>
            </a:r>
          </a:p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小学生班干部竞选自我介绍PPT模板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186</Words>
  <Application>Microsoft Office PowerPoint</Application>
  <PresentationFormat>Widescreen</PresentationFormat>
  <Paragraphs>70</Paragraphs>
  <Slides>20</Slides>
  <Notes>9</Notes>
  <HiddenSlides>0</HiddenSlides>
  <MMClips>7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41" baseType="lpstr">
      <vt:lpstr>.VnAvant</vt:lpstr>
      <vt:lpstr>SimSun</vt:lpstr>
      <vt:lpstr>Arial</vt:lpstr>
      <vt:lpstr>Calibri Light</vt:lpstr>
      <vt:lpstr>Calibri</vt:lpstr>
      <vt:lpstr>等线</vt:lpstr>
      <vt:lpstr>等线 Light</vt:lpstr>
      <vt:lpstr>Franklin Gothic Medium</vt:lpstr>
      <vt:lpstr>Microsoft YaHei</vt:lpstr>
      <vt:lpstr>Franklin Gothic Book</vt:lpstr>
      <vt:lpstr>隶书</vt:lpstr>
      <vt:lpstr>Wingdings</vt:lpstr>
      <vt:lpstr>UTM Avo</vt:lpstr>
      <vt:lpstr>VNI-Cooper</vt:lpstr>
      <vt:lpstr>HP001 4 hàng</vt:lpstr>
      <vt:lpstr>Times New Roman</vt:lpstr>
      <vt:lpstr>VNI-Avo</vt:lpstr>
      <vt:lpstr>Yu Gothic Light</vt:lpstr>
      <vt:lpstr>Office 主题</vt:lpstr>
      <vt:lpstr>Angles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Giải nghĩa từ khó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卡通小学生班干部竞选自我介绍PPT模板</dc:title>
  <dc:creator>win</dc:creator>
  <cp:lastModifiedBy>Admin</cp:lastModifiedBy>
  <cp:revision>102</cp:revision>
  <dcterms:created xsi:type="dcterms:W3CDTF">2017-07-24T02:09:30Z</dcterms:created>
  <dcterms:modified xsi:type="dcterms:W3CDTF">2021-01-19T12:26:10Z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2052-10.1.0.6660</vt:lpwstr>
  </property>
</Properties>
</file>